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5"/>
  </p:notesMasterIdLst>
  <p:sldIdLst>
    <p:sldId id="256" r:id="rId2"/>
    <p:sldId id="366" r:id="rId3"/>
    <p:sldId id="367" r:id="rId4"/>
    <p:sldId id="368" r:id="rId5"/>
    <p:sldId id="371" r:id="rId6"/>
    <p:sldId id="372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9" r:id="rId17"/>
    <p:sldId id="290" r:id="rId18"/>
    <p:sldId id="353" r:id="rId19"/>
    <p:sldId id="291" r:id="rId20"/>
    <p:sldId id="348" r:id="rId21"/>
    <p:sldId id="292" r:id="rId22"/>
    <p:sldId id="293" r:id="rId23"/>
    <p:sldId id="294" r:id="rId24"/>
    <p:sldId id="325" r:id="rId25"/>
    <p:sldId id="326" r:id="rId26"/>
    <p:sldId id="327" r:id="rId27"/>
    <p:sldId id="306" r:id="rId28"/>
    <p:sldId id="307" r:id="rId29"/>
    <p:sldId id="315" r:id="rId30"/>
    <p:sldId id="318" r:id="rId31"/>
    <p:sldId id="383" r:id="rId32"/>
    <p:sldId id="276" r:id="rId33"/>
    <p:sldId id="277" r:id="rId34"/>
    <p:sldId id="278" r:id="rId35"/>
    <p:sldId id="288" r:id="rId36"/>
    <p:sldId id="319" r:id="rId37"/>
    <p:sldId id="300" r:id="rId38"/>
    <p:sldId id="317" r:id="rId39"/>
    <p:sldId id="374" r:id="rId40"/>
    <p:sldId id="322" r:id="rId41"/>
    <p:sldId id="301" r:id="rId42"/>
    <p:sldId id="302" r:id="rId43"/>
    <p:sldId id="323" r:id="rId44"/>
    <p:sldId id="334" r:id="rId45"/>
    <p:sldId id="330" r:id="rId46"/>
    <p:sldId id="274" r:id="rId47"/>
    <p:sldId id="275" r:id="rId48"/>
    <p:sldId id="345" r:id="rId49"/>
    <p:sldId id="346" r:id="rId50"/>
    <p:sldId id="332" r:id="rId51"/>
    <p:sldId id="340" r:id="rId52"/>
    <p:sldId id="382" r:id="rId53"/>
    <p:sldId id="329" r:id="rId54"/>
    <p:sldId id="324" r:id="rId55"/>
    <p:sldId id="342" r:id="rId56"/>
    <p:sldId id="343" r:id="rId57"/>
    <p:sldId id="375" r:id="rId58"/>
    <p:sldId id="355" r:id="rId59"/>
    <p:sldId id="335" r:id="rId60"/>
    <p:sldId id="336" r:id="rId61"/>
    <p:sldId id="347" r:id="rId62"/>
    <p:sldId id="349" r:id="rId63"/>
    <p:sldId id="350" r:id="rId64"/>
    <p:sldId id="351" r:id="rId65"/>
    <p:sldId id="352" r:id="rId66"/>
    <p:sldId id="354" r:id="rId67"/>
    <p:sldId id="356" r:id="rId68"/>
    <p:sldId id="357" r:id="rId69"/>
    <p:sldId id="361" r:id="rId70"/>
    <p:sldId id="362" r:id="rId71"/>
    <p:sldId id="363" r:id="rId72"/>
    <p:sldId id="358" r:id="rId73"/>
    <p:sldId id="360" r:id="rId74"/>
    <p:sldId id="257" r:id="rId75"/>
    <p:sldId id="258" r:id="rId76"/>
    <p:sldId id="259" r:id="rId77"/>
    <p:sldId id="260" r:id="rId78"/>
    <p:sldId id="261" r:id="rId79"/>
    <p:sldId id="262" r:id="rId80"/>
    <p:sldId id="376" r:id="rId81"/>
    <p:sldId id="263" r:id="rId82"/>
    <p:sldId id="377" r:id="rId83"/>
    <p:sldId id="264" r:id="rId84"/>
    <p:sldId id="378" r:id="rId85"/>
    <p:sldId id="379" r:id="rId86"/>
    <p:sldId id="380" r:id="rId87"/>
    <p:sldId id="381" r:id="rId88"/>
    <p:sldId id="295" r:id="rId89"/>
    <p:sldId id="296" r:id="rId90"/>
    <p:sldId id="297" r:id="rId91"/>
    <p:sldId id="298" r:id="rId92"/>
    <p:sldId id="344" r:id="rId93"/>
    <p:sldId id="313" r:id="rId9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6"/>
      <p:bold r:id="rId97"/>
      <p:italic r:id="rId98"/>
      <p:boldItalic r:id="rId99"/>
    </p:embeddedFont>
    <p:embeddedFont>
      <p:font typeface="Segoe UI" panose="020B0502040204020203" pitchFamily="34" charset="0"/>
      <p:regular r:id="rId100"/>
      <p:bold r:id="rId101"/>
      <p:italic r:id="rId102"/>
      <p:boldItalic r:id="rId10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3" autoAdjust="0"/>
    <p:restoredTop sz="96727" autoAdjust="0"/>
  </p:normalViewPr>
  <p:slideViewPr>
    <p:cSldViewPr snapToGrid="0">
      <p:cViewPr varScale="1">
        <p:scale>
          <a:sx n="158" d="100"/>
          <a:sy n="158" d="100"/>
        </p:scale>
        <p:origin x="162" y="2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7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font" Target="fonts/font4.fntdata"/><Relationship Id="rId10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2.fntdata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5.fntdata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font" Target="fonts/font3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engineering.stackexchange.com/questions/195385/understanding-stack-frame-of-function-call-in-c-c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13d14a54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13d14a54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00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13d14a541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13d14a541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134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28324c5f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28324c5f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997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28324c5f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28324c5f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458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28324c5f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28324c5f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408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28324c5f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28324c5f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434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28324c5f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28324c5f0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205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628324c5f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628324c5f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https://softwareengineering.stackexchange.com/questions/195385/understanding-stack-frame-of-function-call-in-c-c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1391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28324c5f0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28324c5f0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444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13d14a541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13d14a541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06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13d14a54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13d14a54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012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13d14a541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13d14a541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137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b709c34f3_1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b709c34f3_1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517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13d14a541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13d14a541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6104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28324c5f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28324c5f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3558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28324c5f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28324c5f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6348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28324c5f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628324c5f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1677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13d14a54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13d14a54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4799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2a1df96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2a1df96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0345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2a1df964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2a1df964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735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b86f3aca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b86f3aca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13d14a541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13d14a541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1286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bbb2d231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bbb2d231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bbb2d231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bbb2d231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bbb2d231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bbb2d231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bbb2d231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bbb2d231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bbb2d231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bbb2d231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bbb2d231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bbb2d231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bbb2d231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bbb2d231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13d14a541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13d14a541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13d14a541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13d14a541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13d14a541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13d14a541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13d14a54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13d14a54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4388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07726d8c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07726d8c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8b84ef24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8b84ef240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769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13d14a541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13d14a541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273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13d14a541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13d14a541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724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13d14a54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13d14a54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057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24dfc6db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24dfc6db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885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28324c5f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28324c5f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76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me2019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1907425"/>
            <a:ext cx="9144000" cy="1392900"/>
          </a:xfrm>
          <a:prstGeom prst="rect">
            <a:avLst/>
          </a:prstGeom>
          <a:solidFill>
            <a:srgbClr val="171E27">
              <a:alpha val="21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40000" y="1281775"/>
            <a:ext cx="8064000" cy="2240700"/>
          </a:xfrm>
          <a:prstGeom prst="rect">
            <a:avLst/>
          </a:prstGeom>
          <a:solidFill>
            <a:srgbClr val="2196F3"/>
          </a:solidFill>
          <a:ln>
            <a:noFill/>
          </a:ln>
          <a:effectLst>
            <a:outerShdw blurRad="757238" dist="9525" dir="12000000" algn="bl" rotWithShape="0">
              <a:srgbClr val="000000">
                <a:alpha val="5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 rot="10800000" flipH="1">
            <a:off x="615650" y="2959437"/>
            <a:ext cx="7856700" cy="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20250" y="0"/>
            <a:ext cx="9184500" cy="7857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  <a:defRPr sz="2600">
                <a:solidFill>
                  <a:srgbClr val="000000"/>
                </a:solidFill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  <a:defRPr sz="2000">
                <a:solidFill>
                  <a:srgbClr val="000000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  <a:defRPr sz="1800"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41" name="Google Shape;4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43950" y="2559800"/>
            <a:ext cx="1981149" cy="19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2196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-817525"/>
            <a:ext cx="9144000" cy="786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0825" y="863550"/>
            <a:ext cx="9053100" cy="42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cppdeveloper.com/c-nang-cao/data-alignment-trong-c-c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win.org/2017/12/pointer-programming-exercises-and-solutions-in-c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3981391/how-exactly-does-the-callstack-work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cpp/cp4_PointerReference.html#:~:text=In%20pass%2Dby%2Dreference%2C,an%20address)%20as%20the%20argument.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1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withc.com/c-projects-with-source-code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     Some useful programing tips</a:t>
            </a:r>
            <a:endParaRPr sz="36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75" y="2145725"/>
            <a:ext cx="852050" cy="8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this?</a:t>
            </a:r>
            <a:endParaRPr/>
          </a:p>
        </p:txBody>
      </p:sp>
      <p:pic>
        <p:nvPicPr>
          <p:cNvPr id="242" name="Google Shape;2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900"/>
            <a:ext cx="2924833" cy="262414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ECAE03-8010-41B4-84B0-1C9032CFA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675" y="894900"/>
            <a:ext cx="1489001" cy="9487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934951-A727-4AC4-B66B-C65363450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760" y="894901"/>
            <a:ext cx="1419437" cy="96952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FA6F1F-9501-4157-ABC2-2FBFF599C9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4215" y="894900"/>
            <a:ext cx="1416955" cy="9487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EF82AA-AE32-43AD-9D94-AA8C3DF2FB17}"/>
              </a:ext>
            </a:extLst>
          </p:cNvPr>
          <p:cNvSpPr txBox="1"/>
          <p:nvPr/>
        </p:nvSpPr>
        <p:spPr>
          <a:xfrm>
            <a:off x="3817099" y="1929741"/>
            <a:ext cx="4076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16		16		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1102A0-6C9C-4EEE-B33E-EC337446F068}"/>
              </a:ext>
            </a:extLst>
          </p:cNvPr>
          <p:cNvSpPr txBox="1"/>
          <p:nvPr/>
        </p:nvSpPr>
        <p:spPr>
          <a:xfrm>
            <a:off x="1652767" y="4678878"/>
            <a:ext cx="5174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7"/>
              </a:rPr>
              <a:t>https://cppdeveloper.com/c-nang-cao/data-alignment-trong-c-c/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3582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>
            <a:spLocks noGrp="1"/>
          </p:cNvSpPr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8266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basic</a:t>
            </a:r>
            <a:endParaRPr/>
          </a:p>
        </p:txBody>
      </p:sp>
      <p:sp>
        <p:nvSpPr>
          <p:cNvPr id="253" name="Google Shape;253;p42"/>
          <p:cNvSpPr txBox="1">
            <a:spLocks noGrp="1"/>
          </p:cNvSpPr>
          <p:nvPr>
            <p:ph type="body" idx="1"/>
          </p:nvPr>
        </p:nvSpPr>
        <p:spPr>
          <a:xfrm>
            <a:off x="141300" y="9902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is a </a:t>
            </a:r>
            <a:r>
              <a:rPr lang="en">
                <a:solidFill>
                  <a:srgbClr val="FF0000"/>
                </a:solidFill>
              </a:rPr>
              <a:t>variable</a:t>
            </a:r>
            <a:r>
              <a:rPr lang="en"/>
              <a:t> that stores </a:t>
            </a:r>
            <a:r>
              <a:rPr lang="en">
                <a:solidFill>
                  <a:srgbClr val="0000FF"/>
                </a:solidFill>
              </a:rPr>
              <a:t>address</a:t>
            </a:r>
            <a:r>
              <a:rPr lang="en"/>
              <a:t> of another variable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4" name="Google Shape;25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53" y="1819125"/>
            <a:ext cx="2987325" cy="29192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986329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Allocation &amp; deallocation</a:t>
            </a:r>
            <a:endParaRPr/>
          </a:p>
        </p:txBody>
      </p:sp>
      <p:pic>
        <p:nvPicPr>
          <p:cNvPr id="262" name="Google Shape;2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425" y="1411450"/>
            <a:ext cx="7067550" cy="1524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017609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to a pointer</a:t>
            </a:r>
            <a:endParaRPr/>
          </a:p>
        </p:txBody>
      </p:sp>
      <p:sp>
        <p:nvSpPr>
          <p:cNvPr id="268" name="Google Shape;268;p44"/>
          <p:cNvSpPr txBox="1">
            <a:spLocks noGrp="1"/>
          </p:cNvSpPr>
          <p:nvPr>
            <p:ph type="body" idx="1"/>
          </p:nvPr>
        </p:nvSpPr>
        <p:spPr>
          <a:xfrm>
            <a:off x="141300" y="4821600"/>
            <a:ext cx="89322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Image from https://codeforwin.org/2017/12/pointer-programming-exercises-and-solutions-in-c.htm</a:t>
            </a:r>
            <a:endParaRPr/>
          </a:p>
        </p:txBody>
      </p:sp>
      <p:pic>
        <p:nvPicPr>
          <p:cNvPr id="269" name="Google Shape;26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6375" y="914000"/>
            <a:ext cx="6088875" cy="35504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787174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dimensions allocation &amp; deallocation</a:t>
            </a:r>
            <a:endParaRPr/>
          </a:p>
        </p:txBody>
      </p:sp>
      <p:pic>
        <p:nvPicPr>
          <p:cNvPr id="275" name="Google Shape;27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900"/>
            <a:ext cx="4620274" cy="3893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6" name="Google Shape;27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6000" y="2544275"/>
            <a:ext cx="4063924" cy="1709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1639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char * vs const * char</a:t>
            </a:r>
            <a:endParaRPr/>
          </a:p>
        </p:txBody>
      </p:sp>
      <p:sp>
        <p:nvSpPr>
          <p:cNvPr id="290" name="Google Shape;290;p47"/>
          <p:cNvSpPr txBox="1">
            <a:spLocks noGrp="1"/>
          </p:cNvSpPr>
          <p:nvPr>
            <p:ph type="body" idx="1"/>
          </p:nvPr>
        </p:nvSpPr>
        <p:spPr>
          <a:xfrm>
            <a:off x="141300" y="4400900"/>
            <a:ext cx="8932200" cy="7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Rule: </a:t>
            </a:r>
            <a:r>
              <a:rPr lang="en">
                <a:solidFill>
                  <a:srgbClr val="0000FF"/>
                </a:solidFill>
              </a:rPr>
              <a:t>outside</a:t>
            </a:r>
            <a:r>
              <a:rPr lang="en"/>
              <a:t> const prevent </a:t>
            </a:r>
            <a:r>
              <a:rPr lang="en">
                <a:solidFill>
                  <a:srgbClr val="FF0000"/>
                </a:solidFill>
              </a:rPr>
              <a:t>inside</a:t>
            </a:r>
            <a:r>
              <a:rPr lang="en"/>
              <a:t> change &amp; </a:t>
            </a:r>
            <a:r>
              <a:rPr lang="en" b="1"/>
              <a:t>vice versa</a:t>
            </a:r>
            <a:endParaRPr b="1"/>
          </a:p>
        </p:txBody>
      </p:sp>
      <p:pic>
        <p:nvPicPr>
          <p:cNvPr id="291" name="Google Shape;29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402" y="1001250"/>
            <a:ext cx="3941300" cy="323577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C7AFB138-1B02-4430-B7A4-28F0ACB78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2338" y="2722685"/>
            <a:ext cx="342900" cy="3429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288098B2-F28B-4B1E-A663-A8D715233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7152" y="3911709"/>
            <a:ext cx="342900" cy="342900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7BDB4EDE-5F3D-4F3B-86EB-A51DF83C27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0052" y="3593968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32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>
            <a:spLocks noGrp="1"/>
          </p:cNvSpPr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pointer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8696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ADD0-5D38-4A45-B525-E834A3E2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explanation for function pointer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2AD03-503A-43C9-8401-A1A377AEE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200" y="742500"/>
            <a:ext cx="8932200" cy="4229400"/>
          </a:xfrm>
        </p:spPr>
        <p:txBody>
          <a:bodyPr/>
          <a:lstStyle/>
          <a:p>
            <a:r>
              <a:rPr lang="en-US"/>
              <a:t>Public way to work with other components</a:t>
            </a:r>
          </a:p>
          <a:p>
            <a:endParaRPr lang="en-US"/>
          </a:p>
          <a:p>
            <a:r>
              <a:rPr lang="en-US"/>
              <a:t>Let’s take a </a:t>
            </a:r>
            <a:r>
              <a:rPr lang="en-US" b="1">
                <a:solidFill>
                  <a:srgbClr val="7030A0"/>
                </a:solidFill>
              </a:rPr>
              <a:t>projector</a:t>
            </a:r>
            <a:r>
              <a:rPr lang="en-US"/>
              <a:t> for example</a:t>
            </a:r>
          </a:p>
          <a:p>
            <a:pPr lvl="1"/>
            <a:r>
              <a:rPr lang="en-US">
                <a:solidFill>
                  <a:srgbClr val="0070C0"/>
                </a:solidFill>
              </a:rPr>
              <a:t>If there is </a:t>
            </a:r>
            <a:r>
              <a:rPr lang="en-US"/>
              <a:t>a device connected to the projector, it will project the images that it received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If not</a:t>
            </a:r>
            <a:r>
              <a:rPr lang="en-US"/>
              <a:t>, nothing will happen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AC5F0-B7BA-4985-9F08-20379D41B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092" y="2976326"/>
            <a:ext cx="2357582" cy="17092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6253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 syntax</a:t>
            </a:r>
            <a:endParaRPr/>
          </a:p>
        </p:txBody>
      </p:sp>
      <p:sp>
        <p:nvSpPr>
          <p:cNvPr id="302" name="Google Shape;302;p49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int</a:t>
            </a:r>
            <a:r>
              <a:rPr lang="en"/>
              <a:t>* foo (</a:t>
            </a:r>
            <a:r>
              <a:rPr lang="en">
                <a:solidFill>
                  <a:srgbClr val="0000FF"/>
                </a:solidFill>
              </a:rPr>
              <a:t>int</a:t>
            </a:r>
            <a:r>
              <a:rPr lang="en"/>
              <a:t>); </a:t>
            </a:r>
            <a:r>
              <a:rPr lang="en">
                <a:solidFill>
                  <a:srgbClr val="38761D"/>
                </a:solidFill>
              </a:rPr>
              <a:t>// Normal function prototype,  </a:t>
            </a:r>
            <a:r>
              <a:rPr lang="en" u="sng">
                <a:solidFill>
                  <a:srgbClr val="38761D"/>
                </a:solidFill>
              </a:rPr>
              <a:t>not</a:t>
            </a:r>
            <a:r>
              <a:rPr lang="en">
                <a:solidFill>
                  <a:srgbClr val="38761D"/>
                </a:solidFill>
              </a:rPr>
              <a:t> a function pointer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int </a:t>
            </a:r>
            <a:r>
              <a:rPr lang="en"/>
              <a:t>(*foo)(</a:t>
            </a:r>
            <a:r>
              <a:rPr lang="en">
                <a:solidFill>
                  <a:srgbClr val="0000FF"/>
                </a:solidFill>
              </a:rPr>
              <a:t>int</a:t>
            </a:r>
            <a:r>
              <a:rPr lang="en"/>
              <a:t>);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int</a:t>
            </a:r>
            <a:r>
              <a:rPr lang="en"/>
              <a:t>* (*foo)(</a:t>
            </a:r>
            <a:r>
              <a:rPr lang="en">
                <a:solidFill>
                  <a:srgbClr val="0000FF"/>
                </a:solidFill>
              </a:rPr>
              <a:t>int</a:t>
            </a:r>
            <a:r>
              <a:rPr lang="en"/>
              <a:t>);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03" name="Google Shape;303;p49"/>
          <p:cNvSpPr/>
          <p:nvPr/>
        </p:nvSpPr>
        <p:spPr>
          <a:xfrm>
            <a:off x="141300" y="1937250"/>
            <a:ext cx="2592900" cy="1269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92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F4BD-201E-0E4F-B693-C5369468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Project artifacts</a:t>
            </a:r>
          </a:p>
        </p:txBody>
      </p:sp>
    </p:spTree>
    <p:extLst>
      <p:ext uri="{BB962C8B-B14F-4D97-AF65-F5344CB8AC3E}">
        <p14:creationId xmlns:p14="http://schemas.microsoft.com/office/powerpoint/2010/main" val="1263295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A5FA-BA25-4BDE-BD3A-8D6F2A57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– Which one is function pointer?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25B81-EDCF-4A78-B0ED-4BD8E3B038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0" indent="0">
              <a:buNone/>
            </a:pPr>
            <a:r>
              <a:rPr lang="en-US" dirty="0">
                <a:solidFill>
                  <a:srgbClr val="0070C0"/>
                </a:solidFill>
              </a:rPr>
              <a:t>1. bool</a:t>
            </a:r>
            <a:r>
              <a:rPr lang="en-US" dirty="0"/>
              <a:t> </a:t>
            </a:r>
            <a:r>
              <a:rPr lang="en-US" dirty="0" err="1"/>
              <a:t>checkPrime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);</a:t>
            </a:r>
          </a:p>
          <a:p>
            <a:pPr marL="63500" indent="0">
              <a:buNone/>
            </a:pPr>
            <a:r>
              <a:rPr lang="en-US" dirty="0">
                <a:solidFill>
                  <a:srgbClr val="0070C0"/>
                </a:solidFill>
              </a:rPr>
              <a:t>2. bool</a:t>
            </a:r>
            <a:r>
              <a:rPr lang="en-US" dirty="0"/>
              <a:t> *</a:t>
            </a:r>
            <a:r>
              <a:rPr lang="en-US" dirty="0" err="1"/>
              <a:t>checkPrime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);</a:t>
            </a:r>
          </a:p>
          <a:p>
            <a:pPr marL="63500" indent="0">
              <a:buNone/>
            </a:pPr>
            <a:r>
              <a:rPr lang="en-US" dirty="0">
                <a:solidFill>
                  <a:srgbClr val="0070C0"/>
                </a:solidFill>
              </a:rPr>
              <a:t>3. bool</a:t>
            </a:r>
            <a:r>
              <a:rPr lang="en-US" dirty="0"/>
              <a:t> (*</a:t>
            </a:r>
            <a:r>
              <a:rPr lang="en-US" dirty="0" err="1"/>
              <a:t>checkPrime</a:t>
            </a:r>
            <a:r>
              <a:rPr lang="en-US" dirty="0"/>
              <a:t>)(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);</a:t>
            </a:r>
          </a:p>
          <a:p>
            <a:pPr marL="63500" indent="0">
              <a:buNone/>
            </a:pPr>
            <a:r>
              <a:rPr lang="en-US" dirty="0">
                <a:solidFill>
                  <a:srgbClr val="0070C0"/>
                </a:solidFill>
              </a:rPr>
              <a:t>4</a:t>
            </a:r>
            <a:r>
              <a:rPr lang="en-US">
                <a:solidFill>
                  <a:srgbClr val="0070C0"/>
                </a:solidFill>
              </a:rPr>
              <a:t>. void</a:t>
            </a:r>
            <a:r>
              <a:rPr lang="en-US"/>
              <a:t> </a:t>
            </a:r>
            <a:r>
              <a:rPr lang="en-US" dirty="0"/>
              <a:t>(*</a:t>
            </a:r>
            <a:r>
              <a:rPr lang="en-US" dirty="0" err="1"/>
              <a:t>getAllStudents</a:t>
            </a:r>
            <a:r>
              <a:rPr lang="en-US" dirty="0"/>
              <a:t>)();</a:t>
            </a:r>
          </a:p>
          <a:p>
            <a:pPr marL="63500" indent="0">
              <a:buNone/>
            </a:pPr>
            <a:r>
              <a:rPr lang="en-US" dirty="0">
                <a:solidFill>
                  <a:srgbClr val="0070C0"/>
                </a:solidFill>
              </a:rPr>
              <a:t>5. void</a:t>
            </a:r>
            <a:r>
              <a:rPr lang="en-US" dirty="0"/>
              <a:t> *</a:t>
            </a:r>
            <a:r>
              <a:rPr lang="en-US" dirty="0" err="1"/>
              <a:t>updateStudentById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id);</a:t>
            </a:r>
          </a:p>
          <a:p>
            <a:pPr marL="635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41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</a:t>
            </a:r>
            <a:endParaRPr/>
          </a:p>
        </p:txBody>
      </p:sp>
      <p:pic>
        <p:nvPicPr>
          <p:cNvPr id="309" name="Google Shape;30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25" y="977750"/>
            <a:ext cx="3867150" cy="30003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0" name="Google Shape;310;p50"/>
          <p:cNvSpPr/>
          <p:nvPr/>
        </p:nvSpPr>
        <p:spPr>
          <a:xfrm>
            <a:off x="467600" y="1879650"/>
            <a:ext cx="1763100" cy="450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853166-B94F-4D67-9FAB-0A9A6708D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25" y="4069263"/>
            <a:ext cx="2536062" cy="8107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7F0059-68EA-4E96-9207-89D9B74B6A68}"/>
              </a:ext>
            </a:extLst>
          </p:cNvPr>
          <p:cNvSpPr txBox="1"/>
          <p:nvPr/>
        </p:nvSpPr>
        <p:spPr>
          <a:xfrm>
            <a:off x="2821577" y="4320755"/>
            <a:ext cx="4552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Which of the following functions can be pointed to by f?</a:t>
            </a:r>
          </a:p>
        </p:txBody>
      </p:sp>
    </p:spTree>
    <p:extLst>
      <p:ext uri="{BB962C8B-B14F-4D97-AF65-F5344CB8AC3E}">
        <p14:creationId xmlns:p14="http://schemas.microsoft.com/office/powerpoint/2010/main" val="2923232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way - Turn it into a type</a:t>
            </a:r>
            <a:endParaRPr/>
          </a:p>
        </p:txBody>
      </p:sp>
      <p:pic>
        <p:nvPicPr>
          <p:cNvPr id="316" name="Google Shape;31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900"/>
            <a:ext cx="3781425" cy="29622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7" name="Google Shape;317;p51"/>
          <p:cNvSpPr/>
          <p:nvPr/>
        </p:nvSpPr>
        <p:spPr>
          <a:xfrm>
            <a:off x="91550" y="834400"/>
            <a:ext cx="3069600" cy="332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51"/>
          <p:cNvSpPr/>
          <p:nvPr/>
        </p:nvSpPr>
        <p:spPr>
          <a:xfrm>
            <a:off x="435150" y="1891850"/>
            <a:ext cx="1572600" cy="332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828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2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function pointer</a:t>
            </a:r>
            <a:endParaRPr/>
          </a:p>
        </p:txBody>
      </p:sp>
      <p:sp>
        <p:nvSpPr>
          <p:cNvPr id="324" name="Google Shape;324;p52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sorting function of an int array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order of sorting (ascending or descending) can be decided by an external function through function pointer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8722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A1D3-253E-4EA7-9055-169AB387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 implementation for soring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4FD87-A6A7-48C7-8604-DE67C579F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00" y="895927"/>
            <a:ext cx="4105323" cy="39797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E00BF0-0321-483B-A7D0-A53D2AAD5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39" y="908754"/>
            <a:ext cx="4390986" cy="18331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4E32A7-2C72-44A0-AB5B-E54D9C310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39" y="2862118"/>
            <a:ext cx="2505075" cy="304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1E21F8-4551-45A0-868F-3D7308F08B5B}"/>
              </a:ext>
            </a:extLst>
          </p:cNvPr>
          <p:cNvSpPr txBox="1"/>
          <p:nvPr/>
        </p:nvSpPr>
        <p:spPr>
          <a:xfrm>
            <a:off x="4572000" y="4137891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How about descending order?</a:t>
            </a:r>
          </a:p>
        </p:txBody>
      </p:sp>
    </p:spTree>
    <p:extLst>
      <p:ext uri="{BB962C8B-B14F-4D97-AF65-F5344CB8AC3E}">
        <p14:creationId xmlns:p14="http://schemas.microsoft.com/office/powerpoint/2010/main" val="955787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68D5-8C56-4C34-935E-A60DC12A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ascending &amp; descending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49166-8344-4DA8-ADAA-B36A92B31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61" y="1061298"/>
            <a:ext cx="4240820" cy="18334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31298-BCBA-4B80-AFBA-F42F05D07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61298"/>
            <a:ext cx="4346575" cy="18334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F149702-C8FE-4A8C-8D63-1B8BAABAB156}"/>
              </a:ext>
            </a:extLst>
          </p:cNvPr>
          <p:cNvSpPr/>
          <p:nvPr/>
        </p:nvSpPr>
        <p:spPr>
          <a:xfrm>
            <a:off x="1200727" y="1607127"/>
            <a:ext cx="2096655" cy="665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D07379-5539-4C65-B112-6EF73BBCAA15}"/>
              </a:ext>
            </a:extLst>
          </p:cNvPr>
          <p:cNvSpPr/>
          <p:nvPr/>
        </p:nvSpPr>
        <p:spPr>
          <a:xfrm>
            <a:off x="5694218" y="1607127"/>
            <a:ext cx="2096655" cy="665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1B3833-433A-4CCB-9B08-DD8CB4E1A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271" y="3063234"/>
            <a:ext cx="2514600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DE3FAF-47D9-451E-8465-42ADBF83B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5720" y="3025134"/>
            <a:ext cx="2533650" cy="323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066956-E752-44B4-81F9-DB8B7A82BF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4456" y="3703493"/>
            <a:ext cx="3829050" cy="8953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85C3D4C-E4CE-4A6C-926B-FD6A93979A9C}"/>
              </a:ext>
            </a:extLst>
          </p:cNvPr>
          <p:cNvSpPr/>
          <p:nvPr/>
        </p:nvSpPr>
        <p:spPr>
          <a:xfrm>
            <a:off x="2877127" y="3634509"/>
            <a:ext cx="3436379" cy="447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94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A5F8-45CE-44FD-9386-332C7F107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function pointer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9E09C-EEC4-4EDB-8050-14A82104C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00" y="980442"/>
            <a:ext cx="5077664" cy="37301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557564-FE22-43B2-8496-2783A492C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207" y="980442"/>
            <a:ext cx="3494920" cy="14978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40E062-F34C-44F4-ABFA-0021E7FCB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207" y="2702897"/>
            <a:ext cx="3474038" cy="14978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1E694F-C3A1-424E-8AFE-3A0B7BBC65CB}"/>
              </a:ext>
            </a:extLst>
          </p:cNvPr>
          <p:cNvSpPr/>
          <p:nvPr/>
        </p:nvSpPr>
        <p:spPr>
          <a:xfrm>
            <a:off x="5643774" y="1525066"/>
            <a:ext cx="2509626" cy="450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B6706D-E9E0-464C-941B-41F9F807B92B}"/>
              </a:ext>
            </a:extLst>
          </p:cNvPr>
          <p:cNvSpPr/>
          <p:nvPr/>
        </p:nvSpPr>
        <p:spPr>
          <a:xfrm>
            <a:off x="5643774" y="3301113"/>
            <a:ext cx="2509626" cy="450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E5F1B2-AC5A-4F5A-8A4B-1A8A59EFFF88}"/>
              </a:ext>
            </a:extLst>
          </p:cNvPr>
          <p:cNvSpPr/>
          <p:nvPr/>
        </p:nvSpPr>
        <p:spPr>
          <a:xfrm>
            <a:off x="51486" y="869944"/>
            <a:ext cx="3700308" cy="341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B54D57-F0BD-4C3F-AFD7-361FA67236CC}"/>
              </a:ext>
            </a:extLst>
          </p:cNvPr>
          <p:cNvSpPr/>
          <p:nvPr/>
        </p:nvSpPr>
        <p:spPr>
          <a:xfrm>
            <a:off x="1518656" y="3488377"/>
            <a:ext cx="2299261" cy="222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08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4"/>
          <p:cNvSpPr txBox="1">
            <a:spLocks noGrp="1"/>
          </p:cNvSpPr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call stack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9941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5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content – What happens in function calls?</a:t>
            </a:r>
            <a:endParaRPr/>
          </a:p>
        </p:txBody>
      </p:sp>
      <p:sp>
        <p:nvSpPr>
          <p:cNvPr id="400" name="Google Shape;400;p65"/>
          <p:cNvSpPr txBox="1">
            <a:spLocks noGrp="1"/>
          </p:cNvSpPr>
          <p:nvPr>
            <p:ph type="body" idx="1"/>
          </p:nvPr>
        </p:nvSpPr>
        <p:spPr>
          <a:xfrm>
            <a:off x="141300" y="4610222"/>
            <a:ext cx="8932200" cy="533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>
                <a:hlinkClick r:id="rId3"/>
              </a:rPr>
              <a:t>https://stackoverflow.com/questions/23981391/how-exactly-does-the-callstack-work</a:t>
            </a:r>
            <a:r>
              <a:rPr lang="en-US" sz="1800"/>
              <a:t> </a:t>
            </a:r>
            <a:endParaRPr sz="1800"/>
          </a:p>
        </p:txBody>
      </p:sp>
      <p:pic>
        <p:nvPicPr>
          <p:cNvPr id="401" name="Google Shape;401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4264" y="813697"/>
            <a:ext cx="5476875" cy="384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6735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7A80604-D924-48A9-A10C-36EAC5CCD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4" y="802672"/>
            <a:ext cx="3368206" cy="43191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B20D3D-3F1D-4D95-B74C-A3FB4953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call stack example (POC)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CCFF33-0841-4A8B-B6A2-50359E83F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525" y="4342400"/>
            <a:ext cx="476311" cy="7585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0ECC42-7012-4208-B52F-F72EDD4DC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279" y="802672"/>
            <a:ext cx="2509288" cy="2624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1FAD77-00DC-4C59-AB8B-08B3A7EE1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1093" y="1114813"/>
            <a:ext cx="4288497" cy="16253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4B9D2E-29E9-43AB-8788-4DFCF5A558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1093" y="2850148"/>
            <a:ext cx="4299115" cy="19385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AF545A-C068-436E-8E8F-2F47B1FB8E21}"/>
              </a:ext>
            </a:extLst>
          </p:cNvPr>
          <p:cNvSpPr txBox="1"/>
          <p:nvPr/>
        </p:nvSpPr>
        <p:spPr>
          <a:xfrm>
            <a:off x="3714008" y="4854748"/>
            <a:ext cx="3793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For POC purpose, the return address is the code’s </a:t>
            </a:r>
            <a:r>
              <a:rPr lang="en-US" sz="1000" b="1">
                <a:solidFill>
                  <a:srgbClr val="FF0000"/>
                </a:solidFill>
              </a:rPr>
              <a:t>line number</a:t>
            </a:r>
          </a:p>
        </p:txBody>
      </p:sp>
    </p:spTree>
    <p:extLst>
      <p:ext uri="{BB962C8B-B14F-4D97-AF65-F5344CB8AC3E}">
        <p14:creationId xmlns:p14="http://schemas.microsoft.com/office/powerpoint/2010/main" val="60328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E868CC-4BC7-AD4A-95E5-E2F31FD2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artifact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2C47E-AF07-9B4A-9D53-2EC38F942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Find in project folder the exe file</a:t>
            </a:r>
          </a:p>
          <a:p>
            <a:r>
              <a:rPr lang="en-US"/>
              <a:t>Build in release mode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23289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767D-4E55-4B74-A2B7-A9088C3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– Try to explain function call stack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CCFBE-A6B9-4A47-A09D-028298295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24" y="2967407"/>
            <a:ext cx="3028950" cy="295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BA99FE-F2C6-47C3-9848-6CB466620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68" y="859653"/>
            <a:ext cx="4296167" cy="20127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D92A43-AB30-4827-BF8F-F92DB0D54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067" y="859653"/>
            <a:ext cx="4181449" cy="33205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392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EA05-0962-4B2A-B153-C1A5D6F9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Location of global variables</a:t>
            </a:r>
          </a:p>
        </p:txBody>
      </p:sp>
      <p:pic>
        <p:nvPicPr>
          <p:cNvPr id="4" name="Google Shape;121;p22">
            <a:extLst>
              <a:ext uri="{FF2B5EF4-FFF2-40B4-BE49-F238E27FC236}">
                <a16:creationId xmlns:a16="http://schemas.microsoft.com/office/drawing/2014/main" id="{7609279A-76E9-4897-BC07-E945A3C7AE7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6237" y="919163"/>
            <a:ext cx="6556623" cy="411765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595625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by value &amp; reference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6697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 two values of two integers</a:t>
            </a:r>
            <a:endParaRPr/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00" y="920875"/>
            <a:ext cx="2410952" cy="409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8" name="Google Shape;20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4994" y="933862"/>
            <a:ext cx="3093881" cy="40702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9" name="Google Shape;209;p35"/>
          <p:cNvSpPr/>
          <p:nvPr/>
        </p:nvSpPr>
        <p:spPr>
          <a:xfrm>
            <a:off x="343100" y="821500"/>
            <a:ext cx="5520300" cy="417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5"/>
          <p:cNvSpPr/>
          <p:nvPr/>
        </p:nvSpPr>
        <p:spPr>
          <a:xfrm>
            <a:off x="710100" y="2113650"/>
            <a:ext cx="4302000" cy="336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5"/>
          <p:cNvSpPr/>
          <p:nvPr/>
        </p:nvSpPr>
        <p:spPr>
          <a:xfrm>
            <a:off x="239500" y="3736125"/>
            <a:ext cx="5520300" cy="1151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640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Key take away</a:t>
            </a:r>
            <a:endParaRPr/>
          </a:p>
        </p:txBody>
      </p:sp>
      <p:sp>
        <p:nvSpPr>
          <p:cNvPr id="217" name="Google Shape;217;p36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by </a:t>
            </a:r>
            <a:r>
              <a:rPr lang="en">
                <a:solidFill>
                  <a:srgbClr val="0000FF"/>
                </a:solidFill>
              </a:rPr>
              <a:t>value</a:t>
            </a:r>
            <a:r>
              <a:rPr lang="en"/>
              <a:t>: a clone copy of the argument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Pass by </a:t>
            </a:r>
            <a:r>
              <a:rPr lang="en">
                <a:solidFill>
                  <a:srgbClr val="0000FF"/>
                </a:solidFill>
              </a:rPr>
              <a:t>reference</a:t>
            </a:r>
            <a:r>
              <a:rPr lang="en"/>
              <a:t> using </a:t>
            </a:r>
            <a:r>
              <a:rPr lang="en">
                <a:solidFill>
                  <a:srgbClr val="FF0000"/>
                </a:solidFill>
              </a:rPr>
              <a:t>pointer</a:t>
            </a:r>
            <a:r>
              <a:rPr lang="en"/>
              <a:t> arguments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Pass by </a:t>
            </a:r>
            <a:r>
              <a:rPr lang="en">
                <a:solidFill>
                  <a:srgbClr val="0000FF"/>
                </a:solidFill>
              </a:rPr>
              <a:t>reference</a:t>
            </a:r>
            <a:r>
              <a:rPr lang="en"/>
              <a:t> using </a:t>
            </a:r>
            <a:r>
              <a:rPr lang="en">
                <a:solidFill>
                  <a:srgbClr val="FF0000"/>
                </a:solidFill>
              </a:rPr>
              <a:t>reference</a:t>
            </a:r>
            <a:r>
              <a:rPr lang="en"/>
              <a:t> arguments </a:t>
            </a:r>
            <a:endParaRPr/>
          </a:p>
          <a:p>
            <a:pPr marL="914400" lvl="0" indent="-393700" algn="l" rtl="0">
              <a:spcBef>
                <a:spcPts val="160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A reference is an </a:t>
            </a:r>
            <a:r>
              <a:rPr lang="en">
                <a:solidFill>
                  <a:srgbClr val="FF0000"/>
                </a:solidFill>
              </a:rPr>
              <a:t>alias</a:t>
            </a:r>
            <a:r>
              <a:rPr lang="en"/>
              <a:t>, or an alternate name to an existing variable, </a:t>
            </a:r>
            <a:r>
              <a:rPr lang="en">
                <a:solidFill>
                  <a:srgbClr val="FFC000"/>
                </a:solidFill>
              </a:rPr>
              <a:t>no memory allocation is needed</a:t>
            </a:r>
          </a:p>
          <a:p>
            <a:pPr marL="914400" lvl="0" indent="-393700" algn="l" rtl="0">
              <a:spcBef>
                <a:spcPts val="1600"/>
              </a:spcBef>
              <a:spcAft>
                <a:spcPts val="0"/>
              </a:spcAft>
              <a:buSzPts val="2600"/>
              <a:buChar char="❏"/>
            </a:pPr>
            <a:endParaRPr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https://www3.ntu.edu.sg/home/ehchua/programming/cpp/cp4_PointerReference.html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9194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– Explain why student’s GPA changes?</a:t>
            </a:r>
            <a:endParaRPr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Write a function that alter student’s data</a:t>
            </a:r>
            <a:endParaRPr/>
          </a:p>
        </p:txBody>
      </p:sp>
      <p:pic>
        <p:nvPicPr>
          <p:cNvPr id="283" name="Google Shape;28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88" y="1618650"/>
            <a:ext cx="6200775" cy="29146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4" name="Google Shape;284;p46"/>
          <p:cNvSpPr txBox="1"/>
          <p:nvPr/>
        </p:nvSpPr>
        <p:spPr>
          <a:xfrm>
            <a:off x="185525" y="4612875"/>
            <a:ext cx="85890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Will the GPA be changed after the call?   What if in update function, p is type of Student / Student&amp; ?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1CD268-1BAF-43AA-A58B-24A5420C2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465" y="1723969"/>
            <a:ext cx="1578975" cy="94738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C1EB13-4BFF-4BE5-8CF5-FAF505541127}"/>
              </a:ext>
            </a:extLst>
          </p:cNvPr>
          <p:cNvSpPr/>
          <p:nvPr/>
        </p:nvSpPr>
        <p:spPr>
          <a:xfrm>
            <a:off x="624470" y="3345950"/>
            <a:ext cx="1094483" cy="341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66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7C10EF-DF92-4F22-9D53-C496132B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number generator</a:t>
            </a:r>
          </a:p>
        </p:txBody>
      </p:sp>
    </p:spTree>
    <p:extLst>
      <p:ext uri="{BB962C8B-B14F-4D97-AF65-F5344CB8AC3E}">
        <p14:creationId xmlns:p14="http://schemas.microsoft.com/office/powerpoint/2010/main" val="1905467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8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number generator - C style</a:t>
            </a:r>
            <a:endParaRPr/>
          </a:p>
        </p:txBody>
      </p:sp>
      <p:pic>
        <p:nvPicPr>
          <p:cNvPr id="358" name="Google Shape;35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300" y="990500"/>
            <a:ext cx="7094950" cy="27890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063587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DAEE-90EA-4112-8927-892F713E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Generate multiple random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8412F-A8B2-41FD-AA7A-287A950D1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300" y="2850078"/>
            <a:ext cx="8932200" cy="2293322"/>
          </a:xfrm>
        </p:spPr>
        <p:txBody>
          <a:bodyPr/>
          <a:lstStyle/>
          <a:p>
            <a:r>
              <a:rPr lang="en-US"/>
              <a:t>What is the problem here?</a:t>
            </a:r>
          </a:p>
          <a:p>
            <a:r>
              <a:rPr lang="en-US"/>
              <a:t>Random sequence is </a:t>
            </a:r>
            <a:r>
              <a:rPr lang="en-US">
                <a:solidFill>
                  <a:srgbClr val="FF0000"/>
                </a:solidFill>
              </a:rPr>
              <a:t>not truly random</a:t>
            </a:r>
            <a:r>
              <a:rPr lang="en-US"/>
              <a:t>, determined by initial value, called </a:t>
            </a:r>
            <a:r>
              <a:rPr lang="en-US">
                <a:solidFill>
                  <a:srgbClr val="0070C0"/>
                </a:solidFill>
              </a:rPr>
              <a:t>seed</a:t>
            </a:r>
          </a:p>
          <a:p>
            <a:r>
              <a:rPr lang="en-US">
                <a:solidFill>
                  <a:schemeClr val="tx1"/>
                </a:solidFill>
              </a:rPr>
              <a:t>The above code use current time as seed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2AD48-C1BB-4EDA-8034-88DAC8E5D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89" y="1123145"/>
            <a:ext cx="3724275" cy="1228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DCAE50-94D9-47A6-AE90-498F465AB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98" y="2484489"/>
            <a:ext cx="8657112" cy="24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79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E712-8301-4DE2-8549-3E9E2B09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seeding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F2C16-E4F5-46DF-9C2A-9234E0332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seeding should only happen once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B2ACD-B9D9-4657-AAC6-836CBB942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222" y="1839549"/>
            <a:ext cx="4092478" cy="14644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C3BC37-58A0-4695-B165-CD52CC44A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89" y="1839549"/>
            <a:ext cx="4438611" cy="14644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527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1E19-4F4B-4BD5-A0A1-EB32FE88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Clean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259D8-EFC1-46D5-B3FA-2692545EF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Build &gt; Clean project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Show all hidden files &amp; folders</a:t>
            </a:r>
          </a:p>
          <a:p>
            <a:r>
              <a:rPr lang="en-US"/>
              <a:t>Find .vs folder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27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0A27-4EEB-4FD5-98B0-BFD91A4C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– Implement these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7AA65-A6A3-4466-8350-922C644CB4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int </a:t>
            </a:r>
            <a:r>
              <a:rPr lang="en-US">
                <a:solidFill>
                  <a:schemeClr val="tx1"/>
                </a:solidFill>
              </a:rPr>
              <a:t>nextInt(</a:t>
            </a:r>
            <a:r>
              <a:rPr lang="en-US">
                <a:solidFill>
                  <a:srgbClr val="0070C0"/>
                </a:solidFill>
              </a:rPr>
              <a:t>int</a:t>
            </a:r>
            <a:r>
              <a:rPr lang="en-US">
                <a:solidFill>
                  <a:schemeClr val="tx1"/>
                </a:solidFill>
              </a:rPr>
              <a:t> ceiling)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Generate a random int from 0 to ceiling – 1</a:t>
            </a:r>
          </a:p>
          <a:p>
            <a:pPr lvl="1"/>
            <a:endParaRPr lang="en-US" sz="1200">
              <a:solidFill>
                <a:schemeClr val="tx1"/>
              </a:solidFill>
            </a:endParaRPr>
          </a:p>
          <a:p>
            <a:r>
              <a:rPr lang="en-US">
                <a:solidFill>
                  <a:srgbClr val="0070C0"/>
                </a:solidFill>
              </a:rPr>
              <a:t>int</a:t>
            </a:r>
            <a:r>
              <a:rPr lang="en-US"/>
              <a:t> nextInt(</a:t>
            </a:r>
            <a:r>
              <a:rPr lang="en-US">
                <a:solidFill>
                  <a:srgbClr val="0070C0"/>
                </a:solidFill>
              </a:rPr>
              <a:t>int</a:t>
            </a:r>
            <a:r>
              <a:rPr lang="en-US"/>
              <a:t> from, </a:t>
            </a:r>
            <a:r>
              <a:rPr lang="en-US">
                <a:solidFill>
                  <a:srgbClr val="0070C0"/>
                </a:solidFill>
              </a:rPr>
              <a:t>int</a:t>
            </a:r>
            <a:r>
              <a:rPr lang="en-US"/>
              <a:t> to)</a:t>
            </a:r>
          </a:p>
          <a:p>
            <a:pPr lvl="1"/>
            <a:r>
              <a:rPr lang="en-US"/>
              <a:t>Generate a random int in the range of [from, to]</a:t>
            </a:r>
          </a:p>
          <a:p>
            <a:pPr lvl="1"/>
            <a:endParaRPr lang="en-US" sz="1100"/>
          </a:p>
          <a:p>
            <a:r>
              <a:rPr lang="en-US">
                <a:solidFill>
                  <a:srgbClr val="0070C0"/>
                </a:solidFill>
              </a:rPr>
              <a:t>float</a:t>
            </a:r>
            <a:r>
              <a:rPr lang="en-US"/>
              <a:t> nextFloat()</a:t>
            </a:r>
          </a:p>
          <a:p>
            <a:pPr lvl="1"/>
            <a:r>
              <a:rPr lang="en-US"/>
              <a:t>Generate a random float</a:t>
            </a:r>
          </a:p>
        </p:txBody>
      </p:sp>
    </p:spTree>
    <p:extLst>
      <p:ext uri="{BB962C8B-B14F-4D97-AF65-F5344CB8AC3E}">
        <p14:creationId xmlns:p14="http://schemas.microsoft.com/office/powerpoint/2010/main" val="12404784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9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number generator - C++ style</a:t>
            </a:r>
            <a:endParaRPr/>
          </a:p>
        </p:txBody>
      </p:sp>
      <p:pic>
        <p:nvPicPr>
          <p:cNvPr id="364" name="Google Shape;36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900"/>
            <a:ext cx="4772025" cy="4048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" name="Google Shape;371;p60">
            <a:extLst>
              <a:ext uri="{FF2B5EF4-FFF2-40B4-BE49-F238E27FC236}">
                <a16:creationId xmlns:a16="http://schemas.microsoft.com/office/drawing/2014/main" id="{53CF017A-B2A9-47FA-B4C4-390786DC63DC}"/>
              </a:ext>
            </a:extLst>
          </p:cNvPr>
          <p:cNvSpPr/>
          <p:nvPr/>
        </p:nvSpPr>
        <p:spPr>
          <a:xfrm>
            <a:off x="413961" y="2275133"/>
            <a:ext cx="4510463" cy="135475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363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0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style</a:t>
            </a:r>
            <a:endParaRPr/>
          </a:p>
        </p:txBody>
      </p:sp>
      <p:pic>
        <p:nvPicPr>
          <p:cNvPr id="370" name="Google Shape;37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25" y="1028754"/>
            <a:ext cx="6011550" cy="3018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1" name="Google Shape;371;p60"/>
          <p:cNvSpPr/>
          <p:nvPr/>
        </p:nvSpPr>
        <p:spPr>
          <a:xfrm>
            <a:off x="1691350" y="1739425"/>
            <a:ext cx="4248900" cy="450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60"/>
          <p:cNvSpPr/>
          <p:nvPr/>
        </p:nvSpPr>
        <p:spPr>
          <a:xfrm>
            <a:off x="1582425" y="2471800"/>
            <a:ext cx="1024500" cy="450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480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B0E8C1-E220-412A-A33F-3F43E44D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82022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value of a string &amp; display</a:t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00" y="1135659"/>
            <a:ext cx="6978200" cy="1616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3" name="Google Shape;173;p30"/>
          <p:cNvSpPr/>
          <p:nvPr/>
        </p:nvSpPr>
        <p:spPr>
          <a:xfrm>
            <a:off x="626925" y="1733525"/>
            <a:ext cx="2859300" cy="357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2853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5E0CD-0D3E-4229-A32A-7D706CE5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 a string into number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CD64D-4401-4C91-B485-67C6DFADC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stoi</a:t>
            </a:r>
          </a:p>
          <a:p>
            <a:r>
              <a:rPr lang="en-US"/>
              <a:t>stof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7EFCE-0CB3-48C6-BCE3-8F4583AB5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354" y="914000"/>
            <a:ext cx="4345314" cy="33155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679F2-6FB5-4086-8FB9-FFC86979B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118" y="4395937"/>
            <a:ext cx="2724150" cy="581025"/>
          </a:xfrm>
          <a:prstGeom prst="rect">
            <a:avLst/>
          </a:prstGeom>
        </p:spPr>
      </p:pic>
      <p:sp>
        <p:nvSpPr>
          <p:cNvPr id="6" name="Google Shape;173;p30">
            <a:extLst>
              <a:ext uri="{FF2B5EF4-FFF2-40B4-BE49-F238E27FC236}">
                <a16:creationId xmlns:a16="http://schemas.microsoft.com/office/drawing/2014/main" id="{6F6E9AAB-0037-4B7D-BB4D-B88B2D65CAB0}"/>
              </a:ext>
            </a:extLst>
          </p:cNvPr>
          <p:cNvSpPr/>
          <p:nvPr/>
        </p:nvSpPr>
        <p:spPr>
          <a:xfrm>
            <a:off x="4841371" y="2946864"/>
            <a:ext cx="2859300" cy="357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1719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</a:t>
            </a:r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99" y="959555"/>
            <a:ext cx="7390055" cy="392648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9" name="Google Shape;189;p32"/>
          <p:cNvSpPr/>
          <p:nvPr/>
        </p:nvSpPr>
        <p:spPr>
          <a:xfrm>
            <a:off x="557700" y="3120414"/>
            <a:ext cx="7210082" cy="134998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3429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tryParseInt</a:t>
            </a:r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900"/>
            <a:ext cx="6847778" cy="409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6" name="Google Shape;196;p33"/>
          <p:cNvSpPr/>
          <p:nvPr/>
        </p:nvSpPr>
        <p:spPr>
          <a:xfrm>
            <a:off x="440025" y="3209800"/>
            <a:ext cx="6489600" cy="1421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7200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46E5-10B3-4461-96DD-3FF9ED48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patterns using Regular Expression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42BFC-7A1E-477E-8E81-EDEAAE35A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00" y="870671"/>
            <a:ext cx="3486150" cy="1143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F361DF-AAFA-41E3-B8EA-E607C4F3E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00" y="2409825"/>
            <a:ext cx="457200" cy="323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CA32EA-FC78-43AF-9D37-094C22889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786" y="870671"/>
            <a:ext cx="5192345" cy="36089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524BA4-6E61-4332-95CF-24251BF54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7786" y="4607807"/>
            <a:ext cx="1876425" cy="323850"/>
          </a:xfrm>
          <a:prstGeom prst="rect">
            <a:avLst/>
          </a:prstGeom>
        </p:spPr>
      </p:pic>
      <p:sp>
        <p:nvSpPr>
          <p:cNvPr id="8" name="Google Shape;189;p32">
            <a:extLst>
              <a:ext uri="{FF2B5EF4-FFF2-40B4-BE49-F238E27FC236}">
                <a16:creationId xmlns:a16="http://schemas.microsoft.com/office/drawing/2014/main" id="{19D05D46-6D56-4728-B378-A5E4F8AEFE19}"/>
              </a:ext>
            </a:extLst>
          </p:cNvPr>
          <p:cNvSpPr/>
          <p:nvPr/>
        </p:nvSpPr>
        <p:spPr>
          <a:xfrm>
            <a:off x="4115654" y="2477478"/>
            <a:ext cx="4887046" cy="63499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5395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A80E-E91C-43F9-A963-E57104B1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common regular expression patterns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5FDD39-3F5D-4E6A-A0E4-96CC006DD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906361"/>
            <a:ext cx="7286336" cy="25180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576E2C-7221-457F-A0CF-CA05E838B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3528723"/>
            <a:ext cx="6696075" cy="6191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272128-5E66-43E7-8381-7C89100A1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50" y="4237139"/>
            <a:ext cx="6715125" cy="8286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726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29AEEB-BAD1-4BDE-B6BE-286DF7C7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Overload</a:t>
            </a:r>
          </a:p>
        </p:txBody>
      </p:sp>
    </p:spTree>
    <p:extLst>
      <p:ext uri="{BB962C8B-B14F-4D97-AF65-F5344CB8AC3E}">
        <p14:creationId xmlns:p14="http://schemas.microsoft.com/office/powerpoint/2010/main" val="3825568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522E-FDE8-43F4-AD0B-9DD747D8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Combine multiple strings – First way – Operator +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0AC468-94A7-4A39-87D9-E151BA416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03" y="943264"/>
            <a:ext cx="4752975" cy="1409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12A415-7103-46A1-90D7-D33CEBACE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257" y="919596"/>
            <a:ext cx="1400175" cy="361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CA1133-434D-40AB-A2B9-E9A05F74C227}"/>
              </a:ext>
            </a:extLst>
          </p:cNvPr>
          <p:cNvSpPr txBox="1"/>
          <p:nvPr/>
        </p:nvSpPr>
        <p:spPr>
          <a:xfrm>
            <a:off x="141300" y="2790537"/>
            <a:ext cx="7234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Problem? Unnecessary temporary values &amp; extra computation</a:t>
            </a:r>
          </a:p>
        </p:txBody>
      </p:sp>
      <p:sp>
        <p:nvSpPr>
          <p:cNvPr id="6" name="Google Shape;196;p33">
            <a:extLst>
              <a:ext uri="{FF2B5EF4-FFF2-40B4-BE49-F238E27FC236}">
                <a16:creationId xmlns:a16="http://schemas.microsoft.com/office/drawing/2014/main" id="{D175D6B8-E451-4B5D-BB11-797C5319F7AD}"/>
              </a:ext>
            </a:extLst>
          </p:cNvPr>
          <p:cNvSpPr/>
          <p:nvPr/>
        </p:nvSpPr>
        <p:spPr>
          <a:xfrm>
            <a:off x="237403" y="1500893"/>
            <a:ext cx="4668705" cy="28687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607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0B02-8EED-4633-97CD-301BC8B3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Combine multiple string – Second way - StringStream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07A3D-659B-40FF-A707-4E0EBE953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00" y="916710"/>
            <a:ext cx="4199930" cy="39508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Google Shape;196;p33">
            <a:extLst>
              <a:ext uri="{FF2B5EF4-FFF2-40B4-BE49-F238E27FC236}">
                <a16:creationId xmlns:a16="http://schemas.microsoft.com/office/drawing/2014/main" id="{C489B5D4-DA71-4AC7-9070-E82EE7DC3F66}"/>
              </a:ext>
            </a:extLst>
          </p:cNvPr>
          <p:cNvSpPr/>
          <p:nvPr/>
        </p:nvSpPr>
        <p:spPr>
          <a:xfrm>
            <a:off x="486207" y="2960418"/>
            <a:ext cx="3928775" cy="63252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B47C7-258A-4D84-AEC2-1BCA0C6284A7}"/>
              </a:ext>
            </a:extLst>
          </p:cNvPr>
          <p:cNvSpPr txBox="1"/>
          <p:nvPr/>
        </p:nvSpPr>
        <p:spPr>
          <a:xfrm>
            <a:off x="4414982" y="3731491"/>
            <a:ext cx="4588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Final string only created when needed!</a:t>
            </a:r>
          </a:p>
        </p:txBody>
      </p:sp>
    </p:spTree>
    <p:extLst>
      <p:ext uri="{BB962C8B-B14F-4D97-AF65-F5344CB8AC3E}">
        <p14:creationId xmlns:p14="http://schemas.microsoft.com/office/powerpoint/2010/main" val="13042050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CB4F-F683-481C-84C5-0E374D34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Padding when printing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95E7F-6089-48D8-B490-4868DBA0A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733" y="914000"/>
            <a:ext cx="1952625" cy="390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F4D5B6-7811-460B-AEAC-CA02AC728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69" y="914000"/>
            <a:ext cx="5267442" cy="27691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0873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67C96F-CEB4-4CCD-B93D-2DCAC7B9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</a:t>
            </a:r>
            <a:br>
              <a:rPr lang="en-US"/>
            </a:br>
            <a:r>
              <a:rPr lang="en-US" sz="2000"/>
              <a:t> </a:t>
            </a:r>
            <a:br>
              <a:rPr lang="en-US"/>
            </a:br>
            <a:r>
              <a:rPr lang="en-US" sz="2000"/>
              <a:t>Dynamic array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541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E186-C22C-4886-ACD7-B00B19D6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vector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B09234-7A23-4807-A72B-A2DD25300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54" y="980342"/>
            <a:ext cx="2667000" cy="3886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34D0F0-1398-498E-B681-EC6D6875F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977" y="2571750"/>
            <a:ext cx="2886075" cy="14573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AA6794-77DF-4CC1-8F48-0D15BE746C05}"/>
              </a:ext>
            </a:extLst>
          </p:cNvPr>
          <p:cNvSpPr txBox="1"/>
          <p:nvPr/>
        </p:nvSpPr>
        <p:spPr>
          <a:xfrm>
            <a:off x="3233058" y="4415245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How about </a:t>
            </a:r>
            <a:r>
              <a:rPr lang="en-US" sz="1800">
                <a:solidFill>
                  <a:srgbClr val="FF0000"/>
                </a:solidFill>
              </a:rPr>
              <a:t>bool</a:t>
            </a:r>
            <a:r>
              <a:rPr lang="en-US" sz="1800"/>
              <a:t>, </a:t>
            </a:r>
            <a:r>
              <a:rPr lang="en-US" sz="1800">
                <a:solidFill>
                  <a:srgbClr val="FF0000"/>
                </a:solidFill>
              </a:rPr>
              <a:t>char</a:t>
            </a:r>
            <a:r>
              <a:rPr lang="en-US" sz="1800"/>
              <a:t>, </a:t>
            </a:r>
            <a:r>
              <a:rPr lang="en-US" sz="1800">
                <a:solidFill>
                  <a:srgbClr val="FF0000"/>
                </a:solidFill>
              </a:rPr>
              <a:t>float</a:t>
            </a:r>
            <a:r>
              <a:rPr lang="en-US" sz="1800"/>
              <a:t> vector?</a:t>
            </a:r>
          </a:p>
        </p:txBody>
      </p:sp>
    </p:spTree>
    <p:extLst>
      <p:ext uri="{BB962C8B-B14F-4D97-AF65-F5344CB8AC3E}">
        <p14:creationId xmlns:p14="http://schemas.microsoft.com/office/powerpoint/2010/main" val="38976775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AAC-BD5A-4D29-B787-ED2CA6570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Traverse vector – Just like normal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236BF-F6D4-4950-9F26-2E8A2CFBC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45" y="1083537"/>
            <a:ext cx="4648200" cy="24669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2C8383-43A5-455F-AF6D-77E5485DF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002" y="1083537"/>
            <a:ext cx="25622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073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9A74-A469-4305-9375-27039FE4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 vector – Just like normal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3CA27-3413-43F7-9141-1C1CD3197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00" y="831647"/>
            <a:ext cx="4868306" cy="40145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A7B1F3-A207-4457-AE91-D76614466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004" y="916441"/>
            <a:ext cx="24860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442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D408-CA49-411D-B87B-3FCBD9A20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Remove an element of vector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F948F-B079-4D65-A747-BEE52FD1D2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erase(vector.begin() + i);</a:t>
            </a:r>
          </a:p>
        </p:txBody>
      </p:sp>
    </p:spTree>
    <p:extLst>
      <p:ext uri="{BB962C8B-B14F-4D97-AF65-F5344CB8AC3E}">
        <p14:creationId xmlns:p14="http://schemas.microsoft.com/office/powerpoint/2010/main" val="37821566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F005-7781-40D2-9378-64525E3D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70A8B-37EA-4444-A425-286F40707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7850" indent="-514350">
              <a:buFont typeface="+mj-lt"/>
              <a:buAutoNum type="arabicPeriod"/>
            </a:pPr>
            <a:r>
              <a:rPr lang="en-US" dirty="0"/>
              <a:t>Generate a random integer n (10 &lt;= n &lt;= 100)</a:t>
            </a:r>
          </a:p>
          <a:p>
            <a:pPr marL="577850" indent="-514350">
              <a:buFont typeface="+mj-lt"/>
              <a:buAutoNum type="arabicPeriod"/>
            </a:pPr>
            <a:r>
              <a:rPr lang="en-US" dirty="0"/>
              <a:t>Generate n random integers</a:t>
            </a:r>
          </a:p>
          <a:p>
            <a:pPr marL="577850" indent="-514350">
              <a:buFont typeface="+mj-lt"/>
              <a:buAutoNum type="arabicPeriod"/>
            </a:pPr>
            <a:r>
              <a:rPr lang="en-US" dirty="0"/>
              <a:t>Find &amp; print out all prime numbers</a:t>
            </a:r>
          </a:p>
          <a:p>
            <a:pPr marL="577850" indent="-514350">
              <a:buFont typeface="+mj-lt"/>
              <a:buAutoNum type="arabicPeriod"/>
            </a:pPr>
            <a:r>
              <a:rPr lang="en-US" dirty="0"/>
              <a:t>Calculate the total sum of all these prime numbers</a:t>
            </a:r>
          </a:p>
          <a:p>
            <a:pPr marL="577850" indent="-514350">
              <a:buFont typeface="+mj-lt"/>
              <a:buAutoNum type="arabicPeriod"/>
            </a:pPr>
            <a:r>
              <a:rPr lang="en-US" dirty="0"/>
              <a:t>Calculate the average of all these prime numbers</a:t>
            </a:r>
          </a:p>
          <a:p>
            <a:pPr marL="577850" indent="-514350">
              <a:buFont typeface="+mj-lt"/>
              <a:buAutoNum type="arabicPeriod"/>
            </a:pPr>
            <a:r>
              <a:rPr lang="en-US" dirty="0"/>
              <a:t>Find the minimum and maximum </a:t>
            </a:r>
            <a:r>
              <a:rPr lang="en-US"/>
              <a:t>prime numbers</a:t>
            </a:r>
          </a:p>
          <a:p>
            <a:pPr marL="577850" indent="-514350">
              <a:buFont typeface="+mj-lt"/>
              <a:buAutoNum type="arabicPeriod"/>
            </a:pPr>
            <a:r>
              <a:rPr lang="en-US"/>
              <a:t>Remove all odd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761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7C0F56-EED1-42D5-A1BB-092CC0F7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time</a:t>
            </a:r>
          </a:p>
        </p:txBody>
      </p:sp>
    </p:spTree>
    <p:extLst>
      <p:ext uri="{BB962C8B-B14F-4D97-AF65-F5344CB8AC3E}">
        <p14:creationId xmlns:p14="http://schemas.microsoft.com/office/powerpoint/2010/main" val="230324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B9B4-B2F0-44B3-AD8A-8995EFDD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Overload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A5B8-9501-4C8B-82DF-225FDDFA8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Functions that has the </a:t>
            </a:r>
            <a:r>
              <a:rPr lang="en-US">
                <a:solidFill>
                  <a:srgbClr val="0070C0"/>
                </a:solidFill>
              </a:rPr>
              <a:t>same name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different arguments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81AE9-5FA9-4089-B361-B3D07BEDA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582" y="1704934"/>
            <a:ext cx="5365828" cy="30187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48069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22F1-D342-4592-BC3C-734C45B1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current date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AEE525-0358-4EE0-AB72-F420C9760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35" y="1490663"/>
            <a:ext cx="4624057" cy="24089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338D23-A2E6-490D-BC26-950C7FEEE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35" y="4111760"/>
            <a:ext cx="2066925" cy="26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1D8927-6EC7-46A3-A423-89F75A7EB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35" y="954656"/>
            <a:ext cx="2257425" cy="3238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686D27-5F2D-4D44-B66F-2417B4B45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546" y="1490663"/>
            <a:ext cx="2699215" cy="8501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81443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5278-7E17-4AA4-959A-6D575D5FC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D7F17-EB1B-483B-B208-7E16721BD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Get current date, then print out yesterday and tomorrow</a:t>
            </a:r>
          </a:p>
        </p:txBody>
      </p:sp>
    </p:spTree>
    <p:extLst>
      <p:ext uri="{BB962C8B-B14F-4D97-AF65-F5344CB8AC3E}">
        <p14:creationId xmlns:p14="http://schemas.microsoft.com/office/powerpoint/2010/main" val="13285426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D6DFD-6677-420C-8DF1-0EBA9E20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template</a:t>
            </a:r>
          </a:p>
        </p:txBody>
      </p:sp>
    </p:spTree>
    <p:extLst>
      <p:ext uri="{BB962C8B-B14F-4D97-AF65-F5344CB8AC3E}">
        <p14:creationId xmlns:p14="http://schemas.microsoft.com/office/powerpoint/2010/main" val="39371928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6D75-0CC4-453A-8ABC-1B0E5B5C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need function template?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512BC-4608-4BE0-91B1-41D83FE4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900" y="813163"/>
            <a:ext cx="8932200" cy="4229400"/>
          </a:xfrm>
        </p:spPr>
        <p:txBody>
          <a:bodyPr/>
          <a:lstStyle/>
          <a:p>
            <a:r>
              <a:rPr lang="en-US" dirty="0"/>
              <a:t>Suppose we have one function that can operate on </a:t>
            </a:r>
            <a:r>
              <a:rPr lang="en-US" dirty="0">
                <a:solidFill>
                  <a:srgbClr val="0070C0"/>
                </a:solidFill>
              </a:rPr>
              <a:t>int</a:t>
            </a:r>
          </a:p>
          <a:p>
            <a:endParaRPr lang="en-US" dirty="0"/>
          </a:p>
          <a:p>
            <a:endParaRPr lang="en-US" dirty="0"/>
          </a:p>
          <a:p>
            <a:pPr marL="63500" indent="0">
              <a:buNone/>
            </a:pPr>
            <a:endParaRPr lang="en-US" dirty="0"/>
          </a:p>
          <a:p>
            <a:r>
              <a:rPr lang="en-US" dirty="0"/>
              <a:t>How about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? </a:t>
            </a:r>
            <a:r>
              <a:rPr lang="en-US" dirty="0">
                <a:solidFill>
                  <a:srgbClr val="FF0000"/>
                </a:solidFill>
              </a:rPr>
              <a:t>Let’s write </a:t>
            </a:r>
            <a:r>
              <a:rPr lang="en-US" dirty="0">
                <a:solidFill>
                  <a:srgbClr val="00B050"/>
                </a:solidFill>
              </a:rPr>
              <a:t>another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about </a:t>
            </a:r>
            <a:r>
              <a:rPr lang="en-US" dirty="0">
                <a:solidFill>
                  <a:srgbClr val="0070C0"/>
                </a:solidFill>
              </a:rPr>
              <a:t>char</a:t>
            </a:r>
            <a:r>
              <a:rPr lang="en-US" dirty="0"/>
              <a:t>? </a:t>
            </a:r>
            <a:r>
              <a:rPr lang="en-US" dirty="0">
                <a:solidFill>
                  <a:srgbClr val="0070C0"/>
                </a:solidFill>
              </a:rPr>
              <a:t>float</a:t>
            </a:r>
            <a:r>
              <a:rPr lang="en-US" dirty="0"/>
              <a:t>? </a:t>
            </a:r>
            <a:r>
              <a:rPr lang="en-US" dirty="0">
                <a:solidFill>
                  <a:srgbClr val="0070C0"/>
                </a:solidFill>
              </a:rPr>
              <a:t>double</a:t>
            </a:r>
            <a:r>
              <a:rPr lang="en-US" dirty="0"/>
              <a:t>? </a:t>
            </a:r>
            <a:r>
              <a:rPr lang="en-US" dirty="0">
                <a:solidFill>
                  <a:srgbClr val="0070C0"/>
                </a:solidFill>
              </a:rPr>
              <a:t>Student</a:t>
            </a:r>
            <a:r>
              <a:rPr lang="en-US" dirty="0"/>
              <a:t>? </a:t>
            </a:r>
            <a:r>
              <a:rPr lang="en-US" dirty="0">
                <a:solidFill>
                  <a:srgbClr val="0070C0"/>
                </a:solidFill>
              </a:rPr>
              <a:t>Product</a:t>
            </a:r>
            <a:r>
              <a:rPr lang="en-US" dirty="0"/>
              <a:t>?....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37AE6F-C608-474F-9752-24114954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20" y="1427913"/>
            <a:ext cx="3434099" cy="12560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7DCC2D-DAED-DF4A-85A0-DFE337524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94" y="3152086"/>
            <a:ext cx="4546600" cy="1422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89242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7242-2C75-46B9-9251-B9DC9AEF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template – Definition &amp; usage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B668F-9708-43C4-97C4-A6F9A74FF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386" y="998826"/>
            <a:ext cx="2421228" cy="12005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B3BF09-7ECE-42D4-A4C3-840D6F048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81" y="2571750"/>
            <a:ext cx="2973605" cy="17158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F31C2D-E74F-465E-A21A-1174BCE71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184" y="4616738"/>
            <a:ext cx="1238250" cy="361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631E9D-20C5-4FB6-BAAE-E487984F4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714" y="4616738"/>
            <a:ext cx="2781300" cy="3143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D5617D-4BE1-47E8-8DE5-97E430CEED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4764" y="2551436"/>
            <a:ext cx="3918436" cy="17158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Google Shape;196;p33">
            <a:extLst>
              <a:ext uri="{FF2B5EF4-FFF2-40B4-BE49-F238E27FC236}">
                <a16:creationId xmlns:a16="http://schemas.microsoft.com/office/drawing/2014/main" id="{0D203D82-D38F-4E22-8181-3CBABECC91DC}"/>
              </a:ext>
            </a:extLst>
          </p:cNvPr>
          <p:cNvSpPr/>
          <p:nvPr/>
        </p:nvSpPr>
        <p:spPr>
          <a:xfrm>
            <a:off x="340950" y="3196542"/>
            <a:ext cx="2014324" cy="44258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96;p33">
            <a:extLst>
              <a:ext uri="{FF2B5EF4-FFF2-40B4-BE49-F238E27FC236}">
                <a16:creationId xmlns:a16="http://schemas.microsoft.com/office/drawing/2014/main" id="{1721F9C9-743C-4952-A09C-B6F0EED76BA3}"/>
              </a:ext>
            </a:extLst>
          </p:cNvPr>
          <p:cNvSpPr/>
          <p:nvPr/>
        </p:nvSpPr>
        <p:spPr>
          <a:xfrm>
            <a:off x="3981187" y="3196542"/>
            <a:ext cx="2890668" cy="44258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8134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24E0-D9F7-47F9-AA6E-2FACD74D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True meaning of function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BB931-02B2-41DF-9694-6FD3522615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think we only write code once</a:t>
            </a:r>
          </a:p>
          <a:p>
            <a:r>
              <a:rPr lang="en-US"/>
              <a:t>Actually, we borrow the power of compiler to </a:t>
            </a:r>
            <a:r>
              <a:rPr lang="en-US">
                <a:solidFill>
                  <a:srgbClr val="FF0000"/>
                </a:solidFill>
              </a:rPr>
              <a:t>generate</a:t>
            </a:r>
            <a:r>
              <a:rPr lang="en-US"/>
              <a:t> the code below for 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4CEEA-107E-4F99-B104-B4CF80D00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020" y="2440783"/>
            <a:ext cx="2151060" cy="10665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6297B9-595F-435F-BF8C-421B56B4B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300" y="2946400"/>
            <a:ext cx="2151060" cy="2741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6AAC4E25-CFCB-4435-952D-DDD4D35FCC73}"/>
              </a:ext>
            </a:extLst>
          </p:cNvPr>
          <p:cNvSpPr/>
          <p:nvPr/>
        </p:nvSpPr>
        <p:spPr>
          <a:xfrm>
            <a:off x="1607127" y="3339704"/>
            <a:ext cx="175491" cy="248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4757594-6140-476F-AA28-51FFE9AD08F6}"/>
              </a:ext>
            </a:extLst>
          </p:cNvPr>
          <p:cNvSpPr/>
          <p:nvPr/>
        </p:nvSpPr>
        <p:spPr>
          <a:xfrm>
            <a:off x="6928482" y="3325644"/>
            <a:ext cx="175491" cy="248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5C9A3BCC-292D-49B1-BC49-5ED313584BCC}"/>
              </a:ext>
            </a:extLst>
          </p:cNvPr>
          <p:cNvSpPr/>
          <p:nvPr/>
        </p:nvSpPr>
        <p:spPr>
          <a:xfrm rot="5400000">
            <a:off x="6378716" y="2007562"/>
            <a:ext cx="270448" cy="116528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A9D05B35-CEA0-4A65-90AC-F5BA6405501E}"/>
              </a:ext>
            </a:extLst>
          </p:cNvPr>
          <p:cNvSpPr/>
          <p:nvPr/>
        </p:nvSpPr>
        <p:spPr>
          <a:xfrm rot="5400000" flipV="1">
            <a:off x="2085034" y="2027132"/>
            <a:ext cx="270448" cy="122626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8CB7D7-595D-7D48-B7CE-E5EC50135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24" y="3792756"/>
            <a:ext cx="2793352" cy="10217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FC021F-4806-6840-97E5-E1B22F7AF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995" y="3792756"/>
            <a:ext cx="3084781" cy="9650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862135-3549-1B44-A27C-0434CCF7BA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924" y="2873008"/>
            <a:ext cx="1413854" cy="311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9803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259B-3262-48FA-81E1-E7B3F0FB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74BA3-0C06-4B1F-A5CD-1DBBB9820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Create a sort function that can sort an array of any type in ascending order or descending order</a:t>
            </a:r>
          </a:p>
          <a:p>
            <a:r>
              <a:rPr lang="en-US"/>
              <a:t>Test it with int, string, Fraction, Student (based on GPA)</a:t>
            </a:r>
          </a:p>
        </p:txBody>
      </p:sp>
    </p:spTree>
    <p:extLst>
      <p:ext uri="{BB962C8B-B14F-4D97-AF65-F5344CB8AC3E}">
        <p14:creationId xmlns:p14="http://schemas.microsoft.com/office/powerpoint/2010/main" val="39570404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CEAA84-4410-469F-A0AA-719DF9E4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text file</a:t>
            </a:r>
          </a:p>
        </p:txBody>
      </p:sp>
    </p:spTree>
    <p:extLst>
      <p:ext uri="{BB962C8B-B14F-4D97-AF65-F5344CB8AC3E}">
        <p14:creationId xmlns:p14="http://schemas.microsoft.com/office/powerpoint/2010/main" val="42901796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AB09-F030-4138-AE01-B5F8A36E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Unicode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13231-1E75-41ED-9E25-D0ADB69C0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196" y="962384"/>
            <a:ext cx="6367607" cy="37700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43203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994A-664A-0B40-982D-3218ABE3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Writing Unicode file</a:t>
            </a:r>
          </a:p>
        </p:txBody>
      </p:sp>
      <p:pic>
        <p:nvPicPr>
          <p:cNvPr id="4" name="Google Shape;132;p26">
            <a:extLst>
              <a:ext uri="{FF2B5EF4-FFF2-40B4-BE49-F238E27FC236}">
                <a16:creationId xmlns:a16="http://schemas.microsoft.com/office/drawing/2014/main" id="{90873E2C-7106-439A-A377-C1655272855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894900"/>
            <a:ext cx="7484415" cy="4096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8715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>
            <a:spLocks noGrp="1"/>
          </p:cNvSpPr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83074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2E39-F3C7-E847-B457-5A434021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Change console font for displaying Unicode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70EFA-9CEB-4270-AC30-A71A13D8C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27" y="972140"/>
            <a:ext cx="6439646" cy="38655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3305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044E-EDED-9F45-A9CC-DF70AB61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More on encoding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9ADB8-686C-384A-B660-461707254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UTF8, UTF-18</a:t>
            </a:r>
          </a:p>
          <a:p>
            <a:r>
              <a:rPr lang="en-VN" dirty="0"/>
              <a:t>BOM</a:t>
            </a:r>
          </a:p>
          <a:p>
            <a:r>
              <a:rPr lang="en-VN" dirty="0"/>
              <a:t>Little-endian, big-endian</a:t>
            </a:r>
          </a:p>
        </p:txBody>
      </p:sp>
    </p:spTree>
    <p:extLst>
      <p:ext uri="{BB962C8B-B14F-4D97-AF65-F5344CB8AC3E}">
        <p14:creationId xmlns:p14="http://schemas.microsoft.com/office/powerpoint/2010/main" val="2652607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86C5B9-62E2-3141-927D-131403A1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Static library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00E20C-23A0-794B-8F0A-8662DC3829D5}"/>
              </a:ext>
            </a:extLst>
          </p:cNvPr>
          <p:cNvSpPr/>
          <p:nvPr/>
        </p:nvSpPr>
        <p:spPr>
          <a:xfrm>
            <a:off x="1616733" y="4018978"/>
            <a:ext cx="509626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Reuse your code by organizing into static library</a:t>
            </a:r>
            <a:endParaRPr lang="en-US" sz="1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78869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61F2-69F5-1444-A80E-709E65B6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Some facts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DE7B8-06B9-724F-9F6A-65241BE82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Where are the actual code when you write</a:t>
            </a:r>
          </a:p>
          <a:p>
            <a:pPr marL="63500" indent="0">
              <a:buNone/>
            </a:pPr>
            <a:endParaRPr lang="en-VN" dirty="0"/>
          </a:p>
          <a:p>
            <a:r>
              <a:rPr lang="en-VN" dirty="0"/>
              <a:t>We knew iostream.h is just the </a:t>
            </a:r>
            <a:r>
              <a:rPr lang="en-VN" dirty="0">
                <a:solidFill>
                  <a:srgbClr val="FF0000"/>
                </a:solidFill>
              </a:rPr>
              <a:t>header</a:t>
            </a:r>
            <a:r>
              <a:rPr lang="en-VN" dirty="0"/>
              <a:t> files</a:t>
            </a:r>
          </a:p>
          <a:p>
            <a:pPr lvl="1"/>
            <a:r>
              <a:rPr lang="en-VN" dirty="0"/>
              <a:t>Where are the actual code?</a:t>
            </a:r>
          </a:p>
          <a:p>
            <a:pPr lvl="1"/>
            <a:endParaRPr lang="en-VN" dirty="0"/>
          </a:p>
          <a:p>
            <a:pPr>
              <a:lnSpc>
                <a:spcPct val="100000"/>
              </a:lnSpc>
            </a:pPr>
            <a:r>
              <a:rPr lang="en-VN" dirty="0"/>
              <a:t>And we only have </a:t>
            </a:r>
            <a:r>
              <a:rPr lang="en-VN" dirty="0">
                <a:solidFill>
                  <a:srgbClr val="7030A0"/>
                </a:solidFill>
              </a:rPr>
              <a:t>one</a:t>
            </a:r>
            <a:r>
              <a:rPr lang="en-VN" dirty="0"/>
              <a:t> exe file after building</a:t>
            </a:r>
          </a:p>
          <a:p>
            <a:pPr lvl="1">
              <a:lnSpc>
                <a:spcPct val="100000"/>
              </a:lnSpc>
            </a:pPr>
            <a:r>
              <a:rPr lang="en-VN" dirty="0"/>
              <a:t>That exe file can be installed on another computer</a:t>
            </a:r>
          </a:p>
          <a:p>
            <a:pPr lvl="1">
              <a:lnSpc>
                <a:spcPct val="100000"/>
              </a:lnSpc>
            </a:pPr>
            <a:r>
              <a:rPr lang="en-VN" dirty="0"/>
              <a:t>So apparently the </a:t>
            </a:r>
            <a:r>
              <a:rPr lang="en-VN" dirty="0">
                <a:solidFill>
                  <a:srgbClr val="0070C0"/>
                </a:solidFill>
              </a:rPr>
              <a:t>code from iostream library </a:t>
            </a:r>
            <a:r>
              <a:rPr lang="en-VN" dirty="0"/>
              <a:t>is </a:t>
            </a:r>
            <a:r>
              <a:rPr lang="en-VN" dirty="0">
                <a:solidFill>
                  <a:srgbClr val="FF0000"/>
                </a:solidFill>
              </a:rPr>
              <a:t>embeded in our exe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70587-D972-E246-AFF6-5E56D902B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323" y="1506572"/>
            <a:ext cx="25273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267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guidelines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</a:rPr>
              <a:t>Reference </a:t>
            </a:r>
            <a:r>
              <a:rPr lang="en" dirty="0"/>
              <a:t>a </a:t>
            </a:r>
            <a:r>
              <a:rPr lang="en" dirty="0">
                <a:solidFill>
                  <a:srgbClr val="FF0000"/>
                </a:solidFill>
              </a:rPr>
              <a:t>static library</a:t>
            </a:r>
            <a:r>
              <a:rPr lang="en" dirty="0"/>
              <a:t> is the most easy way to reuse your OOP code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You </a:t>
            </a:r>
            <a:r>
              <a:rPr lang="en" b="1" u="sng" dirty="0"/>
              <a:t>create </a:t>
            </a:r>
            <a:r>
              <a:rPr lang="en" dirty="0"/>
              <a:t>a </a:t>
            </a:r>
            <a:r>
              <a:rPr lang="en" dirty="0">
                <a:solidFill>
                  <a:srgbClr val="7030A0"/>
                </a:solidFill>
              </a:rPr>
              <a:t>static</a:t>
            </a:r>
            <a:r>
              <a:rPr lang="en" dirty="0"/>
              <a:t> library, the result will be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Header file (</a:t>
            </a:r>
            <a:r>
              <a:rPr lang="en" b="1" dirty="0">
                <a:solidFill>
                  <a:srgbClr val="0070C0"/>
                </a:solidFill>
              </a:rPr>
              <a:t>.h</a:t>
            </a:r>
            <a:r>
              <a:rPr lang="en" dirty="0"/>
              <a:t>) contains the declaration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The </a:t>
            </a:r>
            <a:r>
              <a:rPr lang="en" b="1" dirty="0">
                <a:solidFill>
                  <a:srgbClr val="0070C0"/>
                </a:solidFill>
              </a:rPr>
              <a:t>.lib </a:t>
            </a:r>
            <a:r>
              <a:rPr lang="en" dirty="0"/>
              <a:t>file, contains the implementation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u="sng" dirty="0"/>
              <a:t>Reference </a:t>
            </a:r>
            <a:r>
              <a:rPr lang="en" dirty="0"/>
              <a:t>this library and then use it</a:t>
            </a:r>
            <a:endParaRPr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idea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Static library is specifically used at </a:t>
            </a:r>
            <a:r>
              <a:rPr lang="en" b="1" dirty="0">
                <a:solidFill>
                  <a:srgbClr val="FF0000"/>
                </a:solidFill>
              </a:rPr>
              <a:t>compile time</a:t>
            </a:r>
            <a:r>
              <a:rPr lang="en" dirty="0"/>
              <a:t> which means the library should be present in correct location when user wants to compile his/her C or C++ program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Which means when submitting your projects, </a:t>
            </a:r>
            <a:r>
              <a:rPr lang="en" dirty="0">
                <a:solidFill>
                  <a:srgbClr val="0000FF"/>
                </a:solidFill>
              </a:rPr>
              <a:t>remember to copy</a:t>
            </a:r>
            <a:r>
              <a:rPr lang="en" dirty="0"/>
              <a:t> the static library together with your source code. (both .h and .lib file)</a:t>
            </a:r>
            <a:endParaRPr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static library &amp; use it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01 - Create a static library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dirty="0"/>
              <a:t>Create a new project, type </a:t>
            </a:r>
            <a:r>
              <a:rPr lang="en" b="1" dirty="0">
                <a:solidFill>
                  <a:srgbClr val="980000"/>
                </a:solidFill>
              </a:rPr>
              <a:t>Static Library</a:t>
            </a:r>
            <a:endParaRPr b="1" dirty="0">
              <a:solidFill>
                <a:srgbClr val="980000"/>
              </a:solidFill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dirty="0"/>
              <a:t>Name it </a:t>
            </a:r>
            <a:r>
              <a:rPr lang="en" b="1" dirty="0">
                <a:solidFill>
                  <a:srgbClr val="0000FF"/>
                </a:solidFill>
              </a:rPr>
              <a:t>devlib </a:t>
            </a:r>
            <a:r>
              <a:rPr lang="en" dirty="0"/>
              <a:t>(or choose a super duper name :) )</a:t>
            </a:r>
            <a:endParaRPr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b="1" u="sng" dirty="0">
                <a:solidFill>
                  <a:srgbClr val="9900FF"/>
                </a:solidFill>
              </a:rPr>
              <a:t>Disable </a:t>
            </a:r>
            <a:r>
              <a:rPr lang="en" b="1" dirty="0"/>
              <a:t>Precompiled Header</a:t>
            </a:r>
            <a:r>
              <a:rPr lang="en" dirty="0"/>
              <a:t> from project’s properties page</a:t>
            </a:r>
            <a:endParaRPr dirty="0"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613" y="2498648"/>
            <a:ext cx="4767925" cy="24536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2" name="Google Shape;92;p19"/>
          <p:cNvSpPr/>
          <p:nvPr/>
        </p:nvSpPr>
        <p:spPr>
          <a:xfrm>
            <a:off x="4899175" y="2744025"/>
            <a:ext cx="758100" cy="306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3667025" y="3009200"/>
            <a:ext cx="3030300" cy="306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2215625" y="3700375"/>
            <a:ext cx="758100" cy="306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2493325" y="4516850"/>
            <a:ext cx="971100" cy="306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devlib.h file and a devlib.cpp file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course we need two file, Header file .h and .cpp file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devlib.h					devlib.cpp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5FA307-7725-474A-846A-55C690CE2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390" y="2194422"/>
            <a:ext cx="3477896" cy="16685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D2AF8D-AB0E-4616-A7DC-EFBEC91FD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35" y="2194422"/>
            <a:ext cx="4434107" cy="13302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project to see the artifact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 </a:t>
            </a:r>
            <a:r>
              <a:rPr lang="en" sz="2500" b="1"/>
              <a:t>Debug </a:t>
            </a:r>
            <a:r>
              <a:rPr lang="en" sz="2500"/>
              <a:t>folder we will see </a:t>
            </a:r>
            <a:r>
              <a:rPr lang="en" sz="2500" b="1">
                <a:solidFill>
                  <a:srgbClr val="9900FF"/>
                </a:solidFill>
              </a:rPr>
              <a:t>devlib.lib</a:t>
            </a:r>
            <a:endParaRPr sz="2500" b="1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/>
              <a:t>This is the static library to use in other projects</a:t>
            </a:r>
            <a:endParaRPr sz="2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/>
              <a:t>To distribute the lib, we need to copy also </a:t>
            </a:r>
            <a:r>
              <a:rPr lang="en" sz="2500" b="1">
                <a:solidFill>
                  <a:srgbClr val="9900FF"/>
                </a:solidFill>
              </a:rPr>
              <a:t>devlib.h </a:t>
            </a:r>
            <a:endParaRPr sz="2500" b="1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500" b="1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C7C632-B02E-4F7C-9EAF-AA15DE0E9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35" y="2834621"/>
            <a:ext cx="3076575" cy="1038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0CC077-6985-490E-A75A-E80D221EF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156" y="2834621"/>
            <a:ext cx="2962275" cy="866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 definition</a:t>
            </a:r>
            <a:endParaRPr/>
          </a:p>
        </p:txBody>
      </p:sp>
      <p:pic>
        <p:nvPicPr>
          <p:cNvPr id="228" name="Google Shape;2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615" y="1087874"/>
            <a:ext cx="3288399" cy="16390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2560600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1275-7D94-4AA5-AEBF-A4603475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Force copying .h to output folder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C1B93-1C1A-4EF6-941E-BC27EDC04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Right click on .h file &gt; </a:t>
            </a:r>
            <a:r>
              <a:rPr lang="en-US" b="1" dirty="0"/>
              <a:t>Properties</a:t>
            </a:r>
          </a:p>
          <a:p>
            <a:r>
              <a:rPr lang="en-US" dirty="0"/>
              <a:t>Select </a:t>
            </a:r>
            <a:r>
              <a:rPr lang="en-US" b="1" dirty="0"/>
              <a:t>Copy File</a:t>
            </a:r>
            <a:r>
              <a:rPr lang="en-US" dirty="0"/>
              <a:t> in </a:t>
            </a:r>
            <a:r>
              <a:rPr lang="en-US" b="1" dirty="0"/>
              <a:t>Item type</a:t>
            </a:r>
            <a:r>
              <a:rPr lang="en-US" dirty="0"/>
              <a:t> option (</a:t>
            </a:r>
            <a:r>
              <a:rPr lang="en-US" dirty="0">
                <a:solidFill>
                  <a:srgbClr val="FF0000"/>
                </a:solidFill>
              </a:rPr>
              <a:t>All configurations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both .h and .lib is ready for </a:t>
            </a:r>
            <a:r>
              <a:rPr lang="en-US" dirty="0">
                <a:solidFill>
                  <a:srgbClr val="0070C0"/>
                </a:solidFill>
              </a:rPr>
              <a:t>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CC40E1-7088-43BD-852A-EA16D64DC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353" y="4229500"/>
            <a:ext cx="1201365" cy="6072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D7312D-3612-4989-A435-85CBF7765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15" y="1973829"/>
            <a:ext cx="6870606" cy="174997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10236BA-07B4-48EE-A988-79E7D01BAE3E}"/>
              </a:ext>
            </a:extLst>
          </p:cNvPr>
          <p:cNvSpPr/>
          <p:nvPr/>
        </p:nvSpPr>
        <p:spPr>
          <a:xfrm>
            <a:off x="2076824" y="2058893"/>
            <a:ext cx="1580776" cy="38249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F33BDB-6C1D-48DF-A6B7-6F6095CBD65A}"/>
              </a:ext>
            </a:extLst>
          </p:cNvPr>
          <p:cNvSpPr/>
          <p:nvPr/>
        </p:nvSpPr>
        <p:spPr>
          <a:xfrm>
            <a:off x="3789035" y="3200216"/>
            <a:ext cx="4035986" cy="38249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229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02 - Create another console project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Name it </a:t>
            </a:r>
            <a:r>
              <a:rPr lang="en" b="1">
                <a:solidFill>
                  <a:srgbClr val="0000FF"/>
                </a:solidFill>
              </a:rPr>
              <a:t>TestLib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Right-click on the application project node in </a:t>
            </a:r>
            <a:r>
              <a:rPr lang="en-US" b="1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Solution Explorer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and then choose </a:t>
            </a:r>
            <a:r>
              <a:rPr lang="en-US" b="1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Properties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3691-968E-4201-9D03-8173FF0C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03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40252-5C96-46FD-A485-2BCCA6BE3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In the </a:t>
            </a:r>
            <a:r>
              <a:rPr lang="en-US" b="1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VC++ Directories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, add path to LIB file in </a:t>
            </a:r>
            <a:r>
              <a:rPr lang="en-US" b="1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Library Paths</a:t>
            </a:r>
            <a:r>
              <a:rPr lang="en-US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path to header file(s) to </a:t>
            </a:r>
            <a:r>
              <a:rPr lang="en-US" b="1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Include Directories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In the </a:t>
            </a:r>
            <a:r>
              <a:rPr lang="en-US" b="1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Linker &gt; Input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property page, add the name of the LIB file to </a:t>
            </a:r>
            <a:r>
              <a:rPr lang="en-US" b="1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Additional Dependencies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7ECA7-26FA-4E2A-85F3-B095C54C9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83" y="2890295"/>
            <a:ext cx="4847188" cy="9668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DF57B9-BB1D-44B8-BEFB-4831DA222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83" y="3980358"/>
            <a:ext cx="4318924" cy="10835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94AE48-C917-4D55-A1E2-755EE607D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005" y="2890295"/>
            <a:ext cx="828440" cy="5875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36F1E8-E360-41A1-994F-402764EB0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883" y="3604978"/>
            <a:ext cx="3153105" cy="7056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85EF6A1-334A-4245-8DEF-848241EF9A3E}"/>
              </a:ext>
            </a:extLst>
          </p:cNvPr>
          <p:cNvSpPr/>
          <p:nvPr/>
        </p:nvSpPr>
        <p:spPr>
          <a:xfrm>
            <a:off x="1574800" y="3140636"/>
            <a:ext cx="788894" cy="1703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E70F13-0A04-4EF9-B3D3-284427A3DDA8}"/>
              </a:ext>
            </a:extLst>
          </p:cNvPr>
          <p:cNvSpPr/>
          <p:nvPr/>
        </p:nvSpPr>
        <p:spPr>
          <a:xfrm>
            <a:off x="1428376" y="4415106"/>
            <a:ext cx="788894" cy="1703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DC3429-471C-4030-9E19-748C90D5F7AD}"/>
              </a:ext>
            </a:extLst>
          </p:cNvPr>
          <p:cNvSpPr/>
          <p:nvPr/>
        </p:nvSpPr>
        <p:spPr>
          <a:xfrm>
            <a:off x="361576" y="3392676"/>
            <a:ext cx="788894" cy="1703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136423-6A12-4A62-94A4-51AE6DA82CEF}"/>
              </a:ext>
            </a:extLst>
          </p:cNvPr>
          <p:cNvSpPr/>
          <p:nvPr/>
        </p:nvSpPr>
        <p:spPr>
          <a:xfrm>
            <a:off x="5531778" y="3700249"/>
            <a:ext cx="874998" cy="1703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87CC6B-A186-414B-BFDB-BC9C6CCE0D67}"/>
              </a:ext>
            </a:extLst>
          </p:cNvPr>
          <p:cNvSpPr/>
          <p:nvPr/>
        </p:nvSpPr>
        <p:spPr>
          <a:xfrm>
            <a:off x="5818649" y="4140290"/>
            <a:ext cx="874998" cy="1703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738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04 - Start reusing code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DE663C-7910-4DD8-B7E0-215AB1FE7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24" y="1014205"/>
            <a:ext cx="3825781" cy="25328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66EB-946A-41D3-9FA3-59510C31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1C1FC-56BD-4E48-A634-1DB3054CC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Every projects / solutions can use your library</a:t>
            </a:r>
          </a:p>
          <a:p>
            <a:r>
              <a:rPr lang="en-US"/>
              <a:t>Whenever the library is updated, all dependent projects will be automatically updated with latest version when rebuild</a:t>
            </a:r>
          </a:p>
          <a:p>
            <a:r>
              <a:rPr lang="en-US"/>
              <a:t>Remember to copy your library together with your source code for teachers to rebuild your project</a:t>
            </a:r>
          </a:p>
        </p:txBody>
      </p:sp>
    </p:spTree>
    <p:extLst>
      <p:ext uri="{BB962C8B-B14F-4D97-AF65-F5344CB8AC3E}">
        <p14:creationId xmlns:p14="http://schemas.microsoft.com/office/powerpoint/2010/main" val="10823741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8164F9-84CD-4908-BFAC-9FFFCC53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Tuple</a:t>
            </a:r>
          </a:p>
        </p:txBody>
      </p:sp>
    </p:spTree>
    <p:extLst>
      <p:ext uri="{BB962C8B-B14F-4D97-AF65-F5344CB8AC3E}">
        <p14:creationId xmlns:p14="http://schemas.microsoft.com/office/powerpoint/2010/main" val="23654820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65C1-518C-4198-B969-4039F958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returning one value is not enough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0B0F3-004D-42D0-9CA7-33A588588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create tuple to store multiple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4AC0B-CB53-46B8-AC42-FD86C5947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38" y="1803660"/>
            <a:ext cx="5842140" cy="22062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1BF4FD-E44B-481B-A922-A5262AAB0344}"/>
              </a:ext>
            </a:extLst>
          </p:cNvPr>
          <p:cNvSpPr/>
          <p:nvPr/>
        </p:nvSpPr>
        <p:spPr>
          <a:xfrm>
            <a:off x="2053652" y="2098623"/>
            <a:ext cx="4204741" cy="412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F7253C-86CC-43C6-B982-E0B08F5D03BD}"/>
              </a:ext>
            </a:extLst>
          </p:cNvPr>
          <p:cNvSpPr/>
          <p:nvPr/>
        </p:nvSpPr>
        <p:spPr>
          <a:xfrm>
            <a:off x="2053652" y="3337560"/>
            <a:ext cx="4425525" cy="351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2073319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4E05-0C5E-489C-8D17-10A8C8856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members of a tuple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698C8-9160-4102-A300-EBC388BBB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26" y="1033469"/>
            <a:ext cx="6092870" cy="35827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09316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3"/>
          <p:cNvSpPr txBox="1">
            <a:spLocks noGrp="1"/>
          </p:cNvSpPr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standard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4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</a:t>
            </a:r>
            <a:endParaRPr/>
          </a:p>
        </p:txBody>
      </p:sp>
      <p:sp>
        <p:nvSpPr>
          <p:cNvPr id="335" name="Google Shape;335;p54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Start with verb 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Avoid meaningless auxiliary like: </a:t>
            </a:r>
            <a:r>
              <a:rPr lang="en">
                <a:solidFill>
                  <a:srgbClr val="FF0000"/>
                </a:solidFill>
              </a:rPr>
              <a:t>do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act</a:t>
            </a:r>
            <a:endParaRPr>
              <a:solidFill>
                <a:srgbClr val="FF0000"/>
              </a:solidFill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Should have comment on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Purpose of the function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Return value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Parameters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 size</a:t>
            </a:r>
            <a:endParaRPr/>
          </a:p>
        </p:txBody>
      </p:sp>
      <p:sp>
        <p:nvSpPr>
          <p:cNvPr id="234" name="Google Shape;234;p39"/>
          <p:cNvSpPr txBox="1">
            <a:spLocks noGrp="1"/>
          </p:cNvSpPr>
          <p:nvPr>
            <p:ph type="body" idx="1"/>
          </p:nvPr>
        </p:nvSpPr>
        <p:spPr>
          <a:xfrm>
            <a:off x="141300" y="4545700"/>
            <a:ext cx="89322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Size is 110, why?</a:t>
            </a:r>
            <a:endParaRPr/>
          </a:p>
        </p:txBody>
      </p:sp>
      <p:pic>
        <p:nvPicPr>
          <p:cNvPr id="235" name="Google Shape;2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2600"/>
            <a:ext cx="8732982" cy="343849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2574669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5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for do while switch</a:t>
            </a:r>
            <a:endParaRPr/>
          </a:p>
        </p:txBody>
      </p:sp>
      <p:sp>
        <p:nvSpPr>
          <p:cNvPr id="341" name="Google Shape;341;p55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 empty line before &amp; after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Always use parenthesis even though we have one line of code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6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Constant comparison</a:t>
            </a:r>
            <a:endParaRPr dirty="0"/>
          </a:p>
        </p:txBody>
      </p:sp>
      <p:sp>
        <p:nvSpPr>
          <p:cNvPr id="347" name="Google Shape;347;p56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constant first in comparison expression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if </a:t>
            </a:r>
            <a:r>
              <a:rPr lang="en"/>
              <a:t>(</a:t>
            </a:r>
            <a:r>
              <a:rPr lang="en">
                <a:solidFill>
                  <a:srgbClr val="FF0000"/>
                </a:solidFill>
              </a:rPr>
              <a:t>200</a:t>
            </a:r>
            <a:r>
              <a:rPr lang="en"/>
              <a:t> == returnCode) </a:t>
            </a:r>
            <a:r>
              <a:rPr lang="en">
                <a:solidFill>
                  <a:srgbClr val="0000FF"/>
                </a:solidFill>
              </a:rPr>
              <a:t>then </a:t>
            </a:r>
            <a:r>
              <a:rPr lang="en"/>
              <a:t>{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C8B51-9402-4E7C-BE4B-ED4F9450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41372839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1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 for inspiration</a:t>
            </a:r>
            <a:endParaRPr/>
          </a:p>
        </p:txBody>
      </p:sp>
      <p:sp>
        <p:nvSpPr>
          <p:cNvPr id="436" name="Google Shape;436;p71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https://www.codewithc.com/c-projects-with-source-code/</a:t>
            </a:r>
            <a:r>
              <a:rPr lang="en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94819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3335</TotalTime>
  <Words>1479</Words>
  <Application>Microsoft Office PowerPoint</Application>
  <PresentationFormat>On-screen Show (16:9)</PresentationFormat>
  <Paragraphs>230</Paragraphs>
  <Slides>93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7" baseType="lpstr">
      <vt:lpstr>Roboto</vt:lpstr>
      <vt:lpstr>Segoe UI</vt:lpstr>
      <vt:lpstr>Arial</vt:lpstr>
      <vt:lpstr>Simple Light</vt:lpstr>
      <vt:lpstr>      Some useful programing tips</vt:lpstr>
      <vt:lpstr>Project artifacts</vt:lpstr>
      <vt:lpstr>Main artifact</vt:lpstr>
      <vt:lpstr>Clean project</vt:lpstr>
      <vt:lpstr>Overload</vt:lpstr>
      <vt:lpstr>Overload</vt:lpstr>
      <vt:lpstr>Struct</vt:lpstr>
      <vt:lpstr>Struct definition</vt:lpstr>
      <vt:lpstr>Struct size</vt:lpstr>
      <vt:lpstr>How about this?</vt:lpstr>
      <vt:lpstr>Pointer</vt:lpstr>
      <vt:lpstr>Pointer basic</vt:lpstr>
      <vt:lpstr>Allocation &amp; deallocation</vt:lpstr>
      <vt:lpstr>Pointer to a pointer</vt:lpstr>
      <vt:lpstr>Two dimensions allocation &amp; deallocation</vt:lpstr>
      <vt:lpstr>const char * vs const * char</vt:lpstr>
      <vt:lpstr>Function pointer</vt:lpstr>
      <vt:lpstr>Simple explanation for function pointer</vt:lpstr>
      <vt:lpstr>Declaration syntax</vt:lpstr>
      <vt:lpstr>Exercise – Which one is function pointer?</vt:lpstr>
      <vt:lpstr>Usage</vt:lpstr>
      <vt:lpstr>Better way - Turn it into a type</vt:lpstr>
      <vt:lpstr>Example of function pointer</vt:lpstr>
      <vt:lpstr>Normal implementation for soring array</vt:lpstr>
      <vt:lpstr>Sorting ascending &amp; descending </vt:lpstr>
      <vt:lpstr>Using function pointer</vt:lpstr>
      <vt:lpstr>Function call stack</vt:lpstr>
      <vt:lpstr>Stack content – What happens in function calls?</vt:lpstr>
      <vt:lpstr>Function call stack example (POC)</vt:lpstr>
      <vt:lpstr>Exercise – Try to explain function call stack</vt:lpstr>
      <vt:lpstr>Location of global variables</vt:lpstr>
      <vt:lpstr>Pass by value &amp; reference</vt:lpstr>
      <vt:lpstr>Swap two values of two integers</vt:lpstr>
      <vt:lpstr> Key take away</vt:lpstr>
      <vt:lpstr>Exercise – Explain why student’s GPA changes?</vt:lpstr>
      <vt:lpstr>Random number generator</vt:lpstr>
      <vt:lpstr>Random number generator - C style</vt:lpstr>
      <vt:lpstr>Generate multiple random numbers</vt:lpstr>
      <vt:lpstr>Solving seeding problem</vt:lpstr>
      <vt:lpstr>Exercise – Implement these functions</vt:lpstr>
      <vt:lpstr>Random number generator - C++ style</vt:lpstr>
      <vt:lpstr>Functional style</vt:lpstr>
      <vt:lpstr>string</vt:lpstr>
      <vt:lpstr>Get value of a string &amp; display</vt:lpstr>
      <vt:lpstr>Convert a string into number</vt:lpstr>
      <vt:lpstr>Exception handling</vt:lpstr>
      <vt:lpstr>tryParseInt</vt:lpstr>
      <vt:lpstr>Number patterns using Regular Expression</vt:lpstr>
      <vt:lpstr>Other common regular expression patterns</vt:lpstr>
      <vt:lpstr>Combine multiple strings – First way – Operator +</vt:lpstr>
      <vt:lpstr>Combine multiple string – Second way - StringStream</vt:lpstr>
      <vt:lpstr>Padding when printing</vt:lpstr>
      <vt:lpstr>Vector   Dynamic array</vt:lpstr>
      <vt:lpstr>Create vector</vt:lpstr>
      <vt:lpstr>Traverse vector – Just like normal array</vt:lpstr>
      <vt:lpstr>Sort vector – Just like normal array</vt:lpstr>
      <vt:lpstr>Remove an element of vector</vt:lpstr>
      <vt:lpstr>Exercise</vt:lpstr>
      <vt:lpstr>Date time</vt:lpstr>
      <vt:lpstr>Get current date time</vt:lpstr>
      <vt:lpstr>Exercise</vt:lpstr>
      <vt:lpstr>Function template</vt:lpstr>
      <vt:lpstr>Why do we need function template?</vt:lpstr>
      <vt:lpstr>Function template – Definition &amp; usage</vt:lpstr>
      <vt:lpstr>True meaning of function template</vt:lpstr>
      <vt:lpstr>Exercise</vt:lpstr>
      <vt:lpstr>Working with text file</vt:lpstr>
      <vt:lpstr>Reading Unicode file</vt:lpstr>
      <vt:lpstr>Writing Unicode file</vt:lpstr>
      <vt:lpstr>Change console font for displaying Unicode text</vt:lpstr>
      <vt:lpstr>More on encoding</vt:lpstr>
      <vt:lpstr>Static library</vt:lpstr>
      <vt:lpstr>Some facts</vt:lpstr>
      <vt:lpstr>General guidelines</vt:lpstr>
      <vt:lpstr>Key idea</vt:lpstr>
      <vt:lpstr>Creating static library &amp; use it</vt:lpstr>
      <vt:lpstr>Step 01 - Create a static library</vt:lpstr>
      <vt:lpstr>Add a devlib.h file and a devlib.cpp file</vt:lpstr>
      <vt:lpstr>Build project to see the artifact</vt:lpstr>
      <vt:lpstr>Force copying .h to output folder</vt:lpstr>
      <vt:lpstr>Step 02 - Create another console project</vt:lpstr>
      <vt:lpstr>Step 03</vt:lpstr>
      <vt:lpstr>Step 04 - Start reusing code</vt:lpstr>
      <vt:lpstr>Meaning</vt:lpstr>
      <vt:lpstr>Tuple</vt:lpstr>
      <vt:lpstr>When returning one value is not enough </vt:lpstr>
      <vt:lpstr>Accessing members of a tuple</vt:lpstr>
      <vt:lpstr>Coding standard</vt:lpstr>
      <vt:lpstr>Function</vt:lpstr>
      <vt:lpstr>if for do while switch</vt:lpstr>
      <vt:lpstr>Constant comparison</vt:lpstr>
      <vt:lpstr>Further reading</vt:lpstr>
      <vt:lpstr>Projects for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Some useful programing tips</dc:title>
  <cp:lastModifiedBy>Quang Tran Duy</cp:lastModifiedBy>
  <cp:revision>140</cp:revision>
  <dcterms:modified xsi:type="dcterms:W3CDTF">2021-10-23T06:27:02Z</dcterms:modified>
</cp:coreProperties>
</file>