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3" roundtripDataSignature="AMtx7mhqGHGrJAN94zfpYwY+jDbw7tqx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e0387dfb_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e0387df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fce0387dfb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ce0387dfb_0_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ce0387dfb_0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fce0387dfb_0_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ce0387dfb_0_15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ce0387dfb_0_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fce0387dfb_0_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d9a04e4bb_0_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d9a04e4bb_0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fd9a04e4bb_0_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d9a04e4bb_0_2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d9a04e4bb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fd9a04e4bb_0_2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d9a04e4bb_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d9a04e4b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fd9a04e4bb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d9a04e4bb_0_29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d9a04e4bb_0_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fd9a04e4bb_0_2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1678675"/>
            <a:ext cx="7772400" cy="94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2702258"/>
            <a:ext cx="6400800" cy="750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⬜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⬜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page">
  <p:cSld name="1_Content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idx="10" type="dt"/>
          </p:nvPr>
        </p:nvSpPr>
        <p:spPr>
          <a:xfrm>
            <a:off x="457200" y="65253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AE5F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3124200" y="65253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AE5F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6553200" y="65253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381000" y="227314"/>
            <a:ext cx="8382000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395537" y="1268415"/>
            <a:ext cx="8496944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00">
        <p:push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F75BD"/>
              </a:buClr>
              <a:buSzPts val="2400"/>
              <a:buChar char="🞐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◼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0F75BD"/>
              </a:buClr>
              <a:buSzPts val="2400"/>
              <a:buChar char="▪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1193800" y="6192838"/>
            <a:ext cx="8810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1" type="ftr"/>
          </p:nvPr>
        </p:nvSpPr>
        <p:spPr>
          <a:xfrm>
            <a:off x="3492500" y="6137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⬜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⬜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🞐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🞐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⬜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🞐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7941D"/>
              </a:buClr>
              <a:buSzPts val="3200"/>
              <a:buFont typeface="Noto Sans Symbols"/>
              <a:buChar char="⬜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F75BD"/>
              </a:buClr>
              <a:buSzPts val="28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7941D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F75B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7941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0"/>
            <a:ext cx="5671505" cy="6858000"/>
          </a:xfrm>
          <a:custGeom>
            <a:rect b="b" l="l" r="r" t="t"/>
            <a:pathLst>
              <a:path extrusionOk="0" h="6858000" w="7529613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486027" y="1298448"/>
            <a:ext cx="4421384" cy="4099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Creational Patterns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887989" y="5085184"/>
            <a:ext cx="2628900" cy="414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28649" y="5626353"/>
            <a:ext cx="3182692" cy="18288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extrusionOk="0" fill="none" h="18288" w="3182692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887989" y="5626353"/>
            <a:ext cx="2609715" cy="18288"/>
          </a:xfrm>
          <a:custGeom>
            <a:rect b="b" l="l" r="r" t="t"/>
            <a:pathLst>
              <a:path extrusionOk="0" fill="none" h="18288" w="2609715">
                <a:moveTo>
                  <a:pt x="0" y="0"/>
                </a:moveTo>
                <a:cubicBezTo>
                  <a:pt x="285047" y="9139"/>
                  <a:pt x="355077" y="-1679"/>
                  <a:pt x="626332" y="0"/>
                </a:cubicBezTo>
                <a:cubicBezTo>
                  <a:pt x="909873" y="-4454"/>
                  <a:pt x="987321" y="-3089"/>
                  <a:pt x="1278760" y="0"/>
                </a:cubicBezTo>
                <a:cubicBezTo>
                  <a:pt x="1562932" y="-7184"/>
                  <a:pt x="1631128" y="3117"/>
                  <a:pt x="1931189" y="0"/>
                </a:cubicBezTo>
                <a:cubicBezTo>
                  <a:pt x="2206163" y="-8981"/>
                  <a:pt x="2299150" y="-38056"/>
                  <a:pt x="2609715" y="0"/>
                </a:cubicBezTo>
                <a:cubicBezTo>
                  <a:pt x="2609582" y="8366"/>
                  <a:pt x="2608759" y="10017"/>
                  <a:pt x="2609715" y="18288"/>
                </a:cubicBezTo>
                <a:cubicBezTo>
                  <a:pt x="2462365" y="50322"/>
                  <a:pt x="2264368" y="8197"/>
                  <a:pt x="1957286" y="18288"/>
                </a:cubicBezTo>
                <a:cubicBezTo>
                  <a:pt x="1659182" y="39967"/>
                  <a:pt x="1582670" y="-5748"/>
                  <a:pt x="1357052" y="18288"/>
                </a:cubicBezTo>
                <a:cubicBezTo>
                  <a:pt x="1138383" y="51115"/>
                  <a:pt x="869058" y="38145"/>
                  <a:pt x="756817" y="18288"/>
                </a:cubicBezTo>
                <a:cubicBezTo>
                  <a:pt x="627771" y="14638"/>
                  <a:pt x="252046" y="28752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extrusionOk="0" h="18288" w="2609715">
                <a:moveTo>
                  <a:pt x="0" y="0"/>
                </a:moveTo>
                <a:cubicBezTo>
                  <a:pt x="220266" y="10842"/>
                  <a:pt x="451751" y="5695"/>
                  <a:pt x="626332" y="0"/>
                </a:cubicBezTo>
                <a:cubicBezTo>
                  <a:pt x="772273" y="59350"/>
                  <a:pt x="991261" y="-29744"/>
                  <a:pt x="1200469" y="0"/>
                </a:cubicBezTo>
                <a:cubicBezTo>
                  <a:pt x="1418368" y="21584"/>
                  <a:pt x="1606108" y="-66388"/>
                  <a:pt x="1905092" y="0"/>
                </a:cubicBezTo>
                <a:cubicBezTo>
                  <a:pt x="2217010" y="28476"/>
                  <a:pt x="2378597" y="20608"/>
                  <a:pt x="2609715" y="0"/>
                </a:cubicBezTo>
                <a:cubicBezTo>
                  <a:pt x="2610060" y="6144"/>
                  <a:pt x="2609752" y="10525"/>
                  <a:pt x="2609715" y="18288"/>
                </a:cubicBezTo>
                <a:cubicBezTo>
                  <a:pt x="2458424" y="29914"/>
                  <a:pt x="2160988" y="30315"/>
                  <a:pt x="2009481" y="18288"/>
                </a:cubicBezTo>
                <a:cubicBezTo>
                  <a:pt x="1837643" y="-9887"/>
                  <a:pt x="1714875" y="3987"/>
                  <a:pt x="1409246" y="18288"/>
                </a:cubicBezTo>
                <a:cubicBezTo>
                  <a:pt x="1094054" y="34172"/>
                  <a:pt x="898145" y="52716"/>
                  <a:pt x="704623" y="18288"/>
                </a:cubicBezTo>
                <a:cubicBezTo>
                  <a:pt x="578896" y="13852"/>
                  <a:pt x="264348" y="75889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extrusionOk="0" fill="none" h="18288" w="2609715">
                <a:moveTo>
                  <a:pt x="0" y="0"/>
                </a:moveTo>
                <a:cubicBezTo>
                  <a:pt x="269795" y="-1905"/>
                  <a:pt x="348942" y="-2900"/>
                  <a:pt x="626332" y="0"/>
                </a:cubicBezTo>
                <a:cubicBezTo>
                  <a:pt x="910855" y="6706"/>
                  <a:pt x="964378" y="9441"/>
                  <a:pt x="1278760" y="0"/>
                </a:cubicBezTo>
                <a:cubicBezTo>
                  <a:pt x="1565920" y="-2146"/>
                  <a:pt x="1637257" y="10248"/>
                  <a:pt x="1931189" y="0"/>
                </a:cubicBezTo>
                <a:cubicBezTo>
                  <a:pt x="2220744" y="-9807"/>
                  <a:pt x="2315147" y="-22001"/>
                  <a:pt x="2609715" y="0"/>
                </a:cubicBezTo>
                <a:cubicBezTo>
                  <a:pt x="2609834" y="8687"/>
                  <a:pt x="2608846" y="9944"/>
                  <a:pt x="2609715" y="18288"/>
                </a:cubicBezTo>
                <a:cubicBezTo>
                  <a:pt x="2455808" y="43307"/>
                  <a:pt x="2246598" y="9464"/>
                  <a:pt x="1957286" y="18288"/>
                </a:cubicBezTo>
                <a:cubicBezTo>
                  <a:pt x="1658204" y="23956"/>
                  <a:pt x="1558021" y="12628"/>
                  <a:pt x="1357052" y="18288"/>
                </a:cubicBezTo>
                <a:cubicBezTo>
                  <a:pt x="1177485" y="45119"/>
                  <a:pt x="907870" y="40328"/>
                  <a:pt x="756817" y="18288"/>
                </a:cubicBezTo>
                <a:cubicBezTo>
                  <a:pt x="555347" y="-10767"/>
                  <a:pt x="356071" y="37186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>
            <p:ph type="title"/>
          </p:nvPr>
        </p:nvSpPr>
        <p:spPr>
          <a:xfrm>
            <a:off x="482600" y="321734"/>
            <a:ext cx="8178799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 core concept</a:t>
            </a:r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0" y="4601497"/>
            <a:ext cx="760545" cy="2017580"/>
            <a:chOff x="0" y="4601497"/>
            <a:chExt cx="1014061" cy="2017580"/>
          </a:xfrm>
        </p:grpSpPr>
        <p:sp>
          <p:nvSpPr>
            <p:cNvPr id="194" name="Google Shape;194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321373"/>
            <a:ext cx="7509666" cy="2722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10"/>
          <p:cNvGrpSpPr/>
          <p:nvPr/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198" name="Google Shape;198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6603999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mk:@MSITStore:H:\E\Teach\KTPM\Gamma95.chm::/Pictures/fmethod.gif" id="201" name="Google Shape;201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ways of implementing</a:t>
            </a:r>
            <a:endParaRPr/>
          </a:p>
        </p:txBody>
      </p:sp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267438"/>
            <a:ext cx="5573334" cy="450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Factory in context</a:t>
            </a:r>
            <a:endParaRPr/>
          </a:p>
        </p:txBody>
      </p:sp>
      <p:sp>
        <p:nvSpPr>
          <p:cNvPr id="215" name="Google Shape;215;p12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916832"/>
            <a:ext cx="6088889" cy="23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Factory common usage</a:t>
            </a:r>
            <a:endParaRPr/>
          </a:p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649239"/>
            <a:ext cx="6775874" cy="285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Factory basic implementation</a:t>
            </a:r>
            <a:endParaRPr/>
          </a:p>
        </p:txBody>
      </p:sp>
      <p:sp>
        <p:nvSpPr>
          <p:cNvPr id="231" name="Google Shape;231;p1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340768"/>
            <a:ext cx="6355556" cy="376888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e0387dfb_0_0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01</a:t>
            </a:r>
            <a:endParaRPr/>
          </a:p>
        </p:txBody>
      </p:sp>
      <p:sp>
        <p:nvSpPr>
          <p:cNvPr id="240" name="Google Shape;240;gfce0387dfb_0_0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Read back the list of graphic objects from text file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	Point (3, 7)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Line ( (x1, y1), (x2, y2) 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r>
              <a:rPr lang="en-US"/>
              <a:t>Point (3, 7)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Rectangle ( (x1, y1), (x2, y2))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Ellipse ((x1, y1), (x2, y2))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ce0387dfb_0_0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e0387dfb_0_7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02</a:t>
            </a:r>
            <a:endParaRPr/>
          </a:p>
        </p:txBody>
      </p:sp>
      <p:sp>
        <p:nvSpPr>
          <p:cNvPr id="248" name="Google Shape;248;gfce0387dfb_0_7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Read back the list of employees from text file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   DailyEmployee: John Walker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		DailyPayment=100$; TotalDays=28</a:t>
            </a:r>
            <a:endParaRPr sz="17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HourlyEmployee: Rachyl Napier</a:t>
            </a:r>
            <a:endParaRPr sz="1700"/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HourlyPayment=15$; TotalHours=1200</a:t>
            </a:r>
            <a:endParaRPr sz="17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ProductEmployee: Romaine Donna   </a:t>
            </a:r>
            <a:endParaRPr sz="1700"/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PaymentPerProduct=10$; TotalProducts=180</a:t>
            </a:r>
            <a:endParaRPr sz="17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Manager: Clarinda Hyram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		FixedPayment=500$; TotalEmployees=5; PaymentPerEmployee=100$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249" name="Google Shape;249;gfce0387dfb_0_7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preview</a:t>
            </a:r>
            <a:endParaRPr/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prototype?</a:t>
            </a:r>
            <a:endParaRPr/>
          </a:p>
        </p:txBody>
      </p:sp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Propose the user with all possible choices</a:t>
            </a:r>
            <a:endParaRPr/>
          </a:p>
          <a:p>
            <a:pPr indent="-463550" lvl="0" marL="4635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Then clone the choice</a:t>
            </a:r>
            <a:endParaRPr/>
          </a:p>
        </p:txBody>
      </p:sp>
      <p:sp>
        <p:nvSpPr>
          <p:cNvPr id="269" name="Google Shape;269;p16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</a:t>
            </a:r>
            <a:endParaRPr/>
          </a:p>
        </p:txBody>
      </p:sp>
      <p:sp>
        <p:nvSpPr>
          <p:cNvPr id="275" name="Google Shape;275;p17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2060848"/>
            <a:ext cx="6151111" cy="28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7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1"/>
            <a:ext cx="3912768" cy="3994777"/>
          </a:xfrm>
          <a:custGeom>
            <a:rect b="b" l="l" r="r" t="t"/>
            <a:pathLst>
              <a:path extrusionOk="0" h="3994777" w="5217023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628650" y="673770"/>
            <a:ext cx="2415246" cy="2027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Creational Pattern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4157004" y="613215"/>
            <a:ext cx="4358346" cy="5535000"/>
            <a:chOff x="0" y="71609"/>
            <a:chExt cx="4358346" cy="55350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440609"/>
              <a:ext cx="4358346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17917" y="71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53943" y="107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Singleton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1574609"/>
              <a:ext cx="4358346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17917" y="1205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253943" y="1241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Factory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2708609"/>
              <a:ext cx="4358346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7917" y="2339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253943" y="2375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Prototype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0" y="3842609"/>
              <a:ext cx="4358346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917" y="3473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53943" y="3509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Abstract Factory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0" y="4976609"/>
              <a:ext cx="4358346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17917" y="4607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53943" y="4643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Builder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</a:t>
            </a:r>
            <a:endParaRPr/>
          </a:p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44600"/>
            <a:ext cx="8685213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ce0387dfb_0_15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92" name="Google Shape;292;gfce0387dfb_0_15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Improve the factory patterns for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	Reading graphic objects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Reading employees</a:t>
            </a:r>
            <a:endParaRPr/>
          </a:p>
        </p:txBody>
      </p:sp>
      <p:sp>
        <p:nvSpPr>
          <p:cNvPr id="293" name="Google Shape;293;gfce0387dfb_0_15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9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9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9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BUILDER</a:t>
            </a:r>
            <a:endParaRPr/>
          </a:p>
        </p:txBody>
      </p:sp>
      <p:sp>
        <p:nvSpPr>
          <p:cNvPr id="305" name="Google Shape;305;p19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waiter</a:t>
            </a:r>
            <a:endParaRPr/>
          </a:p>
        </p:txBody>
      </p:sp>
      <p:sp>
        <p:nvSpPr>
          <p:cNvPr id="306" name="Google Shape;306;p19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builder?</a:t>
            </a:r>
            <a:endParaRPr/>
          </a:p>
        </p:txBody>
      </p:sp>
      <p:sp>
        <p:nvSpPr>
          <p:cNvPr id="312" name="Google Shape;312;p20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When we want to create an object composed of multiple parts</a:t>
            </a:r>
            <a:endParaRPr/>
          </a:p>
        </p:txBody>
      </p:sp>
      <p:sp>
        <p:nvSpPr>
          <p:cNvPr id="313" name="Google Shape;313;p20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314" name="Google Shape;3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767415"/>
            <a:ext cx="6691188" cy="390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Builder concept</a:t>
            </a:r>
            <a:endParaRPr/>
          </a:p>
        </p:txBody>
      </p:sp>
      <p:sp>
        <p:nvSpPr>
          <p:cNvPr id="320" name="Google Shape;320;p21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276872"/>
            <a:ext cx="6231112" cy="210666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1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Builder</a:t>
            </a:r>
            <a:endParaRPr/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1916832"/>
            <a:ext cx="5155556" cy="250666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Mẫu Builder</a:t>
            </a:r>
            <a:endParaRPr/>
          </a:p>
        </p:txBody>
      </p:sp>
      <p:sp>
        <p:nvSpPr>
          <p:cNvPr id="337" name="Google Shape;337;p23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816" y="260648"/>
            <a:ext cx="6106667" cy="548444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Mẫu Builder</a:t>
            </a:r>
            <a:endParaRPr/>
          </a:p>
        </p:txBody>
      </p:sp>
      <p:sp>
        <p:nvSpPr>
          <p:cNvPr id="345" name="Google Shape;345;p2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188640"/>
            <a:ext cx="4993651" cy="623174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 txBox="1"/>
          <p:nvPr/>
        </p:nvSpPr>
        <p:spPr>
          <a:xfrm>
            <a:off x="0" y="6074132"/>
            <a:ext cx="39959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Builder</a:t>
            </a:r>
            <a:endParaRPr/>
          </a:p>
        </p:txBody>
      </p:sp>
      <p:sp>
        <p:nvSpPr>
          <p:cNvPr id="353" name="Google Shape;353;p25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1593850"/>
            <a:ext cx="9002713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6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6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6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 FACTORY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collector</a:t>
            </a:r>
            <a:endParaRPr/>
          </a:p>
        </p:txBody>
      </p:sp>
      <p:sp>
        <p:nvSpPr>
          <p:cNvPr id="368" name="Google Shape;368;p26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one and only</a:t>
            </a:r>
            <a:endParaRPr/>
          </a:p>
        </p:txBody>
      </p:sp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d9a04e4bb_0_7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factory story</a:t>
            </a:r>
            <a:endParaRPr/>
          </a:p>
        </p:txBody>
      </p:sp>
      <p:sp>
        <p:nvSpPr>
          <p:cNvPr id="375" name="Google Shape;375;gfd9a04e4bb_0_7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refactoring.guru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fd9a04e4bb_0_7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fd9a04e4b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8" y="1693850"/>
            <a:ext cx="3514600" cy="29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fd9a04e4b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850" y="3653213"/>
            <a:ext cx="5007926" cy="28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fd9a04e4bb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400" y="909575"/>
            <a:ext cx="4696824" cy="2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fd9a04e4b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976" y="2673025"/>
            <a:ext cx="6077099" cy="34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fd9a04e4bb_0_20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387" name="Google Shape;387;gfd9a04e4bb_0_20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gfd9a04e4b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2225"/>
            <a:ext cx="3898925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394" name="Google Shape;394;p27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3" y="1833563"/>
            <a:ext cx="68865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7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402" name="Google Shape;402;p28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904" y="1412776"/>
            <a:ext cx="5996191" cy="428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3" name="Google Shape;4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301750"/>
            <a:ext cx="8926513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9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719" y="1067710"/>
            <a:ext cx="4483730" cy="49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d9a04e4bb_0_0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28" name="Google Shape;428;gfd9a04e4bb_0_0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The school trains students major in 4 bulks: A, B, C, 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A</a:t>
            </a:r>
            <a:r>
              <a:rPr lang="en-US"/>
              <a:t>: Mathematics, Physics, Chemistry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B</a:t>
            </a:r>
            <a:r>
              <a:rPr lang="en-US"/>
              <a:t>: </a:t>
            </a:r>
            <a:r>
              <a:rPr lang="en-US"/>
              <a:t>Mathematics</a:t>
            </a:r>
            <a:r>
              <a:rPr lang="en-US"/>
              <a:t>, Chemistry, Biology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C</a:t>
            </a:r>
            <a:r>
              <a:rPr lang="en-US"/>
              <a:t>: Literature, History, Geography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D</a:t>
            </a:r>
            <a:r>
              <a:rPr lang="en-US"/>
              <a:t>: </a:t>
            </a:r>
            <a:r>
              <a:rPr lang="en-US"/>
              <a:t>Mathematics</a:t>
            </a:r>
            <a:r>
              <a:rPr lang="en-US"/>
              <a:t>, Literature, ForeignLanguage (English / French / Chinese / Japanese)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Each subject will have a teacher who can teach that </a:t>
            </a:r>
            <a:r>
              <a:rPr lang="en-US"/>
              <a:t>subject</a:t>
            </a:r>
            <a:r>
              <a:rPr lang="en-US"/>
              <a:t> :D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Suppose you have made the configuration for all of the bulks, print out the </a:t>
            </a:r>
            <a:r>
              <a:rPr lang="en-US"/>
              <a:t>available</a:t>
            </a:r>
            <a:r>
              <a:rPr lang="en-US"/>
              <a:t> bulks for the students</a:t>
            </a:r>
            <a:endParaRPr/>
          </a:p>
        </p:txBody>
      </p:sp>
      <p:sp>
        <p:nvSpPr>
          <p:cNvPr id="429" name="Google Shape;429;gfd9a04e4bb_0_0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fd9a04e4bb_0_29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</a:t>
            </a:r>
            <a:endParaRPr/>
          </a:p>
        </p:txBody>
      </p:sp>
      <p:sp>
        <p:nvSpPr>
          <p:cNvPr id="436" name="Google Shape;436;gfd9a04e4bb_0_29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A: Mathematics (Mr Luong), </a:t>
            </a:r>
            <a:r>
              <a:rPr lang="en-US" sz="2000"/>
              <a:t>Physics (Mr Thanh), Chemistry (Ms Hong)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A: Mathematics (Mr Tan), Physics (Mrs Nhung), Chemistry (Ms Le)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B: Mathematics (Ms Diem), Chemistry (Mr Hai), Biology (Mr Thai)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C: Literature (Ms Huong), History(Mr Tung), Geography(Mr Lam)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D: Mathematics (Ms Diem), Literature (Mr Hai), French (Mr Toan)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D: Mathematics (Ms Diem), Literature (Mr Hai), Japanese (Mr Long)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37" name="Google Shape;437;gfd9a04e4bb_0_29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Singleton?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When you only need only one instance of the class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Singleton class diagram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Hide the constructor</a:t>
            </a:r>
            <a:endParaRPr/>
          </a:p>
          <a:p>
            <a:pPr indent="-463550" lvl="0" marL="4635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Only create the instance at the first time of accessing the instance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2852936"/>
            <a:ext cx="2000000" cy="13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308997" y="0"/>
            <a:ext cx="7537938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C# Proof of concept implementation</a:t>
            </a:r>
            <a:endParaRPr/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1268760"/>
            <a:ext cx="4923007" cy="403244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268760"/>
            <a:ext cx="2000000" cy="13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Write a SingletonCounter class</a:t>
            </a:r>
            <a:endParaRPr/>
          </a:p>
          <a:p>
            <a:pPr indent="-463550" lvl="0" marL="4635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Display the data inside this class</a:t>
            </a:r>
            <a:endParaRPr/>
          </a:p>
        </p:txBody>
      </p:sp>
      <p:sp>
        <p:nvSpPr>
          <p:cNvPr id="163" name="Google Shape;163;p7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creator</a:t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0" y="0"/>
            <a:ext cx="3125454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/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Why Factory?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 flipH="1" rot="10800000">
            <a:off x="5662801" y="2455479"/>
            <a:ext cx="3062575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635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the choice of the user, the Factory class create the respective product</a:t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2010-06-07T17:39:31Z</dcterms:created>
  <dc:creator>Nguyen Huy Khanh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TC102867099990</vt:lpwstr>
  </property>
</Properties>
</file>