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75" r:id="rId5"/>
    <p:sldId id="265" r:id="rId6"/>
    <p:sldId id="260" r:id="rId7"/>
    <p:sldId id="259" r:id="rId8"/>
    <p:sldId id="262" r:id="rId9"/>
    <p:sldId id="276" r:id="rId10"/>
    <p:sldId id="274" r:id="rId11"/>
    <p:sldId id="269" r:id="rId12"/>
    <p:sldId id="271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87" autoAdjust="0"/>
    <p:restoredTop sz="94728" autoAdjust="0"/>
  </p:normalViewPr>
  <p:slideViewPr>
    <p:cSldViewPr snapToGrid="0" snapToObjects="1">
      <p:cViewPr varScale="1">
        <p:scale>
          <a:sx n="117" d="100"/>
          <a:sy n="117" d="100"/>
        </p:scale>
        <p:origin x="10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FAACC-0C73-7546-A7DD-A440B84D7BA1}" type="datetimeFigureOut">
              <a:t>04/10/2021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64D4-B272-024D-8FE3-52DDF1C49A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664D4-B272-024D-8FE3-52DDF1C49A77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2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tdquang@fit.hcmus.edu.v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Object oriented programming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50555-BAB7-44F2-A6C2-B2D449F28AA1}"/>
              </a:ext>
            </a:extLst>
          </p:cNvPr>
          <p:cNvGrpSpPr/>
          <p:nvPr/>
        </p:nvGrpSpPr>
        <p:grpSpPr>
          <a:xfrm>
            <a:off x="3922841" y="5457413"/>
            <a:ext cx="1055559" cy="1000577"/>
            <a:chOff x="3922841" y="387123"/>
            <a:chExt cx="1055559" cy="10005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172" y="426137"/>
              <a:ext cx="824400" cy="8244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922841" y="387123"/>
              <a:ext cx="1055559" cy="100057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5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8FB1-792B-4A14-8D3E-7FC85492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E873-4548-4D0F-941A-6DBC5EED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C# / Java (desktop / web / cross platform)</a:t>
            </a:r>
          </a:p>
          <a:p>
            <a:r>
              <a:rPr lang="en-US"/>
              <a:t>Javascript (web dev / cross platform)</a:t>
            </a:r>
          </a:p>
          <a:p>
            <a:r>
              <a:rPr lang="en-US"/>
              <a:t>Kotlin / Swift (mobile dev)</a:t>
            </a:r>
          </a:p>
          <a:p>
            <a:r>
              <a:rPr lang="en-US"/>
              <a:t>Python (Data science)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D59C-05E6-4953-91ED-157325C6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199"/>
            <a:ext cx="8610600" cy="5089525"/>
          </a:xfrm>
        </p:spPr>
        <p:txBody>
          <a:bodyPr>
            <a:normAutofit/>
          </a:bodyPr>
          <a:lstStyle/>
          <a:p>
            <a:r>
              <a:rPr lang="en-US"/>
              <a:t>All links accept late submission</a:t>
            </a:r>
          </a:p>
          <a:p>
            <a:r>
              <a:rPr lang="en-US"/>
              <a:t>-1 for every late day without prior asking for permission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6" y="464176"/>
            <a:ext cx="519448" cy="5194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531" y="1821844"/>
            <a:ext cx="5080233" cy="4058256"/>
          </a:xfrm>
        </p:spPr>
        <p:txBody>
          <a:bodyPr>
            <a:normAutofit/>
          </a:bodyPr>
          <a:lstStyle/>
          <a:p>
            <a:r>
              <a:rPr lang="en-US" dirty="0" err="1"/>
              <a:t>Trần</a:t>
            </a:r>
            <a:r>
              <a:rPr lang="en-US" dirty="0"/>
              <a:t> Duy Quang</a:t>
            </a:r>
          </a:p>
          <a:p>
            <a:r>
              <a:rPr lang="en-US" dirty="0">
                <a:hlinkClick r:id="rId2"/>
              </a:rPr>
              <a:t>tdquang@fit.hcmus.edu.vn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054073"/>
            <a:ext cx="2598420" cy="259842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0E4567F-AC64-4A5A-B818-0119E81AA172}"/>
              </a:ext>
            </a:extLst>
          </p:cNvPr>
          <p:cNvGrpSpPr/>
          <p:nvPr/>
        </p:nvGrpSpPr>
        <p:grpSpPr>
          <a:xfrm>
            <a:off x="203200" y="153769"/>
            <a:ext cx="1003300" cy="1003300"/>
            <a:chOff x="203200" y="153769"/>
            <a:chExt cx="1003300" cy="1003300"/>
          </a:xfrm>
        </p:grpSpPr>
        <p:sp>
          <p:nvSpPr>
            <p:cNvPr id="7" name="Oval 6"/>
            <p:cNvSpPr/>
            <p:nvPr/>
          </p:nvSpPr>
          <p:spPr>
            <a:xfrm>
              <a:off x="203200" y="153769"/>
              <a:ext cx="1003300" cy="1003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94" y="293063"/>
              <a:ext cx="724711" cy="724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53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Course’s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518"/>
            <a:ext cx="8610600" cy="486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After finishing the course, the students can</a:t>
            </a:r>
          </a:p>
          <a:p>
            <a:r>
              <a:rPr lang="en-US">
                <a:solidFill>
                  <a:srgbClr val="FF0000"/>
                </a:solidFill>
              </a:rPr>
              <a:t>Explain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basic terms </a:t>
            </a:r>
            <a:r>
              <a:rPr lang="en-US"/>
              <a:t>which are related to </a:t>
            </a:r>
            <a:r>
              <a:rPr lang="en-US">
                <a:solidFill>
                  <a:srgbClr val="00B050"/>
                </a:solidFill>
              </a:rPr>
              <a:t>object oriented programming</a:t>
            </a:r>
          </a:p>
          <a:p>
            <a:r>
              <a:rPr lang="en-US">
                <a:solidFill>
                  <a:srgbClr val="FF0000"/>
                </a:solidFill>
              </a:rPr>
              <a:t>Apply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OOP methods </a:t>
            </a:r>
            <a:r>
              <a:rPr lang="en-US"/>
              <a:t>in solving </a:t>
            </a:r>
            <a:r>
              <a:rPr lang="en-US">
                <a:solidFill>
                  <a:srgbClr val="00B050"/>
                </a:solidFill>
              </a:rPr>
              <a:t>simple problems</a:t>
            </a:r>
          </a:p>
          <a:p>
            <a:r>
              <a:rPr lang="en-US">
                <a:solidFill>
                  <a:srgbClr val="FF0000"/>
                </a:solidFill>
              </a:rPr>
              <a:t>Create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UML class diagram</a:t>
            </a:r>
            <a:r>
              <a:rPr lang="en-US"/>
              <a:t> for visualizing </a:t>
            </a:r>
            <a:r>
              <a:rPr lang="en-US">
                <a:solidFill>
                  <a:srgbClr val="00B050"/>
                </a:solidFill>
              </a:rPr>
              <a:t>OOP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0" y="294922"/>
            <a:ext cx="824400" cy="824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BB35-0C40-4CC1-9367-24F59B48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Main content - 4 pillars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0FC2-7626-4BD8-A006-741582E6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9805"/>
            <a:ext cx="8839200" cy="472440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Abstraction</a:t>
            </a:r>
            <a:r>
              <a:rPr lang="en-US"/>
              <a:t>: blackbox, </a:t>
            </a:r>
            <a:r>
              <a:rPr lang="en-US" b="1"/>
              <a:t>what</a:t>
            </a:r>
            <a:r>
              <a:rPr lang="en-US"/>
              <a:t> not how</a:t>
            </a:r>
          </a:p>
          <a:p>
            <a:r>
              <a:rPr lang="en-US" b="1">
                <a:solidFill>
                  <a:srgbClr val="0070C0"/>
                </a:solidFill>
              </a:rPr>
              <a:t>Encapsulation</a:t>
            </a:r>
            <a:r>
              <a:rPr lang="en-US"/>
              <a:t>: data hiding</a:t>
            </a:r>
            <a:endParaRPr lang="en-US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Inheritance</a:t>
            </a:r>
            <a:r>
              <a:rPr lang="en-US"/>
              <a:t>: reuse</a:t>
            </a:r>
          </a:p>
          <a:p>
            <a:r>
              <a:rPr lang="en-US" b="1">
                <a:solidFill>
                  <a:srgbClr val="0070C0"/>
                </a:solidFill>
              </a:rPr>
              <a:t>Polymorphism</a:t>
            </a:r>
            <a:r>
              <a:rPr lang="en-US"/>
              <a:t>: use </a:t>
            </a:r>
            <a:r>
              <a:rPr lang="en-US">
                <a:solidFill>
                  <a:srgbClr val="FF0000"/>
                </a:solidFill>
              </a:rPr>
              <a:t>parent class </a:t>
            </a:r>
            <a:r>
              <a:rPr lang="en-US"/>
              <a:t>to refer </a:t>
            </a:r>
            <a:r>
              <a:rPr lang="en-US">
                <a:solidFill>
                  <a:srgbClr val="FF0000"/>
                </a:solidFill>
              </a:rPr>
              <a:t>child class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749F4-EBF1-4717-8680-EEF43D12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Weapon of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F652-85CA-41EF-8389-D5A696BD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97202"/>
            <a:ext cx="8610600" cy="3727397"/>
          </a:xfrm>
        </p:spPr>
        <p:txBody>
          <a:bodyPr/>
          <a:lstStyle/>
          <a:p>
            <a:r>
              <a:rPr lang="en-US"/>
              <a:t>The instructor has </a:t>
            </a:r>
            <a:r>
              <a:rPr lang="en-US" b="1" u="sng">
                <a:solidFill>
                  <a:srgbClr val="FF0000"/>
                </a:solidFill>
              </a:rPr>
              <a:t>no idea </a:t>
            </a:r>
            <a:r>
              <a:rPr lang="en-US"/>
              <a:t>on </a:t>
            </a:r>
          </a:p>
          <a:p>
            <a:pPr lvl="1"/>
            <a:r>
              <a:rPr lang="en-US"/>
              <a:t>Using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Visual Studio Code </a:t>
            </a:r>
            <a:r>
              <a:rPr lang="en-US"/>
              <a:t>and C++ extension</a:t>
            </a:r>
          </a:p>
          <a:p>
            <a:pPr lvl="1"/>
            <a:r>
              <a:rPr lang="en-US"/>
              <a:t>C++ programming on </a:t>
            </a:r>
            <a:r>
              <a:rPr lang="en-US" b="1"/>
              <a:t>Mac, Linux</a:t>
            </a:r>
          </a:p>
          <a:p>
            <a:pPr lvl="1"/>
            <a:r>
              <a:rPr lang="en-US"/>
              <a:t>Other IDEs</a:t>
            </a:r>
          </a:p>
          <a:p>
            <a:r>
              <a:rPr lang="en-US"/>
              <a:t>All live demos will be done on </a:t>
            </a:r>
            <a:r>
              <a:rPr lang="en-US">
                <a:solidFill>
                  <a:srgbClr val="FF0000"/>
                </a:solidFill>
              </a:rPr>
              <a:t>Windows 10 20H2 </a:t>
            </a:r>
            <a:r>
              <a:rPr lang="en-US"/>
              <a:t>&amp; </a:t>
            </a:r>
            <a:r>
              <a:rPr lang="en-US">
                <a:solidFill>
                  <a:srgbClr val="FF0000"/>
                </a:solidFill>
              </a:rPr>
              <a:t>Visual Studio 2019</a:t>
            </a:r>
          </a:p>
          <a:p>
            <a:r>
              <a:rPr lang="en-US"/>
              <a:t>You can use </a:t>
            </a:r>
            <a:r>
              <a:rPr lang="en-US">
                <a:solidFill>
                  <a:srgbClr val="0070C0"/>
                </a:solidFill>
              </a:rPr>
              <a:t>any version </a:t>
            </a:r>
            <a:r>
              <a:rPr lang="en-US"/>
              <a:t>of Windows &amp; Visual Studio that suits you (put this info on readme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0854"/>
            <a:ext cx="681428" cy="6814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1581" y="1684634"/>
            <a:ext cx="5400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 Studio 2019 Community </a:t>
            </a:r>
          </a:p>
        </p:txBody>
      </p:sp>
    </p:spTree>
    <p:extLst>
      <p:ext uri="{BB962C8B-B14F-4D97-AF65-F5344CB8AC3E}">
        <p14:creationId xmlns:p14="http://schemas.microsoft.com/office/powerpoint/2010/main" val="21288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8027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Introduction: content, evaluation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C++ programming tips: overload, pointer, function pointer, function call stack, pass by value / reference, random, string, vector, date, function template, static library, working with text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OOP: Class &amp; Object, Constructor, Destructor, Attributes, Getter, Setter, </a:t>
            </a:r>
            <a:r>
              <a:rPr lang="en-US" dirty="0" err="1"/>
              <a:t>Parametered</a:t>
            </a:r>
            <a:r>
              <a:rPr lang="en-US" dirty="0"/>
              <a:t> constructor, copy constructor, assignment operator</a:t>
            </a:r>
          </a:p>
          <a:p>
            <a:pPr marL="0" indent="0">
              <a:buNone/>
            </a:pPr>
            <a:r>
              <a:rPr lang="en-US" dirty="0"/>
              <a:t>4. Aggregation &amp; composition 	</a:t>
            </a:r>
          </a:p>
          <a:p>
            <a:pPr marL="0" indent="0">
              <a:buNone/>
            </a:pPr>
            <a:r>
              <a:rPr lang="en-US" dirty="0"/>
              <a:t>5. Inheritance, abstract class, interface</a:t>
            </a:r>
          </a:p>
          <a:p>
            <a:pPr marL="0" indent="0">
              <a:buNone/>
            </a:pPr>
            <a:r>
              <a:rPr lang="en-US"/>
              <a:t>6.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7" y="444727"/>
            <a:ext cx="418046" cy="48849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1000" y="1600199"/>
            <a:ext cx="8610600" cy="5155387"/>
          </a:xfrm>
        </p:spPr>
        <p:txBody>
          <a:bodyPr/>
          <a:lstStyle/>
          <a:p>
            <a:r>
              <a:rPr lang="en-US" altLang="en-US"/>
              <a:t>Theory Exercises          </a:t>
            </a:r>
            <a:r>
              <a:rPr lang="en-US" altLang="en-US" dirty="0"/>
              <a:t>	</a:t>
            </a:r>
            <a:r>
              <a:rPr lang="en-US" altLang="en-US"/>
              <a:t>	20% </a:t>
            </a:r>
            <a:r>
              <a:rPr lang="en-US" altLang="en-US" dirty="0"/>
              <a:t>	</a:t>
            </a:r>
          </a:p>
          <a:p>
            <a:r>
              <a:rPr lang="en-US" altLang="en-US"/>
              <a:t>Weekly labs Exercises 		20%</a:t>
            </a:r>
          </a:p>
          <a:p>
            <a:r>
              <a:rPr lang="en-US" altLang="en-US"/>
              <a:t>Lab midterm				10%</a:t>
            </a:r>
            <a:endParaRPr lang="en-US" altLang="en-US" dirty="0"/>
          </a:p>
          <a:p>
            <a:r>
              <a:rPr lang="en-US" altLang="en-US" dirty="0"/>
              <a:t>Project 1: </a:t>
            </a:r>
            <a:r>
              <a:rPr lang="en-US" altLang="en-US" b="1"/>
              <a:t>Mock data</a:t>
            </a:r>
            <a:r>
              <a:rPr lang="en-US" altLang="en-US"/>
              <a:t> </a:t>
            </a:r>
            <a:r>
              <a:rPr lang="en-US" altLang="en-US" b="1"/>
              <a:t>Library</a:t>
            </a:r>
            <a:r>
              <a:rPr lang="en-US" altLang="en-US"/>
              <a:t>	20%</a:t>
            </a:r>
            <a:endParaRPr lang="en-US" altLang="en-US" dirty="0"/>
          </a:p>
          <a:p>
            <a:pPr lvl="2"/>
            <a:r>
              <a:rPr lang="en-US" altLang="en-US" dirty="0"/>
              <a:t>Simple class creation</a:t>
            </a:r>
          </a:p>
          <a:p>
            <a:r>
              <a:rPr lang="en-US" altLang="en-US" dirty="0"/>
              <a:t>Project 2: </a:t>
            </a:r>
            <a:r>
              <a:rPr lang="en-US" altLang="en-US" b="1" dirty="0"/>
              <a:t>Simple paint</a:t>
            </a:r>
            <a:r>
              <a:rPr lang="en-US" altLang="en-US"/>
              <a:t>		30% (any lang)</a:t>
            </a:r>
            <a:endParaRPr lang="en-US" altLang="en-US" dirty="0"/>
          </a:p>
          <a:p>
            <a:pPr lvl="2"/>
            <a:r>
              <a:rPr lang="en-US" altLang="en-US" dirty="0"/>
              <a:t>Inheritance, Polymorphism, Some basic design </a:t>
            </a:r>
            <a:r>
              <a:rPr lang="en-US" altLang="en-US"/>
              <a:t>patterns </a:t>
            </a:r>
            <a:endParaRPr lang="en-US" altLang="en-US" dirty="0"/>
          </a:p>
          <a:p>
            <a:pPr marL="0" lvl="2"/>
            <a:r>
              <a:rPr lang="en-US" altLang="en-US"/>
              <a:t>	Basic UI (Button, Label, Image, common dialogs)</a:t>
            </a:r>
          </a:p>
          <a:p>
            <a:pPr lvl="2"/>
            <a:r>
              <a:rPr lang="en-US" altLang="en-US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8339"/>
            <a:ext cx="669791" cy="669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 for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Lập trình h</a:t>
            </a:r>
            <a:r>
              <a:rPr lang="vi-VN" b="1">
                <a:solidFill>
                  <a:srgbClr val="FF0000"/>
                </a:solidFill>
              </a:rPr>
              <a:t>ư</a:t>
            </a:r>
            <a:r>
              <a:rPr lang="en-US" b="1">
                <a:solidFill>
                  <a:srgbClr val="FF0000"/>
                </a:solidFill>
              </a:rPr>
              <a:t>ớng đối t</a:t>
            </a:r>
            <a:r>
              <a:rPr lang="vi-VN" b="1">
                <a:solidFill>
                  <a:srgbClr val="FF0000"/>
                </a:solidFill>
              </a:rPr>
              <a:t>ư</a:t>
            </a:r>
            <a:r>
              <a:rPr lang="en-US" b="1">
                <a:solidFill>
                  <a:srgbClr val="FF0000"/>
                </a:solidFill>
              </a:rPr>
              <a:t>ợng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Trần Đan Th</a:t>
            </a:r>
            <a:r>
              <a:rPr lang="vi-VN"/>
              <a:t>ư</a:t>
            </a:r>
            <a:r>
              <a:rPr lang="en-US"/>
              <a:t>, Đinh Bá Tiến, Nguyễn Tấn Trần Minh Khang, NXB Khoa học kĩ thuật, 2010</a:t>
            </a:r>
          </a:p>
          <a:p>
            <a:r>
              <a:rPr lang="en-US" b="1"/>
              <a:t>C++ &amp; Lập trình h</a:t>
            </a:r>
            <a:r>
              <a:rPr lang="vi-VN" b="1"/>
              <a:t>ư</a:t>
            </a:r>
            <a:r>
              <a:rPr lang="en-US" b="1"/>
              <a:t>ớng đối t</a:t>
            </a:r>
            <a:r>
              <a:rPr lang="vi-VN" b="1"/>
              <a:t>ư</a:t>
            </a:r>
            <a:r>
              <a:rPr lang="en-US" b="1"/>
              <a:t>ợng</a:t>
            </a:r>
          </a:p>
          <a:p>
            <a:pPr lvl="1"/>
            <a:r>
              <a:rPr lang="en-US"/>
              <a:t>Phạm Văn Ất, NXB Khoa học kĩ thuật</a:t>
            </a:r>
          </a:p>
          <a:p>
            <a:r>
              <a:rPr lang="en-US" b="1"/>
              <a:t>Lập trình h</a:t>
            </a:r>
            <a:r>
              <a:rPr lang="vi-VN" b="1"/>
              <a:t>ư</a:t>
            </a:r>
            <a:r>
              <a:rPr lang="en-US" b="1"/>
              <a:t>ớng đối t</a:t>
            </a:r>
            <a:r>
              <a:rPr lang="vi-VN" b="1"/>
              <a:t>ư</a:t>
            </a:r>
            <a:r>
              <a:rPr lang="en-US" b="1"/>
              <a:t>ợng C++</a:t>
            </a:r>
          </a:p>
          <a:p>
            <a:pPr lvl="1"/>
            <a:r>
              <a:rPr lang="en-US"/>
              <a:t>Trần Văn Lăng, NXB Thống kê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2548"/>
            <a:ext cx="632854" cy="6328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843D-ACFA-4331-AF42-0812059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8623-129D-4FEE-8364-E47DA16A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Thinking in C++, </a:t>
            </a:r>
            <a:r>
              <a:rPr lang="en-US"/>
              <a:t>Bruce Eckel, Prentice Hall, 1998</a:t>
            </a:r>
          </a:p>
          <a:p>
            <a:r>
              <a:rPr lang="en-US" b="1"/>
              <a:t>Beginning C++17</a:t>
            </a:r>
            <a:r>
              <a:rPr lang="en-US"/>
              <a:t>, 5</a:t>
            </a:r>
            <a:r>
              <a:rPr lang="en-US" baseline="30000"/>
              <a:t>th</a:t>
            </a:r>
            <a:r>
              <a:rPr lang="en-US"/>
              <a:t> Edition, Apress, 2018</a:t>
            </a:r>
          </a:p>
          <a:p>
            <a:r>
              <a:rPr lang="en-US" b="1"/>
              <a:t>C++ Primer Plus</a:t>
            </a:r>
            <a:r>
              <a:rPr lang="en-US"/>
              <a:t>, 6</a:t>
            </a:r>
            <a:r>
              <a:rPr lang="en-US" baseline="30000"/>
              <a:t>th</a:t>
            </a:r>
            <a:r>
              <a:rPr lang="en-US"/>
              <a:t> Edition, Stephen Prata, 2014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8C43-3970-4DA2-A84B-7EB05934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94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1343</TotalTime>
  <Words>488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BlueTheme2015</vt:lpstr>
      <vt:lpstr>Course introduction</vt:lpstr>
      <vt:lpstr>Lecturer information</vt:lpstr>
      <vt:lpstr>Course’s objectives</vt:lpstr>
      <vt:lpstr>Main content - 4 pillars of OOP</vt:lpstr>
      <vt:lpstr>Weapon of choice</vt:lpstr>
      <vt:lpstr>Schedule</vt:lpstr>
      <vt:lpstr>Grading</vt:lpstr>
      <vt:lpstr>Materials for learning</vt:lpstr>
      <vt:lpstr>Other further reading</vt:lpstr>
      <vt:lpstr>Other languages</vt:lpstr>
      <vt:lpstr>Policy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Quang Tran Duy</dc:creator>
  <cp:lastModifiedBy>Quang Tran Duy</cp:lastModifiedBy>
  <cp:revision>287</cp:revision>
  <dcterms:created xsi:type="dcterms:W3CDTF">2017-07-10T07:10:27Z</dcterms:created>
  <dcterms:modified xsi:type="dcterms:W3CDTF">2021-10-04T00:53:22Z</dcterms:modified>
</cp:coreProperties>
</file>