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79" r:id="rId3"/>
    <p:sldId id="300" r:id="rId4"/>
    <p:sldId id="281" r:id="rId5"/>
    <p:sldId id="302" r:id="rId6"/>
    <p:sldId id="303" r:id="rId7"/>
    <p:sldId id="366" r:id="rId8"/>
    <p:sldId id="390" r:id="rId9"/>
    <p:sldId id="308" r:id="rId10"/>
    <p:sldId id="388" r:id="rId11"/>
    <p:sldId id="389" r:id="rId12"/>
    <p:sldId id="370" r:id="rId13"/>
    <p:sldId id="310" r:id="rId14"/>
    <p:sldId id="307" r:id="rId15"/>
    <p:sldId id="309" r:id="rId16"/>
    <p:sldId id="311" r:id="rId17"/>
    <p:sldId id="378" r:id="rId18"/>
    <p:sldId id="312" r:id="rId19"/>
    <p:sldId id="320" r:id="rId20"/>
    <p:sldId id="315" r:id="rId21"/>
    <p:sldId id="373" r:id="rId22"/>
    <p:sldId id="313" r:id="rId23"/>
    <p:sldId id="316" r:id="rId24"/>
    <p:sldId id="318" r:id="rId25"/>
    <p:sldId id="374" r:id="rId26"/>
    <p:sldId id="371" r:id="rId27"/>
    <p:sldId id="314" r:id="rId28"/>
    <p:sldId id="372" r:id="rId29"/>
    <p:sldId id="317" r:id="rId30"/>
    <p:sldId id="321" r:id="rId31"/>
    <p:sldId id="391" r:id="rId32"/>
    <p:sldId id="353" r:id="rId33"/>
    <p:sldId id="354" r:id="rId34"/>
    <p:sldId id="356" r:id="rId35"/>
    <p:sldId id="357" r:id="rId36"/>
    <p:sldId id="355" r:id="rId37"/>
    <p:sldId id="392" r:id="rId38"/>
    <p:sldId id="319" r:id="rId39"/>
    <p:sldId id="375" r:id="rId40"/>
    <p:sldId id="393" r:id="rId41"/>
    <p:sldId id="296" r:id="rId42"/>
    <p:sldId id="291" r:id="rId43"/>
    <p:sldId id="377" r:id="rId44"/>
    <p:sldId id="323" r:id="rId45"/>
    <p:sldId id="324" r:id="rId46"/>
    <p:sldId id="325" r:id="rId47"/>
    <p:sldId id="297" r:id="rId48"/>
    <p:sldId id="376" r:id="rId49"/>
    <p:sldId id="379" r:id="rId50"/>
    <p:sldId id="380" r:id="rId51"/>
    <p:sldId id="383" r:id="rId52"/>
    <p:sldId id="384" r:id="rId53"/>
    <p:sldId id="385" r:id="rId54"/>
    <p:sldId id="381" r:id="rId55"/>
    <p:sldId id="386" r:id="rId56"/>
    <p:sldId id="382" r:id="rId57"/>
    <p:sldId id="331" r:id="rId58"/>
    <p:sldId id="349" r:id="rId59"/>
    <p:sldId id="394" r:id="rId60"/>
    <p:sldId id="335" r:id="rId61"/>
    <p:sldId id="350" r:id="rId62"/>
    <p:sldId id="336" r:id="rId63"/>
    <p:sldId id="387" r:id="rId64"/>
    <p:sldId id="337" r:id="rId65"/>
    <p:sldId id="369" r:id="rId66"/>
    <p:sldId id="339" r:id="rId67"/>
    <p:sldId id="340" r:id="rId68"/>
    <p:sldId id="341" r:id="rId69"/>
    <p:sldId id="342" r:id="rId70"/>
    <p:sldId id="343" r:id="rId71"/>
    <p:sldId id="344" r:id="rId72"/>
    <p:sldId id="358" r:id="rId73"/>
    <p:sldId id="351" r:id="rId74"/>
    <p:sldId id="352" r:id="rId75"/>
    <p:sldId id="367" r:id="rId76"/>
    <p:sldId id="368" r:id="rId77"/>
    <p:sldId id="271" r:id="rId7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11" autoAdjust="0"/>
    <p:restoredTop sz="96730" autoAdjust="0"/>
  </p:normalViewPr>
  <p:slideViewPr>
    <p:cSldViewPr snapToGrid="0" snapToObjects="1">
      <p:cViewPr varScale="1">
        <p:scale>
          <a:sx n="117" d="100"/>
          <a:sy n="117" d="100"/>
        </p:scale>
        <p:origin x="192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FAACC-0C73-7546-A7DD-A440B84D7BA1}" type="datetimeFigureOut">
              <a:rPr lang="en-US"/>
              <a:t>04/10/2021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64D4-B272-024D-8FE3-52DDF1C49A77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664D4-B272-024D-8FE3-52DDF1C49A77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22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7200"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-1876602" y="1694705"/>
            <a:ext cx="11020602" cy="4929120"/>
            <a:chOff x="-1876602" y="1694705"/>
            <a:chExt cx="11020602" cy="4929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effectLst/>
          </p:spPr>
        </p:pic>
        <p:sp>
          <p:nvSpPr>
            <p:cNvPr id="7" name="Moon 6"/>
            <p:cNvSpPr/>
            <p:nvPr/>
          </p:nvSpPr>
          <p:spPr>
            <a:xfrm rot="17945249">
              <a:off x="2485973" y="9936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239728"/>
            <a:ext cx="8229600" cy="114300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675064" y="-430330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w="2254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03073" y="4200698"/>
            <a:ext cx="4707082" cy="876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03073" y="5077691"/>
            <a:ext cx="4756001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8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5326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04393" y="1193663"/>
            <a:ext cx="3465286" cy="4348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137276" y="1531456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368711" y="943707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tdqua_000\Desktop\coffe_tea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55" y="4114800"/>
            <a:ext cx="2231811" cy="26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/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2pPr>
            <a:lvl3pPr marL="12573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3pPr>
            <a:lvl4pPr marL="16573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4pPr>
            <a:lvl5pPr marL="21145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427149" y="2"/>
            <a:ext cx="10976464" cy="4777416"/>
            <a:chOff x="-1427149" y="2"/>
            <a:chExt cx="10976464" cy="47774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"/>
              <a:ext cx="9144000" cy="1371600"/>
            </a:xfrm>
            <a:prstGeom prst="rect">
              <a:avLst/>
            </a:prstGeom>
          </p:spPr>
        </p:pic>
        <p:sp>
          <p:nvSpPr>
            <p:cNvPr id="7" name="Moon 6"/>
            <p:cNvSpPr/>
            <p:nvPr/>
          </p:nvSpPr>
          <p:spPr>
            <a:xfrm rot="17945249">
              <a:off x="2935426" y="-1836471"/>
              <a:ext cx="2251314" cy="10976464"/>
            </a:xfrm>
            <a:prstGeom prst="moon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87" y="1554978"/>
            <a:ext cx="4169664" cy="6548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" y="1547452"/>
            <a:ext cx="4270248" cy="64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5975861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13779" y="1546224"/>
            <a:ext cx="4268788" cy="639762"/>
          </a:xfrm>
        </p:spPr>
        <p:txBody>
          <a:bodyPr anchor="ctr" anchorCtr="1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8212" y="1563233"/>
            <a:ext cx="4167188" cy="639762"/>
          </a:xfrm>
        </p:spPr>
        <p:txBody>
          <a:bodyPr anchor="ctr" anchorCtr="1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313779" y="2193469"/>
            <a:ext cx="4268788" cy="4340226"/>
          </a:xfrm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7737" y="2207211"/>
            <a:ext cx="4167187" cy="43227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marL="342900" indent="-342900">
              <a:buClr>
                <a:srgbClr val="0070C0"/>
              </a:buClr>
              <a:buFont typeface="Wingdings" panose="05000000000000000000" pitchFamily="2" charset="2"/>
              <a:buChar char="q"/>
              <a:defRPr sz="2400"/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20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8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q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71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5426" y="-1836471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782762"/>
            <a:ext cx="5105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52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2"/>
            <a:ext cx="9144000" cy="2285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7" r:id="rId5"/>
    <p:sldLayoutId id="2147483668" r:id="rId6"/>
    <p:sldLayoutId id="2147483663" r:id="rId7"/>
    <p:sldLayoutId id="2147483665" r:id="rId8"/>
    <p:sldLayoutId id="2147483666" r:id="rId9"/>
    <p:sldLayoutId id="2147483651" r:id="rId10"/>
    <p:sldLayoutId id="2147483661" r:id="rId11"/>
    <p:sldLayoutId id="2147483669" r:id="rId12"/>
    <p:sldLayoutId id="2147483670" r:id="rId13"/>
    <p:sldLayoutId id="2147483662" r:id="rId14"/>
    <p:sldLayoutId id="214748365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OOP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50555-BAB7-44F2-A6C2-B2D449F28AA1}"/>
              </a:ext>
            </a:extLst>
          </p:cNvPr>
          <p:cNvGrpSpPr/>
          <p:nvPr/>
        </p:nvGrpSpPr>
        <p:grpSpPr>
          <a:xfrm>
            <a:off x="3922841" y="5094288"/>
            <a:ext cx="1055559" cy="1000577"/>
            <a:chOff x="3922841" y="387123"/>
            <a:chExt cx="1055559" cy="10005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172" y="426137"/>
              <a:ext cx="824400" cy="8244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922841" y="387123"/>
              <a:ext cx="1055559" cy="100057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5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8F11-CD67-4AF4-BBC6-C8EED4D3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coding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7F13-BBF8-4137-8C20-C1851100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Hungarian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BFFAD-6CC6-4D9E-881F-9E7F3F4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0B477-5214-42D3-8163-C6684FF7D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22999"/>
            <a:ext cx="2514600" cy="1381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444D5-DC72-4576-BFAD-1C089620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195649"/>
            <a:ext cx="2676525" cy="1428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162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C649-6184-4CEA-9E68-E8D37224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Which coding standard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1C07-75FF-42AE-8188-E6F72C2D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Really depends on</a:t>
            </a:r>
          </a:p>
          <a:p>
            <a:pPr lvl="1"/>
            <a:r>
              <a:rPr lang="en-US"/>
              <a:t>Customer’s requirement</a:t>
            </a:r>
          </a:p>
          <a:p>
            <a:pPr lvl="1"/>
            <a:r>
              <a:rPr lang="en-US"/>
              <a:t>Language / Project</a:t>
            </a:r>
          </a:p>
          <a:p>
            <a:pPr lvl="1"/>
            <a:r>
              <a:rPr lang="en-US"/>
              <a:t>Team / Company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Chosen in this course:</a:t>
            </a:r>
          </a:p>
          <a:p>
            <a:pPr lvl="1"/>
            <a:r>
              <a:rPr lang="en-US"/>
              <a:t>_camelCase: </a:t>
            </a: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 attribute</a:t>
            </a:r>
          </a:p>
          <a:p>
            <a:pPr lvl="1"/>
            <a:r>
              <a:rPr lang="en-US"/>
              <a:t>camelCase: </a:t>
            </a:r>
            <a:r>
              <a:rPr lang="en-US">
                <a:solidFill>
                  <a:srgbClr val="FF0000"/>
                </a:solidFill>
              </a:rPr>
              <a:t>public</a:t>
            </a:r>
            <a:r>
              <a:rPr lang="en-US"/>
              <a:t> method, public constant, static</a:t>
            </a:r>
          </a:p>
          <a:p>
            <a:pPr lvl="1"/>
            <a:r>
              <a:rPr lang="en-US"/>
              <a:t>PascalCase: classname // Cat, Student, Course,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9F9DF-1947-4017-9956-87385B83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3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E669-C768-E14E-A92B-1A6E82E1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Creating a new cat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E2A2-8572-0E45-91A1-1E4C598C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36259-3A8D-A747-B72F-F33888C8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1879600" cy="1422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8178F-C70E-0148-93C2-957F26C3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48211"/>
            <a:ext cx="3187700" cy="1168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441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A664B4-901B-4B46-84E1-8F7A8DB8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62" y="2776439"/>
            <a:ext cx="5920276" cy="1441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BE4C2-B8E8-42BE-A9CC-506E6FF5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How to know the cat weight?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8890-072E-48C0-AA30-EC2A974A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/>
          <a:lstStyle/>
          <a:p>
            <a:r>
              <a:rPr lang="en-US"/>
              <a:t>This code will produce </a:t>
            </a:r>
            <a:r>
              <a:rPr lang="en-US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“Cat::_weight': cannot access private member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549B4-D37C-41C1-9AC9-0C6EBEC8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465A0-C7A7-4935-956C-16031ACA7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4484975"/>
            <a:ext cx="2324100" cy="2223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4885D4-BFF0-40D5-A96F-8502453A3A08}"/>
              </a:ext>
            </a:extLst>
          </p:cNvPr>
          <p:cNvSpPr/>
          <p:nvPr/>
        </p:nvSpPr>
        <p:spPr>
          <a:xfrm>
            <a:off x="2078767" y="5049226"/>
            <a:ext cx="1786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Why?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24639-6CEC-496A-BA67-1C78F7AF75D7}"/>
              </a:ext>
            </a:extLst>
          </p:cNvPr>
          <p:cNvSpPr/>
          <p:nvPr/>
        </p:nvSpPr>
        <p:spPr>
          <a:xfrm>
            <a:off x="4229025" y="4711362"/>
            <a:ext cx="2735111" cy="76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9E28F-4A3A-4304-B103-D8640E142FCA}"/>
              </a:ext>
            </a:extLst>
          </p:cNvPr>
          <p:cNvSpPr/>
          <p:nvPr/>
        </p:nvSpPr>
        <p:spPr>
          <a:xfrm>
            <a:off x="5542304" y="3415803"/>
            <a:ext cx="2027934" cy="685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4054-0BF8-42CA-9220-1659854A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Getter &amp; 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3078-7990-48A4-BF80-A30FE740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For now</a:t>
            </a:r>
            <a:r>
              <a:rPr lang="en-US"/>
              <a:t>, there are </a:t>
            </a:r>
            <a:r>
              <a:rPr lang="en-US">
                <a:solidFill>
                  <a:srgbClr val="0070C0"/>
                </a:solidFill>
              </a:rPr>
              <a:t>two</a:t>
            </a:r>
            <a:r>
              <a:rPr lang="en-US"/>
              <a:t> types of scope for attributes &amp; behaviors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Private</a:t>
            </a:r>
            <a:r>
              <a:rPr lang="en-US"/>
              <a:t>: can be accessed </a:t>
            </a:r>
            <a:r>
              <a:rPr lang="en-US">
                <a:solidFill>
                  <a:srgbClr val="FF0000"/>
                </a:solidFill>
              </a:rPr>
              <a:t>inside class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Public</a:t>
            </a:r>
            <a:r>
              <a:rPr lang="en-US"/>
              <a:t>: can be accessed from </a:t>
            </a:r>
            <a:r>
              <a:rPr lang="en-US">
                <a:solidFill>
                  <a:srgbClr val="00B050"/>
                </a:solidFill>
              </a:rPr>
              <a:t>anywhere</a:t>
            </a:r>
          </a:p>
          <a:p>
            <a:pPr lvl="1"/>
            <a:endParaRPr lang="en-US">
              <a:solidFill>
                <a:srgbClr val="00B050"/>
              </a:solidFill>
            </a:endParaRPr>
          </a:p>
          <a:p>
            <a:r>
              <a:rPr lang="en-US"/>
              <a:t>To access private attributes, we should use </a:t>
            </a:r>
            <a:r>
              <a:rPr lang="en-US" b="1">
                <a:solidFill>
                  <a:srgbClr val="0070C0"/>
                </a:solidFill>
              </a:rPr>
              <a:t>getter</a:t>
            </a:r>
            <a:r>
              <a:rPr lang="en-US"/>
              <a:t> &amp; </a:t>
            </a:r>
            <a:r>
              <a:rPr lang="en-US" b="1">
                <a:solidFill>
                  <a:srgbClr val="0070C0"/>
                </a:solidFill>
              </a:rPr>
              <a:t>setter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2546C-2E35-425F-AA63-09E1EB51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A5405-FFAC-47D5-B3B7-1959CBFE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8" y="1450602"/>
            <a:ext cx="2152650" cy="401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976C59-6F71-1442-8C17-B4573DB1F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78" y="1554652"/>
            <a:ext cx="6337300" cy="4381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ED997-055F-4C4D-97C3-3705802F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for getter &amp; setter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7B82-1E19-4355-8800-50D15BED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EDFD3-842E-4555-B553-1428C5B70899}"/>
              </a:ext>
            </a:extLst>
          </p:cNvPr>
          <p:cNvSpPr/>
          <p:nvPr/>
        </p:nvSpPr>
        <p:spPr>
          <a:xfrm>
            <a:off x="48128" y="5975513"/>
            <a:ext cx="37598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encapsulation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4660D-46EE-4CEA-8CD5-671B8B53B434}"/>
              </a:ext>
            </a:extLst>
          </p:cNvPr>
          <p:cNvSpPr/>
          <p:nvPr/>
        </p:nvSpPr>
        <p:spPr>
          <a:xfrm>
            <a:off x="114872" y="2800424"/>
            <a:ext cx="1619799" cy="148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1DD40-6C69-4E75-8ED1-8D153550515F}"/>
              </a:ext>
            </a:extLst>
          </p:cNvPr>
          <p:cNvSpPr/>
          <p:nvPr/>
        </p:nvSpPr>
        <p:spPr>
          <a:xfrm>
            <a:off x="2893181" y="2945544"/>
            <a:ext cx="5966893" cy="1478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52B7-F69B-4463-BE50-4820BE2F760E}"/>
              </a:ext>
            </a:extLst>
          </p:cNvPr>
          <p:cNvSpPr/>
          <p:nvPr/>
        </p:nvSpPr>
        <p:spPr>
          <a:xfrm>
            <a:off x="3744814" y="6195404"/>
            <a:ext cx="49885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</a:t>
            </a:r>
            <a:r>
              <a:rPr lang="en-US"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tate should be changed by members</a:t>
            </a:r>
          </a:p>
        </p:txBody>
      </p:sp>
    </p:spTree>
    <p:extLst>
      <p:ext uri="{BB962C8B-B14F-4D97-AF65-F5344CB8AC3E}">
        <p14:creationId xmlns:p14="http://schemas.microsoft.com/office/powerpoint/2010/main" val="47824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4C80F-C999-A148-9FF7-FF9A0520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024659"/>
            <a:ext cx="5969000" cy="1447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E9163-F04A-4B3D-B07D-5C6C15B0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Now we can know the cat’s weight!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99CD4-56CC-4A11-8900-FCEA7149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0BC30-3FF3-4F21-B499-B96572FE7B00}"/>
              </a:ext>
            </a:extLst>
          </p:cNvPr>
          <p:cNvSpPr/>
          <p:nvPr/>
        </p:nvSpPr>
        <p:spPr>
          <a:xfrm>
            <a:off x="5636728" y="2420735"/>
            <a:ext cx="2288072" cy="577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1B2F1-A6B4-4BAD-957E-3B41C5CD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78" y="4158259"/>
            <a:ext cx="4553585" cy="400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3EEDA7-B828-4DF7-B77E-60157876D47D}"/>
              </a:ext>
            </a:extLst>
          </p:cNvPr>
          <p:cNvSpPr/>
          <p:nvPr/>
        </p:nvSpPr>
        <p:spPr>
          <a:xfrm>
            <a:off x="143095" y="5287624"/>
            <a:ext cx="8857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haven’t set intial value yet!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435FD-35B0-4ED1-83C9-982BCA9FE0E0}"/>
              </a:ext>
            </a:extLst>
          </p:cNvPr>
          <p:cNvSpPr/>
          <p:nvPr/>
        </p:nvSpPr>
        <p:spPr>
          <a:xfrm>
            <a:off x="5012870" y="4006068"/>
            <a:ext cx="2416630" cy="688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6565F-8BEF-472A-B21B-D034C975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&amp; destructor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6414B-1734-4B32-BF89-D1E2346E2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43FE5C-ADA5-44D6-A87D-592634C2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3987"/>
            <a:ext cx="2152650" cy="4371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2DE863-B006-499A-820B-E9B70583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4DC3-4FD1-4681-A62C-F66C42B2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19518"/>
            <a:ext cx="8610600" cy="4724400"/>
          </a:xfrm>
        </p:spPr>
        <p:txBody>
          <a:bodyPr/>
          <a:lstStyle/>
          <a:p>
            <a:r>
              <a:rPr lang="en-US" dirty="0"/>
              <a:t>Object needs to initialize its values in </a:t>
            </a:r>
            <a:r>
              <a:rPr lang="en-US" b="1" dirty="0">
                <a:solidFill>
                  <a:srgbClr val="0070C0"/>
                </a:solidFill>
              </a:rPr>
              <a:t>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CA1F-95D4-471E-A87D-A9DCD25C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3B0B4-EA93-4892-9ED6-105835CBB054}"/>
              </a:ext>
            </a:extLst>
          </p:cNvPr>
          <p:cNvSpPr/>
          <p:nvPr/>
        </p:nvSpPr>
        <p:spPr>
          <a:xfrm>
            <a:off x="476624" y="4865434"/>
            <a:ext cx="734785" cy="375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E80F3-3FFB-8B48-A75C-B3ADC5BD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4076700"/>
            <a:ext cx="4457700" cy="1384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BA86E8-6B24-0247-A51F-493229158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800" y="2205238"/>
            <a:ext cx="3683000" cy="140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3847EC-D3B4-4897-825C-FD4931F39D3E}"/>
              </a:ext>
            </a:extLst>
          </p:cNvPr>
          <p:cNvSpPr/>
          <p:nvPr/>
        </p:nvSpPr>
        <p:spPr>
          <a:xfrm>
            <a:off x="3732442" y="4581071"/>
            <a:ext cx="962270" cy="60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9ED1-58B5-450E-A9A1-72CAE533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What is special about constructor?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327D-E5C0-4BA1-9534-B7A9A28A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Same name </a:t>
            </a:r>
            <a:r>
              <a:rPr lang="en-US"/>
              <a:t>as class</a:t>
            </a:r>
          </a:p>
          <a:p>
            <a:pPr lvl="1"/>
            <a:r>
              <a:rPr lang="en-US"/>
              <a:t>Class </a:t>
            </a:r>
            <a:r>
              <a:rPr lang="en-US">
                <a:solidFill>
                  <a:srgbClr val="0070C0"/>
                </a:solidFill>
              </a:rPr>
              <a:t>Cat</a:t>
            </a:r>
            <a:r>
              <a:rPr lang="en-US"/>
              <a:t> has constructor </a:t>
            </a:r>
            <a:r>
              <a:rPr lang="en-US">
                <a:solidFill>
                  <a:srgbClr val="0070C0"/>
                </a:solidFill>
              </a:rPr>
              <a:t>Cat</a:t>
            </a:r>
            <a:r>
              <a:rPr lang="en-US"/>
              <a:t>()</a:t>
            </a:r>
          </a:p>
          <a:p>
            <a:r>
              <a:rPr lang="en-US"/>
              <a:t>Has </a:t>
            </a:r>
            <a:r>
              <a:rPr lang="en-US" b="1">
                <a:solidFill>
                  <a:srgbClr val="00B050"/>
                </a:solidFill>
              </a:rPr>
              <a:t>no return type</a:t>
            </a:r>
          </a:p>
          <a:p>
            <a:pPr lvl="1"/>
            <a:r>
              <a:rPr lang="en-US"/>
              <a:t>Only write, no </a:t>
            </a:r>
            <a:r>
              <a:rPr lang="en-US">
                <a:solidFill>
                  <a:srgbClr val="0070C0"/>
                </a:solidFill>
              </a:rPr>
              <a:t>void</a:t>
            </a:r>
            <a:r>
              <a:rPr lang="en-US"/>
              <a:t> needed!</a:t>
            </a:r>
          </a:p>
          <a:p>
            <a:pPr lvl="2"/>
            <a:r>
              <a:rPr lang="en-US">
                <a:solidFill>
                  <a:srgbClr val="0070C0"/>
                </a:solidFill>
              </a:rPr>
              <a:t>Cat</a:t>
            </a:r>
            <a:r>
              <a:rPr lang="en-US"/>
              <a:t>() {</a:t>
            </a:r>
          </a:p>
          <a:p>
            <a:pPr lvl="2"/>
            <a:r>
              <a:rPr lang="en-US"/>
              <a:t>}</a:t>
            </a:r>
          </a:p>
          <a:p>
            <a:r>
              <a:rPr lang="en-US"/>
              <a:t>Is called when an object is </a:t>
            </a:r>
            <a:r>
              <a:rPr lang="en-US" u="sng">
                <a:solidFill>
                  <a:srgbClr val="00B050"/>
                </a:solidFill>
              </a:rPr>
              <a:t>created</a:t>
            </a:r>
            <a:r>
              <a:rPr lang="en-US"/>
              <a:t>!</a:t>
            </a:r>
          </a:p>
          <a:p>
            <a:pPr marL="457200" lvl="1" indent="0">
              <a:buNone/>
            </a:pPr>
            <a:r>
              <a:rPr lang="en-US"/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6FAC-D95E-4AF3-BEE7-CAE7CA6B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6FB4C-B8D4-4643-917E-DC817C8DCCD8}"/>
              </a:ext>
            </a:extLst>
          </p:cNvPr>
          <p:cNvSpPr/>
          <p:nvPr/>
        </p:nvSpPr>
        <p:spPr>
          <a:xfrm>
            <a:off x="1922685" y="5552690"/>
            <a:ext cx="52986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So, </a:t>
            </a:r>
            <a:r>
              <a:rPr 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is object created?</a:t>
            </a:r>
            <a:endParaRPr lang="en-US" sz="36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92A7-F037-44F0-A0ED-293F254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1A5F-01F0-4F02-BA52-433EA00C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 A </a:t>
            </a:r>
            <a:r>
              <a:rPr lang="en-US">
                <a:solidFill>
                  <a:srgbClr val="FF0000"/>
                </a:solidFill>
              </a:rPr>
              <a:t>blueprint</a:t>
            </a:r>
            <a:r>
              <a:rPr lang="en-US"/>
              <a:t> for creating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0042B-8D6D-4BEF-86B0-538C1762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5300FF-BFB3-4DA2-8BBA-53F0543BD00F}"/>
              </a:ext>
            </a:extLst>
          </p:cNvPr>
          <p:cNvGrpSpPr/>
          <p:nvPr/>
        </p:nvGrpSpPr>
        <p:grpSpPr>
          <a:xfrm>
            <a:off x="1005080" y="2124221"/>
            <a:ext cx="7133839" cy="4382941"/>
            <a:chOff x="1005080" y="2124221"/>
            <a:chExt cx="7133839" cy="43829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E0F263-D067-4EB7-A767-466D215B4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80" y="2478164"/>
              <a:ext cx="7133839" cy="402899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0AA6A-0036-4B92-A42B-117B862F50D6}"/>
                </a:ext>
              </a:extLst>
            </p:cNvPr>
            <p:cNvSpPr/>
            <p:nvPr/>
          </p:nvSpPr>
          <p:spPr>
            <a:xfrm>
              <a:off x="3246157" y="2124221"/>
              <a:ext cx="265168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Class House</a:t>
              </a:r>
              <a:endPara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7EAE87-E74B-4FB4-AA3E-449A6D60CCA2}"/>
              </a:ext>
            </a:extLst>
          </p:cNvPr>
          <p:cNvSpPr/>
          <p:nvPr/>
        </p:nvSpPr>
        <p:spPr>
          <a:xfrm>
            <a:off x="1226965" y="5890558"/>
            <a:ext cx="18742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 1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2575E0-E262-45F4-8848-2DD8FFDB094A}"/>
              </a:ext>
            </a:extLst>
          </p:cNvPr>
          <p:cNvSpPr/>
          <p:nvPr/>
        </p:nvSpPr>
        <p:spPr>
          <a:xfrm>
            <a:off x="3539635" y="5890558"/>
            <a:ext cx="18742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 2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62247-3A50-462B-A34D-8D9A6DABD0CB}"/>
              </a:ext>
            </a:extLst>
          </p:cNvPr>
          <p:cNvSpPr/>
          <p:nvPr/>
        </p:nvSpPr>
        <p:spPr>
          <a:xfrm>
            <a:off x="5943744" y="5887224"/>
            <a:ext cx="18742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House 3</a:t>
            </a:r>
            <a:endParaRPr lang="en-US" sz="54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22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FE79-2460-4958-B234-FD4F5795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– Constructor will be called automatically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5898-E4B8-4FE1-8DF0-CB129F54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45243"/>
            <a:ext cx="8610600" cy="4724400"/>
          </a:xfrm>
        </p:spPr>
        <p:txBody>
          <a:bodyPr/>
          <a:lstStyle/>
          <a:p>
            <a:r>
              <a:rPr lang="en-US" dirty="0"/>
              <a:t>Let’s modified the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CF29-9239-4F5C-BA42-E1AEAD26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30AD3-1A45-4311-BA67-E044EA23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6" y="2135546"/>
            <a:ext cx="5772956" cy="1771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CF7F04-4DEB-4DE8-B005-9598C2579B64}"/>
              </a:ext>
            </a:extLst>
          </p:cNvPr>
          <p:cNvSpPr/>
          <p:nvPr/>
        </p:nvSpPr>
        <p:spPr>
          <a:xfrm>
            <a:off x="1485900" y="2457450"/>
            <a:ext cx="544557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6BC76-461A-4208-8D3F-B55796B5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709" y="6012719"/>
            <a:ext cx="3086531" cy="743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B2868-0668-794F-8AFF-E73CAE0DB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77" y="4199794"/>
            <a:ext cx="6236181" cy="1512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010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AF65-893F-420B-8DC7-E69F9CE5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will happen if there is no constructor?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46A2-D903-4057-B775-ABF76BF8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empty constructor will be created for you</a:t>
            </a:r>
          </a:p>
          <a:p>
            <a:r>
              <a:rPr lang="en-US"/>
              <a:t>Actually, there are a lot of constructors that will be created automatically for you (will be showed later in this course)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FA95-F346-46DB-BF4D-14DE85B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59EB-771F-4C0A-8646-874740D6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5856-69DF-4B50-A9CF-86EDE0DA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Together with </a:t>
            </a:r>
            <a:r>
              <a:rPr lang="en-US">
                <a:solidFill>
                  <a:srgbClr val="0070C0"/>
                </a:solidFill>
              </a:rPr>
              <a:t>constructor</a:t>
            </a:r>
            <a:r>
              <a:rPr lang="en-US"/>
              <a:t>, there exists </a:t>
            </a:r>
            <a:r>
              <a:rPr lang="en-US">
                <a:solidFill>
                  <a:srgbClr val="0070C0"/>
                </a:solidFill>
              </a:rPr>
              <a:t>destructor</a:t>
            </a:r>
          </a:p>
          <a:p>
            <a:r>
              <a:rPr lang="en-US"/>
              <a:t>Will be called </a:t>
            </a:r>
            <a:r>
              <a:rPr lang="en-US">
                <a:solidFill>
                  <a:srgbClr val="FF0000"/>
                </a:solidFill>
              </a:rPr>
              <a:t>befored</a:t>
            </a:r>
            <a:r>
              <a:rPr lang="en-US"/>
              <a:t> an object is </a:t>
            </a:r>
            <a:r>
              <a:rPr lang="en-US">
                <a:solidFill>
                  <a:srgbClr val="FF0000"/>
                </a:solidFill>
              </a:rPr>
              <a:t>deleted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D9E0-0AC9-4E95-B074-EB673E8F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4EB51-F5AA-4761-8534-1CA653EF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4" y="3355522"/>
            <a:ext cx="7602011" cy="1086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29A7E-9C30-4926-A892-427F63BA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58" y="4706686"/>
            <a:ext cx="7106642" cy="180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6E26FE-54BA-4FEA-9447-7345719BF8D2}"/>
              </a:ext>
            </a:extLst>
          </p:cNvPr>
          <p:cNvSpPr/>
          <p:nvPr/>
        </p:nvSpPr>
        <p:spPr>
          <a:xfrm>
            <a:off x="628650" y="3200399"/>
            <a:ext cx="1436914" cy="54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27013-56FD-43EE-98B0-CF2188BF5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14" y="4306586"/>
            <a:ext cx="4734586" cy="1076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9FE63B-7228-4509-A356-82DB2085234C}"/>
              </a:ext>
            </a:extLst>
          </p:cNvPr>
          <p:cNvSpPr/>
          <p:nvPr/>
        </p:nvSpPr>
        <p:spPr>
          <a:xfrm>
            <a:off x="4180741" y="4927335"/>
            <a:ext cx="4650643" cy="54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DDC4-76BC-4D5E-93E5-06515CFB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1B74-809D-4CA9-BB6F-9A6B316B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change the main function from this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9AC4-21EF-4EA7-9151-A12F4BBC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7BD41-B46A-4342-BF74-418373F7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54" y="4799814"/>
            <a:ext cx="7279048" cy="1889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0EFD7-D0F8-47B2-8F31-1642E910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99" y="2390586"/>
            <a:ext cx="5602557" cy="14194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71C694-8758-494B-A6F7-366FBFD0C8E0}"/>
              </a:ext>
            </a:extLst>
          </p:cNvPr>
          <p:cNvSpPr/>
          <p:nvPr/>
        </p:nvSpPr>
        <p:spPr>
          <a:xfrm>
            <a:off x="1951264" y="2930979"/>
            <a:ext cx="1420586" cy="31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A6DAA-B32D-4B6D-BFC7-4B0DFF2BA9B8}"/>
              </a:ext>
            </a:extLst>
          </p:cNvPr>
          <p:cNvSpPr/>
          <p:nvPr/>
        </p:nvSpPr>
        <p:spPr>
          <a:xfrm>
            <a:off x="1240971" y="5361214"/>
            <a:ext cx="3069772" cy="386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1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35A8-5B1F-4782-BB33-41DEE98F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look 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AC3E-11CD-4FD4-9956-826E22B0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/>
          <a:lstStyle/>
          <a:p>
            <a:r>
              <a:rPr lang="en-US" dirty="0"/>
              <a:t>A pointer is a </a:t>
            </a:r>
            <a:r>
              <a:rPr lang="en-US" dirty="0">
                <a:solidFill>
                  <a:srgbClr val="0070C0"/>
                </a:solidFill>
              </a:rPr>
              <a:t>variable</a:t>
            </a:r>
            <a:r>
              <a:rPr lang="en-US" dirty="0"/>
              <a:t> that holds a </a:t>
            </a:r>
            <a:r>
              <a:rPr lang="en-US" dirty="0">
                <a:solidFill>
                  <a:srgbClr val="FF0000"/>
                </a:solidFill>
              </a:rPr>
              <a:t>memory address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It is a pointer so it </a:t>
            </a:r>
            <a:r>
              <a:rPr lang="en-US" b="1" u="sng" dirty="0">
                <a:solidFill>
                  <a:srgbClr val="FF0000"/>
                </a:solidFill>
              </a:rPr>
              <a:t>has size </a:t>
            </a:r>
            <a:r>
              <a:rPr lang="en-US" dirty="0">
                <a:solidFill>
                  <a:srgbClr val="FF0000"/>
                </a:solidFill>
              </a:rPr>
              <a:t>of 4 bytes! Regardless of the data type it points to!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B1554-B1F1-4ECE-84DD-39CEA6F3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F4BB3-4320-4224-A9BF-A64FF5F0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1" y="2392733"/>
            <a:ext cx="8521878" cy="1526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566F32-35FE-4462-B438-74F1CE16F4E3}"/>
              </a:ext>
            </a:extLst>
          </p:cNvPr>
          <p:cNvCxnSpPr/>
          <p:nvPr/>
        </p:nvCxnSpPr>
        <p:spPr>
          <a:xfrm>
            <a:off x="5233307" y="2726871"/>
            <a:ext cx="947057" cy="302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A0171E6-144D-42F5-8ACB-F9E521DF01B2}"/>
              </a:ext>
            </a:extLst>
          </p:cNvPr>
          <p:cNvSpPr/>
          <p:nvPr/>
        </p:nvSpPr>
        <p:spPr>
          <a:xfrm>
            <a:off x="4669971" y="3269796"/>
            <a:ext cx="1126672" cy="31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F171B1-79B4-493D-BE3C-F1F44FDE1FD6}"/>
              </a:ext>
            </a:extLst>
          </p:cNvPr>
          <p:cNvCxnSpPr/>
          <p:nvPr/>
        </p:nvCxnSpPr>
        <p:spPr>
          <a:xfrm>
            <a:off x="2993292" y="2172677"/>
            <a:ext cx="0" cy="22195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30C744-CC06-9E47-9B80-B9626F4FCFF8}"/>
              </a:ext>
            </a:extLst>
          </p:cNvPr>
          <p:cNvSpPr txBox="1"/>
          <p:nvPr/>
        </p:nvSpPr>
        <p:spPr>
          <a:xfrm>
            <a:off x="2375647" y="6324600"/>
            <a:ext cx="240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VN" i="1" dirty="0"/>
              <a:t>loat size will be 8 bytes</a:t>
            </a:r>
          </a:p>
        </p:txBody>
      </p:sp>
    </p:spTree>
    <p:extLst>
      <p:ext uri="{BB962C8B-B14F-4D97-AF65-F5344CB8AC3E}">
        <p14:creationId xmlns:p14="http://schemas.microsoft.com/office/powerpoint/2010/main" val="404632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60A6-9CC1-4510-ADED-ED5D8361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will happen if we forgot to delete?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4882-115A-4827-93B4-96248379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Memory leak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Solution? Smart pointer (later in this course)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B8B0A-E518-42FF-B2C4-972B0D09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3026E-507E-4042-A2BA-2D3D0EB9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37" y="2491908"/>
            <a:ext cx="5848350" cy="28289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160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D72AAC-42E9-F341-98F3-C7401D7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do we do on constructor &amp; destructor?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E7725-4A98-A740-A8B3-D2B365C372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1374-A4D4-4491-9766-F9EC66D6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Dynamic array – Manual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FA270B-20E8-C043-9A3E-03634869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Pre allocate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5FA2-A33E-4D4A-BDBC-2C9CB48C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4A688-2FF3-49EF-9617-541D9DA5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3" y="2326615"/>
            <a:ext cx="4481253" cy="3830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5A439-8D03-4272-B235-FFD2FF166929}"/>
              </a:ext>
            </a:extLst>
          </p:cNvPr>
          <p:cNvSpPr/>
          <p:nvPr/>
        </p:nvSpPr>
        <p:spPr>
          <a:xfrm>
            <a:off x="2955470" y="4343401"/>
            <a:ext cx="2359479" cy="31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90CDC-793E-4E71-9F0C-498DCCA39BE2}"/>
              </a:ext>
            </a:extLst>
          </p:cNvPr>
          <p:cNvSpPr/>
          <p:nvPr/>
        </p:nvSpPr>
        <p:spPr>
          <a:xfrm>
            <a:off x="2996290" y="5385503"/>
            <a:ext cx="2359481" cy="31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7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0298-E971-D242-B744-A2DCDFA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Random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5183-5A5B-084E-97FB-5C7E5F8E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Initialize using seed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C5852-18A6-0C4A-BDAC-751BE3E5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33ABF-32AA-4187-98FA-0A52EDD1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00" y="2260227"/>
            <a:ext cx="3996859" cy="14981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2DE21-8D9E-446E-BF70-8885E521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00" y="4092498"/>
            <a:ext cx="3996859" cy="18924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AB36C7-0A9B-4B3F-B689-1888CB1BA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165518"/>
            <a:ext cx="6494929" cy="4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4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C328-8E36-4CD2-ABDF-52E1A960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Careful – new without delete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5630-069F-4557-BD0E-E8E8C9C7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Will create </a:t>
            </a:r>
            <a:r>
              <a:rPr lang="en-US" b="1">
                <a:solidFill>
                  <a:srgbClr val="FF0000"/>
                </a:solidFill>
              </a:rPr>
              <a:t>memory leak </a:t>
            </a:r>
            <a:r>
              <a:rPr lang="en-US"/>
              <a:t>problem!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FDD0A-0631-40CF-84C3-6B707349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7C30F-A91C-4CE3-915B-E807EF20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58020"/>
            <a:ext cx="8383170" cy="2524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EAD84-442C-417B-A18E-291A381E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3" y="5347622"/>
            <a:ext cx="3134162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125DD6-7124-41D9-97EE-6B4A88905359}"/>
              </a:ext>
            </a:extLst>
          </p:cNvPr>
          <p:cNvSpPr/>
          <p:nvPr/>
        </p:nvSpPr>
        <p:spPr>
          <a:xfrm>
            <a:off x="1401122" y="6320393"/>
            <a:ext cx="57400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memory block allocated for kitty is not revoked!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74FD7-0A86-4D37-9669-F85B883980F4}"/>
              </a:ext>
            </a:extLst>
          </p:cNvPr>
          <p:cNvSpPr/>
          <p:nvPr/>
        </p:nvSpPr>
        <p:spPr>
          <a:xfrm>
            <a:off x="881741" y="4184197"/>
            <a:ext cx="6196695" cy="395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0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8715-9ECE-4A3C-BD64-66C28312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F115-4C81-4902-8AFF-2516FC0A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instance</a:t>
            </a:r>
            <a:r>
              <a:rPr lang="en-US"/>
              <a:t> of a </a:t>
            </a:r>
            <a:r>
              <a:rPr lang="en-US">
                <a:solidFill>
                  <a:srgbClr val="0070C0"/>
                </a:solidFill>
              </a:rPr>
              <a:t>class</a:t>
            </a:r>
          </a:p>
          <a:p>
            <a:pPr lvl="1"/>
            <a:r>
              <a:rPr lang="en-US"/>
              <a:t>3 </a:t>
            </a:r>
            <a:r>
              <a:rPr lang="en-US">
                <a:solidFill>
                  <a:srgbClr val="0070C0"/>
                </a:solidFill>
              </a:rPr>
              <a:t>yellow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>
                <a:solidFill>
                  <a:srgbClr val="0070C0"/>
                </a:solidFill>
              </a:rPr>
              <a:t>white</a:t>
            </a:r>
            <a:r>
              <a:rPr lang="en-US"/>
              <a:t> &amp; </a:t>
            </a:r>
            <a:r>
              <a:rPr lang="en-US">
                <a:solidFill>
                  <a:srgbClr val="0070C0"/>
                </a:solidFill>
              </a:rPr>
              <a:t>pink</a:t>
            </a:r>
            <a:r>
              <a:rPr lang="en-US"/>
              <a:t> houses are 3 </a:t>
            </a:r>
            <a:r>
              <a:rPr lang="en-US">
                <a:solidFill>
                  <a:srgbClr val="FF0000"/>
                </a:solidFill>
              </a:rPr>
              <a:t>instances</a:t>
            </a:r>
            <a:r>
              <a:rPr lang="en-US"/>
              <a:t> created from the blueprint of a 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2956-B7BA-4E5D-A8E8-D4E8010A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7F6DF-DF29-445D-8857-19ADE2A81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94" y="2993997"/>
            <a:ext cx="5955012" cy="28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1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B109-1FF7-43DD-937E-703372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56A1-276C-47DD-807F-AD423B72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757" y="1616529"/>
            <a:ext cx="5706836" cy="4724400"/>
          </a:xfrm>
        </p:spPr>
        <p:txBody>
          <a:bodyPr/>
          <a:lstStyle/>
          <a:p>
            <a:r>
              <a:rPr lang="en-US"/>
              <a:t>A class has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: Attributes</a:t>
            </a:r>
          </a:p>
          <a:p>
            <a:pPr lvl="1"/>
            <a:r>
              <a:rPr lang="en-US" b="1"/>
              <a:t>Public</a:t>
            </a:r>
            <a:r>
              <a:rPr lang="en-US"/>
              <a:t>: Properties</a:t>
            </a:r>
          </a:p>
          <a:p>
            <a:pPr lvl="1"/>
            <a:r>
              <a:rPr lang="en-US" b="1"/>
              <a:t>Public</a:t>
            </a:r>
            <a:r>
              <a:rPr lang="en-US"/>
              <a:t>: Constructor</a:t>
            </a:r>
          </a:p>
          <a:p>
            <a:pPr lvl="2"/>
            <a:r>
              <a:rPr lang="en-US" i="1"/>
              <a:t>Allocation if needed</a:t>
            </a:r>
          </a:p>
          <a:p>
            <a:pPr lvl="1"/>
            <a:r>
              <a:rPr lang="en-US" b="1"/>
              <a:t>Public</a:t>
            </a:r>
            <a:r>
              <a:rPr lang="en-US"/>
              <a:t>: Destructor</a:t>
            </a:r>
          </a:p>
          <a:p>
            <a:pPr lvl="2"/>
            <a:r>
              <a:rPr lang="en-US" i="1"/>
              <a:t>Clean up unused memory block</a:t>
            </a:r>
          </a:p>
          <a:p>
            <a:pPr lvl="1"/>
            <a:r>
              <a:rPr lang="en-US" b="1"/>
              <a:t>Public</a:t>
            </a:r>
            <a:r>
              <a:rPr lang="en-US"/>
              <a:t>: Methods (Behaviors)</a:t>
            </a:r>
          </a:p>
          <a:p>
            <a:r>
              <a:rPr lang="en-US">
                <a:solidFill>
                  <a:srgbClr val="0070C0"/>
                </a:solidFill>
              </a:rPr>
              <a:t>this</a:t>
            </a:r>
            <a:r>
              <a:rPr lang="en-US"/>
              <a:t> pointer </a:t>
            </a:r>
          </a:p>
          <a:p>
            <a:r>
              <a:rPr lang="en-US">
                <a:solidFill>
                  <a:srgbClr val="0070C0"/>
                </a:solidFill>
              </a:rPr>
              <a:t>new</a:t>
            </a:r>
            <a:r>
              <a:rPr lang="en-US"/>
              <a:t> &amp; </a:t>
            </a:r>
            <a:r>
              <a:rPr lang="en-US">
                <a:solidFill>
                  <a:srgbClr val="0070C0"/>
                </a:solidFill>
              </a:rPr>
              <a:t>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79B55-6994-4F61-BA73-ED7A113A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B3469-E9C8-49C1-99F7-AF66EAC2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90" y="1714500"/>
            <a:ext cx="106694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6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FEF1-CA26-4321-A7FA-2D78729F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obvious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C0C8-6D1F-4D70-9F13-F5997DB0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do we need to write getter &amp; setter?</a:t>
            </a:r>
          </a:p>
          <a:p>
            <a:r>
              <a:rPr lang="en-US"/>
              <a:t>Short answer: it depends on the business requirement</a:t>
            </a:r>
          </a:p>
          <a:p>
            <a:r>
              <a:rPr lang="en-US"/>
              <a:t>Let’s take a look on some common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9A6B-078F-4142-88B6-172819B4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FFD0B3-B4A6-4E74-9C68-E6328A90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Getter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16C52-8DCA-4B7C-A924-992DB5ED99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A66A56-FC6B-424E-BD6D-35E2F278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2295050"/>
            <a:ext cx="7032812" cy="32407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2CB90A-63E5-43A3-A505-A56D066D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Derivative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0EE0-03C8-416C-BBE4-BC45BD32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Created from another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4BEA0-603E-4530-9581-B5CCF69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A2C75-6D81-4D85-AB79-966ABFEA16DC}"/>
              </a:ext>
            </a:extLst>
          </p:cNvPr>
          <p:cNvSpPr/>
          <p:nvPr/>
        </p:nvSpPr>
        <p:spPr>
          <a:xfrm>
            <a:off x="1526519" y="4337732"/>
            <a:ext cx="6474481" cy="920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430FD-B124-4167-B71A-662643C8DB7C}"/>
              </a:ext>
            </a:extLst>
          </p:cNvPr>
          <p:cNvSpPr/>
          <p:nvPr/>
        </p:nvSpPr>
        <p:spPr>
          <a:xfrm>
            <a:off x="2274663" y="3514215"/>
            <a:ext cx="1315701" cy="31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9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66D03-A72F-4BE6-8AEC-C64C28C4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8" y="1491359"/>
            <a:ext cx="7631050" cy="1644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085148-D9F0-435D-81EC-B6A11525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Getter with business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CB9E6-ECA7-4161-A258-7D08A1EB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DE065-BB37-494D-BF12-B5B7BA12C98F}"/>
              </a:ext>
            </a:extLst>
          </p:cNvPr>
          <p:cNvSpPr/>
          <p:nvPr/>
        </p:nvSpPr>
        <p:spPr>
          <a:xfrm>
            <a:off x="793487" y="2632678"/>
            <a:ext cx="7432956" cy="256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7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C750-D8F3-4D0C-A933-06AC104E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Combination from other atributes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442C5-7857-4150-8FBE-9269356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27BB1D-4771-4FA1-9C0E-862C922A782C}"/>
              </a:ext>
            </a:extLst>
          </p:cNvPr>
          <p:cNvGrpSpPr/>
          <p:nvPr/>
        </p:nvGrpSpPr>
        <p:grpSpPr>
          <a:xfrm>
            <a:off x="927306" y="1715278"/>
            <a:ext cx="6820852" cy="2962688"/>
            <a:chOff x="927306" y="1630261"/>
            <a:chExt cx="6820852" cy="29626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8727D4-FDEB-42FE-B176-063C33473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306" y="1630261"/>
              <a:ext cx="6820852" cy="29626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4018F1-200D-4616-8C92-9F5AA0B596BA}"/>
                </a:ext>
              </a:extLst>
            </p:cNvPr>
            <p:cNvSpPr/>
            <p:nvPr/>
          </p:nvSpPr>
          <p:spPr>
            <a:xfrm>
              <a:off x="1299808" y="3068152"/>
              <a:ext cx="6448350" cy="12469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54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4B14-8D8A-4360-83F1-12C03AFD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AA5F4-792C-4BED-BB39-3C21C0FF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EE34C-F648-416E-AE21-8D190395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32" y="1422592"/>
            <a:ext cx="4563594" cy="5352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B7AE4-445F-498D-A19D-9C3A1CA4523B}"/>
              </a:ext>
            </a:extLst>
          </p:cNvPr>
          <p:cNvSpPr/>
          <p:nvPr/>
        </p:nvSpPr>
        <p:spPr>
          <a:xfrm>
            <a:off x="2720529" y="5206790"/>
            <a:ext cx="4284833" cy="141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7468CC-445E-452B-8E71-8A5D70D5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Parameterized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24BA4-1E32-4BE3-91C9-9029024EBA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33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76F6-FCC2-405E-B538-A91F02C0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6EC5-0F59-481E-88D7-1FC8FDFA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we want to set the value manually for each attributes?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F0ADA-44B8-4931-8747-8CEDB09D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F43EC-984D-4417-9C14-EBA3D00A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28" y="2659106"/>
            <a:ext cx="4441723" cy="1253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EDC0B-7F99-4B13-A309-A8EE87DE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03" y="5946671"/>
            <a:ext cx="4706007" cy="743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0E1DD-BFB4-4B3D-BB33-5774667F7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06" y="4140832"/>
            <a:ext cx="6164036" cy="1577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767C9D-2AF7-4097-8787-71E93EE710C1}"/>
              </a:ext>
            </a:extLst>
          </p:cNvPr>
          <p:cNvSpPr/>
          <p:nvPr/>
        </p:nvSpPr>
        <p:spPr>
          <a:xfrm>
            <a:off x="930728" y="2659106"/>
            <a:ext cx="4441723" cy="31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ABC05-95DD-44E6-AFFB-0CF0E774480D}"/>
              </a:ext>
            </a:extLst>
          </p:cNvPr>
          <p:cNvSpPr/>
          <p:nvPr/>
        </p:nvSpPr>
        <p:spPr>
          <a:xfrm>
            <a:off x="1270906" y="4501514"/>
            <a:ext cx="3390901" cy="31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87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389D-67F0-4ED9-86CD-88023EB0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Two ways to used parameterized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2113B-7C28-4240-AB74-ECD74D8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A0BCC-4C3C-4161-B78E-96654ACE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22" y="1854013"/>
            <a:ext cx="6753225" cy="1428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62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DB3-B587-499C-8445-03F26CB0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 class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349E-161C-4754-BACD-B73B42E5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Attributes (data)</a:t>
            </a:r>
          </a:p>
          <a:p>
            <a:r>
              <a:rPr lang="en-US"/>
              <a:t>Behaviors (functions)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0866-FDC3-44A2-B77C-8F966D56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950E6-C64D-4DE5-A46B-597224B9C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66" y="2834640"/>
            <a:ext cx="1301496" cy="1950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73CDF-EC5D-4491-B204-FEDC1FD3FABE}"/>
              </a:ext>
            </a:extLst>
          </p:cNvPr>
          <p:cNvSpPr txBox="1"/>
          <p:nvPr/>
        </p:nvSpPr>
        <p:spPr>
          <a:xfrm>
            <a:off x="2570084" y="3962400"/>
            <a:ext cx="34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Behaviors</a:t>
            </a:r>
            <a:r>
              <a:rPr lang="en-US" dirty="0"/>
              <a:t>: eat, sleep,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04687-6633-4D3C-9C72-763DB64A4CF2}"/>
              </a:ext>
            </a:extLst>
          </p:cNvPr>
          <p:cNvSpPr txBox="1"/>
          <p:nvPr/>
        </p:nvSpPr>
        <p:spPr>
          <a:xfrm>
            <a:off x="2570083" y="3582996"/>
            <a:ext cx="34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</a:t>
            </a:r>
            <a:r>
              <a:rPr lang="en-US" dirty="0"/>
              <a:t>: weight, height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16015-A07D-40B6-97FF-FEC5A109C5E4}"/>
              </a:ext>
            </a:extLst>
          </p:cNvPr>
          <p:cNvSpPr/>
          <p:nvPr/>
        </p:nvSpPr>
        <p:spPr>
          <a:xfrm>
            <a:off x="2077983" y="6217462"/>
            <a:ext cx="4397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a cat </a:t>
            </a:r>
            <a:r>
              <a:rPr lang="en-US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sleep</a:t>
            </a:r>
            <a:r>
              <a:rPr 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what changes?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81AB2-8CF5-43A6-B2C6-85A85A2D4CFD}"/>
              </a:ext>
            </a:extLst>
          </p:cNvPr>
          <p:cNvSpPr/>
          <p:nvPr/>
        </p:nvSpPr>
        <p:spPr>
          <a:xfrm>
            <a:off x="2182305" y="5838058"/>
            <a:ext cx="41890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a cat </a:t>
            </a:r>
            <a:r>
              <a:rPr lang="en-US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eats</a:t>
            </a:r>
            <a:r>
              <a:rPr 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what changes?</a:t>
            </a:r>
          </a:p>
        </p:txBody>
      </p:sp>
    </p:spTree>
    <p:extLst>
      <p:ext uri="{BB962C8B-B14F-4D97-AF65-F5344CB8AC3E}">
        <p14:creationId xmlns:p14="http://schemas.microsoft.com/office/powerpoint/2010/main" val="2059756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EFC53A-0832-40BA-974B-92D27288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A5B3F-7CD3-40DB-9924-B387C8FA9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3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BD40DFC-DAC3-451D-A800-21C6AC2B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62" y="4197033"/>
            <a:ext cx="4631721" cy="14182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64DDFC-0EB7-4B88-89F2-95AB1FAB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/>
              <a:t>ToString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63A6-3695-4588-B737-2DB9FBA6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example to simplified serialization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A90E-ADC2-44A3-800E-DCED992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16AB6-9E15-4A1A-BB11-A88AC785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885" y="4167055"/>
            <a:ext cx="3910482" cy="619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C52DE-CEDD-41C3-B1E2-3BE2475A9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92" y="2402356"/>
            <a:ext cx="2584792" cy="1202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02A61F-7709-45F5-A44C-13DFCB428221}"/>
              </a:ext>
            </a:extLst>
          </p:cNvPr>
          <p:cNvSpPr/>
          <p:nvPr/>
        </p:nvSpPr>
        <p:spPr>
          <a:xfrm>
            <a:off x="799215" y="4675951"/>
            <a:ext cx="3390901" cy="31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37DBB-E9EA-488F-ABFA-31F491783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247429"/>
            <a:ext cx="4649083" cy="16853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3DDFE-9382-49C5-BBDB-59F095CF3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32" y="5800139"/>
            <a:ext cx="4741251" cy="8315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61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CBB-C015-4C03-8801-1403CC17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B456-5522-4FD2-BDD4-1408AEA6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OOP for reusability, extensibility, maintainability</a:t>
            </a:r>
          </a:p>
          <a:p>
            <a:r>
              <a:rPr lang="en-US"/>
              <a:t>A class is </a:t>
            </a:r>
            <a:r>
              <a:rPr lang="en-US">
                <a:solidFill>
                  <a:srgbClr val="0070C0"/>
                </a:solidFill>
              </a:rPr>
              <a:t>blueprint</a:t>
            </a:r>
            <a:r>
              <a:rPr lang="en-US"/>
              <a:t> to create objects</a:t>
            </a:r>
          </a:p>
          <a:p>
            <a:r>
              <a:rPr lang="en-US"/>
              <a:t>Object is an </a:t>
            </a:r>
            <a:r>
              <a:rPr lang="en-US">
                <a:solidFill>
                  <a:srgbClr val="0070C0"/>
                </a:solidFill>
              </a:rPr>
              <a:t>instance</a:t>
            </a:r>
            <a:r>
              <a:rPr lang="en-US"/>
              <a:t> of the class</a:t>
            </a:r>
          </a:p>
          <a:p>
            <a:r>
              <a:rPr lang="en-US"/>
              <a:t>A class has </a:t>
            </a:r>
            <a:r>
              <a:rPr lang="en-US">
                <a:solidFill>
                  <a:srgbClr val="0070C0"/>
                </a:solidFill>
              </a:rPr>
              <a:t>attributes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methods</a:t>
            </a:r>
          </a:p>
          <a:p>
            <a:pPr lvl="1"/>
            <a:r>
              <a:rPr lang="en-US"/>
              <a:t>Data &amp; Functions</a:t>
            </a:r>
          </a:p>
          <a:p>
            <a:r>
              <a:rPr lang="en-US"/>
              <a:t>Members can be </a:t>
            </a:r>
            <a:r>
              <a:rPr lang="en-US">
                <a:solidFill>
                  <a:srgbClr val="0070C0"/>
                </a:solidFill>
              </a:rPr>
              <a:t>private</a:t>
            </a:r>
            <a:r>
              <a:rPr lang="en-US"/>
              <a:t> or </a:t>
            </a:r>
            <a:r>
              <a:rPr lang="en-US">
                <a:solidFill>
                  <a:srgbClr val="0070C0"/>
                </a:solidFill>
              </a:rPr>
              <a:t>public</a:t>
            </a:r>
            <a:r>
              <a:rPr lang="en-US"/>
              <a:t> (for now)</a:t>
            </a:r>
          </a:p>
          <a:p>
            <a:r>
              <a:rPr lang="en-US">
                <a:solidFill>
                  <a:srgbClr val="0070C0"/>
                </a:solidFill>
              </a:rPr>
              <a:t>this</a:t>
            </a:r>
            <a:r>
              <a:rPr lang="en-US"/>
              <a:t> pointer is passed to methods</a:t>
            </a:r>
          </a:p>
          <a:p>
            <a:r>
              <a:rPr lang="en-US">
                <a:solidFill>
                  <a:srgbClr val="0070C0"/>
                </a:solidFill>
              </a:rPr>
              <a:t>new</a:t>
            </a:r>
            <a:r>
              <a:rPr lang="en-US"/>
              <a:t> to create (Constructor)</a:t>
            </a:r>
          </a:p>
          <a:p>
            <a:r>
              <a:rPr lang="en-US">
                <a:solidFill>
                  <a:srgbClr val="0070C0"/>
                </a:solidFill>
              </a:rPr>
              <a:t>delete</a:t>
            </a:r>
            <a:r>
              <a:rPr lang="en-US"/>
              <a:t> to destroy (Destructor)  </a:t>
            </a:r>
          </a:p>
          <a:p>
            <a:r>
              <a:rPr lang="en-US"/>
              <a:t>UML diagram for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A858-43A0-499A-A48F-7DE05919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66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2C3B5F-02D6-4713-99CF-8729009A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Organizing class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6534-2E6A-46D6-A7F4-C7C1864C00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9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249-DCEC-45BC-AB93-625EF89F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3718-30D0-4F3B-8D02-AD1C60F0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class should be splitted into two files</a:t>
            </a:r>
          </a:p>
          <a:p>
            <a:pPr lvl="1"/>
            <a:r>
              <a:rPr lang="en-US"/>
              <a:t>Header file (</a:t>
            </a:r>
            <a:r>
              <a:rPr lang="en-US" b="1">
                <a:solidFill>
                  <a:srgbClr val="FF0000"/>
                </a:solidFill>
              </a:rPr>
              <a:t>Cat.h</a:t>
            </a:r>
            <a:r>
              <a:rPr lang="en-US"/>
              <a:t>): class </a:t>
            </a:r>
            <a:r>
              <a:rPr lang="en-US">
                <a:solidFill>
                  <a:srgbClr val="0070C0"/>
                </a:solidFill>
              </a:rPr>
              <a:t>definition</a:t>
            </a:r>
          </a:p>
          <a:p>
            <a:pPr lvl="1"/>
            <a:r>
              <a:rPr lang="en-US"/>
              <a:t>CPP file (</a:t>
            </a:r>
            <a:r>
              <a:rPr lang="en-US" b="1">
                <a:solidFill>
                  <a:srgbClr val="FF0000"/>
                </a:solidFill>
              </a:rPr>
              <a:t>Cat.cpp</a:t>
            </a:r>
            <a:r>
              <a:rPr lang="en-US"/>
              <a:t>): class </a:t>
            </a:r>
            <a:r>
              <a:rPr lang="en-US">
                <a:solidFill>
                  <a:srgbClr val="0070C0"/>
                </a:solidFill>
              </a:rPr>
              <a:t>implementation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1628-09EF-4CE0-BFB2-AB43E116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52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942113-A1CC-4DE7-A3D0-682AECE8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43" y="1436916"/>
            <a:ext cx="4768204" cy="52686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82A4-EC0F-4664-9ECE-FB5594F4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Cat.h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09D2-0074-4B3D-939B-8EDBE461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CC776-804D-48B1-BAAD-BCBD4D61400B}"/>
              </a:ext>
            </a:extLst>
          </p:cNvPr>
          <p:cNvSpPr/>
          <p:nvPr/>
        </p:nvSpPr>
        <p:spPr>
          <a:xfrm>
            <a:off x="1959543" y="1415937"/>
            <a:ext cx="1172307" cy="287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1485E-6E3D-4B6B-8C45-49D169B58E11}"/>
              </a:ext>
            </a:extLst>
          </p:cNvPr>
          <p:cNvSpPr/>
          <p:nvPr/>
        </p:nvSpPr>
        <p:spPr>
          <a:xfrm>
            <a:off x="2255133" y="3287666"/>
            <a:ext cx="4472614" cy="921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7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4B692E-5704-438C-8A88-37664411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64" y="1435144"/>
            <a:ext cx="5014665" cy="49387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F7D09-ABFC-4F05-A458-0EEE9149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Cat.cpp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12AB6-DC51-4490-AEC6-C6991C4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2D285-4C8E-4E33-8ACE-9CF0574D9695}"/>
              </a:ext>
            </a:extLst>
          </p:cNvPr>
          <p:cNvSpPr/>
          <p:nvPr/>
        </p:nvSpPr>
        <p:spPr>
          <a:xfrm>
            <a:off x="1779720" y="2196913"/>
            <a:ext cx="1172307" cy="36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CEF71-F236-486B-9276-F9B1407C52F6}"/>
              </a:ext>
            </a:extLst>
          </p:cNvPr>
          <p:cNvSpPr/>
          <p:nvPr/>
        </p:nvSpPr>
        <p:spPr>
          <a:xfrm>
            <a:off x="1758462" y="1312008"/>
            <a:ext cx="1727200" cy="36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3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F949-0C29-4688-85A7-308DE696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0823-9EAC-46A2-B4DE-242D071C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random 5 cats, 5 points, 5 soldiers, 5 Autobots and print out all objects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4F625-EC45-48AC-B9BB-3AE74813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8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2935A-ACAA-483E-9790-963582B1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036EA-80D0-4B65-82F5-B5764CB184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7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2184-99F5-4D77-842A-BC7D15D6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Declaration &amp; Implementation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561A1-3848-4C21-B50A-8E88E515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ED204-804A-44AD-8478-A44C6BCD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2364823"/>
            <a:ext cx="5287216" cy="13499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95D59-0D02-42A3-B036-CB2645CB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8" y="1743075"/>
            <a:ext cx="3606334" cy="4776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9FAEE-4684-4FF6-9042-FB3641CDA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16" y="4432075"/>
            <a:ext cx="4527456" cy="1892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B3779-ABAA-4E3D-8107-D586D47C0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219" y="4432075"/>
            <a:ext cx="3357562" cy="7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0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89E1-9FDD-4B3E-ABD8-A8A87F46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44" y="151998"/>
            <a:ext cx="8763000" cy="1143000"/>
          </a:xfrm>
        </p:spPr>
        <p:txBody>
          <a:bodyPr/>
          <a:lstStyle/>
          <a:p>
            <a:r>
              <a:rPr lang="en-US" sz="4800"/>
              <a:t>Behaviors can change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5219-24E0-4EF9-9D6D-984AA1D1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F5569-CE9A-4294-92E9-4861C9A24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09" y="2719231"/>
            <a:ext cx="1301496" cy="1950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A807F-15AE-4730-B742-FE75AF33C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48" y="2182574"/>
            <a:ext cx="4125963" cy="25580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D5970-7A81-4DEA-9C2D-649DA783AB7B}"/>
              </a:ext>
            </a:extLst>
          </p:cNvPr>
          <p:cNvCxnSpPr/>
          <p:nvPr/>
        </p:nvCxnSpPr>
        <p:spPr>
          <a:xfrm>
            <a:off x="2911876" y="3594642"/>
            <a:ext cx="17222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7C55BC-BE29-4F56-8F43-974E31F4D086}"/>
              </a:ext>
            </a:extLst>
          </p:cNvPr>
          <p:cNvSpPr/>
          <p:nvPr/>
        </p:nvSpPr>
        <p:spPr>
          <a:xfrm>
            <a:off x="3149532" y="2719231"/>
            <a:ext cx="1087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8B16D-42C9-4C02-91F5-3BD0C185ADBF}"/>
              </a:ext>
            </a:extLst>
          </p:cNvPr>
          <p:cNvSpPr/>
          <p:nvPr/>
        </p:nvSpPr>
        <p:spPr>
          <a:xfrm>
            <a:off x="2896940" y="3501946"/>
            <a:ext cx="1667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102653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6DD6-C3E8-45A9-9881-2A6BE7EC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B320-00C8-4EE5-8770-446154DD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5197288"/>
          </a:xfrm>
        </p:spPr>
        <p:txBody>
          <a:bodyPr>
            <a:normAutofit/>
          </a:bodyPr>
          <a:lstStyle/>
          <a:p>
            <a:r>
              <a:rPr lang="en-US"/>
              <a:t>Without writing copy constructor, the below code still works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compiler will automatically generate copy constructor for us</a:t>
            </a:r>
          </a:p>
          <a:p>
            <a:r>
              <a:rPr lang="en-US"/>
              <a:t>So when do we actually need to implement copy constructor?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A95C-F8F6-45CF-96C8-73A59FA2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72977-2AA3-4DE4-AA21-4DDCECC1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89828"/>
            <a:ext cx="4527456" cy="1892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D32C5-7811-4070-82EE-7926BA36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03" y="2731022"/>
            <a:ext cx="3357562" cy="7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10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2110-253C-4BC9-8ED6-853032DE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Problem with default 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04C4-4A50-478F-B409-A3422F4D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Shallow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FEFDC-1AB7-4785-AA20-1AE1A9A0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9875D-9191-4DBB-9824-767B2DAB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9" y="2298833"/>
            <a:ext cx="3238219" cy="33603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0C6EA-BA24-48AD-81C9-BAAAD061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48" y="2297813"/>
            <a:ext cx="4031395" cy="6807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DC5E0D-0C26-4E7C-A094-FE2C06FF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9" y="5896535"/>
            <a:ext cx="8112721" cy="5558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B5AF6F5-DB7C-4259-B3AA-BEABE7F2D4A5}"/>
              </a:ext>
            </a:extLst>
          </p:cNvPr>
          <p:cNvSpPr/>
          <p:nvPr/>
        </p:nvSpPr>
        <p:spPr>
          <a:xfrm>
            <a:off x="900953" y="4719918"/>
            <a:ext cx="1842247" cy="74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9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55FF-8E80-4405-81AF-C49D705F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 on stack?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F27E-8CE7-43A1-A0FA-6E93BD3E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16F48-F8BE-4F2C-92C0-D3A1805A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9" y="1699418"/>
            <a:ext cx="4031395" cy="6807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B948C-96B9-4149-AC27-A581FA11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9" y="2656508"/>
            <a:ext cx="7915835" cy="2338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272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E8937C-64FA-4655-BDEA-78C639AF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4" y="2215467"/>
            <a:ext cx="8359028" cy="3542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DEF71-F923-49C5-AF31-43105399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FC58-20C1-4781-BFD0-B545BBB7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why we need copy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E59AB-7DC6-4C51-BE8F-D49AAC5D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10DCA-9C5A-4D56-9C0E-B2453EEE7A61}"/>
              </a:ext>
            </a:extLst>
          </p:cNvPr>
          <p:cNvSpPr/>
          <p:nvPr/>
        </p:nvSpPr>
        <p:spPr>
          <a:xfrm>
            <a:off x="1183341" y="4067734"/>
            <a:ext cx="7503459" cy="125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6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1187-C769-4991-9C4A-9079E6E7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0259C-7E39-46F4-8ABF-BF08E7750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670515"/>
            <a:ext cx="8610600" cy="5837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4D65-6A03-4304-A157-9C9EF333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D81FA-4717-49DA-B605-20CD75554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450"/>
            <a:ext cx="4210050" cy="1733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75FF87-F151-4045-A796-8F057908A6D2}"/>
              </a:ext>
            </a:extLst>
          </p:cNvPr>
          <p:cNvSpPr txBox="1"/>
          <p:nvPr/>
        </p:nvSpPr>
        <p:spPr>
          <a:xfrm>
            <a:off x="753035" y="4807324"/>
            <a:ext cx="686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Again, the automatically generated assignment operator is the problem</a:t>
            </a:r>
          </a:p>
        </p:txBody>
      </p:sp>
    </p:spTree>
    <p:extLst>
      <p:ext uri="{BB962C8B-B14F-4D97-AF65-F5344CB8AC3E}">
        <p14:creationId xmlns:p14="http://schemas.microsoft.com/office/powerpoint/2010/main" val="2679130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18D-0248-4DB9-9702-4A7F3FB8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 assignment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77D6-C739-45B5-8B7D-894FEF31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49770-F3A4-4D09-BF61-200E7D80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4" y="1527617"/>
            <a:ext cx="7064188" cy="38027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63A912-12F0-45A1-8235-FADE23DD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17" y="4152150"/>
            <a:ext cx="3313859" cy="22531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05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68F7-F6FD-4678-86ED-553A65EB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Tricky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1681-C5BE-45EC-AAC1-BFD11F9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constructor or assignment operator?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33A3-F9BA-42B1-A296-462802DD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30C74-A29C-4172-9DDC-44D18FA7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326342"/>
            <a:ext cx="5495925" cy="914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02AC3-5377-4CBB-8E20-D773D09D353C}"/>
              </a:ext>
            </a:extLst>
          </p:cNvPr>
          <p:cNvSpPr txBox="1"/>
          <p:nvPr/>
        </p:nvSpPr>
        <p:spPr>
          <a:xfrm>
            <a:off x="2924735" y="3565713"/>
            <a:ext cx="309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answer is </a:t>
            </a:r>
            <a:r>
              <a:rPr lang="en-US">
                <a:solidFill>
                  <a:srgbClr val="0070C0"/>
                </a:solidFill>
              </a:rPr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3728460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FC70-06F4-47AF-8305-D8FFC0D1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A6A3-6423-4464-A28F-F1D4F618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class define </a:t>
            </a:r>
            <a:r>
              <a:rPr lang="en-US">
                <a:solidFill>
                  <a:srgbClr val="0070C0"/>
                </a:solidFill>
              </a:rPr>
              <a:t>one</a:t>
            </a:r>
            <a:r>
              <a:rPr lang="en-US"/>
              <a:t> of the followings, it </a:t>
            </a:r>
            <a:r>
              <a:rPr lang="en-US">
                <a:solidFill>
                  <a:srgbClr val="FF0000"/>
                </a:solidFill>
              </a:rPr>
              <a:t>should define all</a:t>
            </a:r>
            <a:r>
              <a:rPr lang="en-US"/>
              <a:t> of the others</a:t>
            </a:r>
          </a:p>
          <a:p>
            <a:pPr lvl="1"/>
            <a:r>
              <a:rPr lang="en-US"/>
              <a:t>destructor</a:t>
            </a:r>
          </a:p>
          <a:p>
            <a:pPr lvl="1"/>
            <a:r>
              <a:rPr lang="en-US"/>
              <a:t>copy constructor</a:t>
            </a:r>
          </a:p>
          <a:p>
            <a:pPr lvl="1"/>
            <a:r>
              <a:rPr lang="en-US"/>
              <a:t>copy assignment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65E5D-6979-430D-9A8F-228CBD47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4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DADD-F6E5-4953-9EC7-13B3416E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‘const’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DD28-F26C-49B2-A45E-1CF5C3F7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A4E38-8A48-46C1-B15E-193069F5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6" y="1526454"/>
            <a:ext cx="6935168" cy="5163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666AF4-D4C4-4D0C-ABA6-A8B41AA473B9}"/>
              </a:ext>
            </a:extLst>
          </p:cNvPr>
          <p:cNvSpPr/>
          <p:nvPr/>
        </p:nvSpPr>
        <p:spPr>
          <a:xfrm>
            <a:off x="1104416" y="3506460"/>
            <a:ext cx="1721911" cy="287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54BAE-CC46-4436-9544-68B41865FE80}"/>
              </a:ext>
            </a:extLst>
          </p:cNvPr>
          <p:cNvSpPr/>
          <p:nvPr/>
        </p:nvSpPr>
        <p:spPr>
          <a:xfrm>
            <a:off x="1104416" y="4633716"/>
            <a:ext cx="1721911" cy="287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87BC1-9C4F-4501-909E-DFA8009596A3}"/>
              </a:ext>
            </a:extLst>
          </p:cNvPr>
          <p:cNvSpPr/>
          <p:nvPr/>
        </p:nvSpPr>
        <p:spPr>
          <a:xfrm>
            <a:off x="1104416" y="5760972"/>
            <a:ext cx="2417158" cy="287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4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CE5A-2814-4690-87C6-B84B0CE0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Exercise – Which line of code is valid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4D5A-BB3F-418C-9D1A-4AB0CE60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 Cat* kitty = new Cat(0.01, 0.02);</a:t>
            </a:r>
          </a:p>
          <a:p>
            <a:r>
              <a:rPr lang="en-US"/>
              <a:t>kitty-&gt;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F02F5-EA54-44EF-B48B-80CD7824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5946-DB41-4164-BC52-FFC64DB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 a cat with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DC88-B6AF-4D5A-B571-AF39F184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Universal Modeling Language –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6562-A104-4D2F-9CDA-2A8C54C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7D0F6-6A8F-43EC-8A84-D505B2CE375F}"/>
              </a:ext>
            </a:extLst>
          </p:cNvPr>
          <p:cNvSpPr/>
          <p:nvPr/>
        </p:nvSpPr>
        <p:spPr>
          <a:xfrm>
            <a:off x="3647644" y="3002746"/>
            <a:ext cx="1848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1A7E9-2451-4C94-A7D6-7D304C4808CE}"/>
              </a:ext>
            </a:extLst>
          </p:cNvPr>
          <p:cNvSpPr/>
          <p:nvPr/>
        </p:nvSpPr>
        <p:spPr>
          <a:xfrm>
            <a:off x="3666625" y="3760098"/>
            <a:ext cx="18107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Behaviors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F199C-5B2A-4E09-9734-C119B185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45" y="2422431"/>
            <a:ext cx="2152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84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F452A5-A558-4820-AB6E-92BF34B2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54B88-1AA1-4AD0-A164-65B47B937B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027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A77D-B88A-4096-9D7A-F31BF1E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588B-DA4A-4B8E-92A4-D5A95B90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Static members exist before class initialization</a:t>
            </a:r>
          </a:p>
          <a:p>
            <a:r>
              <a:rPr lang="en-US"/>
              <a:t>Can be accessed starting from class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0AADE-88FE-43BC-8578-DDAD2FAD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4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DE09F2-DF55-4232-ABBA-FF783F85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94" y="1657497"/>
            <a:ext cx="6215016" cy="44541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D83C974-BC52-4A92-9642-781307EB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9E95AF-A976-4E2E-B933-43F8863A6D17}"/>
              </a:ext>
            </a:extLst>
          </p:cNvPr>
          <p:cNvSpPr/>
          <p:nvPr/>
        </p:nvSpPr>
        <p:spPr>
          <a:xfrm>
            <a:off x="1489958" y="4073681"/>
            <a:ext cx="6383296" cy="1748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5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6601-591E-4C26-B72D-B93A1D33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130F5-4FA7-48B8-AB2F-7C65502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A06CC-500D-4CEC-9CE9-3A62BDC3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" y="1814175"/>
            <a:ext cx="7262949" cy="15000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75F6E-2E8F-4938-9B9E-A037E17D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3543300"/>
            <a:ext cx="981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8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C7BB-AD79-4891-BE2D-C72A4E83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59236-70C2-4D51-B5E9-7070CA19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EBEFF-7F4E-40F8-BD92-3D50F15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94" y="1725988"/>
            <a:ext cx="4020111" cy="4010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79D4EE-CA3F-46CC-8732-5A56EF1AC94E}"/>
              </a:ext>
            </a:extLst>
          </p:cNvPr>
          <p:cNvSpPr/>
          <p:nvPr/>
        </p:nvSpPr>
        <p:spPr>
          <a:xfrm>
            <a:off x="2644959" y="3740727"/>
            <a:ext cx="2531603" cy="28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D7AEF-4A12-4F7A-8FB3-575A36A9DAF1}"/>
              </a:ext>
            </a:extLst>
          </p:cNvPr>
          <p:cNvSpPr/>
          <p:nvPr/>
        </p:nvSpPr>
        <p:spPr>
          <a:xfrm>
            <a:off x="2644959" y="2297336"/>
            <a:ext cx="3196621" cy="28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F28FD4-B011-4555-B089-933D8490EE58}"/>
              </a:ext>
            </a:extLst>
          </p:cNvPr>
          <p:cNvSpPr/>
          <p:nvPr/>
        </p:nvSpPr>
        <p:spPr>
          <a:xfrm>
            <a:off x="2184094" y="4534215"/>
            <a:ext cx="3884197" cy="408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86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94FD-4E09-43B2-806C-CE1C1B31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Shortcut to initialize 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FB32-3B71-4A67-932C-CBF910F9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FEAAC-20E9-4E1A-967C-3F85CACA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97A10-A502-4E12-A216-D5817C2A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21" y="2422802"/>
            <a:ext cx="6322498" cy="31795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44E740-A245-471E-A79F-868984E03340}"/>
              </a:ext>
            </a:extLst>
          </p:cNvPr>
          <p:cNvSpPr/>
          <p:nvPr/>
        </p:nvSpPr>
        <p:spPr>
          <a:xfrm>
            <a:off x="1720170" y="3149168"/>
            <a:ext cx="4499095" cy="408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8D0971-C8FA-4853-BDBD-05AFCE18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&amp;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D3408-6AD3-4155-A7D4-51A052F20D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1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3344-B607-4A1D-A93D-4B2B55E1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Behind the scene of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F7A9-5FB0-48DC-8C27-CB21622D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swap(oldValue, newValue)</a:t>
            </a:r>
          </a:p>
          <a:p>
            <a:r>
              <a:rPr lang="en-US"/>
              <a:t>a + b    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+(a, b)</a:t>
            </a:r>
          </a:p>
          <a:p>
            <a:r>
              <a:rPr lang="en-US"/>
              <a:t>2 + 8  + 10 + 11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 </a:t>
            </a: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 </a:t>
            </a: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+(2, 8), 10) , 11 )</a:t>
            </a:r>
          </a:p>
          <a:p>
            <a:r>
              <a:rPr lang="en-US"/>
              <a:t>4 * 3 – 2 / 1 + 16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+( </a:t>
            </a:r>
            <a:r>
              <a:rPr lang="en-US" sz="2000">
                <a:solidFill>
                  <a:srgbClr val="0070C0"/>
                </a:solidFill>
              </a:rPr>
              <a:t>operator-</a:t>
            </a:r>
            <a:r>
              <a:rPr lang="en-US" sz="2000"/>
              <a:t>( </a:t>
            </a: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*(4, 3), </a:t>
            </a:r>
            <a:r>
              <a:rPr lang="en-US" sz="2000">
                <a:solidFill>
                  <a:srgbClr val="0070C0"/>
                </a:solidFill>
              </a:rPr>
              <a:t>operator</a:t>
            </a:r>
            <a:r>
              <a:rPr lang="en-US" sz="2000"/>
              <a:t>/(2, 1)) , 16</a:t>
            </a:r>
            <a:r>
              <a:rPr lang="en-US"/>
              <a:t>)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0F049-6991-49AE-AF69-B06B60A0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7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804D-EC0E-4FDB-BA23-E4E1DDC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Behind the scene of cin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34B9-E60B-45FD-ADCA-FB600A82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cin &gt;&gt; </a:t>
            </a:r>
            <a:r>
              <a:rPr lang="en-US">
                <a:solidFill>
                  <a:srgbClr val="FFC000"/>
                </a:solidFill>
              </a:rPr>
              <a:t>x</a:t>
            </a:r>
            <a:r>
              <a:rPr lang="en-US"/>
              <a:t> &gt;&gt; </a:t>
            </a:r>
            <a:r>
              <a:rPr lang="en-US">
                <a:solidFill>
                  <a:srgbClr val="FFC000"/>
                </a:solidFill>
              </a:rPr>
              <a:t>y</a:t>
            </a:r>
            <a:r>
              <a:rPr lang="en-US"/>
              <a:t> &gt;&gt; </a:t>
            </a:r>
            <a:r>
              <a:rPr lang="en-US">
                <a:solidFill>
                  <a:srgbClr val="FFC000"/>
                </a:solidFill>
              </a:rPr>
              <a:t>z</a:t>
            </a:r>
            <a:r>
              <a:rPr lang="en-US"/>
              <a:t> &gt;&gt; </a:t>
            </a:r>
            <a:r>
              <a:rPr lang="en-US">
                <a:solidFill>
                  <a:srgbClr val="FFC000"/>
                </a:solidFill>
              </a:rPr>
              <a:t>m</a:t>
            </a:r>
            <a:r>
              <a:rPr lang="en-US"/>
              <a:t>;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&gt;&gt;(cin, </a:t>
            </a:r>
            <a:r>
              <a:rPr lang="en-US" b="1">
                <a:solidFill>
                  <a:srgbClr val="FFC000"/>
                </a:solidFill>
              </a:rPr>
              <a:t>x</a:t>
            </a:r>
            <a:r>
              <a:rPr lang="en-US"/>
              <a:t>)</a:t>
            </a:r>
          </a:p>
          <a:p>
            <a:pPr lvl="2"/>
            <a:r>
              <a:rPr lang="en-US"/>
              <a:t>     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&gt;&gt;(cin, </a:t>
            </a:r>
            <a:r>
              <a:rPr lang="en-US" b="1">
                <a:solidFill>
                  <a:srgbClr val="FFC000"/>
                </a:solidFill>
              </a:rPr>
              <a:t>y</a:t>
            </a:r>
            <a:r>
              <a:rPr lang="en-US"/>
              <a:t>)</a:t>
            </a:r>
          </a:p>
          <a:p>
            <a:pPr lvl="2"/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&gt;&gt;(cin, </a:t>
            </a:r>
            <a:r>
              <a:rPr lang="en-US" b="1">
                <a:solidFill>
                  <a:srgbClr val="FFC000"/>
                </a:solidFill>
              </a:rPr>
              <a:t>z</a:t>
            </a:r>
            <a:r>
              <a:rPr lang="en-US"/>
              <a:t>)</a:t>
            </a:r>
          </a:p>
          <a:p>
            <a:pPr lvl="2"/>
            <a:r>
              <a:rPr lang="en-US"/>
              <a:t>                   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&gt;&gt;(cin, </a:t>
            </a:r>
            <a:r>
              <a:rPr lang="en-US" b="1">
                <a:solidFill>
                  <a:srgbClr val="FFC000"/>
                </a:solidFill>
              </a:rPr>
              <a:t>m</a:t>
            </a:r>
            <a:r>
              <a:rPr lang="en-US"/>
              <a:t>)</a:t>
            </a:r>
          </a:p>
          <a:p>
            <a:pPr lvl="2"/>
            <a:r>
              <a:rPr lang="en-US"/>
              <a:t>    </a:t>
            </a:r>
            <a:r>
              <a:rPr lang="en-US">
                <a:solidFill>
                  <a:srgbClr val="0070C0"/>
                </a:solidFill>
              </a:rPr>
              <a:t>istream</a:t>
            </a:r>
            <a:r>
              <a:rPr lang="en-US"/>
              <a:t>&amp;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&gt;&gt;(</a:t>
            </a:r>
            <a:r>
              <a:rPr lang="en-US">
                <a:solidFill>
                  <a:srgbClr val="0070C0"/>
                </a:solidFill>
              </a:rPr>
              <a:t>istream</a:t>
            </a:r>
            <a:r>
              <a:rPr lang="en-US"/>
              <a:t>&amp; , </a:t>
            </a:r>
            <a:r>
              <a:rPr lang="en-US">
                <a:solidFill>
                  <a:srgbClr val="0070C0"/>
                </a:solidFill>
              </a:rPr>
              <a:t>int&amp;</a:t>
            </a:r>
            <a:r>
              <a:rPr lang="en-US"/>
              <a:t>) </a:t>
            </a:r>
          </a:p>
          <a:p>
            <a:pPr lvl="1" indent="0">
              <a:buNone/>
            </a:pPr>
            <a:r>
              <a:rPr lang="en-US"/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D8A74-BB8E-45A6-8E59-E19223F2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70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F4F2-07CD-44C5-95DA-39A84946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Behind the scene of 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1F28-025D-4179-8415-F4B6D13E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cout &lt;&lt; </a:t>
            </a:r>
            <a:r>
              <a:rPr lang="en-US">
                <a:solidFill>
                  <a:srgbClr val="FFC000"/>
                </a:solidFill>
              </a:rPr>
              <a:t>x</a:t>
            </a:r>
            <a:r>
              <a:rPr lang="en-US"/>
              <a:t> &lt;&lt; </a:t>
            </a:r>
            <a:r>
              <a:rPr lang="en-US">
                <a:solidFill>
                  <a:srgbClr val="FFC000"/>
                </a:solidFill>
              </a:rPr>
              <a:t>y</a:t>
            </a:r>
            <a:r>
              <a:rPr lang="en-US"/>
              <a:t> &lt;&lt; </a:t>
            </a:r>
            <a:r>
              <a:rPr lang="en-US">
                <a:solidFill>
                  <a:srgbClr val="FFC000"/>
                </a:solidFill>
              </a:rPr>
              <a:t>z</a:t>
            </a:r>
            <a:r>
              <a:rPr lang="en-US"/>
              <a:t> &lt;&lt; </a:t>
            </a:r>
            <a:r>
              <a:rPr lang="en-US">
                <a:solidFill>
                  <a:srgbClr val="FFC000"/>
                </a:solidFill>
              </a:rPr>
              <a:t>m</a:t>
            </a:r>
            <a:r>
              <a:rPr lang="en-US"/>
              <a:t>;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&lt;&lt;(cout, </a:t>
            </a:r>
            <a:r>
              <a:rPr lang="en-US" b="1">
                <a:solidFill>
                  <a:srgbClr val="FFC000"/>
                </a:solidFill>
              </a:rPr>
              <a:t>x</a:t>
            </a:r>
            <a:r>
              <a:rPr lang="en-US"/>
              <a:t>)</a:t>
            </a:r>
          </a:p>
          <a:p>
            <a:pPr lvl="2"/>
            <a:r>
              <a:rPr lang="en-US"/>
              <a:t>     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&lt;&lt;(cout, </a:t>
            </a:r>
            <a:r>
              <a:rPr lang="en-US" b="1">
                <a:solidFill>
                  <a:srgbClr val="FFC000"/>
                </a:solidFill>
              </a:rPr>
              <a:t>y</a:t>
            </a:r>
            <a:r>
              <a:rPr lang="en-US"/>
              <a:t>)</a:t>
            </a:r>
          </a:p>
          <a:p>
            <a:pPr lvl="2"/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&lt;&lt;(cout, </a:t>
            </a:r>
            <a:r>
              <a:rPr lang="en-US" b="1">
                <a:solidFill>
                  <a:srgbClr val="FFC000"/>
                </a:solidFill>
              </a:rPr>
              <a:t>z</a:t>
            </a:r>
            <a:r>
              <a:rPr lang="en-US"/>
              <a:t>)</a:t>
            </a:r>
          </a:p>
          <a:p>
            <a:pPr lvl="2"/>
            <a:r>
              <a:rPr lang="en-US"/>
              <a:t>                   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&lt;&lt;(cout, </a:t>
            </a:r>
            <a:r>
              <a:rPr lang="en-US" b="1">
                <a:solidFill>
                  <a:srgbClr val="FFC000"/>
                </a:solidFill>
              </a:rPr>
              <a:t>m</a:t>
            </a:r>
            <a:r>
              <a:rPr lang="en-US"/>
              <a:t>)</a:t>
            </a:r>
          </a:p>
          <a:p>
            <a:pPr lvl="2"/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ostream</a:t>
            </a:r>
            <a:r>
              <a:rPr lang="en-US"/>
              <a:t>&amp; </a:t>
            </a:r>
            <a:r>
              <a:rPr lang="en-US">
                <a:solidFill>
                  <a:srgbClr val="0070C0"/>
                </a:solidFill>
              </a:rPr>
              <a:t>operator</a:t>
            </a:r>
            <a:r>
              <a:rPr lang="en-US"/>
              <a:t>&lt;&lt;(</a:t>
            </a:r>
            <a:r>
              <a:rPr lang="en-US">
                <a:solidFill>
                  <a:srgbClr val="0070C0"/>
                </a:solidFill>
              </a:rPr>
              <a:t>ostream</a:t>
            </a:r>
            <a:r>
              <a:rPr lang="en-US"/>
              <a:t>&amp; , </a:t>
            </a:r>
            <a:r>
              <a:rPr lang="en-US">
                <a:solidFill>
                  <a:srgbClr val="0070C0"/>
                </a:solidFill>
              </a:rPr>
              <a:t>int&amp;</a:t>
            </a:r>
            <a:r>
              <a:rPr lang="en-US"/>
              <a:t>)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D1AF-F56A-4244-884B-BA86F19A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1E9-BDA7-4583-A7A9-D397808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2D96-91AF-43A1-9B42-1BA5250A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Class is a blueprint of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Object is an instance of a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 class has attributes &amp; behaviors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Behaviors can change an object’s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Use UML class diagram to model a class 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Abstraction: focus on what is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7900D-29BC-47CD-9E24-3CB224C0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4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D296-E917-4DC0-8EA9-0DDBDC43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458E-5CA0-460C-97A8-22ABFFE6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Point</a:t>
            </a:r>
            <a:r>
              <a:rPr lang="en-US"/>
              <a:t>* p = new </a:t>
            </a:r>
            <a:r>
              <a:rPr lang="en-US">
                <a:solidFill>
                  <a:srgbClr val="0070C0"/>
                </a:solidFill>
              </a:rPr>
              <a:t>Point</a:t>
            </a:r>
            <a:r>
              <a:rPr lang="en-US"/>
              <a:t>() ;</a:t>
            </a:r>
          </a:p>
          <a:p>
            <a:r>
              <a:rPr lang="en-US"/>
              <a:t>cin &gt;&gt; p;</a:t>
            </a:r>
          </a:p>
          <a:p>
            <a:r>
              <a:rPr lang="en-US"/>
              <a:t>cout &lt;&lt; p;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How to do it?</a:t>
            </a:r>
          </a:p>
          <a:p>
            <a:pPr lvl="1"/>
            <a:r>
              <a:rPr lang="en-US"/>
              <a:t>operator 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081CB-C14B-4CC3-9FC3-B3553FD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90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145A67-9DCD-4EB5-9557-F9655782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6" y="1785655"/>
            <a:ext cx="7182852" cy="4048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1ED92-7E44-4503-95C6-1E4D136B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04596-CAF8-4556-A6B6-33E18576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88C2A-521A-4EAC-A1D6-B8DAE0BC470F}"/>
              </a:ext>
            </a:extLst>
          </p:cNvPr>
          <p:cNvSpPr/>
          <p:nvPr/>
        </p:nvSpPr>
        <p:spPr>
          <a:xfrm>
            <a:off x="1209124" y="3219293"/>
            <a:ext cx="6771094" cy="294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41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A12C-2399-4316-9ED6-AB1BB3A9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FDBB-EB25-41EF-A76A-A75B22BF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a non-member function </a:t>
            </a:r>
            <a:r>
              <a:rPr lang="en-US">
                <a:solidFill>
                  <a:srgbClr val="00B050"/>
                </a:solidFill>
              </a:rPr>
              <a:t>can access </a:t>
            </a: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protected</a:t>
            </a:r>
            <a:r>
              <a:rPr lang="en-US"/>
              <a:t> members of a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87DF0-1739-4314-B42E-84901DC2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32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92EA-7FA5-49B3-B134-56DD9E04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overloading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7376E-29E9-491B-AC84-A5AC4777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B4EB7-9F20-49B4-BAFF-372CFFD3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85" y="1870932"/>
            <a:ext cx="6916115" cy="1438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8376CC-F0BD-4B63-92C1-6DB3F5FEEB10}"/>
              </a:ext>
            </a:extLst>
          </p:cNvPr>
          <p:cNvSpPr/>
          <p:nvPr/>
        </p:nvSpPr>
        <p:spPr>
          <a:xfrm>
            <a:off x="899286" y="1738116"/>
            <a:ext cx="7096046" cy="438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40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F949-0C29-4688-85A7-308DE696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0823-9EAC-46A2-B4DE-242D071C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 , Line, Rectangle, Triangle, Circle</a:t>
            </a:r>
          </a:p>
          <a:p>
            <a:r>
              <a:rPr lang="en-US"/>
              <a:t>Fraction</a:t>
            </a:r>
          </a:p>
          <a:p>
            <a:r>
              <a:rPr lang="en-US"/>
              <a:t>Time, Date</a:t>
            </a:r>
          </a:p>
          <a:p>
            <a:r>
              <a:rPr lang="en-US"/>
              <a:t>Random, Dice, DiceGame</a:t>
            </a:r>
          </a:p>
          <a:p>
            <a:r>
              <a:rPr lang="en-US"/>
              <a:t>DynamicArray</a:t>
            </a:r>
          </a:p>
          <a:p>
            <a:r>
              <a:rPr lang="en-US"/>
              <a:t>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4F625-EC45-48AC-B9BB-3AE74813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75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9BA7-F6C6-49F4-8216-7F9225A7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C8BE-E2E3-4B93-AAA2-49C035DA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this main method</a:t>
            </a:r>
          </a:p>
          <a:p>
            <a:r>
              <a:rPr lang="en-US"/>
              <a:t>Design and implement class Fraction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D54-4DA7-4A38-BD0B-A7F29EB0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65DE5-09E8-446F-9C53-A8F11BED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07" y="2957884"/>
            <a:ext cx="6782428" cy="3366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598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D36B-C2F0-4CA2-91E1-98DBF766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2DAF-AF90-4520-8E8B-9F9AD555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Where to put GCD function? Inside class Fraction or not?</a:t>
            </a:r>
          </a:p>
          <a:p>
            <a:r>
              <a:rPr lang="en-US"/>
              <a:t>Should the Plus function be static?</a:t>
            </a:r>
          </a:p>
          <a:p>
            <a:r>
              <a:rPr lang="en-US"/>
              <a:t>Should we overload operator+? </a:t>
            </a:r>
          </a:p>
          <a:p>
            <a:r>
              <a:rPr lang="en-US"/>
              <a:t>Do we need getter/ setter?</a:t>
            </a:r>
          </a:p>
          <a:p>
            <a:r>
              <a:rPr lang="en-US"/>
              <a:t>Do we need constructor &amp; destructor?</a:t>
            </a:r>
          </a:p>
          <a:p>
            <a:r>
              <a:rPr lang="en-US"/>
              <a:t>Difference between swap(int*, int*) and swap(int&amp;, int&amp;)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D438F-252A-40EA-A248-9BDCDA13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019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4C17-1090-4789-9C1B-BF27434C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FDF4-7D5C-444F-9B2E-EDFF9A87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UML diagram for</a:t>
            </a:r>
          </a:p>
          <a:p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soldier</a:t>
            </a:r>
            <a:r>
              <a:rPr lang="en-US"/>
              <a:t> that has Hit points and Mana, can attack and defend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 simple fraction that has numerator and denominator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 Point in 2D space, with x and y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 Line in 2D space, created by 2 points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3BE06-B242-4EAF-AB6B-4FC7F26E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0D7C-C020-4FF7-A9D4-C15B7B83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B020-4AF6-4F97-8776-767B10AD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DEB0B-640A-1A4C-B346-9E255C47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838512"/>
            <a:ext cx="4775200" cy="2463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A6477-EE41-41F1-B247-6FB2AB2F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08349"/>
            <a:ext cx="2152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07460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2835</TotalTime>
  <Words>1372</Words>
  <Application>Microsoft Office PowerPoint</Application>
  <PresentationFormat>On-screen Show (4:3)</PresentationFormat>
  <Paragraphs>343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Segoe UI</vt:lpstr>
      <vt:lpstr>Wingdings</vt:lpstr>
      <vt:lpstr>BlueTheme2015</vt:lpstr>
      <vt:lpstr>OOP Concepts</vt:lpstr>
      <vt:lpstr>Class </vt:lpstr>
      <vt:lpstr>Object</vt:lpstr>
      <vt:lpstr>What does a class have?</vt:lpstr>
      <vt:lpstr>Behaviors can change attributes</vt:lpstr>
      <vt:lpstr>Represent a cat with UML</vt:lpstr>
      <vt:lpstr>Note</vt:lpstr>
      <vt:lpstr>Exercise</vt:lpstr>
      <vt:lpstr>Coding</vt:lpstr>
      <vt:lpstr>Other coding standard</vt:lpstr>
      <vt:lpstr>Which coding standard to use?</vt:lpstr>
      <vt:lpstr>Creating a new cat</vt:lpstr>
      <vt:lpstr>How to know the cat weight?</vt:lpstr>
      <vt:lpstr>Getter &amp; Setter</vt:lpstr>
      <vt:lpstr>Coding for getter &amp; setter</vt:lpstr>
      <vt:lpstr>Now we can know the cat’s weight!</vt:lpstr>
      <vt:lpstr>Constructor &amp; destructor</vt:lpstr>
      <vt:lpstr>Constructor</vt:lpstr>
      <vt:lpstr>What is special about constructor?</vt:lpstr>
      <vt:lpstr>Example – Constructor will be called automatically</vt:lpstr>
      <vt:lpstr>What will happen if there is no constructor?</vt:lpstr>
      <vt:lpstr>Destructor</vt:lpstr>
      <vt:lpstr>Manual allocation</vt:lpstr>
      <vt:lpstr>Quick look on pointer</vt:lpstr>
      <vt:lpstr>What will happen if we forgot to delete?</vt:lpstr>
      <vt:lpstr>What do we do on constructor &amp; destructor?</vt:lpstr>
      <vt:lpstr>Dynamic array – Manual implementation</vt:lpstr>
      <vt:lpstr>Random class</vt:lpstr>
      <vt:lpstr>Careful – new without delete </vt:lpstr>
      <vt:lpstr>Quick overview</vt:lpstr>
      <vt:lpstr>Common obvious question</vt:lpstr>
      <vt:lpstr>Getter types</vt:lpstr>
      <vt:lpstr>Derivative properties</vt:lpstr>
      <vt:lpstr>Getter with business logic</vt:lpstr>
      <vt:lpstr>Combination from other atributes</vt:lpstr>
      <vt:lpstr>Validation</vt:lpstr>
      <vt:lpstr>Parameterized constructor</vt:lpstr>
      <vt:lpstr>Parameterized constructor</vt:lpstr>
      <vt:lpstr>Two ways to used parameterized constructor</vt:lpstr>
      <vt:lpstr>toString</vt:lpstr>
      <vt:lpstr>ToString</vt:lpstr>
      <vt:lpstr>Summary</vt:lpstr>
      <vt:lpstr>Organizing class files</vt:lpstr>
      <vt:lpstr>Recommended way</vt:lpstr>
      <vt:lpstr>Cat.h</vt:lpstr>
      <vt:lpstr>Cat.cpp</vt:lpstr>
      <vt:lpstr>Exercises</vt:lpstr>
      <vt:lpstr>Copy constructor</vt:lpstr>
      <vt:lpstr>Declaration &amp; Implementation </vt:lpstr>
      <vt:lpstr>Actually</vt:lpstr>
      <vt:lpstr>Problem with default copy constructor</vt:lpstr>
      <vt:lpstr>What happen on stack?</vt:lpstr>
      <vt:lpstr>Deep copy</vt:lpstr>
      <vt:lpstr>Assignment operator</vt:lpstr>
      <vt:lpstr>Implement assignment operator</vt:lpstr>
      <vt:lpstr>Tricky situation</vt:lpstr>
      <vt:lpstr>Rule of three</vt:lpstr>
      <vt:lpstr>‘const’ position</vt:lpstr>
      <vt:lpstr>Exercise – Which line of code is valid</vt:lpstr>
      <vt:lpstr>Static members</vt:lpstr>
      <vt:lpstr>Characteristics</vt:lpstr>
      <vt:lpstr>Class Point</vt:lpstr>
      <vt:lpstr>Usage</vt:lpstr>
      <vt:lpstr>Class Circle</vt:lpstr>
      <vt:lpstr>Shortcut to initialize static members</vt:lpstr>
      <vt:lpstr>Input &amp; Output</vt:lpstr>
      <vt:lpstr>Behind the scene of operator</vt:lpstr>
      <vt:lpstr>Behind the scene of cin</vt:lpstr>
      <vt:lpstr>Behind the scene of cout</vt:lpstr>
      <vt:lpstr>What we want</vt:lpstr>
      <vt:lpstr>Input overloading</vt:lpstr>
      <vt:lpstr>friend operator</vt:lpstr>
      <vt:lpstr>Output overloading</vt:lpstr>
      <vt:lpstr>Exercises</vt:lpstr>
      <vt:lpstr>Exercise</vt:lpstr>
      <vt:lpstr>Note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Quang Tran Duy</dc:creator>
  <cp:lastModifiedBy>Quang Tran Duy</cp:lastModifiedBy>
  <cp:revision>488</cp:revision>
  <dcterms:created xsi:type="dcterms:W3CDTF">2017-07-10T07:10:27Z</dcterms:created>
  <dcterms:modified xsi:type="dcterms:W3CDTF">2021-10-04T04:18:03Z</dcterms:modified>
</cp:coreProperties>
</file>