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33"/>
  </p:notesMasterIdLst>
  <p:handoutMasterIdLst>
    <p:handoutMasterId r:id="rId34"/>
  </p:handoutMasterIdLst>
  <p:sldIdLst>
    <p:sldId id="307" r:id="rId2"/>
    <p:sldId id="292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94" r:id="rId17"/>
    <p:sldId id="295" r:id="rId18"/>
    <p:sldId id="296" r:id="rId19"/>
    <p:sldId id="297" r:id="rId20"/>
    <p:sldId id="280" r:id="rId21"/>
    <p:sldId id="281" r:id="rId22"/>
    <p:sldId id="282" r:id="rId23"/>
    <p:sldId id="283" r:id="rId24"/>
    <p:sldId id="284" r:id="rId25"/>
    <p:sldId id="305" r:id="rId26"/>
    <p:sldId id="309" r:id="rId27"/>
    <p:sldId id="310" r:id="rId28"/>
    <p:sldId id="291" r:id="rId29"/>
    <p:sldId id="325" r:id="rId30"/>
    <p:sldId id="324" r:id="rId31"/>
    <p:sldId id="286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1AF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8385" autoAdjust="0"/>
  </p:normalViewPr>
  <p:slideViewPr>
    <p:cSldViewPr>
      <p:cViewPr varScale="1">
        <p:scale>
          <a:sx n="59" d="100"/>
          <a:sy n="59" d="100"/>
        </p:scale>
        <p:origin x="149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9C755-91EF-4345-8F7E-4B0D187635C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648F2-DC82-4D53-89D3-89B84D97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5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045D3953-0E39-4E30-9A65-7DACDF045E86}" type="datetimeFigureOut">
              <a:rPr lang="en-US"/>
              <a:pPr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F22934D6-36E7-4CB9-A218-50D640B3F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8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0C0BDB-C151-4EBC-BDB5-35D65756BE1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77AD-D43A-4D1C-AE6D-33BCD80AF751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B80-104B-437E-AF32-9329A49D01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41900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6C5B-E4CD-42E4-AE5C-0E3D739FE375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4D67-AF8F-45A2-94A5-8CD1F84F7D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75874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34-04FC-480C-9AE7-B7F467B4D9B8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BC5-BB3A-4F83-B4B8-6DE0DE73F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30991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2C6-7084-467D-924F-F9FC08F0A9CC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7D89-C4F6-401B-AF03-40C5C385F1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77491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4923-ED3C-4A61-821C-85D09EFF1FCF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DE51-AA22-461F-A7C5-703D39E68AE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1400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57D-B1FE-4DF6-B8E6-66F947782C4D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082-0947-432C-8921-C9F0E698F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0550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5021-E93D-44ED-99ED-79EB7509D303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568-4F03-467D-831D-B9A94EAA33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71725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78A-58B1-4546-9516-09494EBE47C1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E230-35E2-4540-9C7B-4A84A6B02B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200655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BAC-1505-4DBA-A789-D98C669292EC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3C41-BA17-43AF-9306-3258ECEDDF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88858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EAF8DE-3360-4E56-90ED-CC1CADFE59D3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5A8F18-1DDB-4A41-B011-D6AAF40B3F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9906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ED75-EE8A-4CCB-A4C5-4D5307F9631C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8408-3D9E-499A-8245-109C67C018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0596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977255-CF7B-48B2-9235-57521F6F9D61}" type="datetime1">
              <a:rPr lang="en-US" smtClean="0"/>
              <a:pPr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232532-61DE-4240-B306-FE52D48031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9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ransition spd="med">
    <p:strips dir="rd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828800"/>
            <a:ext cx="8153400" cy="1752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–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–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0715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66F5EB-0440-460B-AF48-25C02B7851EA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621021-9C3D-41CC-9616-187A0318F55A}" type="slidenum">
              <a:rPr lang="en-US">
                <a:latin typeface="Arial" charset="0"/>
              </a:rPr>
              <a:pPr eaLnBrk="1" hangingPunct="1"/>
              <a:t>10</a:t>
            </a:fld>
            <a:endParaRPr lang="en-US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3" y="1853748"/>
            <a:ext cx="1799112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66" y="1700023"/>
            <a:ext cx="2059422" cy="1702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380" y="3733799"/>
            <a:ext cx="4073620" cy="206303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22031" y="475779"/>
            <a:ext cx="8229600" cy="11398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kern="0" smtClean="0"/>
              <a:t>Danh sách - List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47431771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C268D1-B5DC-4F30-94C2-F6388F85C39D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74C2E5-F448-4CC3-B69F-D1EB09E7A729}" type="slidenum">
              <a:rPr lang="en-US">
                <a:latin typeface="Arial" charset="0"/>
              </a:rPr>
              <a:pPr eaLnBrk="1" hangingPunct="1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mtClean="0"/>
              <a:t>DANH </a:t>
            </a:r>
            <a:r>
              <a:rPr lang="en-US"/>
              <a:t>SÁCH KHÔNG CÓ THỨ </a:t>
            </a:r>
            <a:r>
              <a:rPr lang="en-US" smtClean="0"/>
              <a:t>TỰ(Unorder </a:t>
            </a:r>
            <a:r>
              <a:rPr lang="en-US"/>
              <a:t>List -UL)  </a:t>
            </a:r>
          </a:p>
          <a:p>
            <a:pPr marL="0" indent="0">
              <a:buNone/>
            </a:pPr>
            <a:r>
              <a:rPr lang="en-US" b="1" u="sng"/>
              <a:t>Cú pháp</a:t>
            </a:r>
            <a:r>
              <a:rPr lang="en-US" b="1"/>
              <a:t>: </a:t>
            </a:r>
          </a:p>
          <a:p>
            <a:pPr marL="0" indent="0">
              <a:buNone/>
            </a:pPr>
            <a:r>
              <a:rPr lang="en-US"/>
              <a:t>&lt;UL Type= </a:t>
            </a:r>
            <a:r>
              <a:rPr lang="en-US" smtClean="0"/>
              <a:t>“Kiểu”&gt;</a:t>
            </a:r>
            <a:endParaRPr lang="en-US"/>
          </a:p>
          <a:p>
            <a:pPr lvl="1">
              <a:buFont typeface="Wingdings" pitchFamily="2" charset="2"/>
              <a:buNone/>
            </a:pPr>
            <a:r>
              <a:rPr lang="en-US" smtClean="0"/>
              <a:t>&lt;li </a:t>
            </a:r>
            <a:r>
              <a:rPr lang="en-US"/>
              <a:t>Type= </a:t>
            </a:r>
            <a:r>
              <a:rPr lang="en-US" smtClean="0"/>
              <a:t>“Kiểu”&gt; </a:t>
            </a:r>
            <a:r>
              <a:rPr lang="en-US"/>
              <a:t>Nội dung 1 </a:t>
            </a:r>
            <a:r>
              <a:rPr lang="en-US" smtClean="0"/>
              <a:t>&lt;/li&gt;</a:t>
            </a:r>
            <a:endParaRPr lang="en-US"/>
          </a:p>
          <a:p>
            <a:pPr lvl="1">
              <a:buNone/>
            </a:pPr>
            <a:r>
              <a:rPr lang="en-US" smtClean="0"/>
              <a:t>&lt;li Type</a:t>
            </a:r>
            <a:r>
              <a:rPr lang="en-US"/>
              <a:t>= </a:t>
            </a:r>
            <a:r>
              <a:rPr lang="en-US" smtClean="0"/>
              <a:t>“Kiểu”&gt; </a:t>
            </a:r>
            <a:r>
              <a:rPr lang="en-US"/>
              <a:t>Nội dung 2 &lt;/li&gt;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…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&lt;/UL&gt;</a:t>
            </a:r>
          </a:p>
          <a:p>
            <a:r>
              <a:rPr lang="en-US"/>
              <a:t>Circle: Bullet tròn, rỗng</a:t>
            </a:r>
          </a:p>
          <a:p>
            <a:r>
              <a:rPr lang="en-US"/>
              <a:t>Square: Bullet vuông</a:t>
            </a:r>
          </a:p>
          <a:p>
            <a:r>
              <a:rPr lang="en-US"/>
              <a:t>Disc: Bullet tròn không </a:t>
            </a:r>
            <a:r>
              <a:rPr lang="en-US" smtClean="0"/>
              <a:t>rỗng </a:t>
            </a:r>
            <a:r>
              <a:rPr lang="en-US" b="1" i="1" smtClean="0"/>
              <a:t>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70" y="3293606"/>
            <a:ext cx="1423686" cy="1302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3224158"/>
            <a:ext cx="1510496" cy="13368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224158"/>
            <a:ext cx="1441048" cy="137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75844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05B7F6-970A-4B03-B9A7-D12A64B51B76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76A8FB-A574-44C9-B44A-71A39DE13553}" type="slidenum">
              <a:rPr lang="en-US">
                <a:latin typeface="Arial" charset="0"/>
              </a:rPr>
              <a:pPr eaLnBrk="1" hangingPunct="1"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838200"/>
            <a:ext cx="8305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DANH </a:t>
            </a:r>
            <a:r>
              <a:rPr lang="en-US" b="1"/>
              <a:t>SÁCH CÓ THỨ TỰ (OrderList – OL)</a:t>
            </a:r>
          </a:p>
          <a:p>
            <a:pPr marL="0" indent="0">
              <a:buNone/>
            </a:pPr>
            <a:r>
              <a:rPr lang="en-US" b="1" u="sng"/>
              <a:t>Cú pháp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&lt;OL Type</a:t>
            </a:r>
            <a:r>
              <a:rPr lang="en-US" smtClean="0"/>
              <a:t>=“x” </a:t>
            </a:r>
            <a:r>
              <a:rPr lang="en-US"/>
              <a:t>Start </a:t>
            </a:r>
            <a:r>
              <a:rPr lang="en-US" smtClean="0"/>
              <a:t>=“n”&gt;</a:t>
            </a:r>
            <a:endParaRPr lang="en-US"/>
          </a:p>
          <a:p>
            <a:pPr lvl="1">
              <a:buNone/>
            </a:pPr>
            <a:r>
              <a:rPr lang="en-US" smtClean="0"/>
              <a:t>&lt;li </a:t>
            </a:r>
            <a:r>
              <a:rPr lang="en-US"/>
              <a:t>Type </a:t>
            </a:r>
            <a:r>
              <a:rPr lang="en-US" smtClean="0"/>
              <a:t>=“x” </a:t>
            </a:r>
            <a:r>
              <a:rPr lang="en-US"/>
              <a:t>Value</a:t>
            </a:r>
            <a:r>
              <a:rPr lang="en-US" smtClean="0"/>
              <a:t>=“m”&gt; </a:t>
            </a:r>
            <a:r>
              <a:rPr lang="en-US"/>
              <a:t>Nội dung 1 &lt;/li&gt;</a:t>
            </a:r>
          </a:p>
          <a:p>
            <a:pPr lvl="1">
              <a:buNone/>
            </a:pPr>
            <a:r>
              <a:rPr lang="en-US" smtClean="0"/>
              <a:t>&lt;li </a:t>
            </a:r>
            <a:r>
              <a:rPr lang="en-US"/>
              <a:t>Type </a:t>
            </a:r>
            <a:r>
              <a:rPr lang="en-US" smtClean="0"/>
              <a:t>=“x” Value=“m”&gt; </a:t>
            </a:r>
            <a:r>
              <a:rPr lang="en-US"/>
              <a:t>Nội dung 2 &lt;/li&gt;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…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&lt;/</a:t>
            </a:r>
            <a:r>
              <a:rPr lang="en-US"/>
              <a:t>OL</a:t>
            </a:r>
            <a:r>
              <a:rPr lang="en-US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Ví dụ: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92689"/>
            <a:ext cx="1526931" cy="1366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87" y="4383140"/>
            <a:ext cx="3679177" cy="17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2906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D50921-35EC-4E9A-A5A2-70FBD10B399C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D42E85-C59B-43FE-A086-39210E0B93B4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38150"/>
            <a:ext cx="8229600" cy="5943600"/>
          </a:xfrm>
        </p:spPr>
        <p:txBody>
          <a:bodyPr/>
          <a:lstStyle/>
          <a:p>
            <a:r>
              <a:rPr lang="en-US" b="1" dirty="0"/>
              <a:t>x</a:t>
            </a:r>
            <a:r>
              <a:rPr lang="en-US" dirty="0"/>
              <a:t>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en-US" dirty="0"/>
              <a:t>a: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/>
            <a:r>
              <a:rPr lang="en-US" dirty="0"/>
              <a:t>I: </a:t>
            </a:r>
            <a:r>
              <a:rPr lang="en-US" dirty="0" err="1"/>
              <a:t>Số</a:t>
            </a:r>
            <a:r>
              <a:rPr lang="en-US" dirty="0"/>
              <a:t> la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en-US" dirty="0"/>
              <a:t>i: </a:t>
            </a:r>
            <a:r>
              <a:rPr lang="en-US" dirty="0" err="1"/>
              <a:t>Số</a:t>
            </a:r>
            <a:r>
              <a:rPr lang="en-US" dirty="0"/>
              <a:t> la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/>
            <a:r>
              <a:rPr lang="en-US" dirty="0"/>
              <a:t>1: Cho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07" y="4661628"/>
            <a:ext cx="3497943" cy="172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74443"/>
            <a:ext cx="1524000" cy="1262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73879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676400"/>
            <a:ext cx="3442808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33528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01009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072AF9-951F-492E-99A2-9E0D20503C32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49A6BC-AA1B-434E-AA03-DFDA93854742}" type="slidenum">
              <a:rPr lang="en-US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533400"/>
            <a:ext cx="8305800" cy="579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DANH </a:t>
            </a:r>
            <a:r>
              <a:rPr lang="en-US" b="1"/>
              <a:t>SÁCH ĐỊNH </a:t>
            </a:r>
            <a:r>
              <a:rPr lang="en-US" b="1" smtClean="0"/>
              <a:t>NGHĨA&lt;define list - dl&gt;</a:t>
            </a:r>
            <a:endParaRPr lang="en-US" b="1"/>
          </a:p>
          <a:p>
            <a:pPr marL="0" indent="0">
              <a:buNone/>
            </a:pPr>
            <a:r>
              <a:rPr lang="en-US" b="1" u="sng" smtClean="0"/>
              <a:t>Cú </a:t>
            </a:r>
            <a:r>
              <a:rPr lang="en-US" b="1" u="sng"/>
              <a:t>pháp</a:t>
            </a:r>
            <a:r>
              <a:rPr lang="en-US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b="1"/>
              <a:t>&lt;DL&gt;</a:t>
            </a:r>
          </a:p>
          <a:p>
            <a:pPr lvl="1">
              <a:buFont typeface="Wingdings" pitchFamily="2" charset="2"/>
              <a:buNone/>
            </a:pPr>
            <a:r>
              <a:rPr lang="en-US" b="1"/>
              <a:t>		</a:t>
            </a:r>
            <a:r>
              <a:rPr lang="en-US" b="1" smtClean="0"/>
              <a:t>&lt;dt&gt;</a:t>
            </a:r>
            <a:r>
              <a:rPr lang="en-US" smtClean="0"/>
              <a:t>Nhập </a:t>
            </a:r>
            <a:r>
              <a:rPr lang="en-US"/>
              <a:t>từ muốn định </a:t>
            </a:r>
            <a:r>
              <a:rPr lang="en-US" smtClean="0"/>
              <a:t>nghĩa&lt;dt&gt;</a:t>
            </a:r>
            <a:endParaRPr lang="en-US"/>
          </a:p>
          <a:p>
            <a:pPr lvl="2">
              <a:buFont typeface="Wingdings" pitchFamily="2" charset="2"/>
              <a:buNone/>
            </a:pPr>
            <a:r>
              <a:rPr lang="en-US" b="1" smtClean="0"/>
              <a:t>&lt;dd&gt;</a:t>
            </a:r>
            <a:r>
              <a:rPr lang="en-US" smtClean="0"/>
              <a:t>Nhâp </a:t>
            </a:r>
            <a:r>
              <a:rPr lang="en-US"/>
              <a:t>nội dung định </a:t>
            </a:r>
            <a:r>
              <a:rPr lang="en-US" smtClean="0"/>
              <a:t>nghĩa&lt;/dd&gt;</a:t>
            </a:r>
            <a:endParaRPr lang="en-US"/>
          </a:p>
          <a:p>
            <a:pPr lvl="2">
              <a:buFont typeface="Wingdings" pitchFamily="2" charset="2"/>
              <a:buNone/>
            </a:pPr>
            <a:r>
              <a:rPr lang="en-US" b="1"/>
              <a:t>	…</a:t>
            </a:r>
            <a:endParaRPr lang="en-US"/>
          </a:p>
          <a:p>
            <a:pPr lvl="1">
              <a:buFont typeface="Wingdings" pitchFamily="2" charset="2"/>
              <a:buNone/>
            </a:pPr>
            <a:r>
              <a:rPr lang="en-US" b="1"/>
              <a:t>&lt;/DL</a:t>
            </a:r>
            <a:r>
              <a:rPr lang="en-US" b="1" smtClean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b="1" smtClean="0"/>
              <a:t>Ví dụ:</a:t>
            </a:r>
            <a:endParaRPr lang="en-US"/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46" y="4631228"/>
            <a:ext cx="4444587" cy="1725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08" y="4136187"/>
            <a:ext cx="2647584" cy="1976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70954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(external link):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&lt;/a&gt;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(internal link):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344487" lvl="1" indent="0">
              <a:buNone/>
            </a:pP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điểmliênkết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&lt;/a&gt;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3062" y="4603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kern="0" smtClean="0"/>
              <a:t>Liên kết - Link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46014331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2" y="460375"/>
            <a:ext cx="8229600" cy="1139825"/>
          </a:xfrm>
        </p:spPr>
        <p:txBody>
          <a:bodyPr/>
          <a:lstStyle/>
          <a:p>
            <a:r>
              <a:rPr lang="en-US" smtClean="0"/>
              <a:t>Liên kết -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HTML hay website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r>
              <a:rPr lang="en-US" dirty="0" err="1" smtClean="0"/>
              <a:t>Nhãn</a:t>
            </a:r>
            <a:r>
              <a:rPr lang="en-US" dirty="0" smtClean="0"/>
              <a:t>: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&lt;a name=“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tên_điểm_liên_kết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i="1" dirty="0" err="1" smtClean="0"/>
              <a:t>rỗng</a:t>
            </a:r>
            <a:r>
              <a:rPr lang="en-US" i="1" dirty="0" smtClean="0"/>
              <a:t>: </a:t>
            </a:r>
            <a:r>
              <a:rPr lang="en-US" i="1" dirty="0" err="1" smtClean="0"/>
              <a:t>href</a:t>
            </a:r>
            <a:r>
              <a:rPr lang="en-US" i="1" dirty="0" smtClean="0"/>
              <a:t>=“#”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6575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email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err="1"/>
              <a:t>Cú</a:t>
            </a:r>
            <a:r>
              <a:rPr lang="en-US" b="1" u="sng" dirty="0"/>
              <a:t> </a:t>
            </a:r>
            <a:r>
              <a:rPr lang="en-US" b="1" u="sng" dirty="0" err="1"/>
              <a:t>pháp</a:t>
            </a:r>
            <a:r>
              <a:rPr lang="en-US" u="sng" dirty="0"/>
              <a:t>: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=“mailto:địa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chỉ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8198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6" y="685800"/>
            <a:ext cx="7896225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06" y="3511550"/>
            <a:ext cx="444817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34031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10000"/>
          </a:xfrm>
        </p:spPr>
        <p:txBody>
          <a:bodyPr>
            <a:normAutofit/>
          </a:bodyPr>
          <a:lstStyle/>
          <a:p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- Image</a:t>
            </a:r>
          </a:p>
          <a:p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– </a:t>
            </a:r>
            <a:r>
              <a:rPr lang="en-US" sz="2600" dirty="0" smtClean="0"/>
              <a:t>List</a:t>
            </a:r>
          </a:p>
          <a:p>
            <a:r>
              <a:rPr lang="en-US" sz="2600" dirty="0" err="1" smtClean="0"/>
              <a:t>Liên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- Link</a:t>
            </a:r>
          </a:p>
          <a:p>
            <a:r>
              <a:rPr lang="en-US" sz="2600" dirty="0" err="1" smtClean="0"/>
              <a:t>Bảng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– Table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4238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5AA61D-FE91-4CCF-BFBB-C2A7B26F0FBE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9D3DB3-5A1A-4CC3-B25C-5800C9BA9FB5}" type="slidenum">
              <a:rPr lang="en-US">
                <a:latin typeface="Arial" charset="0"/>
              </a:rPr>
              <a:pPr eaLnBrk="1" hangingPunct="1"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24000"/>
            <a:ext cx="8686800" cy="2286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BẢNG BIỂU - TABLE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TRÌNH BÀY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TRANG - LAYOUT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Wingdings" pitchFamily="2" charset="2"/>
              <a:buNone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E4EB3D-D064-41B5-974D-224F2A7D1428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F14EF8-CC8F-4E75-9A55-7DE7CD0E58CD}" type="slidenum">
              <a:rPr lang="en-US">
                <a:latin typeface="Arial" charset="0"/>
              </a:rPr>
              <a:pPr eaLnBrk="1" hangingPunct="1"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8382000" cy="5364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TẠO </a:t>
            </a:r>
            <a:r>
              <a:rPr lang="en-US" b="1" dirty="0"/>
              <a:t>BẢNG: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</a:t>
            </a:r>
            <a:r>
              <a:rPr lang="vi-VN" b="1" dirty="0"/>
              <a:t>ước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n * m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pPr>
              <a:buNone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		3 * 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39792"/>
              </p:ext>
            </p:extLst>
          </p:nvPr>
        </p:nvGraphicFramePr>
        <p:xfrm>
          <a:off x="990600" y="396240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B75497-4E39-4B53-9352-8C9AC2481956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19DBDD-27B0-4AAC-99F1-CCB72DDCD118}" type="slidenum">
              <a:rPr lang="en-US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2200" y="76200"/>
            <a:ext cx="6781800" cy="6781800"/>
          </a:xfrm>
        </p:spPr>
        <p:txBody>
          <a:bodyPr>
            <a:normAutofit/>
          </a:bodyPr>
          <a:lstStyle/>
          <a:p>
            <a:pPr marL="971550" lvl="1" indent="-627063">
              <a:buFont typeface="Wingdings" pitchFamily="2" charset="2"/>
              <a:buNone/>
            </a:pPr>
            <a:r>
              <a:rPr lang="en-US" b="1">
                <a:solidFill>
                  <a:srgbClr val="11AF1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&lt;TABLE &gt;</a:t>
            </a:r>
            <a:endParaRPr lang="en-US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buFont typeface="Wingdings" pitchFamily="2" charset="2"/>
              <a:buNone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buFont typeface="Wingdings" pitchFamily="2" charset="2"/>
              <a:buNone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buFont typeface="Wingdings" pitchFamily="2" charset="2"/>
              <a:buNone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buFont typeface="Wingding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71550" lvl="1" indent="-627063">
              <a:buFont typeface="Wingdings" pitchFamily="2" charset="2"/>
              <a:buNone/>
            </a:pPr>
            <a:r>
              <a:rPr lang="en-US" b="1">
                <a:solidFill>
                  <a:srgbClr val="11AF1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&lt;/TABLE&gt;</a:t>
            </a:r>
            <a:endParaRPr lang="en-US" sz="2200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838200"/>
            <a:ext cx="2819400" cy="1981200"/>
            <a:chOff x="381000" y="685800"/>
            <a:chExt cx="2819400" cy="1981200"/>
          </a:xfrm>
        </p:grpSpPr>
        <p:grpSp>
          <p:nvGrpSpPr>
            <p:cNvPr id="27659" name="Group 10"/>
            <p:cNvGrpSpPr>
              <a:grpSpLocks/>
            </p:cNvGrpSpPr>
            <p:nvPr/>
          </p:nvGrpSpPr>
          <p:grpSpPr bwMode="auto">
            <a:xfrm>
              <a:off x="381000" y="838200"/>
              <a:ext cx="2362200" cy="762000"/>
              <a:chOff x="381000" y="838200"/>
              <a:chExt cx="2362200" cy="762000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381000" y="838200"/>
                <a:ext cx="1752600" cy="609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>
                    <a:lumMod val="60000"/>
                    <a:lumOff val="40000"/>
                    <a:alpha val="76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b="1">
                    <a:latin typeface="Times New Roman" pitchFamily="18" charset="0"/>
                  </a:rPr>
                  <a:t>D</a:t>
                </a:r>
                <a:r>
                  <a:rPr lang="en-US" sz="2400" b="1">
                    <a:latin typeface="Times New Roman" pitchFamily="18" charset="0"/>
                  </a:rPr>
                  <a:t>òng  1</a:t>
                </a:r>
                <a:endParaRPr lang="en-US" b="1">
                  <a:latin typeface="Times New Roman" pitchFamily="18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2133600" y="1371600"/>
                <a:ext cx="609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660" name="Left Brace 9"/>
            <p:cNvSpPr>
              <a:spLocks/>
            </p:cNvSpPr>
            <p:nvPr/>
          </p:nvSpPr>
          <p:spPr bwMode="auto">
            <a:xfrm>
              <a:off x="2743200" y="685800"/>
              <a:ext cx="457200" cy="1981200"/>
            </a:xfrm>
            <a:prstGeom prst="leftBrace">
              <a:avLst>
                <a:gd name="adj1" fmla="val 8326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04800" y="3429000"/>
            <a:ext cx="2895600" cy="1981200"/>
            <a:chOff x="381000" y="685800"/>
            <a:chExt cx="2819400" cy="1981200"/>
          </a:xfrm>
        </p:grpSpPr>
        <p:grpSp>
          <p:nvGrpSpPr>
            <p:cNvPr id="27655" name="Group 13"/>
            <p:cNvGrpSpPr>
              <a:grpSpLocks/>
            </p:cNvGrpSpPr>
            <p:nvPr/>
          </p:nvGrpSpPr>
          <p:grpSpPr bwMode="auto">
            <a:xfrm>
              <a:off x="381000" y="838200"/>
              <a:ext cx="2362200" cy="762000"/>
              <a:chOff x="381000" y="838200"/>
              <a:chExt cx="2362200" cy="7620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381000" y="838200"/>
                <a:ext cx="1752851" cy="609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>
                    <a:lumMod val="60000"/>
                    <a:lumOff val="40000"/>
                    <a:alpha val="76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b="1">
                    <a:latin typeface="Times New Roman" pitchFamily="18" charset="0"/>
                  </a:rPr>
                  <a:t>D</a:t>
                </a:r>
                <a:r>
                  <a:rPr lang="en-US" sz="2400" b="1">
                    <a:latin typeface="Times New Roman" pitchFamily="18" charset="0"/>
                  </a:rPr>
                  <a:t>òng  2</a:t>
                </a:r>
                <a:endParaRPr lang="en-US" b="1">
                  <a:latin typeface="Times New Roman" pitchFamily="18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133851" y="1371600"/>
                <a:ext cx="609015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656" name="Left Brace 14"/>
            <p:cNvSpPr>
              <a:spLocks/>
            </p:cNvSpPr>
            <p:nvPr/>
          </p:nvSpPr>
          <p:spPr bwMode="auto">
            <a:xfrm>
              <a:off x="2743200" y="685800"/>
              <a:ext cx="457200" cy="1981200"/>
            </a:xfrm>
            <a:prstGeom prst="leftBrace">
              <a:avLst>
                <a:gd name="adj1" fmla="val 8326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" name="Content Placeholder 2"/>
          <p:cNvSpPr>
            <a:spLocks/>
          </p:cNvSpPr>
          <p:nvPr/>
        </p:nvSpPr>
        <p:spPr bwMode="auto">
          <a:xfrm>
            <a:off x="2514600" y="76200"/>
            <a:ext cx="6781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71550" lvl="1" indent="-627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2600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&lt;TR&gt;</a:t>
            </a:r>
            <a:r>
              <a:rPr lang="en-US" sz="2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&lt;/TR&gt;</a:t>
            </a:r>
            <a:endParaRPr lang="en-US" sz="2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&lt;TR&gt;</a:t>
            </a:r>
            <a:endParaRPr lang="en-US" sz="2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&lt;/TR&gt;</a:t>
            </a:r>
            <a:endParaRPr lang="en-US" sz="2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14450" lvl="2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 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71550" lvl="1" indent="-627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2200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3200400" y="838200"/>
            <a:ext cx="5943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71550" lvl="1" indent="-627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1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2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n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endParaRPr lang="en-US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Content Placeholder 2"/>
          <p:cNvSpPr>
            <a:spLocks/>
          </p:cNvSpPr>
          <p:nvPr/>
        </p:nvSpPr>
        <p:spPr bwMode="auto">
          <a:xfrm>
            <a:off x="2971800" y="3581400"/>
            <a:ext cx="586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71550" lvl="1" indent="-627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1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2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71650" lvl="3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&lt;TD&gt;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 trong ô n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&lt;/TD&gt;</a:t>
            </a:r>
            <a:endParaRPr lang="en-US">
              <a:solidFill>
                <a:srgbClr val="11AF1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D0D24E-6966-46B3-B8FF-B0A631B65A8A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C455E1-EFE0-42C2-A5C5-08FF3EE80080}" type="slidenum">
              <a:rPr lang="en-US">
                <a:latin typeface="Arial" charset="0"/>
              </a:rPr>
              <a:pPr eaLnBrk="1" hangingPunct="1"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8200"/>
            <a:ext cx="4724400" cy="5867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&lt;TITLE&gt;TABLE&lt;/TITLE&gt;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&lt;/HEAD&gt;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&lt;BODY 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&lt;table  border="1"&gt;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&lt;TR&gt; 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&lt;TD&gt;Cell 1&lt;/TD&gt;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&lt;</a:t>
            </a:r>
            <a:r>
              <a:rPr lang="en-US" sz="1900" dirty="0"/>
              <a:t>TD&gt;Cell</a:t>
            </a: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2&lt;/TD&gt;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&lt;TD&gt;Cell 3&lt;/TD&gt;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&lt;TD&gt;Cell 4&lt;/TD&gt;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&lt;/TR&gt;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&lt;/table&gt;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&lt;/HTML&gt;</a:t>
            </a: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8677" name="Group 2"/>
          <p:cNvGrpSpPr>
            <a:grpSpLocks/>
          </p:cNvGrpSpPr>
          <p:nvPr/>
        </p:nvGrpSpPr>
        <p:grpSpPr bwMode="auto">
          <a:xfrm>
            <a:off x="2590800" y="3657600"/>
            <a:ext cx="6572250" cy="1295400"/>
            <a:chOff x="6600" y="11673"/>
            <a:chExt cx="5356" cy="1800"/>
          </a:xfrm>
        </p:grpSpPr>
        <p:pic>
          <p:nvPicPr>
            <p:cNvPr id="286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" y="12092"/>
              <a:ext cx="4275" cy="1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AutoShape 4"/>
            <p:cNvSpPr>
              <a:spLocks/>
            </p:cNvSpPr>
            <p:nvPr/>
          </p:nvSpPr>
          <p:spPr bwMode="auto">
            <a:xfrm>
              <a:off x="6600" y="11673"/>
              <a:ext cx="120" cy="18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6744" y="12573"/>
              <a:ext cx="96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0" y="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4000">
                <a:latin typeface="Times New Roman" pitchFamily="18" charset="0"/>
              </a:rPr>
              <a:t>Ví dụ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0B2418-42B0-4122-8B0C-7A37BDE0F3F5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510D85-C46B-4291-B15F-7B236218C8E2}" type="slidenum">
              <a:rPr lang="en-US">
                <a:latin typeface="Arial" charset="0"/>
              </a:rPr>
              <a:pPr eaLnBrk="1" hangingPunct="1"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8200"/>
            <a:ext cx="8153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CÁC </a:t>
            </a:r>
            <a:r>
              <a:rPr lang="en-US" b="1" dirty="0"/>
              <a:t>THUỘC TÍNH:</a:t>
            </a:r>
          </a:p>
          <a:p>
            <a:pPr>
              <a:buFont typeface="Wingdings" pitchFamily="2" charset="2"/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 smtClean="0"/>
              <a:t>bảng</a:t>
            </a:r>
            <a:endParaRPr lang="en-US" b="1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&lt;table </a:t>
            </a:r>
            <a:r>
              <a:rPr lang="en-US" b="1" dirty="0" err="1" smtClean="0"/>
              <a:t>thuộc_tính</a:t>
            </a:r>
            <a:r>
              <a:rPr lang="en-US" b="1" dirty="0" smtClean="0"/>
              <a:t>=“</a:t>
            </a:r>
            <a:r>
              <a:rPr lang="en-US" b="1" dirty="0" err="1" smtClean="0"/>
              <a:t>giá_trị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….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&lt;table&gt;</a:t>
            </a:r>
            <a:endParaRPr lang="en-US" dirty="0"/>
          </a:p>
          <a:p>
            <a:r>
              <a:rPr lang="en-US" dirty="0" smtClean="0"/>
              <a:t>Border = n</a:t>
            </a:r>
            <a:r>
              <a:rPr lang="en-US" dirty="0"/>
              <a:t>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BorderColor</a:t>
            </a:r>
            <a:r>
              <a:rPr lang="en-US" dirty="0"/>
              <a:t>= “Color</a:t>
            </a:r>
            <a:r>
              <a:rPr lang="en-US" dirty="0" smtClean="0"/>
              <a:t>”: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endParaRPr lang="en-US" dirty="0" smtClean="0"/>
          </a:p>
          <a:p>
            <a:r>
              <a:rPr lang="en-US" dirty="0" err="1" smtClean="0"/>
              <a:t>BgColor</a:t>
            </a:r>
            <a:r>
              <a:rPr lang="en-US" dirty="0" smtClean="0"/>
              <a:t>=“Color”: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/>
              <a:t>Width </a:t>
            </a:r>
            <a:r>
              <a:rPr lang="en-US" dirty="0" smtClean="0"/>
              <a:t>=“n”: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Height=“m”: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216525"/>
          </a:xfrm>
        </p:spPr>
        <p:txBody>
          <a:bodyPr/>
          <a:lstStyle/>
          <a:p>
            <a:r>
              <a:rPr lang="en-US" b="1"/>
              <a:t>Align= {left|right|center}: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canh lề cho bảng</a:t>
            </a:r>
          </a:p>
          <a:p>
            <a:r>
              <a:rPr lang="en-US" b="1" smtClean="0"/>
              <a:t>Cellspacing =“value</a:t>
            </a:r>
            <a:r>
              <a:rPr lang="en-US" b="1"/>
              <a:t>”&gt;: </a:t>
            </a:r>
            <a:r>
              <a:rPr lang="en-US"/>
              <a:t>Khoảng cách giữa đường viền của các </a:t>
            </a:r>
            <a:r>
              <a:rPr lang="en-US" smtClean="0"/>
              <a:t>ô</a:t>
            </a:r>
          </a:p>
          <a:p>
            <a:r>
              <a:rPr lang="en-US" b="1" smtClean="0"/>
              <a:t>Cellpadding=“value</a:t>
            </a:r>
            <a:r>
              <a:rPr lang="en-US" b="1"/>
              <a:t>”&gt;:</a:t>
            </a:r>
            <a:r>
              <a:rPr lang="en-US"/>
              <a:t> Khoảng cách giữa đường viền của ô với văn bản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7591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658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thuộc tính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32" y="1322465"/>
            <a:ext cx="3914775" cy="11144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5" y="2472812"/>
            <a:ext cx="71628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66" y="3773675"/>
            <a:ext cx="407670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54" y="5078600"/>
            <a:ext cx="7162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486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762000"/>
            <a:ext cx="36576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4200"/>
            <a:ext cx="7200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563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smtClean="0"/>
              <a:t>ô: </a:t>
            </a:r>
          </a:p>
          <a:p>
            <a:pPr marL="327025" lvl="1" indent="0">
              <a:buNone/>
            </a:pPr>
            <a:r>
              <a:rPr lang="en-US" dirty="0" smtClean="0"/>
              <a:t>&lt;td </a:t>
            </a:r>
            <a:r>
              <a:rPr lang="en-US" b="1" dirty="0" err="1" smtClean="0"/>
              <a:t>thuộc_tính</a:t>
            </a:r>
            <a:r>
              <a:rPr lang="en-US" b="1" dirty="0" smtClean="0"/>
              <a:t>=“</a:t>
            </a:r>
            <a:r>
              <a:rPr lang="en-US" b="1" dirty="0" err="1" smtClean="0"/>
              <a:t>giá_trị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</a:p>
          <a:p>
            <a:pPr marL="327025" lvl="1" indent="0">
              <a:buNone/>
            </a:pPr>
            <a:r>
              <a:rPr lang="en-US" dirty="0" smtClean="0"/>
              <a:t>…</a:t>
            </a:r>
          </a:p>
          <a:p>
            <a:pPr marL="327025" lvl="1" indent="0">
              <a:buNone/>
            </a:pPr>
            <a:r>
              <a:rPr lang="en-US" dirty="0" smtClean="0"/>
              <a:t>&lt;/td&gt;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b="1" dirty="0" err="1" smtClean="0"/>
              <a:t>bgcolor</a:t>
            </a:r>
            <a:r>
              <a:rPr lang="en-US" b="1" dirty="0" smtClean="0"/>
              <a:t>, border, …</a:t>
            </a:r>
            <a:endParaRPr lang="en-US" b="1" dirty="0"/>
          </a:p>
          <a:p>
            <a:r>
              <a:rPr lang="en-US" b="1" dirty="0" smtClean="0"/>
              <a:t>Align={left | center | right}</a:t>
            </a:r>
            <a:r>
              <a:rPr lang="en-US" dirty="0" smtClean="0"/>
              <a:t>: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  <a:p>
            <a:r>
              <a:rPr lang="en-US" b="1" dirty="0" err="1" smtClean="0"/>
              <a:t>Valign</a:t>
            </a:r>
            <a:r>
              <a:rPr lang="en-US" b="1" dirty="0" smtClean="0"/>
              <a:t> = {top | middle | bottom}</a:t>
            </a:r>
            <a:r>
              <a:rPr lang="en-US" dirty="0" smtClean="0"/>
              <a:t>: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endParaRPr lang="en-US" dirty="0" smtClean="0"/>
          </a:p>
          <a:p>
            <a:r>
              <a:rPr lang="en-US" b="1" dirty="0" err="1" smtClean="0"/>
              <a:t>Colspan</a:t>
            </a:r>
            <a:r>
              <a:rPr lang="en-US" b="1" dirty="0" smtClean="0"/>
              <a:t>=n: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b="1" dirty="0"/>
              <a:t>n</a:t>
            </a:r>
            <a:r>
              <a:rPr lang="en-US" dirty="0" smtClean="0"/>
              <a:t> ô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b="1" dirty="0" err="1" smtClean="0"/>
              <a:t>RowSpan</a:t>
            </a:r>
            <a:r>
              <a:rPr lang="en-US" b="1" dirty="0" smtClean="0"/>
              <a:t>=n: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dirty="0" smtClean="0"/>
              <a:t> ô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8047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6829"/>
              </p:ext>
            </p:extLst>
          </p:nvPr>
        </p:nvGraphicFramePr>
        <p:xfrm>
          <a:off x="1295400" y="1981200"/>
          <a:ext cx="3810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1"/>
                <a:gridCol w="1270001"/>
                <a:gridCol w="1270001"/>
              </a:tblGrid>
              <a:tr h="363319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319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319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87944"/>
              </p:ext>
            </p:extLst>
          </p:nvPr>
        </p:nvGraphicFramePr>
        <p:xfrm>
          <a:off x="1295400" y="4038601"/>
          <a:ext cx="5715000" cy="180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</a:tblGrid>
              <a:tr h="452267">
                <a:tc gridSpan="3"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Nối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baseline="0" dirty="0" err="1" smtClean="0">
                          <a:solidFill>
                            <a:schemeClr val="tx1"/>
                          </a:solidFill>
                        </a:rPr>
                        <a:t>colspan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=3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267">
                <a:tc rowSpan="2">
                  <a:txBody>
                    <a:bodyPr/>
                    <a:lstStyle/>
                    <a:p>
                      <a:r>
                        <a:rPr lang="en-US" sz="2800" dirty="0" err="1" smtClean="0"/>
                        <a:t>Nối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hàng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Rowspan</a:t>
                      </a:r>
                      <a:r>
                        <a:rPr lang="en-US" sz="2800" dirty="0" smtClean="0"/>
                        <a:t>=2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22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23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32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66850" y="2286000"/>
            <a:ext cx="31242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00200" y="2667000"/>
            <a:ext cx="0" cy="457200"/>
          </a:xfrm>
          <a:prstGeom prst="straightConnector1">
            <a:avLst/>
          </a:prstGeom>
          <a:ln w="38100">
            <a:solidFill>
              <a:srgbClr val="11AF1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7200" y="33528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5398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Hình ảnh -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534400" cy="4713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&lt;</a:t>
            </a:r>
            <a:r>
              <a:rPr lang="en-US" sz="2600" dirty="0"/>
              <a:t>IMG </a:t>
            </a:r>
            <a:r>
              <a:rPr lang="en-US" sz="2600" dirty="0" err="1"/>
              <a:t>Src</a:t>
            </a:r>
            <a:r>
              <a:rPr lang="en-US" sz="2600" dirty="0" smtClean="0"/>
              <a:t>=“URL”  </a:t>
            </a:r>
            <a:r>
              <a:rPr lang="en-US" sz="2600" dirty="0"/>
              <a:t>Border</a:t>
            </a:r>
            <a:r>
              <a:rPr lang="en-US" sz="2600" dirty="0" smtClean="0"/>
              <a:t>=“n” </a:t>
            </a:r>
            <a:r>
              <a:rPr lang="en-US" sz="2600" dirty="0"/>
              <a:t>Alt=”</a:t>
            </a:r>
            <a:r>
              <a:rPr lang="en-US" sz="2600" dirty="0" err="1"/>
              <a:t>Nội</a:t>
            </a:r>
            <a:r>
              <a:rPr lang="en-US" sz="2600" dirty="0"/>
              <a:t> dung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thế</a:t>
            </a:r>
            <a:r>
              <a:rPr lang="en-US" sz="2600" dirty="0" smtClean="0"/>
              <a:t>” align={left | right | center} </a:t>
            </a:r>
            <a:r>
              <a:rPr lang="en-US" sz="2600" dirty="0" err="1" smtClean="0"/>
              <a:t>vspace</a:t>
            </a:r>
            <a:r>
              <a:rPr lang="en-US" sz="2600" dirty="0" smtClean="0"/>
              <a:t>=“n” </a:t>
            </a:r>
            <a:r>
              <a:rPr lang="en-US" sz="2600" dirty="0" err="1" smtClean="0"/>
              <a:t>hspace</a:t>
            </a:r>
            <a:r>
              <a:rPr lang="en-US" sz="2600" dirty="0" smtClean="0"/>
              <a:t>=“m” width=“x” height=“y”&gt;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/>
              <a:t>URL: </a:t>
            </a:r>
            <a:r>
              <a:rPr lang="vi-VN" sz="2600" dirty="0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file </a:t>
            </a:r>
            <a:r>
              <a:rPr lang="en-US" sz="2600" dirty="0" err="1" smtClean="0"/>
              <a:t>hình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Border: </a:t>
            </a:r>
            <a:r>
              <a:rPr lang="en-US" sz="2600" dirty="0" err="1" smtClean="0"/>
              <a:t>đường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viền</a:t>
            </a:r>
            <a:r>
              <a:rPr lang="en-US" sz="2600" dirty="0" smtClean="0"/>
              <a:t> (</a:t>
            </a:r>
            <a:r>
              <a:rPr lang="en-US" sz="2600" dirty="0" err="1" smtClean="0"/>
              <a:t>pixles</a:t>
            </a:r>
            <a:r>
              <a:rPr lang="en-US" sz="2600" dirty="0"/>
              <a:t>), n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Alt: </a:t>
            </a:r>
            <a:r>
              <a:rPr lang="en-US" sz="2600" dirty="0" err="1"/>
              <a:t>chuỗi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duyệt</a:t>
            </a:r>
            <a:r>
              <a:rPr lang="en-US" sz="2600" dirty="0" smtClean="0"/>
              <a:t>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err="1" smtClean="0"/>
              <a:t>Hspace</a:t>
            </a:r>
            <a:r>
              <a:rPr lang="en-US" sz="2600" dirty="0"/>
              <a:t>: </a:t>
            </a:r>
            <a:r>
              <a:rPr lang="en-US" sz="2600" dirty="0" err="1" smtClean="0"/>
              <a:t>Khoảng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văn</a:t>
            </a:r>
            <a:r>
              <a:rPr lang="en-US" sz="2600" dirty="0" smtClean="0"/>
              <a:t> </a:t>
            </a:r>
            <a:r>
              <a:rPr lang="en-US" sz="2600" dirty="0" err="1" smtClean="0"/>
              <a:t>bản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ngang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err="1" smtClean="0"/>
              <a:t>Vspace</a:t>
            </a:r>
            <a:r>
              <a:rPr lang="en-US" sz="2600" dirty="0"/>
              <a:t>: </a:t>
            </a:r>
            <a:r>
              <a:rPr lang="en-US" sz="2600" dirty="0" err="1"/>
              <a:t>Khoảng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văn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 smtClean="0"/>
              <a:t>dọc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/>
              <a:t>width, height: </a:t>
            </a:r>
            <a:r>
              <a:rPr lang="en-US" sz="2600" dirty="0" err="1" smtClean="0"/>
              <a:t>Kích</a:t>
            </a:r>
            <a:r>
              <a:rPr lang="en-US" sz="2600" dirty="0" smtClean="0"/>
              <a:t> </a:t>
            </a:r>
            <a:r>
              <a:rPr lang="en-US" sz="2600" dirty="0" err="1" smtClean="0"/>
              <a:t>thước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rộng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cao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47802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&lt;table&gt;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&lt;tr&gt; 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	&lt;th&gt;..&lt;/th&gt;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	&lt;th&gt; …&lt;/th&gt;</a:t>
            </a:r>
          </a:p>
          <a:p>
            <a:pPr marL="0" indent="0">
              <a:buNone/>
            </a:pPr>
            <a:r>
              <a:rPr lang="en-US" sz="2800" smtClean="0"/>
              <a:t>	&lt;/tr&gt;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…</a:t>
            </a:r>
          </a:p>
          <a:p>
            <a:pPr marL="0" indent="0">
              <a:buNone/>
            </a:pPr>
            <a:r>
              <a:rPr lang="en-US" sz="2800" smtClean="0"/>
              <a:t>&lt;/table&gt;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88075"/>
              </p:ext>
            </p:extLst>
          </p:nvPr>
        </p:nvGraphicFramePr>
        <p:xfrm>
          <a:off x="2667000" y="4495800"/>
          <a:ext cx="6096000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Sáng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Chiều</a:t>
                      </a:r>
                      <a:endParaRPr lang="en-US" sz="2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Anh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Văn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Vẽ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Vẽ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Anh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Văn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16248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5D407D-B2F4-4FFB-9D70-A70B19E050A2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93D291-F4DE-49AA-BC38-52C4B9A54422}" type="slidenum">
              <a:rPr lang="en-US">
                <a:latin typeface="Arial" charset="0"/>
              </a:rPr>
              <a:pPr eaLnBrk="1" hangingPunct="1"/>
              <a:t>31</a:t>
            </a:fld>
            <a:endParaRPr lang="en-US">
              <a:latin typeface="Arial" charset="0"/>
            </a:endParaRPr>
          </a:p>
        </p:txBody>
      </p:sp>
      <p:pic>
        <p:nvPicPr>
          <p:cNvPr id="31749" name="Picture 5" descr="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153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508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663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629400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16176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– Image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/>
              <a:t>Cú pháp</a:t>
            </a:r>
            <a:r>
              <a:rPr lang="en-US" u="sng"/>
              <a:t>:</a:t>
            </a:r>
          </a:p>
          <a:p>
            <a:pPr>
              <a:buNone/>
            </a:pPr>
            <a:r>
              <a:rPr lang="en-US"/>
              <a:t>&lt;A </a:t>
            </a:r>
            <a:r>
              <a:rPr lang="en-US" smtClean="0"/>
              <a:t>HREF=“URL”&gt;</a:t>
            </a:r>
            <a:endParaRPr lang="en-US"/>
          </a:p>
          <a:p>
            <a:pPr>
              <a:buNone/>
            </a:pPr>
            <a:r>
              <a:rPr lang="en-US" smtClean="0"/>
              <a:t>	&lt;</a:t>
            </a:r>
            <a:r>
              <a:rPr lang="en-US"/>
              <a:t>IMG </a:t>
            </a:r>
            <a:r>
              <a:rPr lang="en-US" smtClean="0"/>
              <a:t>SRC=“URL” Alt=“nội </a:t>
            </a:r>
            <a:r>
              <a:rPr lang="en-US"/>
              <a:t>dung thay thế</a:t>
            </a:r>
            <a:r>
              <a:rPr lang="en-US" smtClean="0"/>
              <a:t>” &gt; </a:t>
            </a:r>
          </a:p>
          <a:p>
            <a:pPr>
              <a:buNone/>
            </a:pPr>
            <a:r>
              <a:rPr lang="en-US" smtClean="0"/>
              <a:t>&lt;/</a:t>
            </a:r>
            <a:r>
              <a:rPr lang="en-US"/>
              <a:t>A&gt;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40080"/>
            <a:ext cx="7751330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Bản đồ ảnh – Image 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929754" cy="4648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URL</a:t>
            </a:r>
          </a:p>
          <a:p>
            <a:r>
              <a:rPr lang="en-US" b="1" u="sng" dirty="0" err="1" smtClean="0"/>
              <a:t>Cú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pháp</a:t>
            </a:r>
            <a:r>
              <a:rPr lang="en-US" u="sng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IMG </a:t>
            </a:r>
            <a:r>
              <a:rPr lang="en-US" dirty="0" err="1"/>
              <a:t>src</a:t>
            </a:r>
            <a:r>
              <a:rPr lang="en-US" dirty="0"/>
              <a:t>= “</a:t>
            </a:r>
            <a:r>
              <a:rPr lang="en-US" dirty="0" smtClean="0"/>
              <a:t>URL” </a:t>
            </a:r>
            <a:r>
              <a:rPr lang="en-US" dirty="0" err="1" smtClean="0">
                <a:solidFill>
                  <a:srgbClr val="FF0000"/>
                </a:solidFill>
              </a:rPr>
              <a:t>UseMap</a:t>
            </a:r>
            <a:r>
              <a:rPr lang="en-US" dirty="0" smtClean="0">
                <a:solidFill>
                  <a:srgbClr val="FF0000"/>
                </a:solidFill>
              </a:rPr>
              <a:t>=“#</a:t>
            </a:r>
            <a:r>
              <a:rPr lang="en-US" dirty="0">
                <a:solidFill>
                  <a:srgbClr val="FF0000"/>
                </a:solidFill>
              </a:rPr>
              <a:t>Label”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&lt;Map </a:t>
            </a:r>
            <a:r>
              <a:rPr lang="en-US" dirty="0" smtClean="0"/>
              <a:t>Name=“</a:t>
            </a:r>
            <a:r>
              <a:rPr lang="en-US" dirty="0" smtClean="0">
                <a:solidFill>
                  <a:srgbClr val="FF0000"/>
                </a:solidFill>
              </a:rPr>
              <a:t>Label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Area Shape= “type” </a:t>
            </a:r>
            <a:r>
              <a:rPr lang="en-US" dirty="0" err="1" smtClean="0"/>
              <a:t>coords</a:t>
            </a:r>
            <a:r>
              <a:rPr lang="en-US" dirty="0" smtClean="0"/>
              <a:t>=“x1,y1,…” </a:t>
            </a:r>
            <a:r>
              <a:rPr lang="en-US" dirty="0" err="1" smtClean="0"/>
              <a:t>href</a:t>
            </a:r>
            <a:r>
              <a:rPr lang="en-US" dirty="0" smtClean="0"/>
              <a:t>=“URL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&lt;/Map&gt;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1091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AD6096-4297-4467-B2E2-BECB25D14213}" type="datetime1">
              <a:rPr lang="en-US">
                <a:latin typeface="Arial" charset="0"/>
              </a:rPr>
              <a:pPr eaLnBrk="1" hangingPunct="1"/>
              <a:t>5/27/2020</a:t>
            </a:fld>
            <a:endParaRPr lang="en-US">
              <a:latin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DTTH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65E13A-7957-4432-A95A-2F5C5F61E83A}" type="slidenum">
              <a:rPr lang="en-US">
                <a:latin typeface="Arial" charset="0"/>
              </a:rPr>
              <a:pPr eaLnBrk="1" hangingPunct="1"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85800"/>
            <a:ext cx="79248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Label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Type: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Rect</a:t>
            </a:r>
            <a:r>
              <a:rPr lang="en-US" dirty="0"/>
              <a:t>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Circle: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Poly: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err="1"/>
              <a:t>Coords</a:t>
            </a:r>
            <a:r>
              <a:rPr lang="en-US" dirty="0"/>
              <a:t>: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Rect</a:t>
            </a:r>
            <a:r>
              <a:rPr lang="en-US" dirty="0"/>
              <a:t>: (x1, y1, x2, y2)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CN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Circle: (x, y, r)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tròn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Poly: (x1, y1, x2, y2, x3, y3, …)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890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DTTH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447800"/>
            <a:ext cx="7705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05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9259</TotalTime>
  <Words>944</Words>
  <Application>Microsoft Office PowerPoint</Application>
  <PresentationFormat>On-screen Show (4:3)</PresentationFormat>
  <Paragraphs>259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Liên kết – Hình ảnh  Danh sách – Bảng</vt:lpstr>
      <vt:lpstr>Nội dung</vt:lpstr>
      <vt:lpstr>Hình ảnh - Image</vt:lpstr>
      <vt:lpstr>PowerPoint Presentation</vt:lpstr>
      <vt:lpstr>PowerPoint Presentation</vt:lpstr>
      <vt:lpstr>Liên kết hình ảnh – Image Link</vt:lpstr>
      <vt:lpstr>Bản đồ ảnh – Image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  <vt:lpstr>PowerPoint Presentation</vt:lpstr>
      <vt:lpstr>Liên kết - Link</vt:lpstr>
      <vt:lpstr>Liên kết email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thuộc tính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</dc:title>
  <dc:creator>client</dc:creator>
  <cp:lastModifiedBy>ThuHa DangThi</cp:lastModifiedBy>
  <cp:revision>404</cp:revision>
  <dcterms:created xsi:type="dcterms:W3CDTF">2007-02-15T02:30:37Z</dcterms:created>
  <dcterms:modified xsi:type="dcterms:W3CDTF">2020-05-27T01:09:48Z</dcterms:modified>
</cp:coreProperties>
</file>