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1"/>
  </p:sldMasterIdLst>
  <p:notesMasterIdLst>
    <p:notesMasterId r:id="rId43"/>
  </p:notesMasterIdLst>
  <p:handoutMasterIdLst>
    <p:handoutMasterId r:id="rId44"/>
  </p:handoutMasterIdLst>
  <p:sldIdLst>
    <p:sldId id="335" r:id="rId2"/>
    <p:sldId id="324" r:id="rId3"/>
    <p:sldId id="374" r:id="rId4"/>
    <p:sldId id="375" r:id="rId5"/>
    <p:sldId id="325" r:id="rId6"/>
    <p:sldId id="328" r:id="rId7"/>
    <p:sldId id="329" r:id="rId8"/>
    <p:sldId id="330" r:id="rId9"/>
    <p:sldId id="331" r:id="rId10"/>
    <p:sldId id="332" r:id="rId11"/>
    <p:sldId id="336" r:id="rId12"/>
    <p:sldId id="337" r:id="rId13"/>
    <p:sldId id="327" r:id="rId14"/>
    <p:sldId id="321" r:id="rId15"/>
    <p:sldId id="284" r:id="rId16"/>
    <p:sldId id="272" r:id="rId17"/>
    <p:sldId id="318" r:id="rId18"/>
    <p:sldId id="350" r:id="rId19"/>
    <p:sldId id="343" r:id="rId20"/>
    <p:sldId id="361" r:id="rId21"/>
    <p:sldId id="344" r:id="rId22"/>
    <p:sldId id="362" r:id="rId23"/>
    <p:sldId id="345" r:id="rId24"/>
    <p:sldId id="346" r:id="rId25"/>
    <p:sldId id="347" r:id="rId26"/>
    <p:sldId id="363" r:id="rId27"/>
    <p:sldId id="372" r:id="rId28"/>
    <p:sldId id="348" r:id="rId29"/>
    <p:sldId id="349" r:id="rId30"/>
    <p:sldId id="371" r:id="rId31"/>
    <p:sldId id="355" r:id="rId32"/>
    <p:sldId id="353" r:id="rId33"/>
    <p:sldId id="352" r:id="rId34"/>
    <p:sldId id="364" r:id="rId35"/>
    <p:sldId id="365" r:id="rId36"/>
    <p:sldId id="366" r:id="rId37"/>
    <p:sldId id="367" r:id="rId38"/>
    <p:sldId id="304" r:id="rId39"/>
    <p:sldId id="305" r:id="rId40"/>
    <p:sldId id="338" r:id="rId41"/>
    <p:sldId id="370" r:id="rId42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DAFE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1511" autoAdjust="0"/>
  </p:normalViewPr>
  <p:slideViewPr>
    <p:cSldViewPr>
      <p:cViewPr varScale="1">
        <p:scale>
          <a:sx n="61" d="100"/>
          <a:sy n="61" d="100"/>
        </p:scale>
        <p:origin x="1362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83123-FDF3-4AA2-940B-F681382F9D1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56FA0-7E5A-4218-AFA9-9B9F0568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3786" y="0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73677AA-27EA-44A1-A4CB-8044665CD543}" type="datetimeFigureOut">
              <a:rPr lang="en-US"/>
              <a:pPr>
                <a:defRPr/>
              </a:pPr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68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3786" y="9721868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54AD27D-9410-4D67-90DA-89AA0F8F5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3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51C0BB-95B8-44AE-B0BE-43DEDB6C1C18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C99EF-75CD-4BD5-A1EA-C687ACC1C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4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5EE0B6-2649-46DD-A5F3-16F6F9D19A26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1F19D-DD00-4F7C-9100-6B0DCAC142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4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D8792-EDC2-41DA-9763-A16EE607CED7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0D069-54B5-405C-B388-2D3C73126E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5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2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C73D51-DD75-4C9B-AD70-C1188D0D4AF6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3D9BC-D70B-4FF2-AFED-B9F1BDAC69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8DE23-41E5-4452-9334-6084577AEE27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B8458-75F0-4C56-A6C1-17F18FF671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3D1470-EC2C-4019-8A12-2A4A2886FD7F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8EA09-251C-4FB6-B7AA-50367F5E33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3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7E0555-021C-4720-9D3C-964BAC0879B1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4A8C3-BBD3-4671-9C3D-0B8D878565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7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92CCB-A650-4688-A46F-E448924322B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ĐTTH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720A5-49FF-4E1A-B62D-B827D9323A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9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14170DF-5612-4B91-B0A6-7EE5B3BC2ED7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54B79E1-822B-4E90-A5D5-E713AD7B38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E1710-F3FF-48E9-85B2-E75455933813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9679D-DF15-4F22-B20C-BCD390807E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7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07275E-BE4D-44F2-ACAE-6CB1679B3529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DB9F9E-02FD-4372-A7E4-F638C54B24E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learningHTML5/HTML5-lesson-files/HTML5-lesson-files/HTML5_04lessons/04_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Layout - Form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6319256" cy="59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81400" y="277814"/>
            <a:ext cx="5105400" cy="780790"/>
          </a:xfrm>
        </p:spPr>
        <p:txBody>
          <a:bodyPr/>
          <a:lstStyle/>
          <a:p>
            <a:r>
              <a:rPr lang="en-US" smtClean="0"/>
              <a:t>Ví dụ 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13" y="1039554"/>
            <a:ext cx="5917808" cy="4453383"/>
          </a:xfrm>
          <a:prstGeom prst="rect">
            <a:avLst/>
          </a:prstGeom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605098" y="1155528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&lt;header&gt;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2819400" y="2851199"/>
            <a:ext cx="1384445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&lt;nav&gt;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7047779" y="3409244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&lt;section&gt;</a:t>
            </a:r>
          </a:p>
        </p:txBody>
      </p:sp>
      <p:sp>
        <p:nvSpPr>
          <p:cNvPr id="11" name="Left Bracket 10"/>
          <p:cNvSpPr/>
          <p:nvPr/>
        </p:nvSpPr>
        <p:spPr>
          <a:xfrm flipH="1">
            <a:off x="7061890" y="2174521"/>
            <a:ext cx="387166" cy="2756257"/>
          </a:xfrm>
          <a:prstGeom prst="leftBracket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4800600" y="2309631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&lt;article&gt;</a:t>
            </a:r>
          </a:p>
        </p:txBody>
      </p:sp>
      <p:sp>
        <p:nvSpPr>
          <p:cNvPr id="13" name="Rectangle 5"/>
          <p:cNvSpPr>
            <a:spLocks/>
          </p:cNvSpPr>
          <p:nvPr/>
        </p:nvSpPr>
        <p:spPr bwMode="auto">
          <a:xfrm>
            <a:off x="3480578" y="5077891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&lt;footer&gt;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4" y="606293"/>
            <a:ext cx="2819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71463"/>
            <a:ext cx="42195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3897" y="268540"/>
            <a:ext cx="5105400" cy="780790"/>
          </a:xfrm>
        </p:spPr>
        <p:txBody>
          <a:bodyPr/>
          <a:lstStyle/>
          <a:p>
            <a:r>
              <a:rPr lang="en-US" smtClean="0"/>
              <a:t>Ví dụ 3 - </a:t>
            </a:r>
            <a:r>
              <a:rPr lang="en-US" smtClean="0">
                <a:hlinkClick r:id="rId2" action="ppaction://hlinkfile"/>
              </a:rPr>
              <a:t>Demo</a:t>
            </a:r>
            <a:endParaRPr lang="en-US"/>
          </a:p>
        </p:txBody>
      </p:sp>
      <p:pic>
        <p:nvPicPr>
          <p:cNvPr id="11" name="Content Placeholder 10" descr="HTML5_elements.png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5000"/>
          </a:blip>
          <a:srcRect l="1197"/>
          <a:stretch>
            <a:fillRect/>
          </a:stretch>
        </p:blipFill>
        <p:spPr>
          <a:xfrm>
            <a:off x="2375297" y="1607345"/>
            <a:ext cx="3636425" cy="3964781"/>
          </a:xfrm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3661172" y="1641342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&lt;header&gt;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2375297" y="1982358"/>
            <a:ext cx="1302601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&lt;nav&gt;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2482453" y="5143468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&lt;footer&gt;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-357188" y="3375390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&lt;section&gt;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2053828" y="4125483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&lt;article&gt;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268516" y="2786030"/>
            <a:ext cx="1607171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&lt;aside&gt;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1785938" y="2303860"/>
            <a:ext cx="482203" cy="3107531"/>
          </a:xfrm>
          <a:prstGeom prst="leftBracket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81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92CCB-A650-4688-A46F-E448924322B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720A5-49FF-4E1A-B62D-B827D9323A8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53204"/>
            <a:ext cx="6019800" cy="341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1338943"/>
            <a:ext cx="4114800" cy="609600"/>
            <a:chOff x="0" y="533400"/>
            <a:chExt cx="4114800" cy="609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0" y="533400"/>
              <a:ext cx="2133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200" b="1" smtClean="0">
                  <a:latin typeface="Times New Roman" pitchFamily="18" charset="0"/>
                </a:rPr>
                <a:t>Text</a:t>
              </a:r>
              <a:endParaRPr lang="en-US" b="1" dirty="0">
                <a:latin typeface="Times New Roman" pitchFamily="18" charset="0"/>
              </a:endParaRPr>
            </a:p>
          </p:txBody>
        </p:sp>
        <p:cxnSp>
          <p:nvCxnSpPr>
            <p:cNvPr id="8" name="Straight Arrow Connector 13"/>
            <p:cNvCxnSpPr>
              <a:cxnSpLocks noChangeShapeType="1"/>
            </p:cNvCxnSpPr>
            <p:nvPr/>
          </p:nvCxnSpPr>
          <p:spPr bwMode="auto">
            <a:xfrm>
              <a:off x="2133600" y="1066800"/>
              <a:ext cx="1981200" cy="70755"/>
            </a:xfrm>
            <a:prstGeom prst="straightConnector1">
              <a:avLst/>
            </a:prstGeom>
            <a:noFill/>
            <a:ln w="31750" algn="ctr">
              <a:solidFill>
                <a:srgbClr val="DDAFE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5257800" y="1409699"/>
            <a:ext cx="3886200" cy="762000"/>
            <a:chOff x="5562600" y="990600"/>
            <a:chExt cx="3581400" cy="7620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6553200" y="990600"/>
              <a:ext cx="25908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200" b="1" dirty="0" smtClean="0">
                  <a:latin typeface="Times New Roman" pitchFamily="18" charset="0"/>
                </a:rPr>
                <a:t>Selection  </a:t>
              </a:r>
              <a:r>
                <a:rPr lang="en-US" sz="3200" b="1" dirty="0">
                  <a:latin typeface="Times New Roman" pitchFamily="18" charset="0"/>
                </a:rPr>
                <a:t>List</a:t>
              </a:r>
              <a:endParaRPr lang="en-US" b="1" dirty="0">
                <a:latin typeface="Times New Roman" pitchFamily="18" charset="0"/>
              </a:endParaRPr>
            </a:p>
          </p:txBody>
        </p:sp>
        <p:cxnSp>
          <p:nvCxnSpPr>
            <p:cNvPr id="11" name="Straight Arrow Connector 29"/>
            <p:cNvCxnSpPr>
              <a:cxnSpLocks noChangeShapeType="1"/>
            </p:cNvCxnSpPr>
            <p:nvPr/>
          </p:nvCxnSpPr>
          <p:spPr bwMode="auto">
            <a:xfrm rot="10800000" flipV="1">
              <a:off x="5562600" y="1524000"/>
              <a:ext cx="1143000" cy="228600"/>
            </a:xfrm>
            <a:prstGeom prst="straightConnector1">
              <a:avLst/>
            </a:prstGeom>
            <a:noFill/>
            <a:ln w="34925" algn="ctr">
              <a:solidFill>
                <a:srgbClr val="DDAFE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76200" y="2743200"/>
            <a:ext cx="4038600" cy="1208314"/>
            <a:chOff x="0" y="1001486"/>
            <a:chExt cx="4038600" cy="1208314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0" y="1600200"/>
              <a:ext cx="2133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200" b="1" dirty="0">
                  <a:latin typeface="Times New Roman" pitchFamily="18" charset="0"/>
                </a:rPr>
                <a:t>Check box</a:t>
              </a:r>
              <a:endParaRPr lang="en-US" b="1" dirty="0">
                <a:latin typeface="Times New Roman" pitchFamily="18" charset="0"/>
              </a:endParaRPr>
            </a:p>
          </p:txBody>
        </p:sp>
        <p:cxnSp>
          <p:nvCxnSpPr>
            <p:cNvPr id="14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2133600" y="1001486"/>
              <a:ext cx="1905000" cy="1132114"/>
            </a:xfrm>
            <a:prstGeom prst="straightConnector1">
              <a:avLst/>
            </a:prstGeom>
            <a:noFill/>
            <a:ln w="31750" algn="ctr">
              <a:solidFill>
                <a:srgbClr val="DDAFE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326571" y="2895599"/>
            <a:ext cx="3940629" cy="2128158"/>
            <a:chOff x="76200" y="-985158"/>
            <a:chExt cx="3940629" cy="2128158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76200" y="533400"/>
              <a:ext cx="2133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200" b="1" dirty="0" smtClean="0">
                  <a:latin typeface="Times New Roman" pitchFamily="18" charset="0"/>
                </a:rPr>
                <a:t>File select</a:t>
              </a:r>
              <a:endParaRPr lang="en-US" sz="3200" b="1" dirty="0">
                <a:latin typeface="Times New Roman" pitchFamily="18" charset="0"/>
              </a:endParaRPr>
            </a:p>
          </p:txBody>
        </p:sp>
        <p:cxnSp>
          <p:nvCxnSpPr>
            <p:cNvPr id="17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209800" y="-985158"/>
              <a:ext cx="1807029" cy="1823359"/>
            </a:xfrm>
            <a:prstGeom prst="straightConnector1">
              <a:avLst/>
            </a:prstGeom>
            <a:noFill/>
            <a:ln w="31750" algn="ctr">
              <a:solidFill>
                <a:srgbClr val="DDAFE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4724400" y="3963079"/>
            <a:ext cx="3962400" cy="609600"/>
            <a:chOff x="5943600" y="990600"/>
            <a:chExt cx="3962400" cy="609600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6781800" y="990600"/>
              <a:ext cx="31242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200" b="1" dirty="0" smtClean="0">
                  <a:latin typeface="Times New Roman" pitchFamily="18" charset="0"/>
                </a:rPr>
                <a:t>Submit, Reset</a:t>
              </a:r>
              <a:endParaRPr lang="en-US" b="1" dirty="0">
                <a:latin typeface="Times New Roman" pitchFamily="18" charset="0"/>
              </a:endParaRPr>
            </a:p>
          </p:txBody>
        </p:sp>
        <p:cxnSp>
          <p:nvCxnSpPr>
            <p:cNvPr id="20" name="Straight Arrow Connector 38"/>
            <p:cNvCxnSpPr>
              <a:cxnSpLocks noChangeShapeType="1"/>
              <a:stCxn id="19" idx="1"/>
            </p:cNvCxnSpPr>
            <p:nvPr/>
          </p:nvCxnSpPr>
          <p:spPr bwMode="auto">
            <a:xfrm flipH="1">
              <a:off x="5943600" y="1295400"/>
              <a:ext cx="838200" cy="76200"/>
            </a:xfrm>
            <a:prstGeom prst="straightConnector1">
              <a:avLst/>
            </a:prstGeom>
            <a:noFill/>
            <a:ln w="34925" algn="ctr">
              <a:solidFill>
                <a:srgbClr val="DDAFE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48"/>
          <p:cNvGrpSpPr>
            <a:grpSpLocks/>
          </p:cNvGrpSpPr>
          <p:nvPr/>
        </p:nvGrpSpPr>
        <p:grpSpPr bwMode="auto">
          <a:xfrm>
            <a:off x="76200" y="2285999"/>
            <a:ext cx="4038600" cy="609600"/>
            <a:chOff x="0" y="533400"/>
            <a:chExt cx="4038600" cy="609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0" y="533400"/>
              <a:ext cx="2133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200" b="1">
                  <a:latin typeface="Times New Roman" pitchFamily="18" charset="0"/>
                </a:rPr>
                <a:t>Radio </a:t>
              </a:r>
              <a:endParaRPr lang="en-US" b="1">
                <a:latin typeface="Times New Roman" pitchFamily="18" charset="0"/>
              </a:endParaRPr>
            </a:p>
          </p:txBody>
        </p:sp>
        <p:cxnSp>
          <p:nvCxnSpPr>
            <p:cNvPr id="23" name="Straight Arrow Connector 50"/>
            <p:cNvCxnSpPr>
              <a:cxnSpLocks noChangeShapeType="1"/>
            </p:cNvCxnSpPr>
            <p:nvPr/>
          </p:nvCxnSpPr>
          <p:spPr bwMode="auto">
            <a:xfrm>
              <a:off x="2057400" y="685800"/>
              <a:ext cx="1981200" cy="0"/>
            </a:xfrm>
            <a:prstGeom prst="straightConnector1">
              <a:avLst/>
            </a:prstGeom>
            <a:noFill/>
            <a:ln w="31750" algn="ctr">
              <a:solidFill>
                <a:srgbClr val="DDAFE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1126671" y="3951514"/>
            <a:ext cx="2988129" cy="2057400"/>
            <a:chOff x="76200" y="-914400"/>
            <a:chExt cx="2988129" cy="20574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6200" y="533400"/>
              <a:ext cx="2133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200" b="1" dirty="0" err="1" smtClean="0">
                  <a:latin typeface="Times New Roman" pitchFamily="18" charset="0"/>
                </a:rPr>
                <a:t>Textarea</a:t>
              </a:r>
              <a:endParaRPr lang="en-US" b="1" dirty="0">
                <a:latin typeface="Times New Roman" pitchFamily="18" charset="0"/>
              </a:endParaRPr>
            </a:p>
          </p:txBody>
        </p:sp>
        <p:cxnSp>
          <p:nvCxnSpPr>
            <p:cNvPr id="34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198914" y="-914400"/>
              <a:ext cx="865415" cy="1752600"/>
            </a:xfrm>
            <a:prstGeom prst="straightConnector1">
              <a:avLst/>
            </a:prstGeom>
            <a:noFill/>
            <a:ln w="31750" algn="ctr">
              <a:solidFill>
                <a:srgbClr val="DDAFE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326571" y="277813"/>
            <a:ext cx="8360229" cy="66924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kern="0" smtClean="0"/>
              <a:t>Form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6002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E61A7B-1A5B-4BDE-9160-F28472AF0F7E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254465-C4B2-4DE8-AE58-8A645F3C3758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6858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GIỚI THIỆU FORM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u="sng" dirty="0" smtClean="0"/>
              <a:t>Form </a:t>
            </a:r>
            <a:r>
              <a:rPr lang="en-US" sz="2800" u="sng" dirty="0" err="1" smtClean="0"/>
              <a:t>được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sử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dụng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khi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cần</a:t>
            </a:r>
            <a:r>
              <a:rPr lang="en-US" sz="2800" u="sng" dirty="0" smtClean="0"/>
              <a:t>:</a:t>
            </a:r>
          </a:p>
          <a:p>
            <a:pPr lvl="1" eaLnBrk="1" hangingPunct="1">
              <a:buFont typeface="Wingdings" pitchFamily="2" charset="2"/>
              <a:buChar char="v"/>
              <a:defRPr/>
            </a:pPr>
            <a:r>
              <a:rPr lang="en-US" sz="2800" dirty="0" smtClean="0"/>
              <a:t>Thu </a:t>
            </a:r>
            <a:r>
              <a:rPr lang="en-US" sz="2800" dirty="0" err="1" smtClean="0"/>
              <a:t>thập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tên</a:t>
            </a:r>
            <a:r>
              <a:rPr lang="en-US" sz="2800" dirty="0" smtClean="0"/>
              <a:t>,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,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điện</a:t>
            </a:r>
            <a:r>
              <a:rPr lang="en-US" sz="2800" dirty="0" smtClean="0"/>
              <a:t> </a:t>
            </a:r>
            <a:r>
              <a:rPr lang="en-US" sz="2800" dirty="0" err="1" smtClean="0"/>
              <a:t>thoại</a:t>
            </a:r>
            <a:r>
              <a:rPr lang="en-US" sz="2800" dirty="0" smtClean="0"/>
              <a:t>, email, …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ký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dich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endParaRPr lang="en-US" sz="2800" dirty="0" smtClean="0"/>
          </a:p>
          <a:p>
            <a:pPr lvl="1" eaLnBrk="1" hangingPunct="1">
              <a:buFont typeface="Wingdings" pitchFamily="2" charset="2"/>
              <a:buChar char="v"/>
              <a:defRPr/>
            </a:pP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mua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 eaLnBrk="1" hangingPunct="1">
              <a:buFont typeface="Wingdings" pitchFamily="2" charset="2"/>
              <a:buChar char="v"/>
              <a:defRPr/>
            </a:pPr>
            <a:r>
              <a:rPr lang="en-US" sz="2800" dirty="0" smtClean="0"/>
              <a:t>Thu </a:t>
            </a:r>
            <a:r>
              <a:rPr lang="en-US" sz="2800" dirty="0" err="1" smtClean="0"/>
              <a:t>thập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phản</a:t>
            </a:r>
            <a:r>
              <a:rPr lang="en-US" sz="2800" dirty="0" smtClean="0"/>
              <a:t> </a:t>
            </a:r>
            <a:r>
              <a:rPr lang="en-US" sz="2800" dirty="0" err="1" smtClean="0"/>
              <a:t>hồi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Website</a:t>
            </a:r>
          </a:p>
          <a:p>
            <a:pPr lvl="1" eaLnBrk="1" hangingPunct="1">
              <a:buFont typeface="Wingdings" pitchFamily="2" charset="2"/>
              <a:buChar char="v"/>
              <a:defRPr/>
            </a:pP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website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664F6-BE73-4AED-9773-3670F57F6679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53C255-5719-4BC7-BB57-633589469096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447675"/>
            <a:ext cx="8763000" cy="59531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&lt;head&gt;&lt;title&gt;…&lt;/title&gt;&lt;/head&gt;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743200"/>
            <a:ext cx="8153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&lt;form Action=“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” id=“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id_frm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Nội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dung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phần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tử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Form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u="sng" dirty="0" err="1"/>
              <a:t>Trong</a:t>
            </a:r>
            <a:r>
              <a:rPr lang="en-US" u="sng" dirty="0"/>
              <a:t> </a:t>
            </a:r>
            <a:r>
              <a:rPr lang="en-US" u="sng" dirty="0" err="1"/>
              <a:t>đó</a:t>
            </a:r>
            <a:r>
              <a:rPr lang="en-US" dirty="0"/>
              <a:t>: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i="1" dirty="0"/>
              <a:t> id: </a:t>
            </a:r>
            <a:r>
              <a:rPr lang="en-US" i="1" dirty="0" err="1"/>
              <a:t>tên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form,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duy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i="1"/>
              <a:t> </a:t>
            </a:r>
            <a:r>
              <a:rPr lang="en-US" i="1" smtClean="0"/>
              <a:t>action:  chuyển đến file action khi sự kiện trên form được thực thi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9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8229600" cy="1139825"/>
          </a:xfrm>
        </p:spPr>
        <p:txBody>
          <a:bodyPr/>
          <a:lstStyle/>
          <a:p>
            <a:r>
              <a:rPr lang="en-US"/>
              <a:t>CÁC PHẦN TỬ CỦA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>
            <a:normAutofit/>
          </a:bodyPr>
          <a:lstStyle/>
          <a:p>
            <a:r>
              <a:rPr lang="vi-VN" sz="2800" smtClean="0"/>
              <a:t>Phần tử &lt;Input&gt;</a:t>
            </a:r>
          </a:p>
          <a:p>
            <a:r>
              <a:rPr lang="vi-VN" sz="2800" smtClean="0"/>
              <a:t>Phần tử &lt;Select&gt; [Dropdown list]</a:t>
            </a:r>
          </a:p>
          <a:p>
            <a:r>
              <a:rPr lang="vi-VN" sz="2800" smtClean="0"/>
              <a:t>Phần tử &lt;textarea&gt;</a:t>
            </a:r>
          </a:p>
          <a:p>
            <a:r>
              <a:rPr lang="vi-VN" sz="2800" smtClean="0"/>
              <a:t>Phần tử &lt;button&gt;</a:t>
            </a:r>
          </a:p>
          <a:p>
            <a:r>
              <a:rPr lang="vi-VN" sz="2800" smtClean="0"/>
              <a:t>Phần tử &lt;datalist&gt;</a:t>
            </a:r>
          </a:p>
          <a:p>
            <a:r>
              <a:rPr lang="vi-VN" sz="2800" smtClean="0"/>
              <a:t>Phần tử &lt;keygen&gt;</a:t>
            </a:r>
            <a:r>
              <a:rPr lang="en-US" sz="2800" smtClean="0"/>
              <a:t> [***]</a:t>
            </a:r>
            <a:endParaRPr lang="vi-VN" smtClean="0"/>
          </a:p>
          <a:p>
            <a:r>
              <a:rPr lang="vi-VN" sz="2800" smtClean="0"/>
              <a:t>Phần tử &lt;output&gt;</a:t>
            </a:r>
            <a:r>
              <a:rPr lang="en-US" sz="2800" smtClean="0"/>
              <a:t>[***]</a:t>
            </a:r>
            <a:endParaRPr lang="vi-VN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7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Phần tử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00638"/>
          </a:xfrm>
        </p:spPr>
        <p:txBody>
          <a:bodyPr>
            <a:normAutofit/>
          </a:bodyPr>
          <a:lstStyle/>
          <a:p>
            <a:r>
              <a:rPr lang="vi-VN" sz="2800"/>
              <a:t>Input type: </a:t>
            </a:r>
            <a:r>
              <a:rPr lang="vi-VN" sz="2800" smtClean="0"/>
              <a:t>text</a:t>
            </a:r>
            <a:br>
              <a:rPr lang="vi-VN" sz="2800" smtClean="0"/>
            </a:br>
            <a:r>
              <a:rPr lang="vi-VN" sz="2800" smtClean="0"/>
              <a:t>N</a:t>
            </a:r>
            <a:r>
              <a:rPr lang="en-US" sz="2800"/>
              <a:t>hập dữ liệu dạng text và number</a:t>
            </a:r>
            <a:r>
              <a:rPr lang="en-US" sz="2800">
                <a:sym typeface="Wingdings" pitchFamily="2" charset="2"/>
              </a:rPr>
              <a:t>giá trị là dạng </a:t>
            </a:r>
            <a:r>
              <a:rPr lang="en-US" sz="2800" smtClean="0">
                <a:sym typeface="Wingdings" pitchFamily="2" charset="2"/>
              </a:rPr>
              <a:t>text</a:t>
            </a:r>
          </a:p>
          <a:p>
            <a:pPr eaLnBrk="1" hangingPunct="1">
              <a:defRPr/>
            </a:pPr>
            <a:r>
              <a:rPr lang="en-US" b="1" u="sng"/>
              <a:t>Cú pháp</a:t>
            </a:r>
            <a:r>
              <a:rPr lang="en-US" b="1"/>
              <a:t>:</a:t>
            </a:r>
            <a:endParaRPr lang="en-US"/>
          </a:p>
          <a:p>
            <a:pPr eaLnBrk="1" hangingPunct="1">
              <a:buNone/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&lt;Input Type=”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” Value=”Value” Name=”name” Size=n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Maxlength=m readonly disabled&gt;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en-US" smtClean="0"/>
              <a:t>Name </a:t>
            </a:r>
            <a:r>
              <a:rPr lang="en-US"/>
              <a:t>: định danh [txtten/txtpass/…]</a:t>
            </a:r>
          </a:p>
          <a:p>
            <a:pPr lvl="2" eaLnBrk="1" hangingPunct="1">
              <a:defRPr/>
            </a:pPr>
            <a:r>
              <a:rPr lang="en-US"/>
              <a:t>Value: Dữ liệu ban đầu trong textbox </a:t>
            </a:r>
          </a:p>
          <a:p>
            <a:pPr lvl="2" eaLnBrk="1" hangingPunct="1">
              <a:defRPr/>
            </a:pPr>
            <a:r>
              <a:rPr lang="en-US"/>
              <a:t>Size: chiều rộng của textbox (số ký tự: 20)</a:t>
            </a:r>
          </a:p>
          <a:p>
            <a:pPr lvl="2" eaLnBrk="1" hangingPunct="1">
              <a:defRPr/>
            </a:pPr>
            <a:r>
              <a:rPr lang="en-US"/>
              <a:t>Maxlength: số ký tự tối đa có thể nhập vào text </a:t>
            </a:r>
            <a:r>
              <a:rPr lang="en-US" smtClean="0"/>
              <a:t>box</a:t>
            </a:r>
            <a:endParaRPr lang="vi-VN" sz="2800">
              <a:sym typeface="Wingdings" pitchFamily="2" charset="2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4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39825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HTML5 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HTML5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defRPr/>
            </a:pPr>
            <a:r>
              <a:rPr lang="en-US" dirty="0" err="1"/>
              <a:t>Readonly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2" eaLnBrk="1" hangingPunct="1">
              <a:defRPr/>
            </a:pPr>
            <a:r>
              <a:rPr lang="en-US" dirty="0" smtClean="0"/>
              <a:t>Disabled: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16" y="3244848"/>
            <a:ext cx="6515934" cy="2006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4919663"/>
            <a:ext cx="2638425" cy="125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80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0"/>
            <a:ext cx="7886700" cy="1325563"/>
          </a:xfrm>
        </p:spPr>
        <p:txBody>
          <a:bodyPr/>
          <a:lstStyle/>
          <a:p>
            <a:r>
              <a:rPr lang="vi-VN" dirty="0"/>
              <a:t>Phần tử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066800"/>
            <a:ext cx="8331200" cy="5176838"/>
          </a:xfrm>
        </p:spPr>
        <p:txBody>
          <a:bodyPr>
            <a:normAutofit/>
          </a:bodyPr>
          <a:lstStyle/>
          <a:p>
            <a:r>
              <a:rPr lang="vi-VN" sz="2800" dirty="0">
                <a:sym typeface="Wingdings" pitchFamily="2" charset="2"/>
              </a:rPr>
              <a:t>Input type: password</a:t>
            </a:r>
            <a:br>
              <a:rPr lang="vi-VN" sz="2800" dirty="0">
                <a:sym typeface="Wingdings" pitchFamily="2" charset="2"/>
              </a:rPr>
            </a:br>
            <a:r>
              <a:rPr lang="vi-VN" sz="2800" dirty="0"/>
              <a:t>N</a:t>
            </a:r>
            <a:r>
              <a:rPr lang="en-US" sz="2800" dirty="0" err="1"/>
              <a:t>hập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text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number</a:t>
            </a:r>
            <a:r>
              <a:rPr lang="en-US" sz="2800" dirty="0" err="1">
                <a:sym typeface="Wingdings" pitchFamily="2" charset="2"/>
              </a:rPr>
              <a:t>giá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trị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là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dạng</a:t>
            </a:r>
            <a:r>
              <a:rPr lang="en-US" sz="2800" dirty="0">
                <a:sym typeface="Wingdings" pitchFamily="2" charset="2"/>
              </a:rPr>
              <a:t> text</a:t>
            </a:r>
            <a:r>
              <a:rPr lang="vi-VN" sz="2800" dirty="0">
                <a:sym typeface="Wingdings" pitchFamily="2" charset="2"/>
              </a:rPr>
              <a:t> mã hóa </a:t>
            </a:r>
            <a:r>
              <a:rPr lang="vi-VN" sz="2800" dirty="0" smtClean="0">
                <a:sym typeface="Wingdings" pitchFamily="2" charset="2"/>
              </a:rPr>
              <a:t>****</a:t>
            </a:r>
            <a:endParaRPr lang="en-US" sz="2800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b="1" u="sng" dirty="0" err="1"/>
              <a:t>Cú</a:t>
            </a:r>
            <a:r>
              <a:rPr lang="en-US" b="1" u="sng" dirty="0"/>
              <a:t> </a:t>
            </a:r>
            <a:r>
              <a:rPr lang="en-US" b="1" u="sng" dirty="0" err="1"/>
              <a:t>pháp</a:t>
            </a:r>
            <a:r>
              <a:rPr lang="en-US" b="1" dirty="0"/>
              <a:t>:</a:t>
            </a:r>
            <a:endParaRPr lang="en-US" dirty="0"/>
          </a:p>
          <a:p>
            <a:pPr eaLnBrk="1" hangingPunct="1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Value=”Value” Name=”name” Size=n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=m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disable&gt;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en-US" dirty="0"/>
              <a:t>Name 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[</a:t>
            </a:r>
            <a:r>
              <a:rPr lang="en-US" dirty="0" err="1"/>
              <a:t>txtten</a:t>
            </a:r>
            <a:r>
              <a:rPr lang="en-US" dirty="0"/>
              <a:t>/</a:t>
            </a:r>
            <a:r>
              <a:rPr lang="en-US" dirty="0" err="1"/>
              <a:t>txtpass</a:t>
            </a:r>
            <a:r>
              <a:rPr lang="en-US" dirty="0"/>
              <a:t>/…]</a:t>
            </a:r>
          </a:p>
          <a:p>
            <a:pPr lvl="2" eaLnBrk="1" hangingPunct="1">
              <a:defRPr/>
            </a:pPr>
            <a:r>
              <a:rPr lang="en-US" dirty="0"/>
              <a:t>Value: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textbox </a:t>
            </a:r>
          </a:p>
          <a:p>
            <a:pPr lvl="2" eaLnBrk="1" hangingPunct="1">
              <a:defRPr/>
            </a:pPr>
            <a:r>
              <a:rPr lang="en-US" dirty="0"/>
              <a:t>Size: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textbox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20)</a:t>
            </a:r>
          </a:p>
          <a:p>
            <a:pPr lvl="2" eaLnBrk="1" hangingPunct="1">
              <a:defRPr/>
            </a:pPr>
            <a:r>
              <a:rPr lang="en-US" dirty="0" err="1"/>
              <a:t>Maxlength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text box</a:t>
            </a:r>
            <a:endParaRPr lang="vi-VN" sz="2800" dirty="0">
              <a:sym typeface="Wingdings" pitchFamily="2" charset="2"/>
            </a:endParaRP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2362"/>
            <a:ext cx="7886700" cy="4351338"/>
          </a:xfrm>
        </p:spPr>
        <p:txBody>
          <a:bodyPr/>
          <a:lstStyle/>
          <a:p>
            <a:pPr lvl="2" eaLnBrk="1" hangingPunct="1">
              <a:defRPr/>
            </a:pPr>
            <a:r>
              <a:rPr lang="en-US" dirty="0" err="1"/>
              <a:t>Readonly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Disable: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438900"/>
            <a:ext cx="2057400" cy="365125"/>
          </a:xfrm>
        </p:spPr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270125"/>
            <a:ext cx="6654800" cy="249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484688"/>
            <a:ext cx="3009900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91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183356"/>
            <a:ext cx="7886700" cy="1325563"/>
          </a:xfrm>
        </p:spPr>
        <p:txBody>
          <a:bodyPr/>
          <a:lstStyle/>
          <a:p>
            <a:r>
              <a:rPr lang="vi-VN" dirty="0"/>
              <a:t>Phần tử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43000"/>
            <a:ext cx="8153402" cy="4987925"/>
          </a:xfrm>
        </p:spPr>
        <p:txBody>
          <a:bodyPr/>
          <a:lstStyle/>
          <a:p>
            <a:r>
              <a:rPr lang="vi-VN" dirty="0"/>
              <a:t>Input type: </a:t>
            </a:r>
            <a:r>
              <a:rPr lang="vi-VN" dirty="0" smtClean="0"/>
              <a:t>submit</a:t>
            </a:r>
            <a:br>
              <a:rPr lang="vi-VN" dirty="0" smtClean="0"/>
            </a:br>
            <a:r>
              <a:rPr lang="vi-VN" dirty="0" smtClean="0"/>
              <a:t>Nút bấm cho phép người dùng thực hiện </a:t>
            </a:r>
            <a:r>
              <a:rPr lang="vi-VN" b="1" dirty="0" smtClean="0">
                <a:solidFill>
                  <a:srgbClr val="FF0000"/>
                </a:solidFill>
              </a:rPr>
              <a:t>action</a:t>
            </a:r>
            <a:r>
              <a:rPr lang="vi-VN" dirty="0" smtClean="0"/>
              <a:t> trên form</a:t>
            </a:r>
            <a:endParaRPr lang="en-US" dirty="0" smtClean="0"/>
          </a:p>
          <a:p>
            <a:pPr eaLnBrk="1" hangingPunct="1"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Input 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Value=”Value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vi-VN" dirty="0" smtClean="0"/>
          </a:p>
          <a:p>
            <a:endParaRPr lang="vi-V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1" y="3636962"/>
            <a:ext cx="6589099" cy="22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Phần tử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2800" dirty="0"/>
              <a:t>Input type: </a:t>
            </a:r>
            <a:r>
              <a:rPr lang="en-US" sz="2800" dirty="0" smtClean="0"/>
              <a:t>Radio</a:t>
            </a:r>
            <a:r>
              <a:rPr lang="vi-VN" sz="2800" dirty="0" smtClean="0"/>
              <a:t> </a:t>
            </a:r>
            <a:br>
              <a:rPr lang="vi-VN" sz="2800" dirty="0" smtClean="0"/>
            </a:br>
            <a:r>
              <a:rPr lang="vi-VN" sz="2800" dirty="0" smtClean="0"/>
              <a:t>D</a:t>
            </a:r>
            <a:r>
              <a:rPr lang="en-US" sz="2800" dirty="0" err="1" smtClean="0"/>
              <a:t>ùng</a:t>
            </a:r>
            <a:r>
              <a:rPr lang="en-US" sz="2800" dirty="0" smtClean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vi-VN" sz="2800" b="1" dirty="0" smtClean="0"/>
              <a:t>và chỉ một</a:t>
            </a:r>
            <a:r>
              <a:rPr lang="vi-VN" sz="2800" dirty="0" smtClean="0"/>
              <a:t> tùy chọn</a:t>
            </a:r>
            <a:r>
              <a:rPr lang="en-US" sz="2800" dirty="0" smtClean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 smtClean="0"/>
              <a:t>sách</a:t>
            </a:r>
            <a:r>
              <a:rPr lang="vi-VN" sz="2800" dirty="0" smtClean="0"/>
              <a:t> các tùy chọn có sẵn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b="1" u="sng" dirty="0" err="1"/>
              <a:t>Cú</a:t>
            </a:r>
            <a:r>
              <a:rPr lang="en-US" sz="2800" b="1" u="sng" dirty="0"/>
              <a:t> </a:t>
            </a:r>
            <a:r>
              <a:rPr lang="en-US" sz="2800" b="1" u="sng" dirty="0" err="1"/>
              <a:t>pháp</a:t>
            </a:r>
            <a:r>
              <a:rPr lang="en-US" sz="2800" b="1" u="sng" dirty="0"/>
              <a:t>: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&lt;input type="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radio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 name="name" value="Value" checked&gt;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Nhãn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en-US" sz="2800" dirty="0"/>
              <a:t>Name</a:t>
            </a:r>
            <a:r>
              <a:rPr lang="en-US" sz="2800" dirty="0" smtClean="0"/>
              <a:t>: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endParaRPr lang="en-US" sz="2800" dirty="0"/>
          </a:p>
          <a:p>
            <a:pPr lvl="2" eaLnBrk="1" hangingPunct="1">
              <a:defRPr/>
            </a:pPr>
            <a:r>
              <a:rPr lang="en-US" sz="2800" dirty="0"/>
              <a:t>Value: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/>
              <a:t>khi</a:t>
            </a:r>
            <a:r>
              <a:rPr lang="en-US" sz="2800" dirty="0"/>
              <a:t> radio button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endParaRPr lang="en-US" sz="2800" dirty="0"/>
          </a:p>
          <a:p>
            <a:pPr lvl="2" eaLnBrk="1" hangingPunct="1">
              <a:defRPr/>
            </a:pPr>
            <a:r>
              <a:rPr lang="en-US" sz="2800" dirty="0"/>
              <a:t>Checked: </a:t>
            </a:r>
            <a:r>
              <a:rPr lang="en-US" sz="2800" dirty="0" smtClean="0"/>
              <a:t>radio </a:t>
            </a:r>
            <a:r>
              <a:rPr lang="en-US" sz="2800" dirty="0"/>
              <a:t>button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mặc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5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Phần tử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67658"/>
            <a:ext cx="8382000" cy="4911725"/>
          </a:xfrm>
        </p:spPr>
        <p:txBody>
          <a:bodyPr>
            <a:normAutofit/>
          </a:bodyPr>
          <a:lstStyle/>
          <a:p>
            <a:r>
              <a:rPr lang="vi-VN" dirty="0" smtClean="0"/>
              <a:t>Input type:</a:t>
            </a:r>
            <a:r>
              <a:rPr lang="en-US" dirty="0" smtClean="0"/>
              <a:t> </a:t>
            </a:r>
            <a:r>
              <a:rPr lang="vi-VN" dirty="0" smtClean="0"/>
              <a:t>checkbox</a:t>
            </a:r>
            <a:br>
              <a:rPr lang="vi-VN" dirty="0" smtClean="0"/>
            </a:br>
            <a:r>
              <a:rPr lang="vi-VN" sz="2400" dirty="0"/>
              <a:t>D</a:t>
            </a:r>
            <a:r>
              <a:rPr lang="en-US" sz="2400" dirty="0" err="1"/>
              <a:t>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vi-VN" sz="2400" b="1" dirty="0" smtClean="0"/>
              <a:t>hoặc nhiều</a:t>
            </a:r>
            <a:r>
              <a:rPr lang="vi-VN" sz="2400" dirty="0" smtClean="0"/>
              <a:t> </a:t>
            </a:r>
            <a:r>
              <a:rPr lang="vi-VN" sz="2400" dirty="0"/>
              <a:t>tùy chọn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vi-VN" sz="2400" dirty="0"/>
              <a:t> các tùy chọn có </a:t>
            </a:r>
            <a:r>
              <a:rPr lang="vi-VN" sz="2400" dirty="0" smtClean="0"/>
              <a:t>sẵn</a:t>
            </a:r>
            <a:endParaRPr lang="en-US" sz="2400" dirty="0" smtClean="0"/>
          </a:p>
          <a:p>
            <a:pPr eaLnBrk="1" hangingPunct="1"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&lt;Input Type=”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 Name=”Name” Value=”Value” Checked&gt;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Nhãn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defRPr/>
            </a:pPr>
            <a:r>
              <a:rPr lang="en-US" sz="2800" dirty="0"/>
              <a:t>Name: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/>
              <a:t>checkbox</a:t>
            </a:r>
          </a:p>
          <a:p>
            <a:pPr lvl="3" eaLnBrk="1" hangingPunct="1">
              <a:defRPr/>
            </a:pPr>
            <a:r>
              <a:rPr lang="en-US" sz="2800" dirty="0"/>
              <a:t>Value: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radio button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 smtClean="0"/>
              <a:t>chọn</a:t>
            </a:r>
            <a:endParaRPr lang="en-US" sz="2800" dirty="0"/>
          </a:p>
          <a:p>
            <a:pPr lvl="3" eaLnBrk="1" hangingPunct="1">
              <a:defRPr/>
            </a:pPr>
            <a:r>
              <a:rPr lang="en-US" sz="2800" dirty="0"/>
              <a:t>Checked: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hộp</a:t>
            </a:r>
            <a:r>
              <a:rPr lang="en-US" sz="2800" dirty="0"/>
              <a:t> </a:t>
            </a:r>
            <a:r>
              <a:rPr lang="en-US" sz="2800" dirty="0" smtClean="0"/>
              <a:t>checkbox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mặc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 smtClean="0"/>
              <a:t>không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9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52800" y="3810000"/>
            <a:ext cx="1838325" cy="1941919"/>
            <a:chOff x="6362700" y="3896906"/>
            <a:chExt cx="1838325" cy="19419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2700" y="3896906"/>
              <a:ext cx="1295400" cy="12477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2700" y="4953000"/>
              <a:ext cx="1838325" cy="88582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1219200"/>
            <a:ext cx="7899401" cy="2478034"/>
            <a:chOff x="457199" y="469900"/>
            <a:chExt cx="7899401" cy="24780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95" y="469900"/>
              <a:ext cx="7836575" cy="12728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199" y="1748242"/>
              <a:ext cx="7899401" cy="1199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9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Phần tử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upload: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0" y="2514600"/>
            <a:ext cx="4800600" cy="381000"/>
            <a:chOff x="796925" y="2743200"/>
            <a:chExt cx="3911600" cy="30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925" y="2743200"/>
              <a:ext cx="3762375" cy="304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500" y="2771774"/>
              <a:ext cx="200025" cy="245806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3409738"/>
            <a:ext cx="4246058" cy="591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4294"/>
            <a:ext cx="7886700" cy="1075533"/>
          </a:xfrm>
        </p:spPr>
        <p:txBody>
          <a:bodyPr/>
          <a:lstStyle/>
          <a:p>
            <a:r>
              <a:rPr lang="vi-VN" dirty="0"/>
              <a:t>Phần tử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39827"/>
            <a:ext cx="8305800" cy="4003674"/>
          </a:xfrm>
        </p:spPr>
        <p:txBody>
          <a:bodyPr>
            <a:normAutofit/>
          </a:bodyPr>
          <a:lstStyle/>
          <a:p>
            <a:r>
              <a:rPr lang="vi-VN" dirty="0" smtClean="0"/>
              <a:t>Input type: Button</a:t>
            </a:r>
            <a:br>
              <a:rPr lang="vi-VN" dirty="0" smtClean="0"/>
            </a:br>
            <a:r>
              <a:rPr lang="vi-VN" dirty="0" smtClean="0"/>
              <a:t>Nút bấm thông thường</a:t>
            </a:r>
            <a:endParaRPr lang="en-US" dirty="0" smtClean="0"/>
          </a:p>
          <a:p>
            <a:pPr eaLnBrk="1" hangingPunct="1"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Name=”Name” Value=”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Value”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name_event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=“function”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defRPr/>
            </a:pPr>
            <a:r>
              <a:rPr lang="en-US" sz="2800" dirty="0"/>
              <a:t>Name: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smtClean="0"/>
              <a:t>button</a:t>
            </a:r>
            <a:endParaRPr lang="en-US" sz="2800" dirty="0"/>
          </a:p>
          <a:p>
            <a:pPr lvl="3" eaLnBrk="1" hangingPunct="1">
              <a:defRPr/>
            </a:pPr>
            <a:r>
              <a:rPr lang="en-US" sz="2800" dirty="0"/>
              <a:t>Value: </a:t>
            </a:r>
            <a:r>
              <a:rPr lang="en-US" sz="2800" dirty="0" err="1" smtClean="0"/>
              <a:t>Chuỗi</a:t>
            </a:r>
            <a:r>
              <a:rPr lang="en-US" sz="2800" dirty="0" smtClean="0"/>
              <a:t> text </a:t>
            </a:r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button</a:t>
            </a:r>
          </a:p>
          <a:p>
            <a:pPr lvl="3" eaLnBrk="1" hangingPunct="1">
              <a:defRPr/>
            </a:pPr>
            <a:r>
              <a:rPr lang="en-US" sz="2800" dirty="0" err="1" smtClean="0"/>
              <a:t>Name_event</a:t>
            </a:r>
            <a:r>
              <a:rPr lang="en-US" sz="2800" dirty="0" smtClean="0"/>
              <a:t>: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button </a:t>
            </a:r>
            <a:r>
              <a:rPr lang="en-US" sz="2800" dirty="0" err="1" smtClean="0"/>
              <a:t>theo</a:t>
            </a:r>
            <a:r>
              <a:rPr lang="en-US" sz="2800" dirty="0" smtClean="0"/>
              <a:t> function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162550"/>
            <a:ext cx="849630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37189"/>
            <a:ext cx="1590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Phần tử </a:t>
            </a:r>
            <a:r>
              <a:rPr lang="vi-VN" smtClean="0"/>
              <a:t>Input mới 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2"/>
            <a:ext cx="8229600" cy="3616324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vi-VN" smtClean="0"/>
              <a:t>Color</a:t>
            </a:r>
          </a:p>
          <a:p>
            <a:pPr lvl="1"/>
            <a:r>
              <a:rPr lang="vi-VN" smtClean="0"/>
              <a:t>Date</a:t>
            </a:r>
            <a:r>
              <a:rPr lang="en-US" smtClean="0"/>
              <a:t> *</a:t>
            </a:r>
            <a:endParaRPr lang="vi-VN" smtClean="0"/>
          </a:p>
          <a:p>
            <a:pPr lvl="1"/>
            <a:r>
              <a:rPr lang="vi-VN" smtClean="0"/>
              <a:t>Email</a:t>
            </a:r>
            <a:r>
              <a:rPr lang="en-US" smtClean="0"/>
              <a:t> *</a:t>
            </a:r>
            <a:endParaRPr lang="vi-VN" smtClean="0"/>
          </a:p>
          <a:p>
            <a:pPr lvl="1"/>
            <a:r>
              <a:rPr lang="vi-VN" smtClean="0"/>
              <a:t>Month</a:t>
            </a:r>
            <a:r>
              <a:rPr lang="en-US" smtClean="0"/>
              <a:t> </a:t>
            </a:r>
            <a:endParaRPr lang="vi-VN" smtClean="0"/>
          </a:p>
          <a:p>
            <a:pPr lvl="1"/>
            <a:r>
              <a:rPr lang="vi-VN" smtClean="0"/>
              <a:t>Number</a:t>
            </a:r>
            <a:r>
              <a:rPr lang="en-US" smtClean="0"/>
              <a:t> *</a:t>
            </a:r>
            <a:endParaRPr lang="vi-VN" smtClean="0"/>
          </a:p>
          <a:p>
            <a:pPr lvl="1"/>
            <a:r>
              <a:rPr lang="vi-VN" smtClean="0"/>
              <a:t>Range</a:t>
            </a:r>
          </a:p>
          <a:p>
            <a:pPr lvl="1"/>
            <a:endParaRPr lang="vi-VN" smtClean="0"/>
          </a:p>
          <a:p>
            <a:pPr lvl="1"/>
            <a:r>
              <a:rPr lang="vi-VN" smtClean="0"/>
              <a:t>Search</a:t>
            </a:r>
          </a:p>
          <a:p>
            <a:pPr lvl="1"/>
            <a:r>
              <a:rPr lang="vi-VN" smtClean="0"/>
              <a:t>Tel</a:t>
            </a:r>
          </a:p>
          <a:p>
            <a:pPr lvl="1"/>
            <a:r>
              <a:rPr lang="vi-VN" smtClean="0"/>
              <a:t>Time</a:t>
            </a:r>
          </a:p>
          <a:p>
            <a:pPr lvl="1"/>
            <a:r>
              <a:rPr lang="vi-VN" smtClean="0"/>
              <a:t>url</a:t>
            </a:r>
          </a:p>
          <a:p>
            <a:pPr lvl="1"/>
            <a:r>
              <a:rPr lang="vi-VN" smtClean="0"/>
              <a:t>week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19201"/>
            <a:ext cx="8001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kern="0" smtClean="0"/>
              <a:t>Phần tử Input mới của HTML5 được thể hiện bằng chính các chức năng hay dữ liệu tương ứng cho người dùng: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5555343"/>
            <a:ext cx="1752600" cy="413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81639"/>
            <a:ext cx="1609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3897" y="268540"/>
            <a:ext cx="5105400" cy="780790"/>
          </a:xfrm>
        </p:spPr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pic>
        <p:nvPicPr>
          <p:cNvPr id="11" name="Content Placeholder 10" descr="HTML5_elements.pn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5000"/>
          </a:blip>
          <a:srcRect l="1197"/>
          <a:stretch>
            <a:fillRect/>
          </a:stretch>
        </p:blipFill>
        <p:spPr>
          <a:xfrm>
            <a:off x="2375297" y="1607345"/>
            <a:ext cx="3636425" cy="3964781"/>
          </a:xfrm>
          <a:ln w="19050">
            <a:solidFill>
              <a:schemeClr val="tx1"/>
            </a:solidFill>
          </a:ln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3661172" y="1641342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&lt;header&gt;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2375297" y="1982358"/>
            <a:ext cx="1302601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&lt;nav&gt;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2482453" y="5143468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&lt;footer&gt;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-357188" y="3375390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&lt;section&gt;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2053828" y="4125483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&lt;article&gt;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029200" y="2744968"/>
            <a:ext cx="1607171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&lt;aside&gt;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1785938" y="2303860"/>
            <a:ext cx="482203" cy="3107531"/>
          </a:xfrm>
          <a:prstGeom prst="leftBracket">
            <a:avLst>
              <a:gd name="adj" fmla="val 123109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0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thuộc tính mới phần tử Input 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Input HTML5 vẫn có các thuộc tính HTML4</a:t>
            </a:r>
          </a:p>
          <a:p>
            <a:r>
              <a:rPr lang="en-US" smtClean="0"/>
              <a:t>Min = “giá trị”</a:t>
            </a:r>
          </a:p>
          <a:p>
            <a:r>
              <a:rPr lang="en-US" smtClean="0"/>
              <a:t>Max</a:t>
            </a:r>
            <a:r>
              <a:rPr lang="en-US"/>
              <a:t> = “giá trị”</a:t>
            </a:r>
            <a:endParaRPr lang="en-US" smtClean="0"/>
          </a:p>
          <a:p>
            <a:r>
              <a:rPr lang="en-US" smtClean="0"/>
              <a:t>Autofocus</a:t>
            </a:r>
          </a:p>
          <a:p>
            <a:r>
              <a:rPr lang="en-US" smtClean="0"/>
              <a:t>Placeholder=“Chuỗi text”</a:t>
            </a:r>
          </a:p>
          <a:p>
            <a:r>
              <a:rPr lang="en-US" smtClean="0"/>
              <a:t>Required</a:t>
            </a:r>
          </a:p>
          <a:p>
            <a:r>
              <a:rPr lang="en-US" smtClean="0"/>
              <a:t>Step=“giá trị”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9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Phần tử Input mới 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Number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6868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74" y="3754436"/>
            <a:ext cx="4542017" cy="817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1817687"/>
            <a:ext cx="1609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Phần tử Input mới 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Email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2458482"/>
            <a:ext cx="5968678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31" y="4132739"/>
            <a:ext cx="5443538" cy="13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60375"/>
            <a:ext cx="8229600" cy="1139825"/>
          </a:xfrm>
        </p:spPr>
        <p:txBody>
          <a:bodyPr/>
          <a:lstStyle/>
          <a:p>
            <a:r>
              <a:rPr lang="vi-VN"/>
              <a:t>Phần tử Input mới 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vi-VN" smtClean="0"/>
              <a:t>Date</a:t>
            </a:r>
            <a:endParaRPr lang="en-US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0" y="2456656"/>
            <a:ext cx="7127230" cy="993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3332161"/>
            <a:ext cx="4381500" cy="2723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06561"/>
            <a:ext cx="1609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vi-VN"/>
              <a:t>Phần tử &lt;Select&gt; [Dropdown list</a:t>
            </a:r>
            <a:r>
              <a:rPr lang="vi-VN" smtClean="0"/>
              <a:t>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47132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smtClean="0"/>
              <a:t>Chứa </a:t>
            </a:r>
            <a:r>
              <a:rPr lang="en-US" sz="2800"/>
              <a:t>danh sách các tùy chọn cho phép user chọn 1 trong danh sách tùy chọn</a:t>
            </a:r>
          </a:p>
          <a:p>
            <a:pPr lvl="1" eaLnBrk="1" hangingPunct="1">
              <a:defRPr/>
            </a:pPr>
            <a:r>
              <a:rPr lang="en-US" sz="2800" b="1" u="sng"/>
              <a:t>Cú pháp</a:t>
            </a:r>
            <a:r>
              <a:rPr lang="en-US" sz="2800"/>
              <a:t>:</a:t>
            </a:r>
          </a:p>
          <a:p>
            <a:pPr eaLnBrk="1" hangingPunct="1">
              <a:buNone/>
              <a:defRPr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&lt;Select Name=”Name” Size=n Multiple&gt;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&lt;Option Value=”Value”&gt;Option1&lt;/option&gt;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&lt;Option Value=”Value”&gt;Option2&lt;/option&gt;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eaLnBrk="1" hangingPunct="1">
              <a:buNone/>
              <a:defRPr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&lt;/Select&gt;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9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30725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/>
              <a:t>Các thuộc tính</a:t>
            </a:r>
          </a:p>
          <a:p>
            <a:pPr eaLnBrk="1" hangingPunct="1">
              <a:defRPr/>
            </a:pPr>
            <a:r>
              <a:rPr lang="en-US" sz="2400"/>
              <a:t>Name: tên Selection</a:t>
            </a:r>
          </a:p>
          <a:p>
            <a:pPr eaLnBrk="1" hangingPunct="1">
              <a:defRPr/>
            </a:pPr>
            <a:r>
              <a:rPr lang="en-US" sz="2400"/>
              <a:t>Size: là chiều cao của menu tính bằng hàng chữ</a:t>
            </a:r>
          </a:p>
          <a:p>
            <a:pPr eaLnBrk="1" hangingPunct="1">
              <a:defRPr/>
            </a:pPr>
            <a:r>
              <a:rPr lang="en-US" sz="2400"/>
              <a:t>Multiple: là thuộc tính cho phép chọn nhiều đề mục (listbox)</a:t>
            </a:r>
          </a:p>
          <a:p>
            <a:pPr eaLnBrk="1" hangingPunct="1">
              <a:defRPr/>
            </a:pPr>
            <a:r>
              <a:rPr lang="en-US" sz="2400"/>
              <a:t>Selected: đề mục được chọn mặc định</a:t>
            </a:r>
          </a:p>
          <a:p>
            <a:pPr eaLnBrk="1" hangingPunct="1">
              <a:defRPr/>
            </a:pPr>
            <a:r>
              <a:rPr lang="en-US" sz="2400"/>
              <a:t>Value: xác định dữ liệu gởi cho server nếu đề mục được </a:t>
            </a:r>
            <a:r>
              <a:rPr lang="en-US" sz="2400" smtClean="0"/>
              <a:t>chọn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8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987" y="2738438"/>
            <a:ext cx="2276475" cy="2238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066800"/>
            <a:ext cx="6775277" cy="20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Phần tử &lt;textarea</a:t>
            </a:r>
            <a:r>
              <a:rPr lang="vi-VN" smtClean="0"/>
              <a:t>&gt;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Cho phép nhập nhiều dòng</a:t>
            </a:r>
          </a:p>
          <a:p>
            <a:pPr marL="0" indent="0" eaLnBrk="1" hangingPunct="1"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TextArea Name=”name” Rows=n Cols=m Wrap&gt;</a:t>
            </a:r>
          </a:p>
          <a:p>
            <a:pPr eaLnBrk="1" hangingPunct="1">
              <a:buNone/>
              <a:defRPr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Default text</a:t>
            </a:r>
          </a:p>
          <a:p>
            <a:pPr eaLnBrk="1" hangingPunct="1">
              <a:buNone/>
              <a:defRPr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&lt;/Textarea&gt;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0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75401C-D750-4F78-BAEA-498D6CB27134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6A5A3B-55CF-47BE-A298-B53F7E71D47D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066800"/>
            <a:ext cx="7924800" cy="3810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u="sng" dirty="0" err="1" smtClean="0"/>
              <a:t>TextArea</a:t>
            </a:r>
            <a:r>
              <a:rPr lang="en-US" sz="2800" smtClean="0"/>
              <a:t>: Cho </a:t>
            </a:r>
            <a:r>
              <a:rPr lang="en-US" sz="2800" err="1" smtClean="0"/>
              <a:t>phép</a:t>
            </a:r>
            <a:r>
              <a:rPr lang="en-US" sz="2800" smtClean="0"/>
              <a:t> người dung nhập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u="sng" dirty="0" err="1" smtClean="0"/>
              <a:t>Cú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pháp</a:t>
            </a:r>
            <a:r>
              <a:rPr lang="en-US" sz="2800" dirty="0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Name=”name” Rows=n Cols=m Wrap&gt;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Default text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FA0533-5BB3-4E4B-8F90-B86ADEB1D203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4973B8-4885-4726-9D0D-53E5B16AD1D1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7162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i="1" dirty="0" err="1" smtClean="0"/>
              <a:t>Các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thuộc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tính</a:t>
            </a:r>
            <a:endParaRPr lang="en-US" sz="2800" b="1" i="1" dirty="0" smtClean="0"/>
          </a:p>
          <a:p>
            <a:pPr lvl="1" eaLnBrk="1" hangingPunct="1">
              <a:defRPr/>
            </a:pPr>
            <a:r>
              <a:rPr lang="en-US" sz="2800" i="1" dirty="0" smtClean="0"/>
              <a:t>Rows</a:t>
            </a:r>
            <a:r>
              <a:rPr lang="en-US" sz="2800" dirty="0" smtClean="0"/>
              <a:t>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TextArea</a:t>
            </a:r>
            <a:r>
              <a:rPr lang="en-US" sz="2800" dirty="0" smtClean="0"/>
              <a:t> (</a:t>
            </a:r>
            <a:r>
              <a:rPr lang="en-US" sz="2800" dirty="0" err="1" smtClean="0"/>
              <a:t>mặc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4)</a:t>
            </a:r>
          </a:p>
          <a:p>
            <a:pPr lvl="1" eaLnBrk="1" hangingPunct="1">
              <a:defRPr/>
            </a:pPr>
            <a:r>
              <a:rPr lang="en-US" sz="2800" i="1" dirty="0" smtClean="0"/>
              <a:t>Cols</a:t>
            </a:r>
            <a:r>
              <a:rPr lang="en-US" sz="2800" dirty="0" smtClean="0"/>
              <a:t>: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rộng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textarea</a:t>
            </a:r>
            <a:r>
              <a:rPr lang="en-US" sz="2800" dirty="0" smtClean="0"/>
              <a:t> (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ký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, </a:t>
            </a:r>
            <a:r>
              <a:rPr lang="en-US" sz="2800" dirty="0" err="1" smtClean="0"/>
              <a:t>mặc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40)</a:t>
            </a:r>
          </a:p>
          <a:p>
            <a:pPr lvl="1" eaLnBrk="1" hangingPunct="1">
              <a:defRPr/>
            </a:pPr>
            <a:r>
              <a:rPr lang="en-US" sz="2800" i="1" dirty="0" smtClean="0"/>
              <a:t>Wrap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chữ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dàn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lề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vùng</a:t>
            </a:r>
            <a:r>
              <a:rPr lang="en-US" sz="2800" dirty="0" smtClean="0"/>
              <a:t> text area, Value: virtual, physical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40351"/>
            <a:ext cx="5476875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0" y="1600200"/>
            <a:ext cx="3638550" cy="4114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6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 form mới 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&lt;datalist</a:t>
            </a:r>
            <a:r>
              <a:rPr lang="en-US" smtClean="0"/>
              <a:t>&gt;: sự kết hợp input text và data list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2362200"/>
            <a:ext cx="48958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3943350"/>
            <a:ext cx="2838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66800"/>
            <a:ext cx="3276600" cy="4676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9551"/>
            <a:ext cx="8476891" cy="48768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HTML5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/>
              <a:t>cảnh</a:t>
            </a:r>
            <a:r>
              <a:rPr lang="en-US" dirty="0"/>
              <a:t> (semantic)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327025" lvl="1" indent="0">
              <a:buNone/>
            </a:pPr>
            <a:r>
              <a:rPr lang="en-US" dirty="0" smtClean="0"/>
              <a:t>&lt;Header&gt;: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327025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&gt;: </a:t>
            </a:r>
            <a:r>
              <a:rPr lang="en-US" dirty="0" err="1" smtClean="0"/>
              <a:t>thanh</a:t>
            </a:r>
            <a:r>
              <a:rPr lang="en-US" dirty="0" smtClean="0"/>
              <a:t> Menu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marL="327025" lvl="1" indent="0">
              <a:buNone/>
            </a:pPr>
            <a:r>
              <a:rPr lang="en-US" dirty="0" smtClean="0"/>
              <a:t>&lt;Section&gt;: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marL="327025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aticle</a:t>
            </a:r>
            <a:r>
              <a:rPr lang="en-US" dirty="0" smtClean="0"/>
              <a:t>&gt;: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section</a:t>
            </a:r>
          </a:p>
          <a:p>
            <a:pPr marL="327025" lvl="1" indent="0">
              <a:buNone/>
            </a:pPr>
            <a:r>
              <a:rPr lang="en-US" dirty="0" smtClean="0"/>
              <a:t>&lt;Aside&gt;: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Section</a:t>
            </a:r>
          </a:p>
          <a:p>
            <a:pPr marL="327025" lvl="1" indent="0">
              <a:buNone/>
            </a:pPr>
            <a:r>
              <a:rPr lang="en-US" dirty="0" smtClean="0"/>
              <a:t>&lt;Footer&gt;: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6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81400" y="277814"/>
            <a:ext cx="5105400" cy="780790"/>
          </a:xfrm>
        </p:spPr>
        <p:txBody>
          <a:bodyPr/>
          <a:lstStyle/>
          <a:p>
            <a:r>
              <a:rPr lang="en-US" smtClean="0"/>
              <a:t>Ví dụ 1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52" y="1417638"/>
            <a:ext cx="5763818" cy="45329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4272383" y="1674150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&lt;header&gt;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4343400" y="5471542"/>
            <a:ext cx="1759456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&lt;footer&gt;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3331202" y="1992515"/>
            <a:ext cx="1302601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&lt;nav&gt;</a:t>
            </a:r>
          </a:p>
        </p:txBody>
      </p:sp>
      <p:sp>
        <p:nvSpPr>
          <p:cNvPr id="12" name="Left Bracket 11"/>
          <p:cNvSpPr/>
          <p:nvPr/>
        </p:nvSpPr>
        <p:spPr>
          <a:xfrm flipH="1">
            <a:off x="7186372" y="2254561"/>
            <a:ext cx="322659" cy="2980928"/>
          </a:xfrm>
          <a:prstGeom prst="leftBracket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858000" y="3745025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&lt;section&gt;</a:t>
            </a:r>
          </a:p>
        </p:txBody>
      </p:sp>
      <p:sp>
        <p:nvSpPr>
          <p:cNvPr id="13" name="Rectangle 7"/>
          <p:cNvSpPr>
            <a:spLocks/>
          </p:cNvSpPr>
          <p:nvPr/>
        </p:nvSpPr>
        <p:spPr bwMode="auto">
          <a:xfrm>
            <a:off x="4100341" y="4060509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&lt;article&gt;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982503" y="2776513"/>
            <a:ext cx="1911742" cy="3030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marL="535735" lvl="1">
              <a:spcBef>
                <a:spcPts val="1687"/>
              </a:spcBef>
            </a:pPr>
            <a:r>
              <a:rPr lang="en-US" sz="1969" b="1" dirty="0">
                <a:solidFill>
                  <a:srgbClr val="FF0000"/>
                </a:solidFill>
                <a:latin typeface="Courier New" pitchFamily="49" charset="0"/>
                <a:ea typeface="Auto 2 Regular" charset="0"/>
                <a:cs typeface="Courier New" pitchFamily="49" charset="0"/>
                <a:sym typeface="Auto 2 Regular" charset="0"/>
              </a:rPr>
              <a:t>&lt;article&gt;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4" y="747713"/>
            <a:ext cx="2664424" cy="54959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295400" y="1828800"/>
            <a:ext cx="22860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50222" y="2133600"/>
            <a:ext cx="2197778" cy="615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286933" y="3332289"/>
            <a:ext cx="22860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86933" y="4211141"/>
            <a:ext cx="22860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68921" y="5471542"/>
            <a:ext cx="2633133" cy="45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33718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347788"/>
            <a:ext cx="82867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7649-3193-46A0-9056-B210DCC23D80}" type="datetime1">
              <a:rPr lang="en-US" smtClean="0"/>
              <a:t>5/27/2020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ĐTTH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1CEF9-6A6E-4F38-8697-0E86D104E81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81000"/>
            <a:ext cx="8477250" cy="448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7275"/>
            <a:ext cx="7753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10609</TotalTime>
  <Words>892</Words>
  <Application>Microsoft Office PowerPoint</Application>
  <PresentationFormat>On-screen Show (4:3)</PresentationFormat>
  <Paragraphs>295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Auto 2 Regular</vt:lpstr>
      <vt:lpstr>Calibri</vt:lpstr>
      <vt:lpstr>Calibri Light</vt:lpstr>
      <vt:lpstr>Courier New</vt:lpstr>
      <vt:lpstr>Times New Roman</vt:lpstr>
      <vt:lpstr>Wingdings</vt:lpstr>
      <vt:lpstr>Retrospect</vt:lpstr>
      <vt:lpstr>Layout - Form</vt:lpstr>
      <vt:lpstr>Nội dung</vt:lpstr>
      <vt:lpstr>Ví dụ</vt:lpstr>
      <vt:lpstr>PowerPoint Presentation</vt:lpstr>
      <vt:lpstr>HTML5</vt:lpstr>
      <vt:lpstr>Ví dụ 1</vt:lpstr>
      <vt:lpstr>PowerPoint Presentation</vt:lpstr>
      <vt:lpstr>PowerPoint Presentation</vt:lpstr>
      <vt:lpstr>PowerPoint Presentation</vt:lpstr>
      <vt:lpstr>PowerPoint Presentation</vt:lpstr>
      <vt:lpstr>Ví dụ 2</vt:lpstr>
      <vt:lpstr>PowerPoint Presentation</vt:lpstr>
      <vt:lpstr>Ví dụ 3 - Demo</vt:lpstr>
      <vt:lpstr>PowerPoint Presentation</vt:lpstr>
      <vt:lpstr>PowerPoint Presentation</vt:lpstr>
      <vt:lpstr>PowerPoint Presentation</vt:lpstr>
      <vt:lpstr>PowerPoint Presentation</vt:lpstr>
      <vt:lpstr>CÁC PHẦN TỬ CỦA FORM</vt:lpstr>
      <vt:lpstr>Phần tử Input</vt:lpstr>
      <vt:lpstr>PowerPoint Presentation</vt:lpstr>
      <vt:lpstr>Phần tử Input</vt:lpstr>
      <vt:lpstr>PowerPoint Presentation</vt:lpstr>
      <vt:lpstr>Phần tử Input</vt:lpstr>
      <vt:lpstr>Phần tử Input</vt:lpstr>
      <vt:lpstr>Phần tử Input</vt:lpstr>
      <vt:lpstr>PowerPoint Presentation</vt:lpstr>
      <vt:lpstr>Phần tử Input</vt:lpstr>
      <vt:lpstr>Phần tử Input</vt:lpstr>
      <vt:lpstr>Phần tử Input mới HTML5</vt:lpstr>
      <vt:lpstr>Các thuộc tính mới phần tử Input HTML5</vt:lpstr>
      <vt:lpstr>Phần tử Input mới HTML5</vt:lpstr>
      <vt:lpstr>Phần tử Input mới HTML5</vt:lpstr>
      <vt:lpstr>Phần tử Input mới HTML5</vt:lpstr>
      <vt:lpstr>Phần tử &lt;Select&gt; [Dropdown list]</vt:lpstr>
      <vt:lpstr>PowerPoint Presentation</vt:lpstr>
      <vt:lpstr>PowerPoint Presentation</vt:lpstr>
      <vt:lpstr>Phần tử &lt;textarea&gt;</vt:lpstr>
      <vt:lpstr>PowerPoint Presentation</vt:lpstr>
      <vt:lpstr>PowerPoint Presentation</vt:lpstr>
      <vt:lpstr>Các thành phần form mới HTML5</vt:lpstr>
      <vt:lpstr>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</dc:title>
  <dc:creator>client</dc:creator>
  <cp:lastModifiedBy>ThuHa DangThi</cp:lastModifiedBy>
  <cp:revision>401</cp:revision>
  <cp:lastPrinted>2016-12-30T16:00:33Z</cp:lastPrinted>
  <dcterms:created xsi:type="dcterms:W3CDTF">2007-02-15T02:30:37Z</dcterms:created>
  <dcterms:modified xsi:type="dcterms:W3CDTF">2020-05-27T03:09:22Z</dcterms:modified>
</cp:coreProperties>
</file>