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4" r:id="rId1"/>
  </p:sldMasterIdLst>
  <p:notesMasterIdLst>
    <p:notesMasterId r:id="rId44"/>
  </p:notesMasterIdLst>
  <p:handoutMasterIdLst>
    <p:handoutMasterId r:id="rId45"/>
  </p:handoutMasterIdLst>
  <p:sldIdLst>
    <p:sldId id="329" r:id="rId2"/>
    <p:sldId id="364" r:id="rId3"/>
    <p:sldId id="275" r:id="rId4"/>
    <p:sldId id="333" r:id="rId5"/>
    <p:sldId id="332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284" r:id="rId14"/>
    <p:sldId id="293" r:id="rId15"/>
    <p:sldId id="365" r:id="rId16"/>
    <p:sldId id="366" r:id="rId17"/>
    <p:sldId id="367" r:id="rId18"/>
    <p:sldId id="368" r:id="rId19"/>
    <p:sldId id="296" r:id="rId20"/>
    <p:sldId id="350" r:id="rId21"/>
    <p:sldId id="351" r:id="rId22"/>
    <p:sldId id="354" r:id="rId23"/>
    <p:sldId id="355" r:id="rId24"/>
    <p:sldId id="353" r:id="rId25"/>
    <p:sldId id="356" r:id="rId26"/>
    <p:sldId id="306" r:id="rId27"/>
    <p:sldId id="357" r:id="rId28"/>
    <p:sldId id="369" r:id="rId29"/>
    <p:sldId id="370" r:id="rId30"/>
    <p:sldId id="304" r:id="rId31"/>
    <p:sldId id="305" r:id="rId32"/>
    <p:sldId id="371" r:id="rId33"/>
    <p:sldId id="372" r:id="rId34"/>
    <p:sldId id="310" r:id="rId35"/>
    <p:sldId id="303" r:id="rId36"/>
    <p:sldId id="362" r:id="rId37"/>
    <p:sldId id="373" r:id="rId38"/>
    <p:sldId id="363" r:id="rId39"/>
    <p:sldId id="316" r:id="rId40"/>
    <p:sldId id="318" r:id="rId41"/>
    <p:sldId id="314" r:id="rId42"/>
    <p:sldId id="328" r:id="rId4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F808FE"/>
    <a:srgbClr val="E6E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84037" autoAdjust="0"/>
  </p:normalViewPr>
  <p:slideViewPr>
    <p:cSldViewPr>
      <p:cViewPr varScale="1">
        <p:scale>
          <a:sx n="56" d="100"/>
          <a:sy n="56" d="100"/>
        </p:scale>
        <p:origin x="152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F7B0D-756E-4473-8969-A1BF4ED4F300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9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C4D93-2D5A-44D0-B085-9DA3BEDD3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12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632069F-8916-48EC-87F1-6ADCE9A32970}" type="datetimeFigureOut">
              <a:rPr lang="en-US"/>
              <a:pPr>
                <a:defRPr/>
              </a:pPr>
              <a:t>6/18/2020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31839" y="4560889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571255A-C309-402A-8BBF-C99675A8B7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19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Năm MOD 10 = 0…9: Canh - Tân – Nhâm – Quý – Giáp – Ất – Bính – Đinh – Mậu - Kỷ</a:t>
            </a:r>
            <a:br>
              <a:rPr lang="en-US" smtClean="0"/>
            </a:br>
            <a:r>
              <a:rPr lang="en-US" smtClean="0"/>
              <a:t>Năm MOD 12 = 0…11: Thân – Dậu – Tuất – Hợi – Tý – Sửu – Dần – Mẹo – Thìn – Tỵ – Ngọ – Mùi</a:t>
            </a:r>
          </a:p>
        </p:txBody>
      </p:sp>
    </p:spTree>
    <p:extLst>
      <p:ext uri="{BB962C8B-B14F-4D97-AF65-F5344CB8AC3E}">
        <p14:creationId xmlns:p14="http://schemas.microsoft.com/office/powerpoint/2010/main" val="3571576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DD1AC8-8FAE-47AE-B710-6DF556E3AE57}" type="datetime1">
              <a:rPr lang="en-US" altLang="en-US" smtClean="0"/>
              <a:t>6/18/2020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JavaScript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F1F9D9-9A3C-49A0-AB88-C86E0C15557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2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2545EE-DAF9-4C80-8277-BC14CD74060C}" type="datetime1">
              <a:rPr lang="en-US" smtClean="0"/>
              <a:t>6/18/2020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JavaScript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009D1-9D5C-48A0-89CE-3C711E0F5CB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94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9016F0-D750-4917-B4FA-1E564D8C42D3}" type="datetime1">
              <a:rPr lang="en-US" smtClean="0"/>
              <a:t>6/18/2020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JavaScript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5147BD-1A9F-427F-9D79-5790564A145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117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6D09D6-8A70-4D0A-BFC6-B252D5A9F9CA}" type="datetime1">
              <a:rPr lang="en-US" altLang="en-US" smtClean="0"/>
              <a:t>6/18/2020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JavaScript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96E17-C0FB-4573-97D8-4891767C1F4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74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AB720C-7702-449A-B96E-1C4E8A3477B9}" type="datetime1">
              <a:rPr lang="en-US" smtClean="0"/>
              <a:t>6/18/2020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JavaScript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B13E7E-62FE-4AA6-95D3-E71A76CA201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8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E4F92C-8A60-4B3B-91B1-913F1375042F}" type="datetime1">
              <a:rPr lang="en-US" smtClean="0"/>
              <a:t>6/18/2020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JavaScript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A4BA4-18EA-49FE-A69F-8D07A479E51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866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68C253-D423-4699-8A02-7D492011574B}" type="datetime1">
              <a:rPr lang="en-US" smtClean="0"/>
              <a:t>6/18/2020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JavaScript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84D6E2-CA7C-4046-AE16-97CB73B29CD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32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3500DE-8A30-461F-987D-5DCC7D47B227}" type="datetime1">
              <a:rPr lang="en-US" smtClean="0"/>
              <a:t>6/18/2020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JavaScript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B223A3-E78C-4BA1-A059-0F244ADF541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762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9C98C2-E431-49BC-9689-736554AB8484}" type="datetime1">
              <a:rPr lang="en-US" altLang="en-US" smtClean="0"/>
              <a:t>6/18/2020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JavaScript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2BD1AB-52C3-4804-A0C5-CCC07CA1BE7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691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6E210C-E2E1-4284-9397-F1E5E708DE5B}" type="datetime1">
              <a:rPr lang="en-US" altLang="en-US" smtClean="0"/>
              <a:t>6/18/2020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JavaScript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43E2C28-7946-4B35-B72D-3EF993F1D47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509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B7796E-86C0-445D-9F94-146F3489C424}" type="datetime1">
              <a:rPr lang="en-US" smtClean="0"/>
              <a:t>6/18/2020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JavaScript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4B921-3818-48E2-B417-9569E0E1858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89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9D41102-F6F7-4856-984E-8702F8229029}" type="datetime1">
              <a:rPr lang="en-US" altLang="en-US" smtClean="0"/>
              <a:t>6/18/2020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JavaScript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183F423-1C1D-4B81-9952-C7F2D2E6BDB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79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5" r:id="rId1"/>
    <p:sldLayoutId id="2147484376" r:id="rId2"/>
    <p:sldLayoutId id="2147484377" r:id="rId3"/>
    <p:sldLayoutId id="2147484378" r:id="rId4"/>
    <p:sldLayoutId id="2147484379" r:id="rId5"/>
    <p:sldLayoutId id="2147484380" r:id="rId6"/>
    <p:sldLayoutId id="2147484381" r:id="rId7"/>
    <p:sldLayoutId id="2147484382" r:id="rId8"/>
    <p:sldLayoutId id="2147484383" r:id="rId9"/>
    <p:sldLayoutId id="2147484384" r:id="rId10"/>
    <p:sldLayoutId id="2147484385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CHƯƠNG VIII</a:t>
            </a:r>
            <a:br>
              <a:rPr lang="en-US" smtClean="0"/>
            </a:br>
            <a:r>
              <a:rPr lang="en-US" smtClean="0"/>
              <a:t>JAVASCRIPT</a:t>
            </a:r>
            <a:endParaRPr lang="en-US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FBE8-FEC0-41A0-86AD-CAE4098826AF}" type="datetime1">
              <a:rPr lang="en-US" altLang="en-US" smtClean="0"/>
              <a:pPr/>
              <a:t>6/18/2020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JavaScript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F9D9-9A3C-49A0-AB88-C86E0C155571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428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>
                <a:latin typeface="Arial" charset="0"/>
              </a:rPr>
              <a:t>BIẾN </a:t>
            </a:r>
            <a:r>
              <a:rPr lang="en-US" sz="3200">
                <a:latin typeface="Arial" charset="0"/>
              </a:rPr>
              <a:t>VÀ DỮ </a:t>
            </a:r>
            <a:r>
              <a:rPr lang="en-US" sz="3200" smtClean="0">
                <a:latin typeface="Arial" charset="0"/>
              </a:rPr>
              <a:t>LIỆU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2959" y="1845734"/>
            <a:ext cx="7586404" cy="4478866"/>
          </a:xfrm>
        </p:spPr>
        <p:txBody>
          <a:bodyPr>
            <a:noAutofit/>
          </a:bodyPr>
          <a:lstStyle/>
          <a:p>
            <a:pPr marL="571500" indent="-571500">
              <a:lnSpc>
                <a:spcPct val="90000"/>
              </a:lnSpc>
              <a:buNone/>
            </a:pPr>
            <a:r>
              <a:rPr lang="en-US" b="1" dirty="0" err="1"/>
              <a:t>Biến</a:t>
            </a:r>
            <a:r>
              <a:rPr lang="en-US" b="1" dirty="0"/>
              <a:t>:</a:t>
            </a:r>
          </a:p>
          <a:p>
            <a:pPr marL="571500" indent="-571500">
              <a:lnSpc>
                <a:spcPct val="90000"/>
              </a:lnSpc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: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  <a:p>
            <a:pPr marL="571500" indent="-571500">
              <a:lnSpc>
                <a:spcPct val="90000"/>
              </a:lnSpc>
            </a:pP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: </a:t>
            </a:r>
            <a:r>
              <a:rPr lang="en-US" dirty="0" smtClean="0"/>
              <a:t> </a:t>
            </a:r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var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</a:rPr>
              <a:t>tên_biến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</a:rPr>
              <a:t>;</a:t>
            </a:r>
            <a:endParaRPr lang="en-US" b="1" dirty="0">
              <a:solidFill>
                <a:srgbClr val="FFFF00"/>
              </a:solidFill>
              <a:latin typeface="Courier New" pitchFamily="49" charset="0"/>
            </a:endParaRPr>
          </a:p>
          <a:p>
            <a:pPr marL="571500" indent="-571500">
              <a:lnSpc>
                <a:spcPct val="90000"/>
              </a:lnSpc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</a:p>
          <a:p>
            <a:pPr marL="839788" lvl="1" indent="-495300">
              <a:lnSpc>
                <a:spcPct val="90000"/>
              </a:lnSpc>
              <a:buNone/>
            </a:pPr>
            <a:r>
              <a:rPr lang="en-US" b="1" dirty="0" err="1">
                <a:latin typeface="Courier New" pitchFamily="49" charset="0"/>
              </a:rPr>
              <a:t>var</a:t>
            </a:r>
            <a:r>
              <a:rPr lang="en-US" b="1" dirty="0">
                <a:latin typeface="Courier New" pitchFamily="49" charset="0"/>
              </a:rPr>
              <a:t> x;</a:t>
            </a:r>
          </a:p>
          <a:p>
            <a:pPr marL="839788" lvl="1" indent="-495300">
              <a:lnSpc>
                <a:spcPct val="90000"/>
              </a:lnSpc>
              <a:buNone/>
            </a:pPr>
            <a:r>
              <a:rPr lang="en-US" b="1" dirty="0" err="1">
                <a:latin typeface="Courier New" pitchFamily="49" charset="0"/>
              </a:rPr>
              <a:t>var</a:t>
            </a:r>
            <a:r>
              <a:rPr lang="en-US" b="1" dirty="0">
                <a:latin typeface="Courier New" pitchFamily="49" charset="0"/>
              </a:rPr>
              <a:t> a, b=100;</a:t>
            </a:r>
          </a:p>
          <a:p>
            <a:pPr marL="839788" lvl="1" indent="-495300">
              <a:lnSpc>
                <a:spcPct val="90000"/>
              </a:lnSpc>
              <a:buNone/>
            </a:pPr>
            <a:r>
              <a:rPr lang="en-US" b="1" dirty="0" err="1">
                <a:latin typeface="Courier New" pitchFamily="49" charset="0"/>
              </a:rPr>
              <a:t>var</a:t>
            </a:r>
            <a:r>
              <a:rPr lang="en-US" b="1" dirty="0">
                <a:latin typeface="Courier New" pitchFamily="49" charset="0"/>
              </a:rPr>
              <a:t> name=“KHOA CNTT”;</a:t>
            </a:r>
          </a:p>
          <a:p>
            <a:pPr marL="839788" lvl="1" indent="-495300">
              <a:lnSpc>
                <a:spcPct val="90000"/>
              </a:lnSpc>
              <a:buNone/>
            </a:pPr>
            <a:r>
              <a:rPr lang="en-US" b="1" dirty="0">
                <a:latin typeface="Courier New" pitchFamily="49" charset="0"/>
              </a:rPr>
              <a:t>b= “</a:t>
            </a:r>
            <a:r>
              <a:rPr lang="en-US" b="1" dirty="0" err="1">
                <a:latin typeface="Courier New" pitchFamily="49" charset="0"/>
              </a:rPr>
              <a:t>Đại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Học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Công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Nghiệp</a:t>
            </a:r>
            <a:r>
              <a:rPr lang="en-US" b="1" dirty="0">
                <a:latin typeface="Courier New" pitchFamily="49" charset="0"/>
              </a:rPr>
              <a:t>”;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EC57F7-8778-45F4-8B24-76A53D5C88D8}" type="datetime1">
              <a:rPr lang="en-US" altLang="en-US" smtClean="0"/>
              <a:t>6/18/2020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JavaScript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96E17-C0FB-4573-97D8-4891767C1F4B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247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Arial" charset="0"/>
              </a:rPr>
              <a:t>BIẾN VÀ DỮ LIỆU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737360"/>
            <a:ext cx="8305800" cy="4511040"/>
          </a:xfrm>
        </p:spPr>
        <p:txBody>
          <a:bodyPr>
            <a:noAutofit/>
          </a:bodyPr>
          <a:lstStyle/>
          <a:p>
            <a:pPr marL="571500" indent="-571500"/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 smtClean="0"/>
              <a:t>:</a:t>
            </a:r>
            <a:endParaRPr lang="en-US" dirty="0"/>
          </a:p>
          <a:p>
            <a:pPr marL="839788" lvl="1" indent="-495300"/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( , [ , { , # , &amp; …. )</a:t>
            </a:r>
          </a:p>
          <a:p>
            <a:pPr marL="839788" lvl="1" indent="-495300"/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err="1"/>
              <a:t>ký</a:t>
            </a:r>
            <a:r>
              <a:rPr lang="en-US"/>
              <a:t> </a:t>
            </a:r>
            <a:r>
              <a:rPr lang="en-US" smtClean="0"/>
              <a:t>tự</a:t>
            </a:r>
            <a:endParaRPr lang="en-US" dirty="0"/>
          </a:p>
          <a:p>
            <a:pPr marL="839788" lvl="1" indent="-495300"/>
            <a:r>
              <a:rPr lang="en-US" smtClean="0"/>
              <a:t>Không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trắng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tên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biến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phải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gợi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nhớ</a:t>
            </a:r>
            <a:endParaRPr lang="en-US" dirty="0">
              <a:solidFill>
                <a:srgbClr val="FF0000"/>
              </a:solidFill>
            </a:endParaRPr>
          </a:p>
          <a:p>
            <a:pPr marL="839788" lvl="1" indent="-495300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/>
              <a:t>JavaScript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45EE62-41FF-47B4-8DB6-2B3413E06DB7}" type="datetime1">
              <a:rPr lang="en-US" altLang="en-US" smtClean="0"/>
              <a:t>6/18/2020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JavaScript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96E17-C0FB-4573-97D8-4891767C1F4B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682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Arial" charset="0"/>
              </a:rPr>
              <a:t>BIẾN VÀ DỮ LIỆU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4400" y="1943100"/>
            <a:ext cx="8229600" cy="4195481"/>
          </a:xfrm>
        </p:spPr>
        <p:txBody>
          <a:bodyPr>
            <a:normAutofit/>
          </a:bodyPr>
          <a:lstStyle/>
          <a:p>
            <a:pPr marL="571500" indent="-571500"/>
            <a:r>
              <a:rPr lang="en-US" sz="2800" err="1" smtClean="0"/>
              <a:t>Có</a:t>
            </a:r>
            <a:r>
              <a:rPr lang="en-US" sz="2800" smtClean="0"/>
              <a:t> 2 xuất biến:</a:t>
            </a:r>
          </a:p>
          <a:p>
            <a:pPr marL="0" indent="0">
              <a:buNone/>
            </a:pP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</a:rPr>
              <a:t>document.write(tên_biến);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</a:endParaRPr>
          </a:p>
          <a:p>
            <a:pPr marL="0" indent="0">
              <a:buNone/>
            </a:pP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</a:rPr>
              <a:t>document.ge</a:t>
            </a:r>
            <a:r>
              <a:rPr lang="en-US" sz="2400" b="1" i="1" smtClean="0">
                <a:solidFill>
                  <a:srgbClr val="FF0000"/>
                </a:solidFill>
                <a:latin typeface="Courier New" pitchFamily="49" charset="0"/>
              </a:rPr>
              <a:t>t</a:t>
            </a: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</a:rPr>
              <a:t>ElementById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(“ID</a:t>
            </a: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</a:rPr>
              <a:t>”).innerHTML=biến;</a:t>
            </a:r>
          </a:p>
          <a:p>
            <a:pPr marL="0" indent="0">
              <a:buNone/>
            </a:pPr>
            <a:r>
              <a:rPr lang="en-US" sz="2400" smtClean="0"/>
              <a:t>Ví dụ:</a:t>
            </a:r>
          </a:p>
          <a:p>
            <a:pPr marL="0" indent="0">
              <a:buNone/>
            </a:pPr>
            <a:r>
              <a:rPr lang="en-US" sz="2400"/>
              <a:t> </a:t>
            </a:r>
            <a:r>
              <a:rPr lang="en-US" sz="2400" smtClean="0"/>
              <a:t>var a=“100”;</a:t>
            </a:r>
          </a:p>
          <a:p>
            <a:pPr marL="0" indent="0">
              <a:buNone/>
            </a:pPr>
            <a:r>
              <a:rPr lang="en-US" sz="2400"/>
              <a:t> </a:t>
            </a:r>
            <a:r>
              <a:rPr lang="en-US" sz="2400" smtClean="0"/>
              <a:t>var ten=“Minh”;</a:t>
            </a:r>
          </a:p>
          <a:p>
            <a:pPr marL="0" indent="0">
              <a:buNone/>
            </a:pPr>
            <a:r>
              <a:rPr lang="en-US" sz="2400"/>
              <a:t> </a:t>
            </a: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</a:rPr>
              <a:t>document.write(a); </a:t>
            </a:r>
            <a:endParaRPr lang="en-US" sz="2400" b="1" smtClean="0">
              <a:solidFill>
                <a:srgbClr val="FF0000"/>
              </a:solidFill>
              <a:latin typeface="Courier New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</a:rPr>
              <a:t>document.getElementById(“tt”).innerHTML=</a:t>
            </a: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  <a:sym typeface="Wingdings" panose="05000000000000000000" pitchFamily="2" charset="2"/>
              </a:rPr>
              <a:t>ten;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FD5943-0DBB-4906-8FE6-CC21B8CD7441}" type="datetime1">
              <a:rPr lang="en-US" altLang="en-US" smtClean="0"/>
              <a:t>6/18/2020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JavaScript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96E17-C0FB-4573-97D8-4891767C1F4B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175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491923"/>
            <a:ext cx="7924800" cy="1143000"/>
          </a:xfrm>
        </p:spPr>
        <p:txBody>
          <a:bodyPr/>
          <a:lstStyle/>
          <a:p>
            <a:r>
              <a:rPr lang="en-US" sz="3200">
                <a:latin typeface="Arial" charset="0"/>
              </a:rPr>
              <a:t>BIẾN VÀ DỮ LIỆU</a:t>
            </a:r>
            <a:endParaRPr lang="en-US"/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>
          <a:xfrm>
            <a:off x="661380" y="1647280"/>
            <a:ext cx="7644420" cy="4677320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ts val="3500"/>
              </a:lnSpc>
              <a:buNone/>
            </a:pP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r>
              <a:rPr lang="en-US" b="1" dirty="0" smtClean="0"/>
              <a:t>:</a:t>
            </a:r>
            <a:endParaRPr lang="en-US" i="1" dirty="0" smtClean="0"/>
          </a:p>
          <a:p>
            <a:pPr marL="839788" lvl="1" indent="-495300" eaLnBrk="1" hangingPunct="1">
              <a:lnSpc>
                <a:spcPts val="3500"/>
              </a:lnSpc>
            </a:pPr>
            <a:r>
              <a:rPr lang="en-US" b="1" i="1" dirty="0" err="1" smtClean="0">
                <a:solidFill>
                  <a:srgbClr val="FF0000"/>
                </a:solidFill>
              </a:rPr>
              <a:t>Kiểu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số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 smtClean="0"/>
          </a:p>
          <a:p>
            <a:pPr marL="839788" lvl="1" indent="-495300" eaLnBrk="1" hangingPunct="1">
              <a:lnSpc>
                <a:spcPts val="3500"/>
              </a:lnSpc>
            </a:pPr>
            <a:r>
              <a:rPr lang="en-US" b="1" i="1" dirty="0" err="1" smtClean="0">
                <a:solidFill>
                  <a:srgbClr val="FF0000"/>
                </a:solidFill>
              </a:rPr>
              <a:t>Kiểu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chuỗi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err="1" smtClean="0"/>
              <a:t>chuỗi</a:t>
            </a:r>
            <a:r>
              <a:rPr lang="en-US" smtClean="0"/>
              <a:t> đặt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nháy</a:t>
            </a:r>
            <a:r>
              <a:rPr lang="en-US" dirty="0" smtClean="0"/>
              <a:t> </a:t>
            </a:r>
            <a:r>
              <a:rPr lang="en-US" dirty="0" err="1" smtClean="0"/>
              <a:t>đôi</a:t>
            </a:r>
            <a:r>
              <a:rPr lang="en-US" dirty="0" smtClean="0"/>
              <a:t> (“ ”)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(‘ ’) </a:t>
            </a:r>
          </a:p>
          <a:p>
            <a:pPr marL="571500" indent="-571500" eaLnBrk="1" hangingPunct="1">
              <a:lnSpc>
                <a:spcPts val="3500"/>
              </a:lnSpc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</a:p>
          <a:p>
            <a:pPr marL="839788" lvl="1" indent="-495300" eaLnBrk="1" hangingPunct="1">
              <a:lnSpc>
                <a:spcPts val="3500"/>
              </a:lnSpc>
              <a:buFont typeface="Wingdings" pitchFamily="2" charset="2"/>
              <a:buNone/>
            </a:pPr>
            <a:r>
              <a:rPr lang="en-US" b="1" dirty="0" err="1" smtClean="0">
                <a:latin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</a:rPr>
              <a:t>  s1, s2, s3 ;</a:t>
            </a:r>
          </a:p>
          <a:p>
            <a:pPr marL="839788" lvl="1" indent="-495300" eaLnBrk="1" hangingPunct="1">
              <a:lnSpc>
                <a:spcPts val="3500"/>
              </a:lnSpc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s1=15;</a:t>
            </a:r>
          </a:p>
          <a:p>
            <a:pPr marL="839788" lvl="1" indent="-495300" eaLnBrk="1" hangingPunct="1">
              <a:lnSpc>
                <a:spcPts val="3500"/>
              </a:lnSpc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s2=’Hello World’ ;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42A81A-D689-4B2F-A1E3-E7E2385EC076}" type="datetime1">
              <a:rPr lang="en-US" altLang="en-US" smtClean="0"/>
              <a:t>6/18/2020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JavaScript</a:t>
            </a:r>
            <a:endParaRPr lang="en-US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96E17-C0FB-4573-97D8-4891767C1F4B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22961" y="465807"/>
            <a:ext cx="7924800" cy="1143000"/>
          </a:xfrm>
        </p:spPr>
        <p:txBody>
          <a:bodyPr/>
          <a:lstStyle/>
          <a:p>
            <a:r>
              <a:rPr lang="en-US" sz="3200">
                <a:latin typeface="Arial" charset="0"/>
              </a:rPr>
              <a:t>BIẾN VÀ DỮ LIỆU</a:t>
            </a:r>
            <a:endParaRPr lang="en-US"/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38796"/>
            <a:ext cx="7398214" cy="4191000"/>
          </a:xfrm>
        </p:spPr>
        <p:txBody>
          <a:bodyPr>
            <a:normAutofit/>
          </a:bodyPr>
          <a:lstStyle/>
          <a:p>
            <a:pPr lvl="1" eaLnBrk="1" hangingPunct="1"/>
            <a:r>
              <a:rPr lang="en-US" b="1" i="1" dirty="0" err="1" smtClean="0">
                <a:solidFill>
                  <a:srgbClr val="FF0000"/>
                </a:solidFill>
              </a:rPr>
              <a:t>Kiểu</a:t>
            </a:r>
            <a:r>
              <a:rPr lang="en-US" b="1" i="1" dirty="0" smtClean="0">
                <a:solidFill>
                  <a:srgbClr val="FF0000"/>
                </a:solidFill>
              </a:rPr>
              <a:t> Boolean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False </a:t>
            </a:r>
            <a:r>
              <a:rPr lang="en-US" dirty="0" err="1" smtClean="0"/>
              <a:t>hoặc</a:t>
            </a:r>
            <a:r>
              <a:rPr lang="en-US" dirty="0" smtClean="0"/>
              <a:t> True</a:t>
            </a:r>
          </a:p>
          <a:p>
            <a:pPr marL="457200" lvl="1" indent="0" eaLnBrk="1" hangingPunct="1">
              <a:buNone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dirty="0" err="1" smtClean="0">
                <a:latin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</a:rPr>
              <a:t> flag;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flag=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true</a:t>
            </a:r>
            <a:r>
              <a:rPr lang="en-US" b="1" dirty="0" smtClean="0">
                <a:solidFill>
                  <a:srgbClr val="FF0000"/>
                </a:solidFill>
              </a:rPr>
              <a:t> ;</a:t>
            </a:r>
            <a:endParaRPr lang="en-US" b="1" i="1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b="1" i="1" dirty="0" err="1" smtClean="0">
                <a:solidFill>
                  <a:srgbClr val="FF0000"/>
                </a:solidFill>
              </a:rPr>
              <a:t>Kiểu</a:t>
            </a:r>
            <a:r>
              <a:rPr lang="en-US" b="1" i="1" dirty="0" smtClean="0">
                <a:solidFill>
                  <a:srgbClr val="FF0000"/>
                </a:solidFill>
              </a:rPr>
              <a:t> Null</a:t>
            </a:r>
            <a:r>
              <a:rPr lang="en-US" smtClean="0">
                <a:solidFill>
                  <a:srgbClr val="FF0000"/>
                </a:solidFill>
              </a:rPr>
              <a:t>: </a:t>
            </a:r>
            <a:r>
              <a:rPr lang="en-US" smtClean="0">
                <a:solidFill>
                  <a:srgbClr val="FFFF00"/>
                </a:solidFill>
              </a:rPr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5629E-A941-4341-8475-2BCD3288F386}" type="datetime1">
              <a:rPr lang="en-US" altLang="en-US" smtClean="0"/>
              <a:t>6/18/2020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JavaScript</a:t>
            </a:r>
            <a:endParaRPr lang="en-US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96E17-C0FB-4573-97D8-4891767C1F4B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Toán tử số </a:t>
            </a:r>
            <a:r>
              <a:rPr lang="en-US" smtClean="0"/>
              <a:t>học</a:t>
            </a:r>
            <a:endParaRPr lang="en-US"/>
          </a:p>
        </p:txBody>
      </p:sp>
      <p:graphicFrame>
        <p:nvGraphicFramePr>
          <p:cNvPr id="7" name="Group 2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63880"/>
              </p:ext>
            </p:extLst>
          </p:nvPr>
        </p:nvGraphicFramePr>
        <p:xfrm>
          <a:off x="457200" y="1905000"/>
          <a:ext cx="8285018" cy="4190998"/>
        </p:xfrm>
        <a:graphic>
          <a:graphicData uri="http://schemas.openxmlformats.org/drawingml/2006/table">
            <a:tbl>
              <a:tblPr/>
              <a:tblGrid>
                <a:gridCol w="1425715"/>
                <a:gridCol w="3307103"/>
                <a:gridCol w="1841691"/>
                <a:gridCol w="1710509"/>
              </a:tblGrid>
              <a:tr h="626689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Toán Tử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Chức Năng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Ví dụ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Kết quả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</a:tr>
              <a:tr h="50918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Cộng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x=2; x+2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</a:tr>
              <a:tr h="50918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Trừ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x=2; 5-x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</a:tr>
              <a:tr h="50918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Nhân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x=4; x*5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</a:tr>
              <a:tr h="50918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Chia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15/5; 5/2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3; 2.5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</a:tr>
              <a:tr h="50918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Lấy phần dư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5%2; 10%2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1; 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</a:tr>
              <a:tr h="50918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++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Tăng giá trị lên 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x=5; x++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x=6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</a:tr>
              <a:tr h="50918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--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Giảm giá trị  xuống 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x=5; x--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x=4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6D09D6-8A70-4D0A-BFC6-B252D5A9F9CA}" type="datetime1">
              <a:rPr lang="en-US" altLang="en-US" smtClean="0"/>
              <a:t>6/18/2020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JavaScript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96E17-C0FB-4573-97D8-4891767C1F4B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675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Toán </a:t>
            </a:r>
            <a:r>
              <a:rPr lang="en-US" smtClean="0"/>
              <a:t>tử gán </a:t>
            </a:r>
            <a:endParaRPr lang="en-US"/>
          </a:p>
        </p:txBody>
      </p:sp>
      <p:graphicFrame>
        <p:nvGraphicFramePr>
          <p:cNvPr id="7" name="Group 1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259923"/>
              </p:ext>
            </p:extLst>
          </p:nvPr>
        </p:nvGraphicFramePr>
        <p:xfrm>
          <a:off x="1100744" y="2133600"/>
          <a:ext cx="6747856" cy="3733799"/>
        </p:xfrm>
        <a:graphic>
          <a:graphicData uri="http://schemas.openxmlformats.org/drawingml/2006/table">
            <a:tbl>
              <a:tblPr/>
              <a:tblGrid>
                <a:gridCol w="1968522"/>
                <a:gridCol w="2542255"/>
                <a:gridCol w="2237079"/>
              </a:tblGrid>
              <a:tr h="53303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Tóan Tử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Ví dụ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Tương đương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</a:tr>
              <a:tr h="534312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= y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x= y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</a:tr>
              <a:tr h="53303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+=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+= y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= x+y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</a:tr>
              <a:tr h="53303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-=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-= y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= x-y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</a:tr>
              <a:tr h="53303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*=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*= y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= x*y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</a:tr>
              <a:tr h="534312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/=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/= y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x= x/y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</a:tr>
              <a:tr h="53303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%=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x%=y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= x%y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6D09D6-8A70-4D0A-BFC6-B252D5A9F9CA}" type="datetime1">
              <a:rPr lang="en-US" altLang="en-US" smtClean="0"/>
              <a:t>6/18/2020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JavaScript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96E17-C0FB-4573-97D8-4891767C1F4B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798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Toán tử </a:t>
            </a:r>
            <a:r>
              <a:rPr lang="en-US"/>
              <a:t>so sánh </a:t>
            </a:r>
          </a:p>
        </p:txBody>
      </p:sp>
      <p:graphicFrame>
        <p:nvGraphicFramePr>
          <p:cNvPr id="7" name="Group 16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948113"/>
              </p:ext>
            </p:extLst>
          </p:nvPr>
        </p:nvGraphicFramePr>
        <p:xfrm>
          <a:off x="685800" y="1828800"/>
          <a:ext cx="7924800" cy="4419601"/>
        </p:xfrm>
        <a:graphic>
          <a:graphicData uri="http://schemas.openxmlformats.org/drawingml/2006/table">
            <a:tbl>
              <a:tblPr/>
              <a:tblGrid>
                <a:gridCol w="2055813"/>
                <a:gridCol w="2590800"/>
                <a:gridCol w="3278187"/>
              </a:tblGrid>
              <a:tr h="63301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Tóan Tử</a:t>
                      </a:r>
                      <a:endParaRPr kumimoji="0" 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Chức Năng</a:t>
                      </a:r>
                      <a:endParaRPr kumimoji="0" 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Ví dụ</a:t>
                      </a:r>
                      <a:endParaRPr kumimoji="0" 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</a:tr>
              <a:tr h="63013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=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bằng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5==8 returns false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</a:tr>
              <a:tr h="63301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!=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Không bằng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5!=8 returns true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</a:tr>
              <a:tr h="62870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lớn hơn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5&gt;8 returns false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</a:tr>
              <a:tr h="63157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nhỏ hơn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5&lt;8 returns true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</a:tr>
              <a:tr h="63013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&gt;=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lớn hợn hoặc bằng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5&gt;=8 returns false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</a:tr>
              <a:tr h="63301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&lt;=</a:t>
                      </a:r>
                      <a:endParaRPr kumimoji="0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nhỏ hơn hoặc bằng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5&lt;=8 returns true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6D09D6-8A70-4D0A-BFC6-B252D5A9F9CA}" type="datetime1">
              <a:rPr lang="en-US" altLang="en-US" smtClean="0"/>
              <a:t>6/18/2020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JavaScript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96E17-C0FB-4573-97D8-4891767C1F4B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616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Toán tử so sánh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6D09D6-8A70-4D0A-BFC6-B252D5A9F9CA}" type="datetime1">
              <a:rPr lang="en-US" altLang="en-US" smtClean="0"/>
              <a:t>6/18/2020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JavaScript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96E17-C0FB-4573-97D8-4891767C1F4B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graphicFrame>
        <p:nvGraphicFramePr>
          <p:cNvPr id="7" name="Group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141141"/>
              </p:ext>
            </p:extLst>
          </p:nvPr>
        </p:nvGraphicFramePr>
        <p:xfrm>
          <a:off x="533400" y="2057400"/>
          <a:ext cx="8305799" cy="3508902"/>
        </p:xfrm>
        <a:graphic>
          <a:graphicData uri="http://schemas.openxmlformats.org/drawingml/2006/table">
            <a:tbl>
              <a:tblPr/>
              <a:tblGrid>
                <a:gridCol w="1431925"/>
                <a:gridCol w="2073275"/>
                <a:gridCol w="4800599"/>
              </a:tblGrid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Tóan Tử</a:t>
                      </a: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Chức Năng</a:t>
                      </a: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Ví dụ</a:t>
                      </a: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&amp;&amp;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và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=6; y =3 ;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(x &lt; 10 &amp;&amp; y &gt; 1) returns true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||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hoặc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= 6 ; y =3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(x==5 || y==5) returns false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!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x=6; y =3;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!(x==y) returns true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5E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67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22961" y="465807"/>
            <a:ext cx="7924800" cy="1143000"/>
          </a:xfrm>
        </p:spPr>
        <p:txBody>
          <a:bodyPr>
            <a:normAutofit/>
          </a:bodyPr>
          <a:lstStyle/>
          <a:p>
            <a:pPr marL="571500" indent="-571500">
              <a:lnSpc>
                <a:spcPct val="90000"/>
              </a:lnSpc>
            </a:pPr>
            <a:r>
              <a:rPr lang="en-US"/>
              <a:t>Toán tử </a:t>
            </a:r>
            <a:r>
              <a:rPr lang="en-US" smtClean="0"/>
              <a:t>nối chuỗi </a:t>
            </a:r>
            <a:endParaRPr lang="en-US" dirty="0"/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>
          <a:xfrm>
            <a:off x="822961" y="1929061"/>
            <a:ext cx="8168639" cy="4530725"/>
          </a:xfrm>
        </p:spPr>
        <p:txBody>
          <a:bodyPr>
            <a:noAutofit/>
          </a:bodyPr>
          <a:lstStyle/>
          <a:p>
            <a:pPr marL="131128" indent="-495300">
              <a:lnSpc>
                <a:spcPct val="90000"/>
              </a:lnSpc>
            </a:pPr>
            <a:r>
              <a:rPr lang="en-US" b="1" smtClean="0">
                <a:solidFill>
                  <a:srgbClr val="FF0000"/>
                </a:solidFill>
              </a:rPr>
              <a:t>+</a:t>
            </a:r>
            <a:r>
              <a:rPr lang="en-US" b="1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endParaRPr lang="en-US" u="sng" dirty="0" smtClean="0"/>
          </a:p>
          <a:p>
            <a:pPr marL="344488" lvl="1" indent="0" eaLnBrk="1" hangingPunct="1">
              <a:lnSpc>
                <a:spcPct val="90000"/>
              </a:lnSpc>
              <a:buNone/>
            </a:pPr>
            <a:r>
              <a:rPr lang="en-US" u="sng" dirty="0" err="1" smtClean="0"/>
              <a:t>Ví</a:t>
            </a:r>
            <a:r>
              <a:rPr lang="en-US" u="sng" dirty="0" smtClean="0"/>
              <a:t> </a:t>
            </a:r>
            <a:r>
              <a:rPr lang="en-US" u="sng" dirty="0" err="1" smtClean="0"/>
              <a:t>dụ</a:t>
            </a:r>
            <a:r>
              <a:rPr lang="en-US" u="sng" dirty="0" smtClean="0"/>
              <a:t>:</a:t>
            </a:r>
            <a:endParaRPr lang="en-US" dirty="0" smtClean="0"/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&lt;html&gt;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&lt;script&gt;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</a:rPr>
              <a:t>var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smtClean="0">
                <a:latin typeface="Courier New" pitchFamily="49" charset="0"/>
              </a:rPr>
              <a:t>txt1=”Chào bạn ”;</a:t>
            </a:r>
            <a:endParaRPr lang="en-US" sz="2400" b="1" dirty="0" smtClean="0">
              <a:latin typeface="Courier New" pitchFamily="49" charset="0"/>
            </a:endParaRP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	</a:t>
            </a:r>
            <a:r>
              <a:rPr lang="en-US" sz="2400" b="1" err="1" smtClean="0">
                <a:latin typeface="Courier New" pitchFamily="49" charset="0"/>
              </a:rPr>
              <a:t>var</a:t>
            </a:r>
            <a:r>
              <a:rPr lang="en-US" sz="2400" b="1" smtClean="0">
                <a:latin typeface="Courier New" pitchFamily="49" charset="0"/>
              </a:rPr>
              <a:t> ten=“Mai";</a:t>
            </a:r>
            <a:endParaRPr lang="en-US" sz="2400" b="1" dirty="0" smtClean="0">
              <a:latin typeface="Courier New" pitchFamily="49" charset="0"/>
            </a:endParaRP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</a:rPr>
              <a:t>document.write</a:t>
            </a:r>
            <a:r>
              <a:rPr lang="en-US" sz="2400" b="1" dirty="0" smtClean="0">
                <a:latin typeface="Courier New" pitchFamily="49" charset="0"/>
              </a:rPr>
              <a:t>('&lt;h2</a:t>
            </a:r>
            <a:r>
              <a:rPr lang="en-US" sz="2400" b="1" smtClean="0">
                <a:latin typeface="Courier New" pitchFamily="49" charset="0"/>
              </a:rPr>
              <a:t>&gt;'+txt1+ten+'&lt;/</a:t>
            </a:r>
            <a:r>
              <a:rPr lang="en-US" sz="2400" b="1" dirty="0" smtClean="0">
                <a:latin typeface="Courier New" pitchFamily="49" charset="0"/>
              </a:rPr>
              <a:t>h2&gt;'); 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&lt;/script&gt;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&lt;/html&gt;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768775-9071-43AF-B024-EBEC07AE8E28}" type="datetime1">
              <a:rPr lang="en-US" altLang="en-US" smtClean="0"/>
              <a:t>6/18/2020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JavaScript</a:t>
            </a:r>
            <a:endParaRPr lang="en-US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96E17-C0FB-4573-97D8-4891767C1F4B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00899" y="297180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n>
                  <a:solidFill>
                    <a:schemeClr val="tx1"/>
                  </a:solidFill>
                </a:ln>
              </a:rPr>
              <a:t>Chào bạn Mai</a:t>
            </a:r>
            <a:endParaRPr lang="en-US" sz="2800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815" y="1771996"/>
            <a:ext cx="7330441" cy="4019204"/>
          </a:xfrm>
        </p:spPr>
        <p:txBody>
          <a:bodyPr>
            <a:noAutofit/>
          </a:bodyPr>
          <a:lstStyle/>
          <a:p>
            <a:r>
              <a:rPr lang="en-US"/>
              <a:t>Giới thiệu về Javascript</a:t>
            </a:r>
          </a:p>
          <a:p>
            <a:r>
              <a:rPr lang="en-US" smtClean="0"/>
              <a:t>Biến </a:t>
            </a:r>
            <a:r>
              <a:rPr lang="en-US"/>
              <a:t>và dữ liệu</a:t>
            </a:r>
          </a:p>
          <a:p>
            <a:r>
              <a:rPr lang="en-US"/>
              <a:t>Toán tử và biểu </a:t>
            </a:r>
            <a:r>
              <a:rPr lang="en-US" smtClean="0"/>
              <a:t>thức</a:t>
            </a:r>
          </a:p>
          <a:p>
            <a:r>
              <a:rPr lang="en-US"/>
              <a:t>Các lệnh trong Javascript</a:t>
            </a:r>
          </a:p>
          <a:p>
            <a:r>
              <a:rPr lang="en-US"/>
              <a:t>Hàm trong </a:t>
            </a:r>
            <a:r>
              <a:rPr lang="en-US" smtClean="0"/>
              <a:t>Javascript</a:t>
            </a:r>
          </a:p>
          <a:p>
            <a:r>
              <a:rPr lang="en-US" smtClean="0"/>
              <a:t>Cấu trúc điều khiển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6D09D6-8A70-4D0A-BFC6-B252D5A9F9CA}" type="datetime1">
              <a:rPr lang="en-US" altLang="en-US" smtClean="0"/>
              <a:t>6/18/2020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JavaScript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96E17-C0FB-4573-97D8-4891767C1F4B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123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790" y="643121"/>
            <a:ext cx="7924800" cy="1036638"/>
          </a:xfrm>
        </p:spPr>
        <p:txBody>
          <a:bodyPr/>
          <a:lstStyle/>
          <a:p>
            <a:r>
              <a:rPr lang="en-US"/>
              <a:t>Các lệnh trong Javascript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8001000" cy="4495800"/>
          </a:xfrm>
        </p:spPr>
        <p:txBody>
          <a:bodyPr>
            <a:noAutofit/>
          </a:bodyPr>
          <a:lstStyle/>
          <a:p>
            <a:pPr marL="571500" indent="-571500" eaLnBrk="1" hangingPunct="1"/>
            <a:r>
              <a:rPr lang="en-US" i="1" dirty="0" smtClean="0"/>
              <a:t>Statement (</a:t>
            </a:r>
            <a:r>
              <a:rPr lang="en-US" i="1" dirty="0" err="1" smtClean="0"/>
              <a:t>câu</a:t>
            </a:r>
            <a:r>
              <a:rPr lang="en-US" i="1" dirty="0" smtClean="0"/>
              <a:t> </a:t>
            </a:r>
            <a:r>
              <a:rPr lang="en-US" i="1" dirty="0" err="1" smtClean="0"/>
              <a:t>lệnh</a:t>
            </a:r>
            <a:r>
              <a:rPr lang="en-US" i="1" dirty="0" smtClean="0"/>
              <a:t>)</a:t>
            </a:r>
            <a:r>
              <a:rPr lang="en-US" dirty="0" smtClean="0"/>
              <a:t>: </a:t>
            </a:r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en-US" dirty="0" smtClean="0"/>
              <a:t>	Statement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chấm</a:t>
            </a:r>
            <a:r>
              <a:rPr lang="en-US" dirty="0" smtClean="0"/>
              <a:t> </a:t>
            </a:r>
            <a:r>
              <a:rPr lang="en-US" err="1" smtClean="0"/>
              <a:t>phẩy</a:t>
            </a:r>
            <a:r>
              <a:rPr lang="en-US" b="1" smtClean="0"/>
              <a:t>(;)</a:t>
            </a:r>
            <a:endParaRPr lang="en-US" dirty="0" smtClean="0"/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en-US" smtClean="0"/>
              <a:t>	ví dụ:</a:t>
            </a: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</a:rPr>
              <a:t>document.write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(“Hello”);</a:t>
            </a:r>
            <a:endParaRPr lang="en-US" b="1" i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marL="571500" indent="-571500" eaLnBrk="1" hangingPunct="1"/>
            <a:r>
              <a:rPr lang="en-US" i="1" dirty="0" smtClean="0"/>
              <a:t>Block (</a:t>
            </a:r>
            <a:r>
              <a:rPr lang="en-US" i="1" dirty="0" err="1" smtClean="0"/>
              <a:t>Khối</a:t>
            </a:r>
            <a:r>
              <a:rPr lang="en-US" i="1" dirty="0" smtClean="0"/>
              <a:t> </a:t>
            </a:r>
            <a:r>
              <a:rPr lang="en-US" i="1" dirty="0" err="1" smtClean="0"/>
              <a:t>lệnh</a:t>
            </a:r>
            <a:r>
              <a:rPr lang="en-US" i="1" dirty="0" smtClean="0"/>
              <a:t>)</a:t>
            </a:r>
            <a:r>
              <a:rPr lang="en-US" dirty="0" smtClean="0"/>
              <a:t>: </a:t>
            </a:r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en-US" dirty="0" smtClean="0"/>
              <a:t>	Block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statements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bọc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b="1" smtClean="0"/>
              <a:t>{ …  </a:t>
            </a:r>
            <a:r>
              <a:rPr lang="en-US" b="1" dirty="0" smtClean="0"/>
              <a:t>}</a:t>
            </a:r>
            <a:endParaRPr lang="en-US" i="1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4F5898-EB33-4873-953F-44186934FF5B}" type="datetime1">
              <a:rPr lang="en-US" altLang="en-US" smtClean="0"/>
              <a:t>6/18/2020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JavaScript</a:t>
            </a:r>
            <a:endParaRPr lang="en-US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96E17-C0FB-4573-97D8-4891767C1F4B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735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02179" y="685800"/>
            <a:ext cx="7924800" cy="1036638"/>
          </a:xfrm>
        </p:spPr>
        <p:txBody>
          <a:bodyPr/>
          <a:lstStyle/>
          <a:p>
            <a:r>
              <a:rPr lang="en-US"/>
              <a:t>Các lệnh trong Javascript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>
          <a:xfrm>
            <a:off x="933467" y="1736293"/>
            <a:ext cx="7475896" cy="3962399"/>
          </a:xfrm>
        </p:spPr>
        <p:txBody>
          <a:bodyPr>
            <a:noAutofit/>
          </a:bodyPr>
          <a:lstStyle/>
          <a:p>
            <a:pPr eaLnBrk="1" hangingPunct="1">
              <a:lnSpc>
                <a:spcPts val="3200"/>
              </a:lnSpc>
            </a:pPr>
            <a:r>
              <a:rPr lang="en-US" i="1" dirty="0" smtClean="0"/>
              <a:t>Comment (</a:t>
            </a:r>
            <a:r>
              <a:rPr lang="en-US" i="1" dirty="0" err="1" smtClean="0"/>
              <a:t>Lời</a:t>
            </a:r>
            <a:r>
              <a:rPr lang="en-US" i="1" dirty="0" smtClean="0"/>
              <a:t> </a:t>
            </a:r>
            <a:r>
              <a:rPr lang="en-US" i="1" dirty="0" err="1" smtClean="0"/>
              <a:t>chú</a:t>
            </a:r>
            <a:r>
              <a:rPr lang="en-US" i="1" dirty="0" smtClean="0"/>
              <a:t> </a:t>
            </a:r>
            <a:r>
              <a:rPr lang="en-US" i="1" dirty="0" err="1" smtClean="0"/>
              <a:t>thích</a:t>
            </a:r>
            <a:r>
              <a:rPr lang="en-US" i="1" dirty="0" smtClean="0"/>
              <a:t>):</a:t>
            </a:r>
            <a:endParaRPr lang="en-US" dirty="0" smtClean="0"/>
          </a:p>
          <a:p>
            <a:pPr eaLnBrk="1" hangingPunct="1">
              <a:lnSpc>
                <a:spcPts val="3200"/>
              </a:lnSpc>
              <a:buFont typeface="Wingdings" pitchFamily="2" charset="2"/>
              <a:buNone/>
            </a:pPr>
            <a:r>
              <a:rPr lang="en-US" smtClean="0"/>
              <a:t>JavaScript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2 </a:t>
            </a:r>
            <a:r>
              <a:rPr lang="en-US" dirty="0" err="1" smtClean="0"/>
              <a:t>loại</a:t>
            </a:r>
            <a:r>
              <a:rPr lang="en-US" dirty="0" smtClean="0"/>
              <a:t> comment:</a:t>
            </a:r>
          </a:p>
          <a:p>
            <a:pPr lvl="1" eaLnBrk="1" hangingPunct="1">
              <a:lnSpc>
                <a:spcPts val="3200"/>
              </a:lnSpc>
            </a:pP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: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//</a:t>
            </a:r>
          </a:p>
          <a:p>
            <a:pPr lvl="1" eaLnBrk="1" hangingPunct="1">
              <a:lnSpc>
                <a:spcPts val="3200"/>
              </a:lnSpc>
            </a:pP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: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  /*…*/</a:t>
            </a:r>
          </a:p>
          <a:p>
            <a:pPr lvl="1" eaLnBrk="1" hangingPunct="1">
              <a:lnSpc>
                <a:spcPts val="3200"/>
              </a:lnSpc>
              <a:buFont typeface="Wingdings" pitchFamily="2" charset="2"/>
              <a:buNone/>
            </a:pPr>
            <a:r>
              <a:rPr lang="en-US" b="1" dirty="0" err="1" smtClean="0">
                <a:latin typeface="Courier New" pitchFamily="49" charset="0"/>
              </a:rPr>
              <a:t>document.write</a:t>
            </a:r>
            <a:r>
              <a:rPr lang="en-US" b="1" dirty="0" smtClean="0">
                <a:latin typeface="Courier New" pitchFamily="49" charset="0"/>
              </a:rPr>
              <a:t>(“Welcome to JavaScript”);</a:t>
            </a:r>
          </a:p>
          <a:p>
            <a:pPr lvl="1" eaLnBrk="1" hangingPunct="1">
              <a:lnSpc>
                <a:spcPts val="32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//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</a:rPr>
              <a:t>câu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</a:rPr>
              <a:t>lệnh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</a:rPr>
              <a:t>xuất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</a:rPr>
              <a:t>dữ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</a:rPr>
              <a:t>liệu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A67756-4652-4E4B-B3BF-4917819A4A3F}" type="datetime1">
              <a:rPr lang="en-US" altLang="en-US" smtClean="0"/>
              <a:t>6/18/2020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JavaScript</a:t>
            </a:r>
            <a:endParaRPr lang="en-US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96E17-C0FB-4573-97D8-4891767C1F4B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998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câu lệnh cơ bản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2960" y="1600200"/>
            <a:ext cx="7772400" cy="4618989"/>
          </a:xfrm>
        </p:spPr>
        <p:txBody>
          <a:bodyPr>
            <a:noAutofit/>
          </a:bodyPr>
          <a:lstStyle/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de-DE" smtClean="0"/>
              <a:t>Xuất </a:t>
            </a:r>
            <a:r>
              <a:rPr lang="de-DE" dirty="0"/>
              <a:t>dữ liệu ra trang </a:t>
            </a:r>
            <a:r>
              <a:rPr lang="de-DE" smtClean="0"/>
              <a:t>Web: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de-DE" u="sng"/>
              <a:t>Cách 1:</a:t>
            </a:r>
            <a:endParaRPr lang="de-DE" u="sng" dirty="0" smtClean="0"/>
          </a:p>
          <a:p>
            <a:pPr marL="571500" indent="-571500">
              <a:lnSpc>
                <a:spcPts val="3500"/>
              </a:lnSpc>
              <a:spcBef>
                <a:spcPts val="0"/>
              </a:spcBef>
              <a:buNone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document.write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(value) ;</a:t>
            </a:r>
          </a:p>
          <a:p>
            <a:pPr marL="571500" indent="-571500">
              <a:lnSpc>
                <a:spcPts val="3500"/>
              </a:lnSpc>
              <a:spcBef>
                <a:spcPts val="0"/>
              </a:spcBef>
              <a:buNone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document.writeln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(value);//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xuống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</a:rPr>
              <a:t>dòng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marL="439738" indent="-495300">
              <a:lnSpc>
                <a:spcPts val="3500"/>
              </a:lnSpc>
              <a:spcBef>
                <a:spcPts val="0"/>
              </a:spcBef>
            </a:pPr>
            <a:r>
              <a:rPr lang="en-US" dirty="0" err="1"/>
              <a:t>T</a:t>
            </a:r>
            <a:r>
              <a:rPr lang="en-US" dirty="0" err="1" smtClean="0"/>
              <a:t>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value</a:t>
            </a:r>
            <a:r>
              <a:rPr lang="en-US" dirty="0" smtClean="0"/>
              <a:t>:</a:t>
            </a:r>
          </a:p>
          <a:p>
            <a:pPr marL="839788" lvl="1" indent="-495300">
              <a:lnSpc>
                <a:spcPts val="3500"/>
              </a:lnSpc>
              <a:spcBef>
                <a:spcPts val="0"/>
              </a:spcBef>
            </a:pP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: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“ ”</a:t>
            </a:r>
          </a:p>
          <a:p>
            <a:pPr marL="839788" lvl="1" indent="-495300">
              <a:lnSpc>
                <a:spcPts val="3500"/>
              </a:lnSpc>
              <a:spcBef>
                <a:spcPts val="0"/>
              </a:spcBef>
            </a:pPr>
            <a:r>
              <a:rPr lang="en-US" dirty="0" err="1"/>
              <a:t>Biến</a:t>
            </a:r>
            <a:r>
              <a:rPr lang="en-US" dirty="0"/>
              <a:t>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“ ”</a:t>
            </a:r>
          </a:p>
          <a:p>
            <a:pPr marL="839788" lvl="1" indent="-495300">
              <a:lnSpc>
                <a:spcPts val="3500"/>
              </a:lnSpc>
              <a:spcBef>
                <a:spcPts val="0"/>
              </a:spcBef>
            </a:pP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/>
              <a:t>“+” </a:t>
            </a:r>
            <a:r>
              <a:rPr lang="en-US" smtClean="0"/>
              <a:t>nối biến và chuỗi</a:t>
            </a:r>
            <a:endParaRPr lang="en-US" dirty="0"/>
          </a:p>
          <a:p>
            <a:pPr marL="571500" indent="-571500">
              <a:lnSpc>
                <a:spcPts val="3500"/>
              </a:lnSpc>
              <a:spcBef>
                <a:spcPts val="0"/>
              </a:spcBef>
              <a:buNone/>
            </a:pPr>
            <a:r>
              <a:rPr lang="de-DE" u="sng"/>
              <a:t>Cách </a:t>
            </a:r>
            <a:r>
              <a:rPr lang="de-DE" u="sng" smtClean="0"/>
              <a:t>2: </a:t>
            </a:r>
            <a:r>
              <a:rPr lang="en-US" b="1" smtClean="0">
                <a:solidFill>
                  <a:srgbClr val="FF0000"/>
                </a:solidFill>
                <a:latin typeface="Courier New" pitchFamily="49" charset="0"/>
              </a:rPr>
              <a:t>Id.innerHTML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=“Giá trị</a:t>
            </a:r>
            <a:r>
              <a:rPr lang="en-US" b="1" smtClean="0">
                <a:solidFill>
                  <a:srgbClr val="FF0000"/>
                </a:solidFill>
                <a:latin typeface="Courier New" pitchFamily="49" charset="0"/>
              </a:rPr>
              <a:t>”;</a:t>
            </a:r>
            <a:endParaRPr lang="en-US" b="1">
              <a:solidFill>
                <a:srgbClr val="FF0000"/>
              </a:solidFill>
              <a:latin typeface="Courier New" pitchFamily="49" charset="0"/>
            </a:endParaRPr>
          </a:p>
          <a:p>
            <a:pPr marL="571500" indent="-571500">
              <a:lnSpc>
                <a:spcPts val="35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C18BC0-DC40-4AB1-8FAC-17B647098026}" type="datetime1">
              <a:rPr lang="en-US" altLang="en-US" smtClean="0"/>
              <a:t>6/18/2020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JavaScript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96E17-C0FB-4573-97D8-4891767C1F4B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144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câu lệnh cơ bản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4710" y="1600200"/>
            <a:ext cx="7821090" cy="4495800"/>
          </a:xfrm>
        </p:spPr>
        <p:txBody>
          <a:bodyPr>
            <a:normAutofit/>
          </a:bodyPr>
          <a:lstStyle/>
          <a:p>
            <a:pPr marL="571500" indent="-5715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u="sng" dirty="0" err="1"/>
              <a:t>Ví</a:t>
            </a:r>
            <a:r>
              <a:rPr lang="en-US" sz="2400" u="sng" dirty="0"/>
              <a:t> </a:t>
            </a:r>
            <a:r>
              <a:rPr lang="en-US" sz="2400" u="sng" dirty="0" err="1"/>
              <a:t>dụ</a:t>
            </a:r>
            <a:r>
              <a:rPr lang="en-US" sz="2400"/>
              <a:t>:   </a:t>
            </a:r>
            <a:endParaRPr lang="en-US" sz="2400" smtClean="0"/>
          </a:p>
          <a:p>
            <a:pPr marL="571500" indent="-5715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smtClean="0">
                <a:latin typeface="Courier New" pitchFamily="49" charset="0"/>
              </a:rPr>
              <a:t>doument.write</a:t>
            </a:r>
            <a:r>
              <a:rPr lang="en-US" sz="2400" b="1" dirty="0">
                <a:latin typeface="Courier New" pitchFamily="49" charset="0"/>
              </a:rPr>
              <a:t>(“</a:t>
            </a:r>
            <a:r>
              <a:rPr lang="en-US" sz="2400" b="1" dirty="0" err="1">
                <a:latin typeface="Courier New" pitchFamily="49" charset="0"/>
              </a:rPr>
              <a:t>Chúc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mừng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năm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mới</a:t>
            </a:r>
            <a:r>
              <a:rPr lang="en-US" sz="2400" b="1" dirty="0">
                <a:latin typeface="Courier New" pitchFamily="49" charset="0"/>
              </a:rPr>
              <a:t>” );</a:t>
            </a:r>
          </a:p>
          <a:p>
            <a:pPr marL="571500" indent="-5715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smtClean="0">
                <a:latin typeface="Courier New" pitchFamily="49" charset="0"/>
              </a:rPr>
              <a:t>doument.write</a:t>
            </a:r>
            <a:r>
              <a:rPr lang="en-US" sz="2400" b="1" dirty="0">
                <a:latin typeface="Courier New" pitchFamily="49" charset="0"/>
              </a:rPr>
              <a:t>(“String ” + </a:t>
            </a:r>
            <a:r>
              <a:rPr lang="en-US" sz="2400" b="1">
                <a:latin typeface="Courier New" pitchFamily="49" charset="0"/>
              </a:rPr>
              <a:t>variable </a:t>
            </a:r>
            <a:r>
              <a:rPr lang="en-US" sz="2400" b="1" smtClean="0">
                <a:latin typeface="Courier New" pitchFamily="49" charset="0"/>
              </a:rPr>
              <a:t>);</a:t>
            </a:r>
          </a:p>
          <a:p>
            <a:pPr marL="571500" indent="-5715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smtClean="0">
                <a:latin typeface="Courier New" pitchFamily="49" charset="0"/>
              </a:rPr>
              <a:t>noidung.innerHTML= “Chúc mừng năm mới”</a:t>
            </a:r>
            <a:endParaRPr lang="en-US" sz="2400" b="1" dirty="0">
              <a:latin typeface="Courier New" pitchFamily="49" charset="0"/>
            </a:endParaRPr>
          </a:p>
          <a:p>
            <a:pPr marL="571500" indent="-5715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u="sng" dirty="0" err="1"/>
              <a:t>Chú</a:t>
            </a:r>
            <a:r>
              <a:rPr lang="en-US" sz="2400" u="sng" dirty="0"/>
              <a:t> ý</a:t>
            </a:r>
            <a:r>
              <a:rPr lang="en-US" sz="2400" u="sng"/>
              <a:t>:</a:t>
            </a:r>
            <a:r>
              <a:rPr lang="en-US" sz="2400"/>
              <a:t> </a:t>
            </a:r>
            <a:endParaRPr lang="en-US" sz="2400" smtClean="0"/>
          </a:p>
          <a:p>
            <a:pPr marL="571500" indent="-5715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i="1"/>
              <a:t>	</a:t>
            </a:r>
            <a:r>
              <a:rPr lang="en-US" sz="2400" i="1" smtClean="0"/>
              <a:t>Xuất </a:t>
            </a:r>
            <a:r>
              <a:rPr lang="en-US" sz="2400" i="1" dirty="0"/>
              <a:t>tag HTML </a:t>
            </a:r>
            <a:r>
              <a:rPr lang="en-US" sz="2400" i="1" dirty="0" err="1"/>
              <a:t>thì</a:t>
            </a:r>
            <a:r>
              <a:rPr lang="en-US" sz="2400" i="1" dirty="0"/>
              <a:t> </a:t>
            </a:r>
            <a:r>
              <a:rPr lang="en-US" sz="2400" i="1" dirty="0" err="1"/>
              <a:t>cặp</a:t>
            </a:r>
            <a:r>
              <a:rPr lang="en-US" sz="2400" i="1" dirty="0"/>
              <a:t> tag </a:t>
            </a:r>
            <a:r>
              <a:rPr lang="en-US" sz="2400" i="1" dirty="0" err="1"/>
              <a:t>đó</a:t>
            </a:r>
            <a:r>
              <a:rPr lang="en-US" sz="2400" i="1" dirty="0"/>
              <a:t> </a:t>
            </a:r>
            <a:r>
              <a:rPr lang="en-US" sz="2400" i="1" dirty="0" err="1"/>
              <a:t>cũng</a:t>
            </a:r>
            <a:r>
              <a:rPr lang="en-US" sz="2400" i="1" dirty="0"/>
              <a:t> </a:t>
            </a:r>
            <a:r>
              <a:rPr lang="en-US" sz="2400" i="1" dirty="0" err="1"/>
              <a:t>phải</a:t>
            </a:r>
            <a:r>
              <a:rPr lang="en-US" sz="2400" i="1" dirty="0"/>
              <a:t> </a:t>
            </a:r>
            <a:r>
              <a:rPr lang="en-US" sz="2400" i="1" dirty="0" err="1"/>
              <a:t>đặt</a:t>
            </a:r>
            <a:r>
              <a:rPr lang="en-US" sz="2400" i="1" dirty="0"/>
              <a:t> </a:t>
            </a:r>
            <a:r>
              <a:rPr lang="en-US" sz="2400" i="1" dirty="0" err="1"/>
              <a:t>trong</a:t>
            </a:r>
            <a:r>
              <a:rPr lang="en-US" sz="2400" i="1" dirty="0"/>
              <a:t> </a:t>
            </a:r>
            <a:r>
              <a:rPr lang="en-US" sz="2400" i="1" dirty="0" err="1"/>
              <a:t>cặp</a:t>
            </a:r>
            <a:r>
              <a:rPr lang="en-US" sz="2400" i="1" dirty="0"/>
              <a:t> </a:t>
            </a:r>
            <a:r>
              <a:rPr lang="en-US" sz="2400" i="1" dirty="0" err="1"/>
              <a:t>dấu</a:t>
            </a:r>
            <a:r>
              <a:rPr lang="en-US" sz="2400" i="1" dirty="0"/>
              <a:t> “ </a:t>
            </a:r>
            <a:r>
              <a:rPr lang="en-US" sz="2400" dirty="0"/>
              <a:t>”</a:t>
            </a:r>
          </a:p>
          <a:p>
            <a:pPr marL="571500" indent="-5715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 err="1">
                <a:latin typeface="Courier New" pitchFamily="49" charset="0"/>
              </a:rPr>
              <a:t>document.write</a:t>
            </a:r>
            <a:r>
              <a:rPr lang="en-US" sz="2400" b="1" dirty="0">
                <a:latin typeface="Courier New" pitchFamily="49" charset="0"/>
              </a:rPr>
              <a:t>(“&lt;table&gt;”);</a:t>
            </a:r>
          </a:p>
          <a:p>
            <a:pPr marL="571500" indent="-5715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 err="1">
                <a:latin typeface="Courier New" pitchFamily="49" charset="0"/>
              </a:rPr>
              <a:t>document.write</a:t>
            </a:r>
            <a:r>
              <a:rPr lang="en-US" sz="2400" b="1" dirty="0">
                <a:latin typeface="Courier New" pitchFamily="49" charset="0"/>
              </a:rPr>
              <a:t>(“&lt;</a:t>
            </a:r>
            <a:r>
              <a:rPr lang="en-US" sz="2400" b="1" dirty="0" err="1">
                <a:latin typeface="Courier New" pitchFamily="49" charset="0"/>
              </a:rPr>
              <a:t>tr</a:t>
            </a:r>
            <a:r>
              <a:rPr lang="en-US" sz="2400" b="1" dirty="0">
                <a:latin typeface="Courier New" pitchFamily="49" charset="0"/>
              </a:rPr>
              <a:t>&gt;”);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F05823-7C9B-425C-82A0-B24A6742DFE6}" type="datetime1">
              <a:rPr lang="en-US" altLang="en-US" smtClean="0"/>
              <a:t>6/18/2020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JavaScript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96E17-C0FB-4573-97D8-4891767C1F4B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203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CC3C6C-9CC6-4190-A653-683156987F78}" type="datetime1">
              <a:rPr lang="en-US" altLang="en-US" smtClean="0"/>
              <a:t>6/18/2020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JavaScript</a:t>
            </a:r>
            <a:endParaRPr lang="en-US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96E17-C0FB-4573-97D8-4891767C1F4B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96850" y="414338"/>
            <a:ext cx="9032875" cy="3052762"/>
            <a:chOff x="124" y="261"/>
            <a:chExt cx="5690" cy="1923"/>
          </a:xfrm>
        </p:grpSpPr>
        <p:sp>
          <p:nvSpPr>
            <p:cNvPr id="16394" name="Rectangle 5"/>
            <p:cNvSpPr>
              <a:spLocks noChangeArrowheads="1"/>
            </p:cNvSpPr>
            <p:nvPr/>
          </p:nvSpPr>
          <p:spPr bwMode="auto">
            <a:xfrm>
              <a:off x="124" y="730"/>
              <a:ext cx="5690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>
                <a:tabLst>
                  <a:tab pos="857250" algn="l"/>
                </a:tabLst>
              </a:pPr>
              <a:r>
                <a:rPr lang="en-US" sz="2400" b="1">
                  <a:latin typeface="Courier New" pitchFamily="49" charset="0"/>
                  <a:cs typeface="Times New Roman" pitchFamily="18" charset="0"/>
                </a:rPr>
                <a:t>&lt;BODY&gt;</a:t>
              </a:r>
              <a:endParaRPr lang="en-US" sz="2400" b="1">
                <a:latin typeface="Courier New" pitchFamily="49" charset="0"/>
              </a:endParaRPr>
            </a:p>
            <a:p>
              <a:pPr eaLnBrk="0" hangingPunct="0">
                <a:tabLst>
                  <a:tab pos="857250" algn="l"/>
                </a:tabLst>
              </a:pPr>
              <a:r>
                <a:rPr lang="en-US" sz="2400" b="1">
                  <a:latin typeface="Courier New" pitchFamily="49" charset="0"/>
                  <a:cs typeface="Times New Roman" pitchFamily="18" charset="0"/>
                </a:rPr>
                <a:t>&lt;Script Language=”JavaScript”&gt;</a:t>
              </a:r>
              <a:endParaRPr lang="en-US" sz="2400" b="1">
                <a:latin typeface="Courier New" pitchFamily="49" charset="0"/>
              </a:endParaRPr>
            </a:p>
            <a:p>
              <a:pPr eaLnBrk="0" hangingPunct="0">
                <a:tabLst>
                  <a:tab pos="857250" algn="l"/>
                </a:tabLst>
              </a:pPr>
              <a:r>
                <a:rPr lang="en-US" sz="2400" b="1">
                  <a:latin typeface="Courier New" pitchFamily="49" charset="0"/>
                  <a:cs typeface="Times New Roman" pitchFamily="18" charset="0"/>
                </a:rPr>
                <a:t>document.write ("&lt;H1&gt;Hello&lt;H1&gt;");</a:t>
              </a:r>
              <a:endParaRPr lang="en-US" sz="2400" b="1">
                <a:latin typeface="Courier New" pitchFamily="49" charset="0"/>
              </a:endParaRPr>
            </a:p>
            <a:p>
              <a:pPr eaLnBrk="0" hangingPunct="0">
                <a:tabLst>
                  <a:tab pos="857250" algn="l"/>
                </a:tabLst>
              </a:pPr>
              <a:r>
                <a:rPr lang="en-US" sz="2400" b="1">
                  <a:latin typeface="Courier New" pitchFamily="49" charset="0"/>
                  <a:cs typeface="Times New Roman" pitchFamily="18" charset="0"/>
                </a:rPr>
                <a:t>document.write ("&lt;font color=red&gt;World&lt;/font&gt;");</a:t>
              </a:r>
            </a:p>
            <a:p>
              <a:pPr>
                <a:tabLst>
                  <a:tab pos="857250" algn="l"/>
                </a:tabLst>
              </a:pPr>
              <a:r>
                <a:rPr lang="en-US" sz="2400" b="1">
                  <a:latin typeface="Courier New" pitchFamily="49" charset="0"/>
                </a:rPr>
                <a:t>&lt;/Script&gt;</a:t>
              </a:r>
            </a:p>
            <a:p>
              <a:pPr>
                <a:tabLst>
                  <a:tab pos="857250" algn="l"/>
                </a:tabLst>
              </a:pPr>
              <a:r>
                <a:rPr lang="en-US" sz="2400" b="1">
                  <a:latin typeface="Courier New" pitchFamily="49" charset="0"/>
                </a:rPr>
                <a:t>&lt;/BODY&gt;</a:t>
              </a:r>
            </a:p>
          </p:txBody>
        </p:sp>
        <p:pic>
          <p:nvPicPr>
            <p:cNvPr id="1639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" y="261"/>
              <a:ext cx="1920" cy="939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6850" y="3074988"/>
            <a:ext cx="8556625" cy="3173412"/>
            <a:chOff x="124" y="1937"/>
            <a:chExt cx="5390" cy="1999"/>
          </a:xfrm>
        </p:grpSpPr>
        <p:sp>
          <p:nvSpPr>
            <p:cNvPr id="16392" name="Rectangle 7"/>
            <p:cNvSpPr>
              <a:spLocks noChangeArrowheads="1"/>
            </p:cNvSpPr>
            <p:nvPr/>
          </p:nvSpPr>
          <p:spPr bwMode="auto">
            <a:xfrm>
              <a:off x="124" y="2482"/>
              <a:ext cx="4065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>
                <a:tabLst>
                  <a:tab pos="857250" algn="l"/>
                </a:tabLst>
              </a:pPr>
              <a:r>
                <a:rPr lang="en-US" sz="2400" b="1">
                  <a:latin typeface="Courier New" pitchFamily="49" charset="0"/>
                  <a:cs typeface="Times New Roman" pitchFamily="18" charset="0"/>
                </a:rPr>
                <a:t>&lt;BODY&gt;</a:t>
              </a:r>
              <a:endParaRPr lang="en-US" sz="2400" b="1">
                <a:latin typeface="Courier New" pitchFamily="49" charset="0"/>
              </a:endParaRPr>
            </a:p>
            <a:p>
              <a:pPr eaLnBrk="0" hangingPunct="0">
                <a:tabLst>
                  <a:tab pos="857250" algn="l"/>
                </a:tabLst>
              </a:pPr>
              <a:r>
                <a:rPr lang="en-US" sz="2400" b="1">
                  <a:latin typeface="Courier New" pitchFamily="49" charset="0"/>
                  <a:cs typeface="Times New Roman" pitchFamily="18" charset="0"/>
                </a:rPr>
                <a:t>&lt;Script Language=”JavaScript”&gt;</a:t>
              </a:r>
              <a:endParaRPr lang="en-US" sz="2400" b="1">
                <a:latin typeface="Courier New" pitchFamily="49" charset="0"/>
              </a:endParaRPr>
            </a:p>
            <a:p>
              <a:pPr eaLnBrk="0" hangingPunct="0">
                <a:tabLst>
                  <a:tab pos="857250" algn="l"/>
                </a:tabLst>
              </a:pPr>
              <a:r>
                <a:rPr lang="en-US" sz="2400" b="1">
                  <a:latin typeface="Courier New" pitchFamily="49" charset="0"/>
                  <a:cs typeface="Times New Roman" pitchFamily="18" charset="0"/>
                </a:rPr>
                <a:t>document.writeln ("&lt;b&gt;Hello&lt;/b&gt;");</a:t>
              </a:r>
              <a:endParaRPr lang="en-US" sz="2400" b="1">
                <a:latin typeface="Courier New" pitchFamily="49" charset="0"/>
              </a:endParaRPr>
            </a:p>
            <a:p>
              <a:pPr eaLnBrk="0" hangingPunct="0">
                <a:tabLst>
                  <a:tab pos="857250" algn="l"/>
                </a:tabLst>
              </a:pPr>
              <a:r>
                <a:rPr lang="en-US" sz="2400" b="1">
                  <a:latin typeface="Courier New" pitchFamily="49" charset="0"/>
                  <a:cs typeface="Times New Roman" pitchFamily="18" charset="0"/>
                </a:rPr>
                <a:t>document.writeln (“&lt;b&gt;World&lt;/b&gt;");</a:t>
              </a:r>
            </a:p>
            <a:p>
              <a:pPr>
                <a:tabLst>
                  <a:tab pos="857250" algn="l"/>
                </a:tabLst>
              </a:pPr>
              <a:r>
                <a:rPr lang="en-US" sz="2400" b="1">
                  <a:latin typeface="Courier New" pitchFamily="49" charset="0"/>
                </a:rPr>
                <a:t>&lt;/Script&gt;</a:t>
              </a:r>
            </a:p>
            <a:p>
              <a:pPr>
                <a:tabLst>
                  <a:tab pos="857250" algn="l"/>
                </a:tabLst>
              </a:pPr>
              <a:r>
                <a:rPr lang="en-US" sz="2400" b="1">
                  <a:latin typeface="Courier New" pitchFamily="49" charset="0"/>
                </a:rPr>
                <a:t>&lt;/BODY&gt;</a:t>
              </a:r>
            </a:p>
          </p:txBody>
        </p:sp>
        <p:pic>
          <p:nvPicPr>
            <p:cNvPr id="16393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" y="1937"/>
              <a:ext cx="1770" cy="895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6387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563" y="304800"/>
            <a:ext cx="7543800" cy="1450757"/>
          </a:xfrm>
        </p:spPr>
        <p:txBody>
          <a:bodyPr/>
          <a:lstStyle/>
          <a:p>
            <a:r>
              <a:rPr lang="en-US"/>
              <a:t>HÀM TRONG JAVASCRIPT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905000"/>
            <a:ext cx="7947660" cy="2528455"/>
          </a:xfrm>
        </p:spPr>
        <p:txBody>
          <a:bodyPr>
            <a:noAutofit/>
          </a:bodyPr>
          <a:lstStyle/>
          <a:p>
            <a:pPr marL="234950" indent="-3175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mtClean="0"/>
              <a:t>Hàm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đọan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err="1" smtClean="0"/>
              <a:t>dụng</a:t>
            </a:r>
            <a:r>
              <a:rPr lang="en-US" smtClean="0"/>
              <a:t> nhiều</a:t>
            </a:r>
            <a:r>
              <a:rPr lang="en-US" dirty="0"/>
              <a:t> </a:t>
            </a:r>
            <a:r>
              <a:rPr lang="en-US" smtClean="0"/>
              <a:t>lần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 </a:t>
            </a:r>
          </a:p>
          <a:p>
            <a:pPr marL="290513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mtClean="0"/>
              <a:t>Xây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/>
              <a:t>: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E3408E-1150-47AA-84E0-8888754214A2}" type="datetime1">
              <a:rPr lang="en-US" altLang="en-US" smtClean="0"/>
              <a:t>6/18/2020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JavaScript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96E17-C0FB-4573-97D8-4891767C1F4B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3781888"/>
            <a:ext cx="47053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9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22961" y="648350"/>
            <a:ext cx="7924800" cy="914400"/>
          </a:xfrm>
        </p:spPr>
        <p:txBody>
          <a:bodyPr/>
          <a:lstStyle/>
          <a:p>
            <a:r>
              <a:rPr lang="en-US"/>
              <a:t>HÀM TRONG JAVASCRIPT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98095"/>
            <a:ext cx="7709444" cy="4191000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 err="1" smtClean="0"/>
              <a:t>Cách</a:t>
            </a:r>
            <a:r>
              <a:rPr lang="en-US" b="1" dirty="0" smtClean="0"/>
              <a:t> </a:t>
            </a:r>
            <a:r>
              <a:rPr lang="en-US" b="1" dirty="0" err="1" smtClean="0"/>
              <a:t>gọi</a:t>
            </a:r>
            <a:r>
              <a:rPr lang="en-US" b="1" dirty="0" smtClean="0"/>
              <a:t> </a:t>
            </a:r>
            <a:r>
              <a:rPr lang="en-US" b="1" dirty="0" err="1" smtClean="0"/>
              <a:t>hàm</a:t>
            </a:r>
            <a:r>
              <a:rPr lang="en-US" b="1" dirty="0" smtClean="0"/>
              <a:t>  </a:t>
            </a:r>
            <a:endParaRPr lang="en-US" dirty="0" smtClean="0"/>
          </a:p>
          <a:p>
            <a:pPr marL="839788" lvl="1" indent="-495300" eaLnBrk="1" hangingPunct="1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.</a:t>
            </a:r>
          </a:p>
          <a:p>
            <a:pPr marL="839788" lvl="1" indent="-495300" eaLnBrk="1" hangingPunct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="1" smtClean="0">
                <a:solidFill>
                  <a:schemeClr val="tx1">
                    <a:lumMod val="95000"/>
                  </a:schemeClr>
                </a:solidFill>
                <a:latin typeface="Courier New" pitchFamily="49" charset="0"/>
              </a:rPr>
              <a:t>Tên_hàm(đối </a:t>
            </a:r>
            <a:r>
              <a:rPr lang="en-US" b="1" dirty="0" err="1" smtClean="0">
                <a:solidFill>
                  <a:schemeClr val="tx1">
                    <a:lumMod val="95000"/>
                  </a:schemeClr>
                </a:solidFill>
                <a:latin typeface="Courier New" pitchFamily="49" charset="0"/>
              </a:rPr>
              <a:t>số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latin typeface="Courier New" pitchFamily="49" charset="0"/>
              </a:rPr>
              <a:t>);</a:t>
            </a:r>
            <a:endParaRPr lang="en-US" dirty="0" smtClean="0">
              <a:solidFill>
                <a:schemeClr val="tx1">
                  <a:lumMod val="95000"/>
                </a:schemeClr>
              </a:solidFill>
              <a:latin typeface="Courier New" pitchFamily="49" charset="0"/>
            </a:endParaRPr>
          </a:p>
          <a:p>
            <a:pPr marL="839788" lvl="1" indent="-495300" eaLnBrk="1" hangingPunct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="1" smtClean="0">
                <a:solidFill>
                  <a:schemeClr val="tx1">
                    <a:lumMod val="95000"/>
                  </a:schemeClr>
                </a:solidFill>
                <a:latin typeface="Courier New" pitchFamily="49" charset="0"/>
              </a:rPr>
              <a:t>Tên_hàm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latin typeface="Courier New" pitchFamily="49" charset="0"/>
              </a:rPr>
              <a:t>();</a:t>
            </a:r>
            <a:endParaRPr lang="en-US" dirty="0" smtClean="0">
              <a:solidFill>
                <a:schemeClr val="tx1">
                  <a:lumMod val="95000"/>
                </a:schemeClr>
              </a:solidFill>
              <a:latin typeface="Courier New" pitchFamily="49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0662A8-017F-4C6A-B9D9-7DF8CE86C912}" type="datetime1">
              <a:rPr lang="en-US" altLang="en-US" smtClean="0"/>
              <a:t>6/18/2020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JavaScript</a:t>
            </a:r>
            <a:endParaRPr lang="en-US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96E17-C0FB-4573-97D8-4891767C1F4B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HÀM TRONG JAVASCRIPT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981200"/>
            <a:ext cx="7924800" cy="3581400"/>
          </a:xfrm>
        </p:spPr>
        <p:txBody>
          <a:bodyPr>
            <a:normAutofit/>
          </a:bodyPr>
          <a:lstStyle/>
          <a:p>
            <a:pPr marL="839788" lvl="1" indent="-4953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trả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:</a:t>
            </a:r>
            <a:endParaRPr lang="en-US" sz="2400" b="1" dirty="0"/>
          </a:p>
          <a:p>
            <a:pPr marL="839788" lvl="1" indent="-4953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b="1" dirty="0" err="1" smtClean="0">
                <a:latin typeface="Courier New" pitchFamily="49" charset="0"/>
              </a:rPr>
              <a:t>Tên_hàm</a:t>
            </a:r>
            <a:r>
              <a:rPr lang="en-US" sz="2400" b="1" dirty="0" smtClean="0">
                <a:latin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</a:rPr>
              <a:t>đối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</a:rPr>
              <a:t>số</a:t>
            </a:r>
            <a:r>
              <a:rPr lang="en-US" sz="2400" b="1" dirty="0" smtClean="0">
                <a:latin typeface="Courier New" pitchFamily="49" charset="0"/>
              </a:rPr>
              <a:t>);</a:t>
            </a:r>
          </a:p>
          <a:p>
            <a:pPr marL="839788" lvl="1" indent="-4953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smtClean="0">
                <a:latin typeface="+mj-lt"/>
              </a:rPr>
              <a:t>Ví dụ: xuat(SV</a:t>
            </a:r>
            <a:r>
              <a:rPr lang="en-US" sz="2400" dirty="0" smtClean="0">
                <a:latin typeface="+mj-lt"/>
              </a:rPr>
              <a:t>);</a:t>
            </a:r>
            <a:endParaRPr lang="en-US" sz="2400" dirty="0">
              <a:latin typeface="+mj-lt"/>
            </a:endParaRPr>
          </a:p>
          <a:p>
            <a:pPr marL="839788" lvl="1" indent="-4953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trả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b="1" dirty="0"/>
              <a:t> :</a:t>
            </a:r>
          </a:p>
          <a:p>
            <a:pPr marL="839788" lvl="1" indent="-4953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b="1" dirty="0" err="1" smtClean="0">
                <a:latin typeface="Courier New" pitchFamily="49" charset="0"/>
              </a:rPr>
              <a:t>Tên_biến</a:t>
            </a:r>
            <a:r>
              <a:rPr lang="en-US" sz="2400" b="1" dirty="0" smtClean="0">
                <a:latin typeface="Courier New" pitchFamily="49" charset="0"/>
              </a:rPr>
              <a:t>= </a:t>
            </a:r>
            <a:r>
              <a:rPr lang="en-US" sz="2400" b="1" dirty="0" err="1" smtClean="0">
                <a:latin typeface="Courier New" pitchFamily="49" charset="0"/>
              </a:rPr>
              <a:t>Tên_hàm</a:t>
            </a:r>
            <a:r>
              <a:rPr lang="en-US" sz="2400" b="1" dirty="0" smtClean="0">
                <a:latin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</a:rPr>
              <a:t>đối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</a:rPr>
              <a:t>số</a:t>
            </a:r>
            <a:r>
              <a:rPr lang="en-US" sz="2400" b="1" dirty="0" smtClean="0">
                <a:latin typeface="Courier New" pitchFamily="49" charset="0"/>
              </a:rPr>
              <a:t>);</a:t>
            </a:r>
            <a:endParaRPr lang="en-US" sz="2400" dirty="0"/>
          </a:p>
          <a:p>
            <a:pPr marL="82296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smtClean="0"/>
              <a:t>	Ví dụ: </a:t>
            </a:r>
            <a:r>
              <a:rPr lang="en-US" sz="2400" dirty="0" err="1" smtClean="0"/>
              <a:t>kq</a:t>
            </a:r>
            <a:r>
              <a:rPr lang="en-US" sz="2400" dirty="0" smtClean="0"/>
              <a:t>=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TinhDT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</a:rPr>
              <a:t>chieudai,chieurong</a:t>
            </a:r>
            <a:r>
              <a:rPr lang="en-US" sz="2400" dirty="0">
                <a:latin typeface="Courier New" pitchFamily="49" charset="0"/>
              </a:rPr>
              <a:t>);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44C53E-1137-4118-A640-AAACAD36A8D0}" type="datetime1">
              <a:rPr lang="en-US" altLang="en-US" smtClean="0"/>
              <a:t>6/18/2020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JavaScript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96E17-C0FB-4573-97D8-4891767C1F4B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524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HÀM TRONG JAVASCRIPT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 smtClean="0">
                <a:latin typeface="Courier New" pitchFamily="49" charset="0"/>
              </a:rPr>
              <a:t>function  Display(user , </a:t>
            </a:r>
            <a:r>
              <a:rPr lang="en-US" sz="2600" b="1" dirty="0" err="1" smtClean="0">
                <a:latin typeface="Courier New" pitchFamily="49" charset="0"/>
              </a:rPr>
              <a:t>pwd</a:t>
            </a:r>
            <a:r>
              <a:rPr lang="en-US" sz="2600" b="1" dirty="0" smtClean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 smtClean="0">
                <a:latin typeface="Courier New" pitchFamily="49" charset="0"/>
              </a:rPr>
              <a:t>    </a:t>
            </a:r>
            <a:r>
              <a:rPr lang="en-US" sz="2600" b="1" dirty="0" err="1" smtClean="0">
                <a:latin typeface="Courier New" pitchFamily="49" charset="0"/>
              </a:rPr>
              <a:t>document.write</a:t>
            </a:r>
            <a:r>
              <a:rPr lang="en-US" sz="2600" b="1" dirty="0" smtClean="0">
                <a:latin typeface="Courier New" pitchFamily="49" charset="0"/>
              </a:rPr>
              <a:t>(“</a:t>
            </a:r>
            <a:r>
              <a:rPr lang="en-US" sz="2600" b="1" dirty="0" err="1" smtClean="0">
                <a:latin typeface="Courier New" pitchFamily="49" charset="0"/>
              </a:rPr>
              <a:t>UserName</a:t>
            </a:r>
            <a:r>
              <a:rPr lang="en-US" sz="2600" b="1" dirty="0" smtClean="0">
                <a:latin typeface="Courier New" pitchFamily="49" charset="0"/>
              </a:rPr>
              <a:t> </a:t>
            </a:r>
            <a:r>
              <a:rPr lang="en-US" sz="2600" b="1" dirty="0" err="1" smtClean="0">
                <a:latin typeface="Courier New" pitchFamily="49" charset="0"/>
              </a:rPr>
              <a:t>cua</a:t>
            </a:r>
            <a:r>
              <a:rPr lang="en-US" sz="2600" b="1" dirty="0" smtClean="0">
                <a:latin typeface="Courier New" pitchFamily="49" charset="0"/>
              </a:rPr>
              <a:t> ban la:” + user) 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 smtClean="0">
                <a:latin typeface="Courier New" pitchFamily="49" charset="0"/>
              </a:rPr>
              <a:t>    </a:t>
            </a:r>
            <a:r>
              <a:rPr lang="en-US" sz="2600" b="1" dirty="0" err="1" smtClean="0">
                <a:latin typeface="Courier New" pitchFamily="49" charset="0"/>
              </a:rPr>
              <a:t>document.write</a:t>
            </a:r>
            <a:r>
              <a:rPr lang="en-US" sz="2600" b="1" dirty="0" smtClean="0">
                <a:latin typeface="Courier New" pitchFamily="49" charset="0"/>
              </a:rPr>
              <a:t>(“Password </a:t>
            </a:r>
            <a:r>
              <a:rPr lang="en-US" sz="2600" b="1" dirty="0" err="1" smtClean="0">
                <a:latin typeface="Courier New" pitchFamily="49" charset="0"/>
              </a:rPr>
              <a:t>cua</a:t>
            </a:r>
            <a:r>
              <a:rPr lang="en-US" sz="2600" b="1" dirty="0" smtClean="0">
                <a:latin typeface="Courier New" pitchFamily="49" charset="0"/>
              </a:rPr>
              <a:t> ban la:” + </a:t>
            </a:r>
            <a:r>
              <a:rPr lang="en-US" sz="2600" b="1" dirty="0" err="1" smtClean="0">
                <a:latin typeface="Courier New" pitchFamily="49" charset="0"/>
              </a:rPr>
              <a:t>pwd</a:t>
            </a:r>
            <a:r>
              <a:rPr lang="en-US" sz="2600" b="1" dirty="0" smtClean="0">
                <a:latin typeface="Courier New" pitchFamily="49" charset="0"/>
              </a:rPr>
              <a:t>) 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 smtClean="0">
                <a:latin typeface="Courier New" pitchFamily="49" charset="0"/>
              </a:rPr>
              <a:t>    [return] 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6D09D6-8A70-4D0A-BFC6-B252D5A9F9CA}" type="datetime1">
              <a:rPr lang="en-US" altLang="en-US" smtClean="0"/>
              <a:t>6/18/2020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JavaScript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96E17-C0FB-4573-97D8-4891767C1F4B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971800" y="5333443"/>
            <a:ext cx="5105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Lời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gọi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hàm</a:t>
            </a: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Display(txt1,txt2);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668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HÀM TRONG JAVASCRIPT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6D09D6-8A70-4D0A-BFC6-B252D5A9F9CA}" type="datetime1">
              <a:rPr lang="en-US" altLang="en-US" smtClean="0"/>
              <a:t>6/18/2020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JavaScript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96E17-C0FB-4573-97D8-4891767C1F4B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57596" y="1905000"/>
            <a:ext cx="647700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457200" algn="l"/>
                <a:tab pos="827088" algn="l"/>
              </a:tabLst>
            </a:pPr>
            <a:r>
              <a:rPr lang="en-US" sz="2600" b="1">
                <a:latin typeface="Courier New" pitchFamily="49" charset="0"/>
              </a:rPr>
              <a:t>function total(a,b)</a:t>
            </a:r>
            <a:endParaRPr lang="en-US" sz="2600">
              <a:latin typeface="Courier New" pitchFamily="49" charset="0"/>
            </a:endParaRPr>
          </a:p>
          <a:p>
            <a:pPr>
              <a:tabLst>
                <a:tab pos="457200" algn="l"/>
                <a:tab pos="827088" algn="l"/>
              </a:tabLst>
            </a:pPr>
            <a:r>
              <a:rPr lang="en-US" sz="2600" b="1">
                <a:latin typeface="Courier New" pitchFamily="49" charset="0"/>
              </a:rPr>
              <a:t>{</a:t>
            </a:r>
            <a:endParaRPr lang="en-US" sz="2600">
              <a:latin typeface="Courier New" pitchFamily="49" charset="0"/>
            </a:endParaRPr>
          </a:p>
          <a:p>
            <a:pPr lvl="1">
              <a:tabLst>
                <a:tab pos="457200" algn="l"/>
                <a:tab pos="827088" algn="l"/>
              </a:tabLst>
            </a:pPr>
            <a:r>
              <a:rPr lang="en-US" sz="2600" b="1" smtClean="0">
                <a:latin typeface="Courier New" pitchFamily="49" charset="0"/>
              </a:rPr>
              <a:t>var c=0;</a:t>
            </a:r>
          </a:p>
          <a:p>
            <a:pPr lvl="1">
              <a:tabLst>
                <a:tab pos="457200" algn="l"/>
                <a:tab pos="827088" algn="l"/>
              </a:tabLst>
            </a:pPr>
            <a:r>
              <a:rPr lang="en-US" sz="2600" b="1" smtClean="0">
                <a:latin typeface="Courier New" pitchFamily="49" charset="0"/>
              </a:rPr>
              <a:t>c=a+b</a:t>
            </a:r>
            <a:r>
              <a:rPr lang="en-US" sz="2600" b="1">
                <a:latin typeface="Courier New" pitchFamily="49" charset="0"/>
              </a:rPr>
              <a:t>;</a:t>
            </a:r>
            <a:endParaRPr lang="en-US" sz="2600">
              <a:latin typeface="Courier New" pitchFamily="49" charset="0"/>
            </a:endParaRPr>
          </a:p>
          <a:p>
            <a:pPr lvl="1">
              <a:tabLst>
                <a:tab pos="457200" algn="l"/>
                <a:tab pos="827088" algn="l"/>
              </a:tabLst>
            </a:pPr>
            <a:r>
              <a:rPr lang="en-US" sz="2600" b="1">
                <a:latin typeface="Courier New" pitchFamily="49" charset="0"/>
              </a:rPr>
              <a:t>return c;</a:t>
            </a:r>
            <a:endParaRPr lang="en-US" sz="2600">
              <a:latin typeface="Courier New" pitchFamily="49" charset="0"/>
            </a:endParaRPr>
          </a:p>
          <a:p>
            <a:pPr>
              <a:tabLst>
                <a:tab pos="457200" algn="l"/>
                <a:tab pos="827088" algn="l"/>
              </a:tabLst>
            </a:pPr>
            <a:r>
              <a:rPr lang="en-US" sz="2600" b="1">
                <a:latin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2800" y="5083790"/>
            <a:ext cx="5291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Lời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gọi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hàm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kq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=total(s1,s2);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27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1" y="731044"/>
            <a:ext cx="7620000" cy="1008311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smtClean="0"/>
              <a:t>Giới thiệu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</p:nvPr>
        </p:nvSpPr>
        <p:spPr>
          <a:xfrm>
            <a:off x="822962" y="1739355"/>
            <a:ext cx="7406638" cy="4107407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sz="2400" dirty="0" err="1" smtClean="0"/>
              <a:t>Javascript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đời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tên</a:t>
            </a:r>
            <a:r>
              <a:rPr lang="en-US" sz="2400" dirty="0" smtClean="0"/>
              <a:t> </a:t>
            </a:r>
            <a:r>
              <a:rPr lang="en-US" sz="2400" dirty="0" err="1" smtClean="0"/>
              <a:t>gọi</a:t>
            </a:r>
            <a:r>
              <a:rPr lang="en-US" sz="2400" dirty="0" smtClean="0"/>
              <a:t> </a:t>
            </a:r>
            <a:r>
              <a:rPr lang="en-US" sz="2400" dirty="0" err="1" smtClean="0"/>
              <a:t>LiveScript</a:t>
            </a:r>
            <a:r>
              <a:rPr lang="en-US" sz="2400" dirty="0" smtClean="0"/>
              <a:t>,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đó</a:t>
            </a:r>
            <a:r>
              <a:rPr lang="en-US" sz="2400" dirty="0" smtClean="0"/>
              <a:t> </a:t>
            </a:r>
            <a:r>
              <a:rPr lang="en-US" sz="2400" dirty="0" err="1" smtClean="0"/>
              <a:t>Nescape</a:t>
            </a:r>
            <a:r>
              <a:rPr lang="en-US" sz="2400" dirty="0" smtClean="0"/>
              <a:t> </a:t>
            </a:r>
            <a:r>
              <a:rPr lang="en-US" sz="2400" dirty="0" err="1" smtClean="0"/>
              <a:t>đổi</a:t>
            </a:r>
            <a:r>
              <a:rPr lang="en-US" sz="2400" dirty="0" smtClean="0"/>
              <a:t> </a:t>
            </a:r>
            <a:r>
              <a:rPr lang="en-US" sz="2400" dirty="0" err="1" smtClean="0"/>
              <a:t>tên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.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sz="2400" dirty="0" err="1" smtClean="0"/>
              <a:t>Javascript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ngôn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kịch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(script)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viết</a:t>
            </a:r>
            <a:r>
              <a:rPr lang="en-US" sz="2400" dirty="0" smtClean="0"/>
              <a:t> </a:t>
            </a:r>
            <a:r>
              <a:rPr lang="en-US" sz="2400" dirty="0" err="1" smtClean="0"/>
              <a:t>kịch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phía</a:t>
            </a:r>
            <a:r>
              <a:rPr lang="en-US" sz="2400" dirty="0" smtClean="0"/>
              <a:t> client.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1512EE-4E4F-44FA-A1A3-9D49A0C10624}" type="datetime1">
              <a:rPr lang="en-US" altLang="en-US" smtClean="0"/>
              <a:t>6/18/2020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JavaScript</a:t>
            </a:r>
            <a:endParaRPr lang="en-US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96E17-C0FB-4573-97D8-4891767C1F4B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7" name="Picture 8" descr="Fig01-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30884" y="3978399"/>
            <a:ext cx="5127625" cy="21748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1" y="914400"/>
            <a:ext cx="7924800" cy="868362"/>
          </a:xfrm>
        </p:spPr>
        <p:txBody>
          <a:bodyPr>
            <a:normAutofit/>
          </a:bodyPr>
          <a:lstStyle/>
          <a:p>
            <a:pPr marL="800100" indent="-800100" eaLnBrk="1" hangingPunct="1"/>
            <a:r>
              <a:rPr lang="en-US" sz="3000" b="1" smtClean="0"/>
              <a:t>CÁC HÀM THÔNG DỤNG TRONG JAVASCRIPT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idx="1"/>
          </p:nvPr>
        </p:nvSpPr>
        <p:spPr>
          <a:xfrm>
            <a:off x="952500" y="1709697"/>
            <a:ext cx="7581900" cy="190500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b="1" smtClean="0">
                <a:solidFill>
                  <a:srgbClr val="0000FF"/>
                </a:solidFill>
              </a:rPr>
              <a:t>alert():</a:t>
            </a:r>
            <a:r>
              <a:rPr lang="en-US" smtClean="0">
                <a:solidFill>
                  <a:srgbClr val="0000FF"/>
                </a:solidFill>
              </a:rPr>
              <a:t> </a:t>
            </a:r>
            <a:r>
              <a:rPr lang="en-US" smtClean="0"/>
              <a:t>dùng hiển thị một 1 message chứa 1 button OK</a:t>
            </a:r>
            <a:endParaRPr lang="en-US" u="sng" smtClean="0"/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en-US" u="sng" smtClean="0"/>
              <a:t>Cú pháp</a:t>
            </a:r>
            <a:r>
              <a:rPr lang="en-US" smtClean="0"/>
              <a:t>:</a:t>
            </a:r>
            <a:endParaRPr lang="en-US" b="1" i="1" smtClean="0"/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en-US" b="1" smtClean="0">
                <a:solidFill>
                  <a:srgbClr val="FF0000"/>
                </a:solidFill>
                <a:latin typeface="Courier New" pitchFamily="49" charset="0"/>
              </a:rPr>
              <a:t>alert(“nội dung Message”);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D22E3C-748C-4C9A-943C-DDBF977D27B3}" type="datetime1">
              <a:rPr lang="en-US" altLang="en-US" smtClean="0"/>
              <a:t>6/18/2020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JavaScript</a:t>
            </a:r>
            <a:endParaRPr lang="en-US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96E17-C0FB-4573-97D8-4891767C1F4B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pic>
        <p:nvPicPr>
          <p:cNvPr id="3482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1" y="3650673"/>
            <a:ext cx="8153400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10790" y="918556"/>
            <a:ext cx="7924800" cy="792162"/>
          </a:xfrm>
        </p:spPr>
        <p:txBody>
          <a:bodyPr>
            <a:normAutofit/>
          </a:bodyPr>
          <a:lstStyle/>
          <a:p>
            <a:pPr marL="800100" indent="-800100" eaLnBrk="1" hangingPunct="1"/>
            <a:r>
              <a:rPr lang="en-US" sz="3000" b="1" smtClean="0"/>
              <a:t>CÁC HÀM THÔNG DỤNG TRONG JAVASCRIPT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665018" y="1689936"/>
            <a:ext cx="8153400" cy="34154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smtClean="0">
                <a:solidFill>
                  <a:srgbClr val="0000FF"/>
                </a:solidFill>
              </a:rPr>
              <a:t>prompt</a:t>
            </a:r>
            <a:r>
              <a:rPr lang="en-US" b="1" dirty="0" smtClean="0">
                <a:solidFill>
                  <a:srgbClr val="0000FF"/>
                </a:solidFill>
              </a:rPr>
              <a:t>():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text box </a:t>
            </a:r>
            <a:r>
              <a:rPr lang="en-US" dirty="0" err="1"/>
              <a:t>của</a:t>
            </a:r>
            <a:r>
              <a:rPr lang="en-US" dirty="0"/>
              <a:t> message.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b="1" i="1" dirty="0" err="1" smtClean="0"/>
              <a:t>chuỗi</a:t>
            </a:r>
            <a:r>
              <a:rPr lang="en-US" b="1" i="1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u="sng" dirty="0" smtClean="0"/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en-US" u="sng" dirty="0" err="1" smtClean="0"/>
              <a:t>Cú</a:t>
            </a:r>
            <a:r>
              <a:rPr lang="en-US" u="sng" dirty="0" smtClean="0"/>
              <a:t> </a:t>
            </a:r>
            <a:r>
              <a:rPr lang="en-US" u="sng" dirty="0" err="1" smtClean="0"/>
              <a:t>pháp</a:t>
            </a:r>
            <a:r>
              <a:rPr lang="en-US" dirty="0" smtClean="0"/>
              <a:t>:</a:t>
            </a:r>
            <a:endParaRPr lang="en-US" b="1" dirty="0" smtClean="0"/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</a:rPr>
              <a:t>Tên_biến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= prompt(“message”,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</a:rPr>
              <a:t>giá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</a:rPr>
              <a:t>trị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845025-4942-431B-A12C-428C116C6834}" type="datetime1">
              <a:rPr lang="en-US" altLang="en-US" smtClean="0"/>
              <a:t>6/18/2020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JavaScript</a:t>
            </a:r>
            <a:endParaRPr lang="en-US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96E17-C0FB-4573-97D8-4891767C1F4B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8016240" cy="1450757"/>
          </a:xfrm>
        </p:spPr>
        <p:txBody>
          <a:bodyPr>
            <a:normAutofit/>
          </a:bodyPr>
          <a:lstStyle/>
          <a:p>
            <a:r>
              <a:rPr lang="en-US" sz="3600"/>
              <a:t>CÁC HÀM THÔNG DỤNG TRONG JAVASCRIPT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6D09D6-8A70-4D0A-BFC6-B252D5A9F9CA}" type="datetime1">
              <a:rPr lang="en-US" altLang="en-US" smtClean="0"/>
              <a:t>6/18/2020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JavaScript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96E17-C0FB-4573-97D8-4891767C1F4B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2125001"/>
            <a:ext cx="594360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692" y="4492253"/>
            <a:ext cx="46101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313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6604"/>
            <a:ext cx="8534400" cy="1450757"/>
          </a:xfrm>
        </p:spPr>
        <p:txBody>
          <a:bodyPr>
            <a:normAutofit/>
          </a:bodyPr>
          <a:lstStyle/>
          <a:p>
            <a:r>
              <a:rPr lang="en-US" sz="3600"/>
              <a:t>CÁC HÀM THÔNG DỤNG TRONG JAVASCRIPT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smtClean="0">
                <a:solidFill>
                  <a:srgbClr val="0000FF"/>
                </a:solidFill>
              </a:rPr>
              <a:t>confirm</a:t>
            </a:r>
            <a:r>
              <a:rPr lang="en-US" b="1" dirty="0" smtClean="0">
                <a:solidFill>
                  <a:srgbClr val="0000FF"/>
                </a:solidFill>
              </a:rPr>
              <a:t>()</a:t>
            </a:r>
            <a:r>
              <a:rPr lang="en-US" b="1" dirty="0" smtClean="0"/>
              <a:t>: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OK </a:t>
            </a:r>
            <a:r>
              <a:rPr lang="en-US" dirty="0" err="1"/>
              <a:t>và</a:t>
            </a:r>
            <a:r>
              <a:rPr lang="en-US" dirty="0"/>
              <a:t> Cancel.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true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OK </a:t>
            </a:r>
            <a:r>
              <a:rPr lang="en-US" dirty="0" err="1"/>
              <a:t>và</a:t>
            </a:r>
            <a:r>
              <a:rPr lang="en-US" dirty="0"/>
              <a:t> false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smtClean="0"/>
              <a:t>Cancel</a:t>
            </a:r>
          </a:p>
          <a:p>
            <a:pPr marL="0" indent="0">
              <a:buNone/>
            </a:pPr>
            <a:r>
              <a:rPr lang="en-US" u="sng" dirty="0" err="1" smtClean="0"/>
              <a:t>Cú</a:t>
            </a:r>
            <a:r>
              <a:rPr lang="en-US" u="sng" dirty="0" smtClean="0"/>
              <a:t> </a:t>
            </a:r>
            <a:r>
              <a:rPr lang="en-US" u="sng" dirty="0" err="1" smtClean="0"/>
              <a:t>pháp</a:t>
            </a:r>
            <a:r>
              <a:rPr lang="en-US" dirty="0" smtClean="0"/>
              <a:t>:</a:t>
            </a:r>
            <a:endParaRPr lang="en-US" b="1" dirty="0" smtClean="0"/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</a:rPr>
              <a:t>Tên_biến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=confirm(“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</a:rPr>
              <a:t>Chuỗi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 Message”);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6D09D6-8A70-4D0A-BFC6-B252D5A9F9CA}" type="datetime1">
              <a:rPr lang="en-US" altLang="en-US" smtClean="0"/>
              <a:t>6/18/2020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JavaScript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96E17-C0FB-4573-97D8-4891767C1F4B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413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80059" y="758226"/>
            <a:ext cx="8229600" cy="792162"/>
          </a:xfrm>
        </p:spPr>
        <p:txBody>
          <a:bodyPr>
            <a:normAutofit/>
          </a:bodyPr>
          <a:lstStyle/>
          <a:p>
            <a:pPr marL="800100" indent="-800100" eaLnBrk="1" hangingPunct="1"/>
            <a:r>
              <a:rPr lang="en-US" sz="3000" b="1" dirty="0" smtClean="0"/>
              <a:t>CÁC HÀM THÔNG DỤNG TRONG JAVASCRIPT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7E0483-AB4E-46A7-958A-8524F0C20668}" type="datetime1">
              <a:rPr lang="en-US" altLang="en-US" smtClean="0"/>
              <a:t>6/18/2020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JavaScript</a:t>
            </a:r>
            <a:endParaRPr lang="en-US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96E17-C0FB-4573-97D8-4891767C1F4B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pic>
        <p:nvPicPr>
          <p:cNvPr id="368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9" y="2133600"/>
            <a:ext cx="4114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363" y="3429000"/>
            <a:ext cx="3048000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14400"/>
            <a:ext cx="8153400" cy="792162"/>
          </a:xfrm>
        </p:spPr>
        <p:txBody>
          <a:bodyPr>
            <a:normAutofit/>
          </a:bodyPr>
          <a:lstStyle/>
          <a:p>
            <a:pPr marL="800100" indent="-800100" eaLnBrk="1" hangingPunct="1"/>
            <a:r>
              <a:rPr lang="en-US" sz="3000" b="1" dirty="0" smtClean="0"/>
              <a:t>CÁC HÀM THÔNG DỤNG TRONG JAVASCRIPT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idx="1"/>
          </p:nvPr>
        </p:nvSpPr>
        <p:spPr>
          <a:xfrm>
            <a:off x="496490" y="2049566"/>
            <a:ext cx="8153400" cy="3886200"/>
          </a:xfrm>
        </p:spPr>
        <p:txBody>
          <a:bodyPr>
            <a:noAutofit/>
          </a:bodyPr>
          <a:lstStyle/>
          <a:p>
            <a:pPr marL="571500" indent="-571500" eaLnBrk="1" hangingPunct="1"/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</a:rPr>
              <a:t>eval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</a:rPr>
              <a:t>chuỗi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</a:rPr>
              <a:t>số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):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u="sng" dirty="0" smtClean="0"/>
          </a:p>
          <a:p>
            <a:pPr marL="571500" indent="-571500"/>
            <a:r>
              <a:rPr lang="en-US" b="1" err="1">
                <a:solidFill>
                  <a:srgbClr val="0000FF"/>
                </a:solidFill>
                <a:latin typeface="Courier New" pitchFamily="49" charset="0"/>
              </a:rPr>
              <a:t>isNaN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(</a:t>
            </a:r>
            <a:r>
              <a:rPr lang="en-US" b="1" err="1">
                <a:solidFill>
                  <a:srgbClr val="0000FF"/>
                </a:solidFill>
                <a:latin typeface="Courier New" pitchFamily="49" charset="0"/>
              </a:rPr>
              <a:t>str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):</a:t>
            </a:r>
          </a:p>
          <a:p>
            <a:pPr marL="1280160" lvl="1" indent="-571500"/>
            <a:r>
              <a:rPr lang="en-US" smtClean="0">
                <a:solidFill>
                  <a:srgbClr val="0000FF"/>
                </a:solidFill>
              </a:rPr>
              <a:t>True</a:t>
            </a:r>
            <a:r>
              <a:rPr lang="en-US" smtClean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smtClean="0">
                <a:solidFill>
                  <a:srgbClr val="0000FF"/>
                </a:solidFill>
              </a:rPr>
              <a:t>chuỗi</a:t>
            </a:r>
          </a:p>
          <a:p>
            <a:pPr marL="1280160" lvl="1" indent="-571500"/>
            <a:r>
              <a:rPr lang="en-US" smtClean="0">
                <a:solidFill>
                  <a:srgbClr val="0000FF"/>
                </a:solidFill>
              </a:rPr>
              <a:t>False</a:t>
            </a:r>
            <a:r>
              <a:rPr lang="en-US" smtClean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</a:rPr>
              <a:t>chuỗi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số</a:t>
            </a:r>
            <a:r>
              <a:rPr lang="en-US" dirty="0"/>
              <a:t>.</a:t>
            </a:r>
            <a:endParaRPr lang="en-US" b="1" dirty="0" smtClean="0">
              <a:solidFill>
                <a:srgbClr val="FFFF00"/>
              </a:solidFill>
              <a:latin typeface="Courier New" pitchFamily="49" charset="0"/>
            </a:endParaRPr>
          </a:p>
          <a:p>
            <a:pPr marL="571500" indent="-571500" eaLnBrk="1" hangingPunct="1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5B2802-9C0F-4C16-8D75-6EA35168F1A7}" type="datetime1">
              <a:rPr lang="en-US" altLang="en-US" smtClean="0"/>
              <a:t>6/18/2020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JavaScript</a:t>
            </a:r>
            <a:endParaRPr lang="en-US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96E17-C0FB-4573-97D8-4891767C1F4B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68036" y="793626"/>
            <a:ext cx="8610600" cy="868362"/>
          </a:xfrm>
        </p:spPr>
        <p:txBody>
          <a:bodyPr>
            <a:normAutofit/>
          </a:bodyPr>
          <a:lstStyle/>
          <a:p>
            <a:pPr marL="800100" indent="-800100" eaLnBrk="1" hangingPunct="1"/>
            <a:r>
              <a:rPr lang="en-US" sz="2700" b="1" dirty="0" smtClean="0"/>
              <a:t>CÁC HÀM THÔNG DỤNG TRONG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036" y="1661988"/>
            <a:ext cx="8118764" cy="4357812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err="1" smtClean="0"/>
              <a:t>Ví</a:t>
            </a:r>
            <a:r>
              <a:rPr lang="en-US" u="sng" dirty="0" smtClean="0"/>
              <a:t> </a:t>
            </a:r>
            <a:r>
              <a:rPr lang="en-US" u="sng" dirty="0" err="1" smtClean="0"/>
              <a:t>dụ</a:t>
            </a:r>
            <a:r>
              <a:rPr lang="en-US" u="sng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a=prompt(“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nhap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so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thu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1”, 100);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“100”;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       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a=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eval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(a);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100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var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ten=prompt(“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Nhap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ten ban”, “Minh”);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var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flag=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isNaN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(ten);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true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var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soluong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=prompt(“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Nhap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so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luong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”);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var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flag=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isNaN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soluong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);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 false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91DEF7-9160-4961-8030-7BD1A50BFCF7}" type="datetime1">
              <a:rPr lang="en-US" altLang="en-US" smtClean="0"/>
              <a:t>6/18/2020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JavaScript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96E17-C0FB-4573-97D8-4891767C1F4B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029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9C98C2-E431-49BC-9689-736554AB8484}" type="datetime1">
              <a:rPr lang="en-US" altLang="en-US" smtClean="0"/>
              <a:t>6/18/2020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JavaScript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2BD1AB-52C3-4804-A0C5-CCC07CA1BE70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79763" y="2286000"/>
            <a:ext cx="8229600" cy="12192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00025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alibri" pitchFamily="34" charset="0"/>
              <a:buChar char="◦"/>
              <a:defRPr sz="2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alibri" pitchFamily="34" charset="0"/>
              <a:buChar char="◦"/>
              <a:defRPr sz="2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buFont typeface="Wingdings" panose="05000000000000000000" pitchFamily="2" charset="2"/>
              <a:buNone/>
            </a:pPr>
            <a:r>
              <a:rPr lang="en-US" sz="4200" b="1" smtClean="0">
                <a:solidFill>
                  <a:srgbClr val="FF0000"/>
                </a:solidFill>
              </a:rPr>
              <a:t>CẤU TRÚC ĐIỀU KIỂN</a:t>
            </a:r>
            <a:r>
              <a:rPr lang="en-US" smtClean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83560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 … Else</a:t>
            </a:r>
          </a:p>
          <a:p>
            <a:r>
              <a:rPr lang="en-US"/>
              <a:t>Switch … case</a:t>
            </a:r>
          </a:p>
          <a:p>
            <a:r>
              <a:rPr lang="en-US" smtClean="0"/>
              <a:t>For</a:t>
            </a:r>
          </a:p>
          <a:p>
            <a:r>
              <a:rPr lang="en-US" smtClean="0"/>
              <a:t>Do …while</a:t>
            </a:r>
          </a:p>
          <a:p>
            <a:r>
              <a:rPr lang="en-US" smtClean="0"/>
              <a:t>While…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DCD170-F496-4A7A-9367-FA6D61774CF0}" type="datetime1">
              <a:rPr lang="en-US" altLang="en-US" smtClean="0"/>
              <a:t>6/18/2020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JavaScript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96E17-C0FB-4573-97D8-4891767C1F4B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731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774948"/>
            <a:ext cx="8077200" cy="5549652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u="sng" dirty="0" err="1" smtClean="0"/>
              <a:t>Ví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dụ</a:t>
            </a:r>
            <a:r>
              <a:rPr lang="en-US" sz="2400" dirty="0" smtClean="0"/>
              <a:t>: </a:t>
            </a:r>
            <a:r>
              <a:rPr lang="en-US" sz="2400" dirty="0" err="1" smtClean="0"/>
              <a:t>Viết</a:t>
            </a:r>
            <a:r>
              <a:rPr lang="en-US" sz="2400" dirty="0" smtClean="0"/>
              <a:t> </a:t>
            </a:r>
            <a:r>
              <a:rPr lang="en-US" sz="2400" dirty="0" err="1" smtClean="0"/>
              <a:t>chương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nhập</a:t>
            </a:r>
            <a:r>
              <a:rPr lang="en-US" sz="2400" dirty="0" smtClean="0"/>
              <a:t> 3 </a:t>
            </a:r>
            <a:r>
              <a:rPr lang="en-US" sz="2400" dirty="0" err="1" smtClean="0"/>
              <a:t>cạnh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tam </a:t>
            </a:r>
            <a:r>
              <a:rPr lang="en-US" sz="2400" dirty="0" err="1" smtClean="0"/>
              <a:t>giác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đó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màn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đó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tam </a:t>
            </a:r>
            <a:r>
              <a:rPr lang="en-US" sz="2400" dirty="0" err="1" smtClean="0"/>
              <a:t>giác</a:t>
            </a:r>
            <a:r>
              <a:rPr lang="en-US" sz="2400" dirty="0" smtClean="0"/>
              <a:t> </a:t>
            </a:r>
            <a:r>
              <a:rPr lang="en-US" sz="2400" dirty="0" err="1" smtClean="0"/>
              <a:t>gì</a:t>
            </a:r>
            <a:r>
              <a:rPr lang="en-US" sz="2400" dirty="0" smtClean="0"/>
              <a:t>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&lt;Body&gt;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&lt;script language=“JavaScript” type=“text/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javascript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”&gt;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			a=</a:t>
            </a:r>
            <a:r>
              <a:rPr lang="en-US" sz="2000" b="1" dirty="0" err="1" smtClean="0">
                <a:latin typeface="Courier New" pitchFamily="49" charset="0"/>
              </a:rPr>
              <a:t>eval</a:t>
            </a:r>
            <a:r>
              <a:rPr lang="en-US" sz="2000" b="1" dirty="0" smtClean="0">
                <a:latin typeface="Courier New" pitchFamily="49" charset="0"/>
              </a:rPr>
              <a:t>(prompt(“</a:t>
            </a:r>
            <a:r>
              <a:rPr lang="en-US" sz="2000" b="1" dirty="0" err="1" smtClean="0">
                <a:latin typeface="Courier New" pitchFamily="49" charset="0"/>
              </a:rPr>
              <a:t>Nhap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canh</a:t>
            </a:r>
            <a:r>
              <a:rPr lang="en-US" sz="2000" b="1" dirty="0" smtClean="0">
                <a:latin typeface="Courier New" pitchFamily="49" charset="0"/>
              </a:rPr>
              <a:t> a”));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			b=</a:t>
            </a:r>
            <a:r>
              <a:rPr lang="en-US" sz="2000" b="1" dirty="0" err="1" smtClean="0">
                <a:latin typeface="Courier New" pitchFamily="49" charset="0"/>
              </a:rPr>
              <a:t>eval</a:t>
            </a:r>
            <a:r>
              <a:rPr lang="en-US" sz="2000" b="1" dirty="0" smtClean="0">
                <a:latin typeface="Courier New" pitchFamily="49" charset="0"/>
              </a:rPr>
              <a:t>(prompt(“</a:t>
            </a:r>
            <a:r>
              <a:rPr lang="en-US" sz="2000" b="1" dirty="0" err="1" smtClean="0">
                <a:latin typeface="Courier New" pitchFamily="49" charset="0"/>
              </a:rPr>
              <a:t>Nhap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canh</a:t>
            </a:r>
            <a:r>
              <a:rPr lang="en-US" sz="2000" b="1" dirty="0" smtClean="0">
                <a:latin typeface="Courier New" pitchFamily="49" charset="0"/>
              </a:rPr>
              <a:t> b”));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			c=</a:t>
            </a:r>
            <a:r>
              <a:rPr lang="en-US" sz="2000" b="1" dirty="0" err="1" smtClean="0">
                <a:latin typeface="Courier New" pitchFamily="49" charset="0"/>
              </a:rPr>
              <a:t>eval</a:t>
            </a:r>
            <a:r>
              <a:rPr lang="en-US" sz="2000" b="1" dirty="0" smtClean="0">
                <a:latin typeface="Courier New" pitchFamily="49" charset="0"/>
              </a:rPr>
              <a:t>(prompt(“</a:t>
            </a:r>
            <a:r>
              <a:rPr lang="en-US" sz="2000" b="1" dirty="0" err="1" smtClean="0">
                <a:latin typeface="Courier New" pitchFamily="49" charset="0"/>
              </a:rPr>
              <a:t>Nhap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canh</a:t>
            </a:r>
            <a:r>
              <a:rPr lang="en-US" sz="2000" b="1" dirty="0" smtClean="0">
                <a:latin typeface="Courier New" pitchFamily="49" charset="0"/>
              </a:rPr>
              <a:t> c”));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	if(a= =b &amp;&amp; b= = c &amp;&amp; c= = a)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 	 Tam </a:t>
            </a:r>
            <a:r>
              <a:rPr lang="en-US" sz="2000" b="1" dirty="0" err="1" smtClean="0">
                <a:latin typeface="Courier New" pitchFamily="49" charset="0"/>
              </a:rPr>
              <a:t>giac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đều</a:t>
            </a:r>
            <a:r>
              <a:rPr lang="en-US" sz="2000" b="1" dirty="0" smtClean="0">
                <a:latin typeface="Courier New" pitchFamily="49" charset="0"/>
              </a:rPr>
              <a:t> 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	else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  if(a= =b || b= = c || c= = a)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    	 Tam </a:t>
            </a:r>
            <a:r>
              <a:rPr lang="en-US" sz="2000" b="1" dirty="0" err="1" smtClean="0">
                <a:latin typeface="Courier New" pitchFamily="49" charset="0"/>
              </a:rPr>
              <a:t>giac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cân</a:t>
            </a: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	else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     	Tam </a:t>
            </a:r>
            <a:r>
              <a:rPr lang="en-US" sz="2000" b="1" dirty="0" err="1" smtClean="0">
                <a:latin typeface="Courier New" pitchFamily="49" charset="0"/>
              </a:rPr>
              <a:t>giác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thuong</a:t>
            </a: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FFFF00"/>
                </a:solidFill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&lt;/script&gt;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&lt;/Body&gt;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3F343C-A334-4E4D-A506-E05154203A19}" type="datetime1">
              <a:rPr lang="en-US" altLang="en-US" smtClean="0"/>
              <a:t>6/18/2020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JavaScript</a:t>
            </a:r>
            <a:endParaRPr lang="en-US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96E17-C0FB-4573-97D8-4891767C1F4B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Giới </a:t>
            </a:r>
            <a:r>
              <a:rPr lang="en-US" sz="3600" smtClean="0"/>
              <a:t>thiệu</a:t>
            </a:r>
            <a:endParaRPr lang="en-US" sz="480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828800"/>
            <a:ext cx="8077200" cy="4343400"/>
          </a:xfrm>
        </p:spPr>
        <p:txBody>
          <a:bodyPr>
            <a:normAutofit/>
          </a:bodyPr>
          <a:lstStyle/>
          <a:p>
            <a:pPr marL="839788" lvl="1" indent="-495300">
              <a:buFont typeface="Wingdings" panose="05000000000000000000" pitchFamily="2" charset="2"/>
              <a:buChar char="q"/>
            </a:pPr>
            <a:r>
              <a:rPr lang="en-US" sz="2800" smtClean="0"/>
              <a:t>Cấu trúc của đọan Javascript:</a:t>
            </a:r>
            <a:endParaRPr lang="en-US" sz="2800" b="1" smtClean="0">
              <a:latin typeface="Courier New" pitchFamily="49" charset="0"/>
            </a:endParaRPr>
          </a:p>
          <a:p>
            <a:pPr marL="839788" lvl="1" indent="-495300">
              <a:buNone/>
            </a:pPr>
            <a:r>
              <a:rPr lang="en-US" sz="2800" b="1" smtClean="0">
                <a:latin typeface="Courier New" pitchFamily="49" charset="0"/>
              </a:rPr>
              <a:t>&lt;</a:t>
            </a:r>
            <a:r>
              <a:rPr lang="en-US" sz="2800" b="1">
                <a:latin typeface="Courier New" pitchFamily="49" charset="0"/>
              </a:rPr>
              <a:t>Script language=”JavaScript” type=“text/javascript”&gt;</a:t>
            </a:r>
          </a:p>
          <a:p>
            <a:pPr marL="839788" lvl="1" indent="-495300">
              <a:buNone/>
            </a:pPr>
            <a:r>
              <a:rPr lang="en-US" sz="2800" b="1" smtClean="0">
                <a:latin typeface="Courier New" pitchFamily="49" charset="0"/>
              </a:rPr>
              <a:t>	Các </a:t>
            </a:r>
            <a:r>
              <a:rPr lang="en-US" sz="2800" b="1">
                <a:latin typeface="Courier New" pitchFamily="49" charset="0"/>
              </a:rPr>
              <a:t>lệnh </a:t>
            </a:r>
            <a:r>
              <a:rPr lang="en-US" sz="2800" b="1" smtClean="0">
                <a:latin typeface="Courier New" pitchFamily="49" charset="0"/>
              </a:rPr>
              <a:t>Javascript;</a:t>
            </a:r>
          </a:p>
          <a:p>
            <a:pPr marL="839788" lvl="1" indent="-495300">
              <a:buNone/>
            </a:pPr>
            <a:r>
              <a:rPr lang="en-US" sz="2800" b="1" smtClean="0">
                <a:latin typeface="Courier New" pitchFamily="49" charset="0"/>
              </a:rPr>
              <a:t>	…</a:t>
            </a:r>
          </a:p>
          <a:p>
            <a:pPr marL="839788" lvl="1" indent="-495300">
              <a:buNone/>
            </a:pPr>
            <a:endParaRPr lang="en-US" sz="2800" b="1" smtClean="0">
              <a:latin typeface="Courier New" pitchFamily="49" charset="0"/>
            </a:endParaRPr>
          </a:p>
          <a:p>
            <a:pPr marL="839788" lvl="1" indent="-495300">
              <a:buNone/>
            </a:pPr>
            <a:r>
              <a:rPr lang="en-US" sz="2800" b="1" smtClean="0">
                <a:latin typeface="Courier New" pitchFamily="49" charset="0"/>
              </a:rPr>
              <a:t>&lt;/</a:t>
            </a:r>
            <a:r>
              <a:rPr lang="en-US" sz="2800" b="1">
                <a:latin typeface="Courier New" pitchFamily="49" charset="0"/>
              </a:rPr>
              <a:t>script&gt;</a:t>
            </a:r>
          </a:p>
          <a:p>
            <a:endParaRPr lang="en-US" sz="28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65B4ED-8A7D-40E7-A704-44EB7BCAA991}" type="datetime1">
              <a:rPr lang="en-US" altLang="en-US" smtClean="0"/>
              <a:t>6/18/2020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JavaScript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96E17-C0FB-4573-97D8-4891767C1F4B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659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4"/>
          <p:cNvSpPr>
            <a:spLocks noGrp="1" noChangeArrowheads="1"/>
          </p:cNvSpPr>
          <p:nvPr>
            <p:ph idx="1"/>
          </p:nvPr>
        </p:nvSpPr>
        <p:spPr>
          <a:xfrm>
            <a:off x="304800" y="304800"/>
            <a:ext cx="8686800" cy="63246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900" u="sng" dirty="0" err="1" smtClean="0"/>
              <a:t>Ví</a:t>
            </a:r>
            <a:r>
              <a:rPr lang="en-US" sz="2900" u="sng" dirty="0" smtClean="0"/>
              <a:t> </a:t>
            </a:r>
            <a:r>
              <a:rPr lang="en-US" sz="2900" u="sng" dirty="0" err="1" smtClean="0"/>
              <a:t>dụ</a:t>
            </a:r>
            <a:r>
              <a:rPr lang="en-US" sz="2900" dirty="0" smtClean="0"/>
              <a:t>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 smtClean="0">
                <a:latin typeface="Courier New" pitchFamily="49" charset="0"/>
              </a:rPr>
              <a:t>&lt;body&gt;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</a:rPr>
              <a:t>&lt;script&gt;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 smtClean="0">
                <a:latin typeface="Courier New" pitchFamily="49" charset="0"/>
              </a:rPr>
              <a:t>	t=prompt("</a:t>
            </a:r>
            <a:r>
              <a:rPr lang="en-US" sz="1900" b="1" dirty="0" err="1" smtClean="0">
                <a:latin typeface="Courier New" pitchFamily="49" charset="0"/>
              </a:rPr>
              <a:t>nhap</a:t>
            </a:r>
            <a:r>
              <a:rPr lang="en-US" sz="1900" b="1" dirty="0" smtClean="0">
                <a:latin typeface="Courier New" pitchFamily="49" charset="0"/>
              </a:rPr>
              <a:t> </a:t>
            </a:r>
            <a:r>
              <a:rPr lang="en-US" sz="1900" b="1" dirty="0" err="1" smtClean="0">
                <a:latin typeface="Courier New" pitchFamily="49" charset="0"/>
              </a:rPr>
              <a:t>thang</a:t>
            </a:r>
            <a:r>
              <a:rPr lang="en-US" sz="1900" b="1" dirty="0" smtClean="0">
                <a:latin typeface="Courier New" pitchFamily="49" charset="0"/>
              </a:rPr>
              <a:t>: 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 smtClean="0">
                <a:latin typeface="Courier New" pitchFamily="49" charset="0"/>
              </a:rPr>
              <a:t>	switch(</a:t>
            </a:r>
            <a:r>
              <a:rPr lang="en-US" sz="1900" b="1" dirty="0" err="1" smtClean="0">
                <a:latin typeface="Courier New" pitchFamily="49" charset="0"/>
              </a:rPr>
              <a:t>eval</a:t>
            </a:r>
            <a:r>
              <a:rPr lang="en-US" sz="1900" b="1" dirty="0" smtClean="0">
                <a:latin typeface="Courier New" pitchFamily="49" charset="0"/>
              </a:rPr>
              <a:t>(t))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 smtClean="0">
                <a:latin typeface="Courier New" pitchFamily="49" charset="0"/>
              </a:rPr>
              <a:t>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 smtClean="0">
                <a:latin typeface="Courier New" pitchFamily="49" charset="0"/>
              </a:rPr>
              <a:t>		case 1: case 3: case 5: case 7: case 8 : case 10: case 12: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 smtClean="0">
                <a:latin typeface="Courier New" pitchFamily="49" charset="0"/>
              </a:rPr>
              <a:t>			alert("</a:t>
            </a:r>
            <a:r>
              <a:rPr lang="en-US" sz="1900" b="1" dirty="0" err="1" smtClean="0">
                <a:latin typeface="Courier New" pitchFamily="49" charset="0"/>
              </a:rPr>
              <a:t>Thang</a:t>
            </a:r>
            <a:r>
              <a:rPr lang="en-US" sz="1900" b="1" dirty="0" smtClean="0">
                <a:latin typeface="Courier New" pitchFamily="49" charset="0"/>
              </a:rPr>
              <a:t> "+ t+ " co 31 </a:t>
            </a:r>
            <a:r>
              <a:rPr lang="en-US" sz="1900" b="1" dirty="0" err="1" smtClean="0">
                <a:latin typeface="Courier New" pitchFamily="49" charset="0"/>
              </a:rPr>
              <a:t>ngay</a:t>
            </a:r>
            <a:r>
              <a:rPr lang="en-US" sz="1900" b="1" dirty="0" smtClean="0">
                <a:latin typeface="Courier New" pitchFamily="49" charset="0"/>
              </a:rPr>
              <a:t>");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 smtClean="0">
                <a:latin typeface="Courier New" pitchFamily="49" charset="0"/>
              </a:rPr>
              <a:t>			break;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 smtClean="0">
                <a:latin typeface="Courier New" pitchFamily="49" charset="0"/>
              </a:rPr>
              <a:t>		case 2: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 smtClean="0">
                <a:latin typeface="Courier New" pitchFamily="49" charset="0"/>
              </a:rPr>
              <a:t>			alert("</a:t>
            </a:r>
            <a:r>
              <a:rPr lang="en-US" sz="1900" b="1" dirty="0" err="1" smtClean="0">
                <a:latin typeface="Courier New" pitchFamily="49" charset="0"/>
              </a:rPr>
              <a:t>Thang</a:t>
            </a:r>
            <a:r>
              <a:rPr lang="en-US" sz="1900" b="1" dirty="0" smtClean="0">
                <a:latin typeface="Courier New" pitchFamily="49" charset="0"/>
              </a:rPr>
              <a:t> "+t + " co 28 </a:t>
            </a:r>
            <a:r>
              <a:rPr lang="en-US" sz="1900" b="1" dirty="0" err="1" smtClean="0">
                <a:latin typeface="Courier New" pitchFamily="49" charset="0"/>
              </a:rPr>
              <a:t>ngay</a:t>
            </a:r>
            <a:r>
              <a:rPr lang="en-US" sz="1900" b="1" dirty="0" smtClean="0">
                <a:latin typeface="Courier New" pitchFamily="49" charset="0"/>
              </a:rPr>
              <a:t>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 smtClean="0">
                <a:latin typeface="Courier New" pitchFamily="49" charset="0"/>
              </a:rPr>
              <a:t>			break;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 smtClean="0">
                <a:latin typeface="Courier New" pitchFamily="49" charset="0"/>
              </a:rPr>
              <a:t>		case 4:	case 6: case 9: case 11: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 smtClean="0">
                <a:latin typeface="Courier New" pitchFamily="49" charset="0"/>
              </a:rPr>
              <a:t>			alert("</a:t>
            </a:r>
            <a:r>
              <a:rPr lang="en-US" sz="1900" b="1" dirty="0" err="1" smtClean="0">
                <a:latin typeface="Courier New" pitchFamily="49" charset="0"/>
              </a:rPr>
              <a:t>Thang</a:t>
            </a:r>
            <a:r>
              <a:rPr lang="en-US" sz="1900" b="1" dirty="0" smtClean="0">
                <a:latin typeface="Courier New" pitchFamily="49" charset="0"/>
              </a:rPr>
              <a:t> "+t +" co 30 </a:t>
            </a:r>
            <a:r>
              <a:rPr lang="en-US" sz="1900" b="1" dirty="0" err="1" smtClean="0">
                <a:latin typeface="Courier New" pitchFamily="49" charset="0"/>
              </a:rPr>
              <a:t>ngay</a:t>
            </a:r>
            <a:r>
              <a:rPr lang="en-US" sz="1900" b="1" dirty="0" smtClean="0">
                <a:latin typeface="Courier New" pitchFamily="49" charset="0"/>
              </a:rPr>
              <a:t>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 smtClean="0">
                <a:latin typeface="Courier New" pitchFamily="49" charset="0"/>
              </a:rPr>
              <a:t>			break;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 smtClean="0">
                <a:latin typeface="Courier New" pitchFamily="49" charset="0"/>
              </a:rPr>
              <a:t>		default: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 smtClean="0">
                <a:latin typeface="Courier New" pitchFamily="49" charset="0"/>
              </a:rPr>
              <a:t>			alert("</a:t>
            </a:r>
            <a:r>
              <a:rPr lang="en-US" sz="1900" b="1" dirty="0" err="1" smtClean="0">
                <a:latin typeface="Courier New" pitchFamily="49" charset="0"/>
              </a:rPr>
              <a:t>Khong</a:t>
            </a:r>
            <a:r>
              <a:rPr lang="en-US" sz="1900" b="1" dirty="0" smtClean="0">
                <a:latin typeface="Courier New" pitchFamily="49" charset="0"/>
              </a:rPr>
              <a:t> co </a:t>
            </a:r>
            <a:r>
              <a:rPr lang="en-US" sz="1900" b="1" dirty="0" err="1" smtClean="0">
                <a:latin typeface="Courier New" pitchFamily="49" charset="0"/>
              </a:rPr>
              <a:t>thang</a:t>
            </a:r>
            <a:r>
              <a:rPr lang="en-US" sz="1900" b="1" dirty="0" smtClean="0">
                <a:latin typeface="Courier New" pitchFamily="49" charset="0"/>
              </a:rPr>
              <a:t> nay");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</a:rPr>
              <a:t>&lt;/script&gt;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 smtClean="0">
                <a:latin typeface="Courier New" pitchFamily="49" charset="0"/>
              </a:rPr>
              <a:t>&lt;/body&gt;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00E813-1A3D-4DE6-83FE-B7335509543A}" type="datetime1">
              <a:rPr lang="en-US" altLang="en-US" smtClean="0"/>
              <a:t>6/18/2020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JavaScript</a:t>
            </a:r>
            <a:endParaRPr lang="en-US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96E17-C0FB-4573-97D8-4891767C1F4B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304800"/>
            <a:ext cx="82296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u="sng" smtClean="0"/>
              <a:t>Ví dụ</a:t>
            </a:r>
            <a:r>
              <a:rPr lang="en-US" smtClean="0"/>
              <a:t>: Viết chương trình tạo một table m dòng n cột (m, n nhập tùy ý)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A03051-8A80-4DEC-85E2-0151E223656E}" type="datetime1">
              <a:rPr lang="en-US" altLang="en-US" smtClean="0"/>
              <a:t>6/18/2020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JavaScript</a:t>
            </a:r>
            <a:endParaRPr lang="en-US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96E17-C0FB-4573-97D8-4891767C1F4B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49158" name="Rectangle 4"/>
          <p:cNvSpPr>
            <a:spLocks noChangeArrowheads="1"/>
          </p:cNvSpPr>
          <p:nvPr/>
        </p:nvSpPr>
        <p:spPr bwMode="auto">
          <a:xfrm>
            <a:off x="381000" y="1173163"/>
            <a:ext cx="83820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2000" b="1" dirty="0">
                <a:latin typeface="Courier New" pitchFamily="49" charset="0"/>
              </a:rPr>
              <a:t>&lt;body&gt;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&lt;Script  language="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javascript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"&gt;</a:t>
            </a:r>
          </a:p>
          <a:p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</a:rPr>
              <a:t>var</a:t>
            </a:r>
            <a:r>
              <a:rPr lang="en-US" sz="2000" b="1" dirty="0">
                <a:latin typeface="Courier New" pitchFamily="49" charset="0"/>
              </a:rPr>
              <a:t> n, m, i, j;</a:t>
            </a:r>
          </a:p>
          <a:p>
            <a:r>
              <a:rPr lang="en-US" sz="2000" b="1" dirty="0">
                <a:latin typeface="Courier New" pitchFamily="49" charset="0"/>
              </a:rPr>
              <a:t>	m=prompt("</a:t>
            </a:r>
            <a:r>
              <a:rPr lang="en-US" sz="2000" b="1" dirty="0" err="1">
                <a:latin typeface="Courier New" pitchFamily="49" charset="0"/>
              </a:rPr>
              <a:t>Nhap</a:t>
            </a:r>
            <a:r>
              <a:rPr lang="en-US" sz="2000" b="1" dirty="0">
                <a:latin typeface="Courier New" pitchFamily="49" charset="0"/>
              </a:rPr>
              <a:t> so dong");</a:t>
            </a:r>
          </a:p>
          <a:p>
            <a:r>
              <a:rPr lang="en-US" sz="2000" b="1" dirty="0">
                <a:latin typeface="Courier New" pitchFamily="49" charset="0"/>
              </a:rPr>
              <a:t>	n=prompt("</a:t>
            </a:r>
            <a:r>
              <a:rPr lang="en-US" sz="2000" b="1" dirty="0" err="1">
                <a:latin typeface="Courier New" pitchFamily="49" charset="0"/>
              </a:rPr>
              <a:t>Nhap</a:t>
            </a:r>
            <a:r>
              <a:rPr lang="en-US" sz="2000" b="1" dirty="0">
                <a:latin typeface="Courier New" pitchFamily="49" charset="0"/>
              </a:rPr>
              <a:t> so cot");</a:t>
            </a:r>
          </a:p>
          <a:p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</a:rPr>
              <a:t>document.write</a:t>
            </a:r>
            <a:r>
              <a:rPr lang="en-US" sz="2000" b="1" dirty="0">
                <a:latin typeface="Courier New" pitchFamily="49" charset="0"/>
              </a:rPr>
              <a:t>("&lt;table width=50% border=1&gt;");</a:t>
            </a:r>
          </a:p>
          <a:p>
            <a:r>
              <a:rPr lang="en-US" sz="2000" b="1" dirty="0">
                <a:latin typeface="Courier New" pitchFamily="49" charset="0"/>
              </a:rPr>
              <a:t>	for(i=1;i&lt;=</a:t>
            </a:r>
            <a:r>
              <a:rPr lang="en-US" sz="2000" b="1" dirty="0" err="1">
                <a:latin typeface="Courier New" pitchFamily="49" charset="0"/>
              </a:rPr>
              <a:t>m;i</a:t>
            </a:r>
            <a:r>
              <a:rPr lang="en-US" sz="2000" b="1" dirty="0">
                <a:latin typeface="Courier New" pitchFamily="49" charset="0"/>
              </a:rPr>
              <a:t>++)</a:t>
            </a:r>
          </a:p>
          <a:p>
            <a:r>
              <a:rPr lang="en-US" sz="2000" b="1" dirty="0">
                <a:latin typeface="Courier New" pitchFamily="49" charset="0"/>
              </a:rPr>
              <a:t>	{</a:t>
            </a:r>
          </a:p>
          <a:p>
            <a:r>
              <a:rPr lang="en-US" sz="2000" b="1" dirty="0">
                <a:latin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</a:rPr>
              <a:t>document.write</a:t>
            </a:r>
            <a:r>
              <a:rPr lang="en-US" sz="2000" b="1" dirty="0">
                <a:latin typeface="Courier New" pitchFamily="49" charset="0"/>
              </a:rPr>
              <a:t>("&lt;</a:t>
            </a:r>
            <a:r>
              <a:rPr lang="en-US" sz="2000" b="1" dirty="0" err="1">
                <a:latin typeface="Courier New" pitchFamily="49" charset="0"/>
              </a:rPr>
              <a:t>tr</a:t>
            </a:r>
            <a:r>
              <a:rPr lang="en-US" sz="2000" b="1" dirty="0">
                <a:latin typeface="Courier New" pitchFamily="49" charset="0"/>
              </a:rPr>
              <a:t>&gt;");</a:t>
            </a:r>
          </a:p>
          <a:p>
            <a:r>
              <a:rPr lang="en-US" sz="2000" b="1" dirty="0">
                <a:latin typeface="Courier New" pitchFamily="49" charset="0"/>
              </a:rPr>
              <a:t>   		for(j=1;j&lt;=</a:t>
            </a:r>
            <a:r>
              <a:rPr lang="en-US" sz="2000" b="1" dirty="0" err="1">
                <a:latin typeface="Courier New" pitchFamily="49" charset="0"/>
              </a:rPr>
              <a:t>n;j</a:t>
            </a:r>
            <a:r>
              <a:rPr lang="en-US" sz="2000" b="1" dirty="0">
                <a:latin typeface="Courier New" pitchFamily="49" charset="0"/>
              </a:rPr>
              <a:t>++)</a:t>
            </a:r>
          </a:p>
          <a:p>
            <a:r>
              <a:rPr lang="en-US" sz="2000" b="1" dirty="0">
                <a:latin typeface="Courier New" pitchFamily="49" charset="0"/>
              </a:rPr>
              <a:t>    		</a:t>
            </a:r>
            <a:r>
              <a:rPr lang="en-US" sz="2000" b="1" dirty="0" err="1">
                <a:latin typeface="Courier New" pitchFamily="49" charset="0"/>
              </a:rPr>
              <a:t>document.write</a:t>
            </a:r>
            <a:r>
              <a:rPr lang="en-US" sz="2000" b="1" dirty="0">
                <a:latin typeface="Courier New" pitchFamily="49" charset="0"/>
              </a:rPr>
              <a:t>("&lt;td&gt;" + i + j +"&lt;/td&gt;");</a:t>
            </a:r>
          </a:p>
          <a:p>
            <a:r>
              <a:rPr lang="en-US" sz="2000" b="1" dirty="0">
                <a:latin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</a:rPr>
              <a:t>document.write</a:t>
            </a:r>
            <a:r>
              <a:rPr lang="en-US" sz="2000" b="1" dirty="0">
                <a:latin typeface="Courier New" pitchFamily="49" charset="0"/>
              </a:rPr>
              <a:t>("&lt;/</a:t>
            </a:r>
            <a:r>
              <a:rPr lang="en-US" sz="2000" b="1" dirty="0" err="1">
                <a:latin typeface="Courier New" pitchFamily="49" charset="0"/>
              </a:rPr>
              <a:t>tr</a:t>
            </a:r>
            <a:r>
              <a:rPr lang="en-US" sz="2000" b="1" dirty="0">
                <a:latin typeface="Courier New" pitchFamily="49" charset="0"/>
              </a:rPr>
              <a:t>&gt;"); </a:t>
            </a:r>
          </a:p>
          <a:p>
            <a:r>
              <a:rPr lang="en-US" sz="2000" b="1" dirty="0">
                <a:latin typeface="Courier New" pitchFamily="49" charset="0"/>
              </a:rPr>
              <a:t>	}</a:t>
            </a:r>
          </a:p>
          <a:p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</a:rPr>
              <a:t>document.write</a:t>
            </a:r>
            <a:r>
              <a:rPr lang="en-US" sz="2000" b="1" dirty="0">
                <a:latin typeface="Courier New" pitchFamily="49" charset="0"/>
              </a:rPr>
              <a:t>("&lt;/table&gt;");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&lt;/Script&gt;</a:t>
            </a:r>
          </a:p>
          <a:p>
            <a:r>
              <a:rPr lang="en-US" sz="2000" b="1" dirty="0">
                <a:latin typeface="Courier New" pitchFamily="49" charset="0"/>
              </a:rPr>
              <a:t>&lt;/body&gt;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>
          <a:xfrm>
            <a:off x="0" y="381000"/>
            <a:ext cx="9144000" cy="26670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smtClean="0">
                <a:solidFill>
                  <a:srgbClr val="FF3300"/>
                </a:solidFill>
                <a:latin typeface="Courier New" pitchFamily="49" charset="0"/>
              </a:rPr>
              <a:t>&lt;script language= "JavaScript"&gt;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smtClean="0">
                <a:latin typeface="Courier New" pitchFamily="49" charset="0"/>
              </a:rPr>
              <a:t>for (x=1; x&lt;=10 ; x++)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smtClean="0">
                <a:latin typeface="Courier New" pitchFamily="49" charset="0"/>
              </a:rPr>
              <a:t>{		y=x*25;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smtClean="0">
                <a:latin typeface="Courier New" pitchFamily="49" charset="0"/>
              </a:rPr>
              <a:t>document.write("x ="+ x +";y= "+ y + “&lt;BR&gt;");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smtClean="0">
                <a:solidFill>
                  <a:srgbClr val="FF3300"/>
                </a:solidFill>
                <a:latin typeface="Courier New" pitchFamily="49" charset="0"/>
              </a:rPr>
              <a:t>&lt;/script&gt;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6666AD-F45A-48BC-8BDB-D8E9266459B8}" type="datetime1">
              <a:rPr lang="en-US" altLang="en-US" smtClean="0"/>
              <a:t>6/18/2020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JavaScript</a:t>
            </a:r>
            <a:endParaRPr lang="en-US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96E17-C0FB-4573-97D8-4891767C1F4B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  <p:pic>
        <p:nvPicPr>
          <p:cNvPr id="501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76600"/>
            <a:ext cx="6705600" cy="281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42570"/>
            <a:ext cx="6883122" cy="1220222"/>
          </a:xfrm>
        </p:spPr>
        <p:txBody>
          <a:bodyPr>
            <a:normAutofit/>
          </a:bodyPr>
          <a:lstStyle/>
          <a:p>
            <a:r>
              <a:rPr lang="en-US" sz="3600"/>
              <a:t>Giới </a:t>
            </a:r>
            <a:r>
              <a:rPr lang="en-US" sz="3600" smtClean="0"/>
              <a:t>thiệu</a:t>
            </a:r>
            <a:endParaRPr lang="en-US" sz="440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2961" y="1981200"/>
            <a:ext cx="7052998" cy="4260178"/>
          </a:xfrm>
        </p:spPr>
        <p:txBody>
          <a:bodyPr>
            <a:normAutofit/>
          </a:bodyPr>
          <a:lstStyle/>
          <a:p>
            <a:pPr lvl="0">
              <a:lnSpc>
                <a:spcPts val="3500"/>
              </a:lnSpc>
            </a:pPr>
            <a:r>
              <a:rPr lang="en-US" sz="2400"/>
              <a:t>Cách sử dụng và khai </a:t>
            </a:r>
            <a:r>
              <a:rPr lang="en-US" sz="2400" smtClean="0"/>
              <a:t>báo:</a:t>
            </a:r>
          </a:p>
          <a:p>
            <a:pPr lvl="1">
              <a:lnSpc>
                <a:spcPts val="3500"/>
              </a:lnSpc>
            </a:pPr>
            <a:r>
              <a:rPr lang="en-US" sz="2400"/>
              <a:t>Chèn trực tiếp đọan code Javascript vào tập tin </a:t>
            </a:r>
            <a:r>
              <a:rPr lang="en-US" sz="2400" smtClean="0"/>
              <a:t>HTML</a:t>
            </a:r>
          </a:p>
          <a:p>
            <a:pPr lvl="1">
              <a:lnSpc>
                <a:spcPts val="3500"/>
              </a:lnSpc>
            </a:pPr>
            <a:r>
              <a:rPr lang="en-US" sz="2400"/>
              <a:t>Viết một tập tin Javascript riêng sau đó kết nối với trang web</a:t>
            </a:r>
            <a:endParaRPr lang="en-US" sz="2400" i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B19AD-6634-4900-B003-9C6C2DF6FC48}" type="datetime1">
              <a:rPr lang="en-US" altLang="en-US" smtClean="0"/>
              <a:t>6/18/2020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JavaScript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96E17-C0FB-4573-97D8-4891767C1F4B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02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Giới thiệu</a:t>
            </a:r>
            <a:endParaRPr lang="en-US" sz="540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2960" y="1737361"/>
            <a:ext cx="8130540" cy="685800"/>
          </a:xfrm>
        </p:spPr>
        <p:txBody>
          <a:bodyPr>
            <a:noAutofit/>
          </a:bodyPr>
          <a:lstStyle/>
          <a:p>
            <a:r>
              <a:rPr lang="en-US" sz="2400"/>
              <a:t>Chèn trực tiếp đọan code Javascript vào tập tin </a:t>
            </a:r>
            <a:r>
              <a:rPr lang="en-US" sz="2400" smtClean="0"/>
              <a:t>HTML:</a:t>
            </a:r>
            <a:endParaRPr lang="en-US" sz="24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D49424-8140-4017-9D1E-955621D5FB0B}" type="datetime1">
              <a:rPr lang="en-US" altLang="en-US" smtClean="0"/>
              <a:t>6/18/2020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JavaScript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96E17-C0FB-4573-97D8-4891767C1F4B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2209800"/>
            <a:ext cx="8153400" cy="421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&lt;HTML&gt;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&lt;HEAD&gt;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&lt;script language="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javascript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” type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=“text/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javascript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”&gt;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document.write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(“What is your name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?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”);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	…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&lt;/script&gt;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&lt;/HEAD&gt;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&lt;BODY&gt;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</a:rPr>
              <a:t>Nội</a:t>
            </a:r>
            <a:r>
              <a:rPr lang="en-US" sz="2000" b="1" dirty="0">
                <a:latin typeface="Courier New" pitchFamily="49" charset="0"/>
              </a:rPr>
              <a:t> dung </a:t>
            </a:r>
            <a:r>
              <a:rPr lang="en-US" sz="2000" b="1" dirty="0" err="1">
                <a:latin typeface="Courier New" pitchFamily="49" charset="0"/>
              </a:rPr>
              <a:t>của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trang</a:t>
            </a:r>
            <a:endParaRPr lang="en-US" sz="2000" b="1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&lt;/BODY&gt;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63137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Giới thiệu</a:t>
            </a:r>
            <a:endParaRPr lang="en-US" sz="480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u="sng" dirty="0" err="1" smtClean="0"/>
              <a:t>Chú</a:t>
            </a:r>
            <a:r>
              <a:rPr lang="en-US" b="1" u="sng" dirty="0" smtClean="0"/>
              <a:t> ý:</a:t>
            </a:r>
          </a:p>
          <a:p>
            <a:pPr lvl="1"/>
            <a:r>
              <a:rPr lang="en-US" i="1" dirty="0" err="1" smtClean="0"/>
              <a:t>Có</a:t>
            </a:r>
            <a:r>
              <a:rPr lang="en-US" i="1" dirty="0" smtClean="0"/>
              <a:t> </a:t>
            </a:r>
            <a:r>
              <a:rPr lang="en-US" i="1" dirty="0" err="1" smtClean="0"/>
              <a:t>thể</a:t>
            </a:r>
            <a:r>
              <a:rPr lang="en-US" i="1" dirty="0" smtClean="0"/>
              <a:t> </a:t>
            </a:r>
            <a:r>
              <a:rPr lang="en-US" i="1" dirty="0" err="1" smtClean="0"/>
              <a:t>chèn</a:t>
            </a:r>
            <a:r>
              <a:rPr lang="en-US" i="1" dirty="0" smtClean="0"/>
              <a:t> </a:t>
            </a:r>
            <a:r>
              <a:rPr lang="en-US" i="1" dirty="0" err="1" smtClean="0"/>
              <a:t>đoạn</a:t>
            </a:r>
            <a:r>
              <a:rPr lang="en-US" i="1" dirty="0" smtClean="0"/>
              <a:t> code </a:t>
            </a:r>
            <a:r>
              <a:rPr lang="en-US" i="1" dirty="0"/>
              <a:t>&lt;script&gt; &lt;/script&gt; </a:t>
            </a:r>
            <a:r>
              <a:rPr lang="en-US" i="1" dirty="0" err="1"/>
              <a:t>vào</a:t>
            </a:r>
            <a:r>
              <a:rPr lang="en-US" i="1" dirty="0"/>
              <a:t> </a:t>
            </a:r>
            <a:r>
              <a:rPr lang="en-US" i="1" dirty="0" err="1"/>
              <a:t>bất</a:t>
            </a:r>
            <a:r>
              <a:rPr lang="en-US" i="1" dirty="0"/>
              <a:t> </a:t>
            </a:r>
            <a:r>
              <a:rPr lang="en-US" i="1" dirty="0" err="1"/>
              <a:t>kỳ</a:t>
            </a:r>
            <a:r>
              <a:rPr lang="en-US" i="1" dirty="0"/>
              <a:t> </a:t>
            </a:r>
            <a:r>
              <a:rPr lang="en-US" i="1" dirty="0" err="1"/>
              <a:t>vị</a:t>
            </a:r>
            <a:r>
              <a:rPr lang="en-US" i="1" dirty="0"/>
              <a:t> </a:t>
            </a:r>
            <a:r>
              <a:rPr lang="en-US" i="1" dirty="0" err="1"/>
              <a:t>trí</a:t>
            </a:r>
            <a:r>
              <a:rPr lang="en-US" i="1" dirty="0"/>
              <a:t> </a:t>
            </a:r>
            <a:r>
              <a:rPr lang="en-US" i="1" dirty="0" err="1"/>
              <a:t>nào</a:t>
            </a:r>
            <a:r>
              <a:rPr lang="en-US" i="1" dirty="0"/>
              <a:t> </a:t>
            </a:r>
            <a:r>
              <a:rPr lang="en-US" i="1" dirty="0" err="1"/>
              <a:t>trong</a:t>
            </a:r>
            <a:r>
              <a:rPr lang="en-US" i="1" dirty="0"/>
              <a:t> </a:t>
            </a:r>
            <a:r>
              <a:rPr lang="en-US" i="1" dirty="0" err="1"/>
              <a:t>trang</a:t>
            </a:r>
            <a:r>
              <a:rPr lang="en-US" i="1" dirty="0"/>
              <a:t> </a:t>
            </a:r>
            <a:r>
              <a:rPr lang="en-US" i="1" dirty="0" smtClean="0"/>
              <a:t>HTML. </a:t>
            </a:r>
            <a:endParaRPr lang="en-US" i="1" dirty="0"/>
          </a:p>
          <a:p>
            <a:pPr lvl="1"/>
            <a:r>
              <a:rPr lang="en-US" i="1" dirty="0" err="1"/>
              <a:t>Có</a:t>
            </a:r>
            <a:r>
              <a:rPr lang="en-US" i="1" dirty="0"/>
              <a:t> </a:t>
            </a:r>
            <a:r>
              <a:rPr lang="en-US" i="1" dirty="0" err="1"/>
              <a:t>thể</a:t>
            </a:r>
            <a:r>
              <a:rPr lang="en-US" i="1" dirty="0"/>
              <a:t> </a:t>
            </a:r>
            <a:r>
              <a:rPr lang="en-US" i="1" dirty="0" err="1"/>
              <a:t>đặt</a:t>
            </a:r>
            <a:r>
              <a:rPr lang="en-US" i="1" dirty="0"/>
              <a:t> </a:t>
            </a:r>
            <a:r>
              <a:rPr lang="en-US" i="1" dirty="0" err="1"/>
              <a:t>trong</a:t>
            </a:r>
            <a:r>
              <a:rPr lang="en-US" i="1" dirty="0"/>
              <a:t> </a:t>
            </a:r>
            <a:r>
              <a:rPr lang="en-US" i="1" dirty="0" err="1" smtClean="0"/>
              <a:t>phần</a:t>
            </a:r>
            <a:r>
              <a:rPr lang="en-US" i="1" dirty="0" smtClean="0"/>
              <a:t> </a:t>
            </a:r>
            <a:r>
              <a:rPr lang="en-US" i="1" dirty="0"/>
              <a:t>&lt;head&gt;&lt;/head&gt; </a:t>
            </a:r>
            <a:r>
              <a:rPr lang="en-US" i="1" dirty="0" err="1"/>
              <a:t>hoặc</a:t>
            </a:r>
            <a:r>
              <a:rPr lang="en-US" i="1" dirty="0"/>
              <a:t> </a:t>
            </a:r>
            <a:r>
              <a:rPr lang="en-US" i="1" dirty="0" err="1" smtClean="0"/>
              <a:t>trong</a:t>
            </a:r>
            <a:r>
              <a:rPr lang="en-US" i="1" dirty="0" smtClean="0"/>
              <a:t> </a:t>
            </a:r>
            <a:r>
              <a:rPr lang="en-US" i="1" dirty="0"/>
              <a:t>&lt;body&gt; &lt;/body&gt; </a:t>
            </a:r>
            <a:r>
              <a:rPr lang="en-US" i="1" dirty="0" err="1"/>
              <a:t>tuy</a:t>
            </a:r>
            <a:r>
              <a:rPr lang="en-US" i="1" dirty="0"/>
              <a:t> </a:t>
            </a:r>
            <a:r>
              <a:rPr lang="en-US" i="1" dirty="0" err="1"/>
              <a:t>nhiên</a:t>
            </a:r>
            <a:r>
              <a:rPr lang="en-US" i="1" dirty="0"/>
              <a:t> ta </a:t>
            </a:r>
            <a:r>
              <a:rPr lang="en-US" i="1" dirty="0" err="1"/>
              <a:t>nên</a:t>
            </a:r>
            <a:r>
              <a:rPr lang="en-US" i="1" dirty="0"/>
              <a:t> </a:t>
            </a:r>
            <a:r>
              <a:rPr lang="en-US" i="1" dirty="0" err="1"/>
              <a:t>đặt</a:t>
            </a:r>
            <a:r>
              <a:rPr lang="en-US" i="1" dirty="0"/>
              <a:t> </a:t>
            </a:r>
            <a:r>
              <a:rPr lang="en-US" i="1" dirty="0" err="1"/>
              <a:t>trong</a:t>
            </a:r>
            <a:r>
              <a:rPr lang="en-US" i="1" dirty="0"/>
              <a:t> </a:t>
            </a:r>
            <a:r>
              <a:rPr lang="en-US" i="1" dirty="0" err="1"/>
              <a:t>cặp</a:t>
            </a:r>
            <a:r>
              <a:rPr lang="en-US" i="1" dirty="0"/>
              <a:t> tag &lt;head&gt; </a:t>
            </a:r>
            <a:r>
              <a:rPr lang="en-US" i="1" dirty="0" err="1"/>
              <a:t>để</a:t>
            </a:r>
            <a:r>
              <a:rPr lang="en-US" i="1" dirty="0"/>
              <a:t> </a:t>
            </a:r>
            <a:r>
              <a:rPr lang="en-US" i="1" dirty="0" err="1"/>
              <a:t>dễ</a:t>
            </a:r>
            <a:r>
              <a:rPr lang="en-US" i="1" dirty="0"/>
              <a:t> </a:t>
            </a:r>
            <a:r>
              <a:rPr lang="en-US" i="1" dirty="0" err="1"/>
              <a:t>kiểm</a:t>
            </a:r>
            <a:r>
              <a:rPr lang="en-US" i="1" dirty="0"/>
              <a:t> </a:t>
            </a:r>
            <a:r>
              <a:rPr lang="en-US" i="1" dirty="0" err="1"/>
              <a:t>sóat</a:t>
            </a:r>
            <a:r>
              <a:rPr lang="en-US" i="1" dirty="0"/>
              <a:t> </a:t>
            </a:r>
            <a:r>
              <a:rPr lang="en-US" i="1" dirty="0" err="1"/>
              <a:t>mã</a:t>
            </a:r>
            <a:r>
              <a:rPr lang="en-US" i="1" dirty="0"/>
              <a:t> </a:t>
            </a:r>
            <a:r>
              <a:rPr lang="en-US" i="1" dirty="0" err="1"/>
              <a:t>lệnh</a:t>
            </a:r>
            <a:r>
              <a:rPr lang="en-US" i="1" dirty="0"/>
              <a:t> </a:t>
            </a:r>
            <a:r>
              <a:rPr lang="en-US" i="1" dirty="0" err="1"/>
              <a:t>và</a:t>
            </a:r>
            <a:r>
              <a:rPr lang="en-US" i="1" dirty="0"/>
              <a:t> </a:t>
            </a:r>
            <a:r>
              <a:rPr lang="en-US" i="1" dirty="0" err="1"/>
              <a:t>cũng</a:t>
            </a:r>
            <a:r>
              <a:rPr lang="en-US" i="1" dirty="0"/>
              <a:t> </a:t>
            </a:r>
            <a:r>
              <a:rPr lang="en-US" i="1" dirty="0" err="1"/>
              <a:t>dễ</a:t>
            </a:r>
            <a:r>
              <a:rPr lang="en-US" i="1" dirty="0"/>
              <a:t> </a:t>
            </a:r>
            <a:r>
              <a:rPr lang="en-US" i="1" dirty="0" err="1"/>
              <a:t>sửa</a:t>
            </a:r>
            <a:r>
              <a:rPr lang="en-US" i="1" dirty="0"/>
              <a:t> </a:t>
            </a:r>
            <a:r>
              <a:rPr lang="en-US" i="1" dirty="0" err="1"/>
              <a:t>đổi</a:t>
            </a:r>
            <a:r>
              <a:rPr lang="en-US" i="1" dirty="0"/>
              <a:t> </a:t>
            </a:r>
            <a:r>
              <a:rPr lang="en-US" i="1" dirty="0" err="1"/>
              <a:t>chương</a:t>
            </a:r>
            <a:r>
              <a:rPr lang="en-US" i="1" dirty="0"/>
              <a:t> </a:t>
            </a:r>
            <a:r>
              <a:rPr lang="en-US" i="1" dirty="0" err="1"/>
              <a:t>trình</a:t>
            </a:r>
            <a:r>
              <a:rPr lang="en-US" i="1" dirty="0"/>
              <a:t>. 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2C35AE-A515-4C06-B636-CE90ADC0BF13}" type="datetime1">
              <a:rPr lang="en-US" altLang="en-US" smtClean="0"/>
              <a:t>6/18/2020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JavaScript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96E17-C0FB-4573-97D8-4891767C1F4B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271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639999"/>
            <a:ext cx="7924800" cy="1143000"/>
          </a:xfrm>
        </p:spPr>
        <p:txBody>
          <a:bodyPr>
            <a:normAutofit/>
          </a:bodyPr>
          <a:lstStyle/>
          <a:p>
            <a:r>
              <a:rPr lang="en-US"/>
              <a:t>Giới thiệu</a:t>
            </a:r>
            <a:endParaRPr lang="en-US" sz="480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20436" y="1789926"/>
            <a:ext cx="7924800" cy="2514600"/>
          </a:xfrm>
        </p:spPr>
        <p:txBody>
          <a:bodyPr>
            <a:noAutofit/>
          </a:bodyPr>
          <a:lstStyle/>
          <a:p>
            <a:r>
              <a:rPr lang="en-US"/>
              <a:t>Viết một tập tin Javascript riêng sau đó kết nối với trang </a:t>
            </a:r>
            <a:r>
              <a:rPr lang="en-US" smtClean="0"/>
              <a:t>web:</a:t>
            </a:r>
          </a:p>
          <a:p>
            <a:pPr lvl="1"/>
            <a:r>
              <a:rPr lang="en-US" smtClean="0"/>
              <a:t>Bước 1: Soạn thảo file Javascript có phần ở rộng </a:t>
            </a:r>
            <a:r>
              <a:rPr lang="en-US" i="1" smtClean="0"/>
              <a:t>.js</a:t>
            </a:r>
          </a:p>
          <a:p>
            <a:pPr lvl="1"/>
            <a:r>
              <a:rPr lang="en-US" smtClean="0"/>
              <a:t>Bước 2: Nhúng file</a:t>
            </a:r>
            <a:r>
              <a:rPr lang="en-US" i="1" smtClean="0"/>
              <a:t> .js </a:t>
            </a:r>
            <a:r>
              <a:rPr lang="en-US" smtClean="0"/>
              <a:t>và trang html: </a:t>
            </a:r>
            <a:endParaRPr lang="en-US"/>
          </a:p>
          <a:p>
            <a:pPr lvl="1"/>
            <a:endParaRPr lang="en-US" i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5B9BDC-151D-4583-93EF-E9D8B12805D3}" type="datetime1">
              <a:rPr lang="en-US" altLang="en-US" smtClean="0"/>
              <a:t>6/18/2020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JavaScript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96E17-C0FB-4573-97D8-4891767C1F4B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20436" y="4304526"/>
            <a:ext cx="7890164" cy="163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600" b="1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2600" b="1" dirty="0">
                <a:solidFill>
                  <a:srgbClr val="FF0000"/>
                </a:solidFill>
                <a:latin typeface="Courier New" pitchFamily="49" charset="0"/>
              </a:rPr>
              <a:t>script SRC</a:t>
            </a:r>
            <a:r>
              <a:rPr lang="en-US" sz="2600" b="1" dirty="0" smtClean="0">
                <a:solidFill>
                  <a:srgbClr val="FF0000"/>
                </a:solidFill>
                <a:latin typeface="Courier New" pitchFamily="49" charset="0"/>
              </a:rPr>
              <a:t>=”</a:t>
            </a:r>
            <a:r>
              <a:rPr lang="en-US" sz="2600" b="1" dirty="0" smtClean="0">
                <a:solidFill>
                  <a:srgbClr val="0000FF"/>
                </a:solidFill>
                <a:latin typeface="Courier New" pitchFamily="49" charset="0"/>
              </a:rPr>
              <a:t>fileJavascript.js</a:t>
            </a:r>
            <a:r>
              <a:rPr lang="en-US" sz="2600" b="1">
                <a:solidFill>
                  <a:srgbClr val="FF0000"/>
                </a:solidFill>
                <a:latin typeface="Courier New" pitchFamily="49" charset="0"/>
              </a:rPr>
              <a:t>”</a:t>
            </a:r>
            <a:r>
              <a:rPr lang="en-US" sz="2600" b="1">
                <a:solidFill>
                  <a:srgbClr val="FF0000"/>
                </a:solidFill>
              </a:rPr>
              <a:t>  </a:t>
            </a:r>
            <a:r>
              <a:rPr lang="en-US" sz="2600" b="1" smtClean="0">
                <a:solidFill>
                  <a:srgbClr val="FF0000"/>
                </a:solidFill>
              </a:rPr>
              <a:t>	</a:t>
            </a:r>
            <a:r>
              <a:rPr lang="en-US" sz="2600" b="1" smtClean="0">
                <a:solidFill>
                  <a:srgbClr val="FF0000"/>
                </a:solidFill>
                <a:latin typeface="Courier New" pitchFamily="49" charset="0"/>
              </a:rPr>
              <a:t>language</a:t>
            </a:r>
            <a:r>
              <a:rPr lang="en-US" sz="2600" b="1">
                <a:solidFill>
                  <a:srgbClr val="FF0000"/>
                </a:solidFill>
                <a:latin typeface="Courier New" pitchFamily="49" charset="0"/>
              </a:rPr>
              <a:t>="</a:t>
            </a:r>
            <a:r>
              <a:rPr lang="en-US" sz="2600" b="1" smtClean="0">
                <a:solidFill>
                  <a:srgbClr val="FF0000"/>
                </a:solidFill>
                <a:latin typeface="Courier New" pitchFamily="49" charset="0"/>
              </a:rPr>
              <a:t>javascript” </a:t>
            </a:r>
            <a:r>
              <a:rPr lang="en-US" sz="2600" b="1" dirty="0">
                <a:solidFill>
                  <a:srgbClr val="FF0000"/>
                </a:solidFill>
                <a:latin typeface="Courier New" pitchFamily="49" charset="0"/>
              </a:rPr>
              <a:t>		</a:t>
            </a:r>
            <a:r>
              <a:rPr lang="en-US" sz="2600" b="1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2600" b="1" smtClean="0">
                <a:solidFill>
                  <a:srgbClr val="FF0000"/>
                </a:solidFill>
                <a:latin typeface="Courier New" pitchFamily="49" charset="0"/>
              </a:rPr>
              <a:t>type=“text/javascript</a:t>
            </a:r>
            <a:r>
              <a:rPr lang="en-US" sz="2600" b="1" dirty="0">
                <a:solidFill>
                  <a:srgbClr val="FF0000"/>
                </a:solidFill>
                <a:latin typeface="Courier New" pitchFamily="49" charset="0"/>
              </a:rPr>
              <a:t>”&gt;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600" b="1" dirty="0">
                <a:solidFill>
                  <a:srgbClr val="FF0000"/>
                </a:solidFill>
                <a:latin typeface="Courier New" pitchFamily="49" charset="0"/>
              </a:rPr>
              <a:t>	&lt;/</a:t>
            </a:r>
            <a:r>
              <a:rPr lang="en-US" sz="2600" b="1">
                <a:solidFill>
                  <a:srgbClr val="FF0000"/>
                </a:solidFill>
                <a:latin typeface="Courier New" pitchFamily="49" charset="0"/>
              </a:rPr>
              <a:t>script</a:t>
            </a:r>
            <a:r>
              <a:rPr lang="en-US" sz="2600" b="1" smtClean="0">
                <a:solidFill>
                  <a:srgbClr val="FF0000"/>
                </a:solidFill>
                <a:latin typeface="Courier New" pitchFamily="49" charset="0"/>
              </a:rPr>
              <a:t>&gt;</a:t>
            </a:r>
            <a:endParaRPr lang="en-US" sz="26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22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609600"/>
            <a:ext cx="7543800" cy="1127761"/>
          </a:xfrm>
        </p:spPr>
        <p:txBody>
          <a:bodyPr>
            <a:normAutofit/>
          </a:bodyPr>
          <a:lstStyle/>
          <a:p>
            <a:r>
              <a:rPr lang="en-US"/>
              <a:t>Giới </a:t>
            </a:r>
            <a:r>
              <a:rPr lang="en-US" smtClean="0"/>
              <a:t>thiệu</a:t>
            </a:r>
            <a:endParaRPr lang="en-US" sz="480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latin typeface="Arial" charset="0"/>
              </a:rPr>
              <a:t>Môi trường viết JAVASCRIPT</a:t>
            </a:r>
            <a:endParaRPr lang="en-US" sz="2400" smtClean="0"/>
          </a:p>
          <a:p>
            <a:pPr lvl="1"/>
            <a:r>
              <a:rPr lang="en-US" sz="2400" smtClean="0"/>
              <a:t>Frontpage</a:t>
            </a:r>
            <a:endParaRPr lang="en-US" sz="2400"/>
          </a:p>
          <a:p>
            <a:pPr lvl="1"/>
            <a:r>
              <a:rPr lang="en-US" sz="2400"/>
              <a:t>Notepad</a:t>
            </a:r>
          </a:p>
          <a:p>
            <a:pPr lvl="1"/>
            <a:r>
              <a:rPr lang="en-US" sz="2400"/>
              <a:t>Visual InterDev</a:t>
            </a:r>
          </a:p>
          <a:p>
            <a:pPr lvl="1"/>
            <a:r>
              <a:rPr lang="en-US" sz="2400" smtClean="0"/>
              <a:t>Dreamweaver</a:t>
            </a:r>
            <a:r>
              <a:rPr lang="en-US" sz="2400"/>
              <a:t>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33FC9E-D941-47D9-995B-25E5298270D4}" type="datetime1">
              <a:rPr lang="en-US" altLang="en-US" smtClean="0"/>
              <a:t>6/18/2020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JavaScript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96E17-C0FB-4573-97D8-4891767C1F4B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513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8553</TotalTime>
  <Words>1598</Words>
  <Application>Microsoft Office PowerPoint</Application>
  <PresentationFormat>On-screen Show (4:3)</PresentationFormat>
  <Paragraphs>487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Times New Roman</vt:lpstr>
      <vt:lpstr>Wingdings</vt:lpstr>
      <vt:lpstr>Retrospect</vt:lpstr>
      <vt:lpstr>CHƯƠNG VIII JAVASCRIPT</vt:lpstr>
      <vt:lpstr>Nội dung</vt:lpstr>
      <vt:lpstr>Giới thiệu</vt:lpstr>
      <vt:lpstr>Giới thiệu</vt:lpstr>
      <vt:lpstr>Giới thiệu</vt:lpstr>
      <vt:lpstr>Giới thiệu</vt:lpstr>
      <vt:lpstr>Giới thiệu</vt:lpstr>
      <vt:lpstr>Giới thiệu</vt:lpstr>
      <vt:lpstr>Giới thiệu</vt:lpstr>
      <vt:lpstr>BIẾN VÀ DỮ LIỆU</vt:lpstr>
      <vt:lpstr>BIẾN VÀ DỮ LIỆU</vt:lpstr>
      <vt:lpstr>BIẾN VÀ DỮ LIỆU</vt:lpstr>
      <vt:lpstr>BIẾN VÀ DỮ LIỆU</vt:lpstr>
      <vt:lpstr>BIẾN VÀ DỮ LIỆU</vt:lpstr>
      <vt:lpstr>Toán tử số học</vt:lpstr>
      <vt:lpstr>Toán tử gán </vt:lpstr>
      <vt:lpstr>Toán tử so sánh </vt:lpstr>
      <vt:lpstr>Toán tử so sánh</vt:lpstr>
      <vt:lpstr>Toán tử nối chuỗi </vt:lpstr>
      <vt:lpstr>Các lệnh trong Javascript</vt:lpstr>
      <vt:lpstr>Các lệnh trong Javascript</vt:lpstr>
      <vt:lpstr>Các câu lệnh cơ bản</vt:lpstr>
      <vt:lpstr>Các câu lệnh cơ bản</vt:lpstr>
      <vt:lpstr>PowerPoint Presentation</vt:lpstr>
      <vt:lpstr>HÀM TRONG JAVASCRIPT</vt:lpstr>
      <vt:lpstr>HÀM TRONG JAVASCRIPT</vt:lpstr>
      <vt:lpstr>HÀM TRONG JAVASCRIPT</vt:lpstr>
      <vt:lpstr>HÀM TRONG JAVASCRIPT</vt:lpstr>
      <vt:lpstr>HÀM TRONG JAVASCRIPT</vt:lpstr>
      <vt:lpstr>CÁC HÀM THÔNG DỤNG TRONG JAVASCRIPT</vt:lpstr>
      <vt:lpstr>CÁC HÀM THÔNG DỤNG TRONG JAVASCRIPT</vt:lpstr>
      <vt:lpstr>CÁC HÀM THÔNG DỤNG TRONG JAVASCRIPT</vt:lpstr>
      <vt:lpstr>CÁC HÀM THÔNG DỤNG TRONG JAVASCRIPT</vt:lpstr>
      <vt:lpstr>CÁC HÀM THÔNG DỤNG TRONG JAVASCRIPT</vt:lpstr>
      <vt:lpstr>CÁC HÀM THÔNG DỤNG TRONG JAVASCRIPT</vt:lpstr>
      <vt:lpstr>CÁC HÀM THÔNG DỤNG TRONG JAVASCRIPT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GIẢNG</dc:title>
  <dc:creator>client</dc:creator>
  <cp:lastModifiedBy>ThuHa DangThi</cp:lastModifiedBy>
  <cp:revision>392</cp:revision>
  <cp:lastPrinted>2016-12-30T16:02:49Z</cp:lastPrinted>
  <dcterms:created xsi:type="dcterms:W3CDTF">2007-02-15T02:30:37Z</dcterms:created>
  <dcterms:modified xsi:type="dcterms:W3CDTF">2020-06-18T01:15:47Z</dcterms:modified>
</cp:coreProperties>
</file>