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9" r:id="rId1"/>
  </p:sldMasterIdLst>
  <p:notesMasterIdLst>
    <p:notesMasterId r:id="rId56"/>
  </p:notesMasterIdLst>
  <p:handoutMasterIdLst>
    <p:handoutMasterId r:id="rId57"/>
  </p:handoutMasterIdLst>
  <p:sldIdLst>
    <p:sldId id="359" r:id="rId2"/>
    <p:sldId id="416" r:id="rId3"/>
    <p:sldId id="357" r:id="rId4"/>
    <p:sldId id="275" r:id="rId5"/>
    <p:sldId id="280" r:id="rId6"/>
    <p:sldId id="385" r:id="rId7"/>
    <p:sldId id="287" r:id="rId8"/>
    <p:sldId id="294" r:id="rId9"/>
    <p:sldId id="354" r:id="rId10"/>
    <p:sldId id="293" r:id="rId11"/>
    <p:sldId id="292" r:id="rId12"/>
    <p:sldId id="291" r:id="rId13"/>
    <p:sldId id="290" r:id="rId14"/>
    <p:sldId id="288" r:id="rId15"/>
    <p:sldId id="296" r:id="rId16"/>
    <p:sldId id="295" r:id="rId17"/>
    <p:sldId id="414" r:id="rId18"/>
    <p:sldId id="413" r:id="rId19"/>
    <p:sldId id="362" r:id="rId20"/>
    <p:sldId id="363" r:id="rId21"/>
    <p:sldId id="364" r:id="rId22"/>
    <p:sldId id="365" r:id="rId23"/>
    <p:sldId id="366" r:id="rId24"/>
    <p:sldId id="367" r:id="rId25"/>
    <p:sldId id="368" r:id="rId26"/>
    <p:sldId id="412" r:id="rId27"/>
    <p:sldId id="369" r:id="rId28"/>
    <p:sldId id="370" r:id="rId29"/>
    <p:sldId id="428" r:id="rId30"/>
    <p:sldId id="358" r:id="rId31"/>
    <p:sldId id="315" r:id="rId32"/>
    <p:sldId id="424" r:id="rId33"/>
    <p:sldId id="397" r:id="rId34"/>
    <p:sldId id="398" r:id="rId35"/>
    <p:sldId id="316" r:id="rId36"/>
    <p:sldId id="423" r:id="rId37"/>
    <p:sldId id="399" r:id="rId38"/>
    <p:sldId id="400" r:id="rId39"/>
    <p:sldId id="418" r:id="rId40"/>
    <p:sldId id="425" r:id="rId41"/>
    <p:sldId id="419" r:id="rId42"/>
    <p:sldId id="426" r:id="rId43"/>
    <p:sldId id="427" r:id="rId44"/>
    <p:sldId id="344" r:id="rId45"/>
    <p:sldId id="346" r:id="rId46"/>
    <p:sldId id="395" r:id="rId47"/>
    <p:sldId id="396" r:id="rId48"/>
    <p:sldId id="406" r:id="rId49"/>
    <p:sldId id="324" r:id="rId50"/>
    <p:sldId id="323" r:id="rId51"/>
    <p:sldId id="325" r:id="rId52"/>
    <p:sldId id="429" r:id="rId53"/>
    <p:sldId id="333" r:id="rId54"/>
    <p:sldId id="411" r:id="rId5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00"/>
    <a:srgbClr val="CCCC00"/>
    <a:srgbClr val="FF3300"/>
    <a:srgbClr val="008000"/>
    <a:srgbClr val="E6E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88652" autoAdjust="0"/>
  </p:normalViewPr>
  <p:slideViewPr>
    <p:cSldViewPr>
      <p:cViewPr varScale="1">
        <p:scale>
          <a:sx n="66" d="100"/>
          <a:sy n="66" d="100"/>
        </p:scale>
        <p:origin x="1308"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4F63677B-D46C-44EB-ACE6-13AD038E72F6}" type="datetimeFigureOut">
              <a:rPr lang="en-US" smtClean="0"/>
              <a:t>7/2/2020</a:t>
            </a:fld>
            <a:endParaRPr lang="en-US"/>
          </a:p>
        </p:txBody>
      </p:sp>
      <p:sp>
        <p:nvSpPr>
          <p:cNvPr id="4" name="Footer Placeholder 3"/>
          <p:cNvSpPr>
            <a:spLocks noGrp="1"/>
          </p:cNvSpPr>
          <p:nvPr>
            <p:ph type="ftr" sz="quarter" idx="2"/>
          </p:nvPr>
        </p:nvSpPr>
        <p:spPr>
          <a:xfrm>
            <a:off x="0" y="9120190"/>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90"/>
            <a:ext cx="3170238" cy="481012"/>
          </a:xfrm>
          <a:prstGeom prst="rect">
            <a:avLst/>
          </a:prstGeom>
        </p:spPr>
        <p:txBody>
          <a:bodyPr vert="horz" lIns="91440" tIns="45720" rIns="91440" bIns="45720" rtlCol="0" anchor="b"/>
          <a:lstStyle>
            <a:lvl1pPr algn="r">
              <a:defRPr sz="1200"/>
            </a:lvl1pPr>
          </a:lstStyle>
          <a:p>
            <a:fld id="{2473DEEC-778F-49BE-8BA3-2D15FF2F5D08}" type="slidenum">
              <a:rPr lang="en-US" smtClean="0"/>
              <a:t>‹#›</a:t>
            </a:fld>
            <a:endParaRPr lang="en-US"/>
          </a:p>
        </p:txBody>
      </p:sp>
    </p:spTree>
    <p:extLst>
      <p:ext uri="{BB962C8B-B14F-4D97-AF65-F5344CB8AC3E}">
        <p14:creationId xmlns:p14="http://schemas.microsoft.com/office/powerpoint/2010/main" val="1982937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8" charset="0"/>
              </a:defRPr>
            </a:lvl1pPr>
          </a:lstStyle>
          <a:p>
            <a:pPr>
              <a:defRPr/>
            </a:pPr>
            <a:endParaRPr lang="en-US"/>
          </a:p>
        </p:txBody>
      </p:sp>
      <p:sp>
        <p:nvSpPr>
          <p:cNvPr id="3" name="Date Placeholder 2"/>
          <p:cNvSpPr>
            <a:spLocks noGrp="1"/>
          </p:cNvSpPr>
          <p:nvPr>
            <p:ph type="dt"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fld id="{1D5F3663-32DE-46C3-AC70-2BEDEA99FF90}" type="datetimeFigureOut">
              <a:rPr lang="en-US"/>
              <a:pPr>
                <a:defRPr/>
              </a:pPr>
              <a:t>7/2/2020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bwMode="auto">
          <a:xfrm>
            <a:off x="731840" y="4560889"/>
            <a:ext cx="58515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8" charset="0"/>
              </a:defRPr>
            </a:lvl1pPr>
          </a:lstStyle>
          <a:p>
            <a:pPr>
              <a:defRPr/>
            </a:pPr>
            <a:endParaRPr lang="en-US"/>
          </a:p>
        </p:txBody>
      </p:sp>
      <p:sp>
        <p:nvSpPr>
          <p:cNvPr id="7" name="Slide Number Placeholder 6"/>
          <p:cNvSpPr>
            <a:spLocks noGrp="1"/>
          </p:cNvSpPr>
          <p:nvPr>
            <p:ph type="sldNum" sz="quarter" idx="5"/>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7CF5789D-4BDD-4109-BF75-0FEA916C8A96}" type="slidenum">
              <a:rPr lang="en-US"/>
              <a:pPr>
                <a:defRPr/>
              </a:pPr>
              <a:t>‹#›</a:t>
            </a:fld>
            <a:endParaRPr lang="en-US"/>
          </a:p>
        </p:txBody>
      </p:sp>
    </p:spTree>
    <p:extLst>
      <p:ext uri="{BB962C8B-B14F-4D97-AF65-F5344CB8AC3E}">
        <p14:creationId xmlns:p14="http://schemas.microsoft.com/office/powerpoint/2010/main" val="3229792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F5789D-4BDD-4109-BF75-0FEA916C8A96}" type="slidenum">
              <a:rPr lang="en-US" smtClean="0"/>
              <a:pPr>
                <a:defRPr/>
              </a:pPr>
              <a:t>37</a:t>
            </a:fld>
            <a:endParaRPr lang="en-US"/>
          </a:p>
        </p:txBody>
      </p:sp>
    </p:spTree>
    <p:extLst>
      <p:ext uri="{BB962C8B-B14F-4D97-AF65-F5344CB8AC3E}">
        <p14:creationId xmlns:p14="http://schemas.microsoft.com/office/powerpoint/2010/main" val="86729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mtClean="0"/>
              <a:t>+ </a:t>
            </a:r>
            <a:r>
              <a:rPr lang="vi-VN" b="1" smtClean="0"/>
              <a:t>^[a-zA-Z0-9]+</a:t>
            </a:r>
            <a:r>
              <a:rPr lang="vi-VN" smtClean="0"/>
              <a:t> : “^” đứng trước ám chỉ so sánh ở đầu chuỗi). Dấu “+” là chỉ các ký tự này có thể lặp đi lặp lại nhiều lần</a:t>
            </a:r>
            <a:br>
              <a:rPr lang="vi-VN" smtClean="0"/>
            </a:br>
            <a:r>
              <a:rPr lang="vi-VN" smtClean="0"/>
              <a:t>+ </a:t>
            </a:r>
            <a:r>
              <a:rPr lang="vi-VN" b="1" smtClean="0"/>
              <a:t>@</a:t>
            </a:r>
            <a:r>
              <a:rPr lang="vi-VN" smtClean="0"/>
              <a:t> : là dấu “@” trong chuỗi “vietobject@gmail.com”.</a:t>
            </a:r>
            <a:br>
              <a:rPr lang="vi-VN" smtClean="0"/>
            </a:br>
            <a:r>
              <a:rPr lang="vi-VN" smtClean="0"/>
              <a:t>+ </a:t>
            </a:r>
            <a:r>
              <a:rPr lang="vi-VN" b="1" smtClean="0"/>
              <a:t>[a-zA-Z0-9]+</a:t>
            </a:r>
            <a:r>
              <a:rPr lang="vi-VN" smtClean="0"/>
              <a:t> : tương tự như so sánh ở chuỗi đầu, nhưng chuỗi chúng ta muốn so sánh ở đây là “gmail” trong chuỗi “vietobject@gmail.com”.</a:t>
            </a:r>
            <a:br>
              <a:rPr lang="vi-VN" smtClean="0"/>
            </a:br>
            <a:r>
              <a:rPr lang="vi-VN" smtClean="0"/>
              <a:t>+ </a:t>
            </a:r>
            <a:r>
              <a:rPr lang="vi-VN" b="1" smtClean="0"/>
              <a:t>.</a:t>
            </a:r>
            <a:r>
              <a:rPr lang="vi-VN" smtClean="0"/>
              <a:t> : là dấu “.” trong chuỗi “vietobject@gmail.com”. Lý do chúng ta cần dùng thêm dấu “\” đứng trước là bởi chúng ta muốn PHP hiểu rằng đây là một ký tự dấu chấm thông thường chứ không phải là một dấu chấm đặc biệt (như dấu chấm chúng ta dùng để nối chuỗi chẳng hạn). Nôm na, chúng ta muốn escape dấu chấm này khỏi chức năng đặc biệt của nó.</a:t>
            </a:r>
            <a:br>
              <a:rPr lang="vi-VN" smtClean="0"/>
            </a:br>
            <a:r>
              <a:rPr lang="vi-VN" smtClean="0"/>
              <a:t>+ </a:t>
            </a:r>
            <a:r>
              <a:rPr lang="vi-VN" b="1" smtClean="0"/>
              <a:t>[a-zA-Z]+$</a:t>
            </a:r>
            <a:r>
              <a:rPr lang="vi-VN" smtClean="0"/>
              <a:t> : phù hợp với tất cả ký tự trong cuối chuỗi (dấu “$” đứng cuối ám chỉ so sánh ở cuối chuỗi). Ở đây là chuỗi “com” trong chuỗi “vietobject@gmail.com”.</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Số</a:t>
            </a:r>
            <a:r>
              <a:rPr lang="en-US" baseline="0" smtClean="0"/>
              <a:t> điên thoại</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a:p>
        </p:txBody>
      </p:sp>
      <p:sp>
        <p:nvSpPr>
          <p:cNvPr id="4" name="Slide Number Placeholder 3"/>
          <p:cNvSpPr>
            <a:spLocks noGrp="1"/>
          </p:cNvSpPr>
          <p:nvPr>
            <p:ph type="sldNum" sz="quarter" idx="10"/>
          </p:nvPr>
        </p:nvSpPr>
        <p:spPr/>
        <p:txBody>
          <a:bodyPr/>
          <a:lstStyle/>
          <a:p>
            <a:pPr>
              <a:defRPr/>
            </a:pPr>
            <a:fld id="{7CF5789D-4BDD-4109-BF75-0FEA916C8A96}" type="slidenum">
              <a:rPr lang="en-US" smtClean="0"/>
              <a:pPr>
                <a:defRPr/>
              </a:pPr>
              <a:t>42</a:t>
            </a:fld>
            <a:endParaRPr lang="en-US"/>
          </a:p>
        </p:txBody>
      </p:sp>
    </p:spTree>
    <p:extLst>
      <p:ext uri="{BB962C8B-B14F-4D97-AF65-F5344CB8AC3E}">
        <p14:creationId xmlns:p14="http://schemas.microsoft.com/office/powerpoint/2010/main" val="343035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F5789D-4BDD-4109-BF75-0FEA916C8A96}" type="slidenum">
              <a:rPr lang="en-US" smtClean="0"/>
              <a:pPr>
                <a:defRPr/>
              </a:pPr>
              <a:t>51</a:t>
            </a:fld>
            <a:endParaRPr lang="en-US"/>
          </a:p>
        </p:txBody>
      </p:sp>
    </p:spTree>
    <p:extLst>
      <p:ext uri="{BB962C8B-B14F-4D97-AF65-F5344CB8AC3E}">
        <p14:creationId xmlns:p14="http://schemas.microsoft.com/office/powerpoint/2010/main" val="85538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E465330-5300-42FF-88B8-D8FDE4F3B465}"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8F687347-D996-4D68-83FC-EE1709A55B35}"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04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583BF92-E6B7-4509-9E45-0756D23BDCCC}" type="datetime1">
              <a:rPr 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B45E32FC-B132-47A9-9018-3833D8176F28}" type="slidenum">
              <a:rPr lang="en-US" altLang="en-US" smtClean="0"/>
              <a:pPr>
                <a:defRPr/>
              </a:pPr>
              <a:t>‹#›</a:t>
            </a:fld>
            <a:endParaRPr lang="en-US" altLang="en-US"/>
          </a:p>
        </p:txBody>
      </p:sp>
    </p:spTree>
    <p:extLst>
      <p:ext uri="{BB962C8B-B14F-4D97-AF65-F5344CB8AC3E}">
        <p14:creationId xmlns:p14="http://schemas.microsoft.com/office/powerpoint/2010/main" val="145853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3434CDF-5D3C-454C-B5D5-720655E935E2}" type="datetime1">
              <a:rPr 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C5E9A5B4-01C8-4E62-9563-14CD7631896D}" type="slidenum">
              <a:rPr lang="en-US" altLang="en-US" smtClean="0"/>
              <a:pPr>
                <a:defRPr/>
              </a:pPr>
              <a:t>‹#›</a:t>
            </a:fld>
            <a:endParaRPr lang="en-US" altLang="en-US"/>
          </a:p>
        </p:txBody>
      </p:sp>
    </p:spTree>
    <p:extLst>
      <p:ext uri="{BB962C8B-B14F-4D97-AF65-F5344CB8AC3E}">
        <p14:creationId xmlns:p14="http://schemas.microsoft.com/office/powerpoint/2010/main" val="204886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7E332AA-0228-491C-9661-22BF6F905730}"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a:t>
            </a:fld>
            <a:endParaRPr lang="en-US" altLang="en-US"/>
          </a:p>
        </p:txBody>
      </p:sp>
    </p:spTree>
    <p:extLst>
      <p:ext uri="{BB962C8B-B14F-4D97-AF65-F5344CB8AC3E}">
        <p14:creationId xmlns:p14="http://schemas.microsoft.com/office/powerpoint/2010/main" val="419755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FE9441C-630B-4F59-93F2-7710D595D650}"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D634AFDD-78DF-40DD-9AEC-A0E65C6371AA}"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95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843D0E0-B15D-4EFE-9325-7656DD518037}" type="datetime1">
              <a:rPr lang="en-US" smtClean="0"/>
              <a:t>7/2/2020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DOM</a:t>
            </a:r>
            <a:endParaRPr lang="en-US" altLang="en-US"/>
          </a:p>
        </p:txBody>
      </p:sp>
      <p:sp>
        <p:nvSpPr>
          <p:cNvPr id="7" name="Slide Number Placeholder 6"/>
          <p:cNvSpPr>
            <a:spLocks noGrp="1"/>
          </p:cNvSpPr>
          <p:nvPr>
            <p:ph type="sldNum" sz="quarter" idx="12"/>
          </p:nvPr>
        </p:nvSpPr>
        <p:spPr/>
        <p:txBody>
          <a:bodyPr/>
          <a:lstStyle/>
          <a:p>
            <a:pPr>
              <a:defRPr/>
            </a:pPr>
            <a:fld id="{EF39A7C5-3A3C-49DA-8A41-8F4FE8020412}" type="slidenum">
              <a:rPr lang="en-US" altLang="en-US" smtClean="0"/>
              <a:pPr>
                <a:defRPr/>
              </a:pPr>
              <a:t>‹#›</a:t>
            </a:fld>
            <a:endParaRPr lang="en-US" altLang="en-US"/>
          </a:p>
        </p:txBody>
      </p:sp>
    </p:spTree>
    <p:extLst>
      <p:ext uri="{BB962C8B-B14F-4D97-AF65-F5344CB8AC3E}">
        <p14:creationId xmlns:p14="http://schemas.microsoft.com/office/powerpoint/2010/main" val="428585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16DCF110-28F7-4E3E-9682-FE24655201D9}" type="datetime1">
              <a:rPr lang="en-US" smtClean="0"/>
              <a:t>7/2/2020</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DOM</a:t>
            </a:r>
            <a:endParaRPr lang="en-US" altLang="en-US"/>
          </a:p>
        </p:txBody>
      </p:sp>
      <p:sp>
        <p:nvSpPr>
          <p:cNvPr id="9" name="Slide Number Placeholder 8"/>
          <p:cNvSpPr>
            <a:spLocks noGrp="1"/>
          </p:cNvSpPr>
          <p:nvPr>
            <p:ph type="sldNum" sz="quarter" idx="12"/>
          </p:nvPr>
        </p:nvSpPr>
        <p:spPr/>
        <p:txBody>
          <a:bodyPr/>
          <a:lstStyle/>
          <a:p>
            <a:pPr>
              <a:defRPr/>
            </a:pPr>
            <a:fld id="{3EC75582-45D2-4FDD-8E40-284CEAE8DBDE}" type="slidenum">
              <a:rPr lang="en-US" altLang="en-US" smtClean="0"/>
              <a:pPr>
                <a:defRPr/>
              </a:pPr>
              <a:t>‹#›</a:t>
            </a:fld>
            <a:endParaRPr lang="en-US" altLang="en-US"/>
          </a:p>
        </p:txBody>
      </p:sp>
    </p:spTree>
    <p:extLst>
      <p:ext uri="{BB962C8B-B14F-4D97-AF65-F5344CB8AC3E}">
        <p14:creationId xmlns:p14="http://schemas.microsoft.com/office/powerpoint/2010/main" val="245051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4F11844C-E7F3-41AB-869E-60FA786E14C8}" type="datetime1">
              <a:rPr lang="en-US" smtClean="0"/>
              <a:t>7/2/2020</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DOM</a:t>
            </a:r>
            <a:endParaRPr lang="en-US" altLang="en-US"/>
          </a:p>
        </p:txBody>
      </p:sp>
      <p:sp>
        <p:nvSpPr>
          <p:cNvPr id="5" name="Slide Number Placeholder 4"/>
          <p:cNvSpPr>
            <a:spLocks noGrp="1"/>
          </p:cNvSpPr>
          <p:nvPr>
            <p:ph type="sldNum" sz="quarter" idx="12"/>
          </p:nvPr>
        </p:nvSpPr>
        <p:spPr/>
        <p:txBody>
          <a:bodyPr/>
          <a:lstStyle/>
          <a:p>
            <a:pPr>
              <a:defRPr/>
            </a:pPr>
            <a:fld id="{51D72984-988B-455E-9328-2FC921521853}" type="slidenum">
              <a:rPr lang="en-US" altLang="en-US" smtClean="0"/>
              <a:pPr>
                <a:defRPr/>
              </a:pPr>
              <a:t>‹#›</a:t>
            </a:fld>
            <a:endParaRPr lang="en-US" altLang="en-US"/>
          </a:p>
        </p:txBody>
      </p:sp>
    </p:spTree>
    <p:extLst>
      <p:ext uri="{BB962C8B-B14F-4D97-AF65-F5344CB8AC3E}">
        <p14:creationId xmlns:p14="http://schemas.microsoft.com/office/powerpoint/2010/main" val="286026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F49F74F1-A760-4497-93FC-6074691D79C9}" type="datetime1">
              <a:rPr lang="en-US" smtClean="0"/>
              <a:t>7/2/2020</a:t>
            </a:fld>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en-US" smtClean="0"/>
              <a:t>DOM</a:t>
            </a:r>
            <a:endParaRPr lang="en-US" altLang="en-US"/>
          </a:p>
        </p:txBody>
      </p:sp>
      <p:sp>
        <p:nvSpPr>
          <p:cNvPr id="9" name="Slide Number Placeholder 8"/>
          <p:cNvSpPr>
            <a:spLocks noGrp="1"/>
          </p:cNvSpPr>
          <p:nvPr>
            <p:ph type="sldNum" sz="quarter" idx="12"/>
          </p:nvPr>
        </p:nvSpPr>
        <p:spPr/>
        <p:txBody>
          <a:bodyPr/>
          <a:lstStyle/>
          <a:p>
            <a:pPr>
              <a:defRPr/>
            </a:pPr>
            <a:fld id="{3D76CAB1-A76D-4AD9-9736-EF08B64C40A1}" type="slidenum">
              <a:rPr lang="en-US" altLang="en-US" smtClean="0"/>
              <a:pPr>
                <a:defRPr/>
              </a:pPr>
              <a:t>‹#›</a:t>
            </a:fld>
            <a:endParaRPr lang="en-US" altLang="en-US"/>
          </a:p>
        </p:txBody>
      </p:sp>
    </p:spTree>
    <p:extLst>
      <p:ext uri="{BB962C8B-B14F-4D97-AF65-F5344CB8AC3E}">
        <p14:creationId xmlns:p14="http://schemas.microsoft.com/office/powerpoint/2010/main" val="410995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B05788BC-0A0D-4C96-ADCF-F524A9348FE7}" type="datetime1">
              <a:rPr lang="en-US" smtClean="0"/>
              <a:t>7/2/2020</a:t>
            </a:fld>
            <a:endParaRPr lang="en-US"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ltLang="en-US" smtClean="0"/>
              <a:t>DOM</a:t>
            </a:r>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CCC70C4-64D8-4A62-805A-B2F8232F46F9}" type="slidenum">
              <a:rPr lang="en-US" altLang="en-US" smtClean="0"/>
              <a:pPr>
                <a:defRPr/>
              </a:pPr>
              <a:t>‹#›</a:t>
            </a:fld>
            <a:endParaRPr lang="en-US" altLang="en-US"/>
          </a:p>
        </p:txBody>
      </p:sp>
    </p:spTree>
    <p:extLst>
      <p:ext uri="{BB962C8B-B14F-4D97-AF65-F5344CB8AC3E}">
        <p14:creationId xmlns:p14="http://schemas.microsoft.com/office/powerpoint/2010/main" val="152301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16DDDAF-2ED1-4C02-96CD-C838A61A8265}" type="datetime1">
              <a:rPr lang="en-US" smtClean="0"/>
              <a:t>7/2/2020</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DOM</a:t>
            </a:r>
            <a:endParaRPr lang="en-US" altLang="en-US"/>
          </a:p>
        </p:txBody>
      </p:sp>
      <p:sp>
        <p:nvSpPr>
          <p:cNvPr id="7" name="Slide Number Placeholder 6"/>
          <p:cNvSpPr>
            <a:spLocks noGrp="1"/>
          </p:cNvSpPr>
          <p:nvPr>
            <p:ph type="sldNum" sz="quarter" idx="12"/>
          </p:nvPr>
        </p:nvSpPr>
        <p:spPr/>
        <p:txBody>
          <a:bodyPr/>
          <a:lstStyle/>
          <a:p>
            <a:pPr>
              <a:defRPr/>
            </a:pPr>
            <a:fld id="{733AD389-087F-4822-9817-31B5369564AE}" type="slidenum">
              <a:rPr lang="en-US" altLang="en-US" smtClean="0"/>
              <a:pPr>
                <a:defRPr/>
              </a:pPr>
              <a:t>‹#›</a:t>
            </a:fld>
            <a:endParaRPr lang="en-US" altLang="en-US"/>
          </a:p>
        </p:txBody>
      </p:sp>
    </p:spTree>
    <p:extLst>
      <p:ext uri="{BB962C8B-B14F-4D97-AF65-F5344CB8AC3E}">
        <p14:creationId xmlns:p14="http://schemas.microsoft.com/office/powerpoint/2010/main" val="316137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1"/>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86CFC95D-08E3-47FB-B8F6-441DD5AAE011}" type="datetime1">
              <a:rPr lang="en-US" altLang="en-US" smtClean="0"/>
              <a:t>7/2/2020</a:t>
            </a:fld>
            <a:endParaRPr lang="en-US"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en-US" smtClean="0"/>
              <a:t>DOM</a:t>
            </a:r>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A8894EF2-8C04-47B2-8933-5CBAFAE5A576}" type="slidenum">
              <a:rPr lang="en-US" altLang="en-US" smtClean="0"/>
              <a:pPr>
                <a:defRPr/>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729343"/>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p:txStyles>
    <p:titleStyle>
      <a:lvl1pPr algn="l" defTabSz="914400" rtl="0" eaLnBrk="1" latinLnBrk="0" hangingPunct="1">
        <a:lnSpc>
          <a:spcPct val="85000"/>
        </a:lnSpc>
        <a:spcBef>
          <a:spcPct val="0"/>
        </a:spcBef>
        <a:buNone/>
        <a:defRPr sz="4000" b="1" kern="1200" spc="-50" baseline="0">
          <a:solidFill>
            <a:srgbClr val="FF0000"/>
          </a:solidFill>
          <a:latin typeface="+mj-lt"/>
          <a:ea typeface="+mj-ea"/>
          <a:cs typeface="+mj-cs"/>
        </a:defRPr>
      </a:lvl1pPr>
    </p:titleStyle>
    <p:bodyStyle>
      <a:lvl1pPr marL="91440" indent="-91440" algn="l" defTabSz="914400" rtl="0" eaLnBrk="1" latinLnBrk="0" hangingPunct="1">
        <a:lnSpc>
          <a:spcPct val="100000"/>
        </a:lnSpc>
        <a:spcBef>
          <a:spcPts val="600"/>
        </a:spcBef>
        <a:spcAft>
          <a:spcPts val="600"/>
        </a:spcAft>
        <a:buClr>
          <a:schemeClr val="accent1"/>
        </a:buClr>
        <a:buSzPct val="100000"/>
        <a:buFont typeface="Wingdings" panose="05000000000000000000" pitchFamily="2" charset="2"/>
        <a:buChar char="q"/>
        <a:defRPr sz="2600" kern="1200">
          <a:solidFill>
            <a:schemeClr val="tx1">
              <a:lumMod val="75000"/>
              <a:lumOff val="25000"/>
            </a:schemeClr>
          </a:solidFill>
          <a:latin typeface="+mn-lt"/>
          <a:ea typeface="+mn-ea"/>
          <a:cs typeface="+mn-cs"/>
        </a:defRPr>
      </a:lvl1pPr>
      <a:lvl2pPr marL="914400" indent="-28575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Ø"/>
        <a:defRPr sz="2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600"/>
        </a:spcBef>
        <a:spcAft>
          <a:spcPts val="600"/>
        </a:spcAft>
        <a:buClr>
          <a:schemeClr val="accent1"/>
        </a:buClr>
        <a:buFont typeface="Calibri" pitchFamily="34" charset="0"/>
        <a:buChar char="◦"/>
        <a:defRPr sz="2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600"/>
        </a:spcBef>
        <a:spcAft>
          <a:spcPts val="600"/>
        </a:spcAft>
        <a:buClr>
          <a:schemeClr val="accent1"/>
        </a:buClr>
        <a:buFont typeface="Calibri" pitchFamily="34" charset="0"/>
        <a:buChar char="◦"/>
        <a:defRPr sz="2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bt_JavaScript/doituong/html/timeStatus.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bt_JavaScript/doituong/html/status_mes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bt_JavaScript/vidu/html/changecolor.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bt_JavaScript/doituong/html/regular_crad.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bt_JavaScript/doituong/html/radio.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bt_JavaScript/doituong/html/dropdown.html"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00200"/>
            <a:ext cx="8458200" cy="2743200"/>
          </a:xfrm>
        </p:spPr>
        <p:txBody>
          <a:bodyPr>
            <a:noAutofit/>
          </a:bodyPr>
          <a:lstStyle/>
          <a:p>
            <a:pPr marL="711200" indent="-19050" algn="ctr">
              <a:spcBef>
                <a:spcPct val="20000"/>
              </a:spcBef>
              <a:defRPr/>
            </a:pPr>
            <a:r>
              <a:rPr lang="en-US" sz="5400" b="1" smtClean="0">
                <a:effectLst>
                  <a:outerShdw blurRad="38100" dist="38100" dir="2700000" algn="tl">
                    <a:srgbClr val="C0C0C0"/>
                  </a:outerShdw>
                </a:effectLst>
              </a:rPr>
              <a:t>CHƯƠNG XVII</a:t>
            </a:r>
            <a:br>
              <a:rPr lang="en-US" sz="5400" b="1" smtClean="0">
                <a:effectLst>
                  <a:outerShdw blurRad="38100" dist="38100" dir="2700000" algn="tl">
                    <a:srgbClr val="C0C0C0"/>
                  </a:outerShdw>
                </a:effectLst>
              </a:rPr>
            </a:br>
            <a:r>
              <a:rPr lang="en-US" sz="5400" b="1" smtClean="0">
                <a:effectLst>
                  <a:outerShdw blurRad="38100" dist="38100" dir="2700000" algn="tl">
                    <a:srgbClr val="C0C0C0"/>
                  </a:outerShdw>
                </a:effectLst>
              </a:rPr>
              <a:t>MÔ HÌNH ĐỐI TƯỢNG</a:t>
            </a:r>
            <a:br>
              <a:rPr lang="en-US" sz="5400" b="1" smtClean="0">
                <a:effectLst>
                  <a:outerShdw blurRad="38100" dist="38100" dir="2700000" algn="tl">
                    <a:srgbClr val="C0C0C0"/>
                  </a:outerShdw>
                </a:effectLst>
              </a:rPr>
            </a:br>
            <a:r>
              <a:rPr lang="en-US" sz="5400" b="1" smtClean="0">
                <a:effectLst>
                  <a:outerShdw blurRad="38100" dist="38100" dir="2700000" algn="tl">
                    <a:srgbClr val="C0C0C0"/>
                  </a:outerShdw>
                </a:effectLst>
              </a:rPr>
              <a:t>DOM</a:t>
            </a:r>
            <a:endParaRPr lang="en-US" sz="5400" dirty="0"/>
          </a:p>
        </p:txBody>
      </p:sp>
    </p:spTree>
    <p:extLst>
      <p:ext uri="{BB962C8B-B14F-4D97-AF65-F5344CB8AC3E}">
        <p14:creationId xmlns:p14="http://schemas.microsoft.com/office/powerpoint/2010/main" val="591369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a:xfrm>
            <a:off x="228600" y="1143000"/>
            <a:ext cx="8382000" cy="4911725"/>
          </a:xfrm>
        </p:spPr>
        <p:txBody>
          <a:bodyPr/>
          <a:lstStyle/>
          <a:p>
            <a:pPr lvl="1" eaLnBrk="1" hangingPunct="1"/>
            <a:r>
              <a:rPr lang="en-US" smtClean="0"/>
              <a:t>Các phương thức của đối tượng Array() </a:t>
            </a:r>
          </a:p>
        </p:txBody>
      </p:sp>
      <p:sp>
        <p:nvSpPr>
          <p:cNvPr id="8" name="Date Placeholder 7"/>
          <p:cNvSpPr>
            <a:spLocks noGrp="1"/>
          </p:cNvSpPr>
          <p:nvPr>
            <p:ph type="dt" sz="half" idx="10"/>
          </p:nvPr>
        </p:nvSpPr>
        <p:spPr/>
        <p:txBody>
          <a:bodyPr/>
          <a:lstStyle/>
          <a:p>
            <a:pPr>
              <a:defRPr/>
            </a:pPr>
            <a:fld id="{AB4345A6-DB0C-477F-A652-D2DEFD051F95}"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10</a:t>
            </a:fld>
            <a:endParaRPr lang="en-US" altLang="en-US"/>
          </a:p>
        </p:txBody>
      </p:sp>
      <p:pic>
        <p:nvPicPr>
          <p:cNvPr id="153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1" y="1888808"/>
            <a:ext cx="6593673" cy="428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a:xfrm>
            <a:off x="381000" y="228600"/>
            <a:ext cx="8991600" cy="6019800"/>
          </a:xfrm>
        </p:spPr>
        <p:txBody>
          <a:bodyPr>
            <a:normAutofit fontScale="92500" lnSpcReduction="10000"/>
          </a:bodyPr>
          <a:lstStyle/>
          <a:p>
            <a:pPr eaLnBrk="1" hangingPunct="1">
              <a:lnSpc>
                <a:spcPct val="80000"/>
              </a:lnSpc>
              <a:buFont typeface="Wingdings" pitchFamily="2" charset="2"/>
              <a:buNone/>
            </a:pPr>
            <a:r>
              <a:rPr lang="en-US" sz="2600" u="sng" smtClean="0"/>
              <a:t>Ví dụ 2 </a:t>
            </a:r>
            <a:endParaRPr lang="en-US" sz="2600" smtClean="0"/>
          </a:p>
          <a:p>
            <a:pPr eaLnBrk="1" hangingPunct="1">
              <a:lnSpc>
                <a:spcPct val="80000"/>
              </a:lnSpc>
              <a:buFont typeface="Wingdings" pitchFamily="2" charset="2"/>
              <a:buNone/>
            </a:pPr>
            <a:r>
              <a:rPr lang="en-US" sz="2600" b="1" smtClean="0">
                <a:solidFill>
                  <a:srgbClr val="FF3300"/>
                </a:solidFill>
                <a:latin typeface="Courier New" pitchFamily="49" charset="0"/>
              </a:rPr>
              <a:t>&lt;script type="text/javascript"&gt;</a:t>
            </a:r>
          </a:p>
          <a:p>
            <a:pPr eaLnBrk="1" hangingPunct="1">
              <a:lnSpc>
                <a:spcPct val="80000"/>
              </a:lnSpc>
              <a:buFont typeface="Wingdings" pitchFamily="2" charset="2"/>
              <a:buNone/>
            </a:pPr>
            <a:r>
              <a:rPr lang="en-US" sz="2600" b="1" smtClean="0">
                <a:latin typeface="Courier New" pitchFamily="49" charset="0"/>
              </a:rPr>
              <a:t>var arrName = new Array(3)</a:t>
            </a:r>
          </a:p>
          <a:p>
            <a:pPr eaLnBrk="1" hangingPunct="1">
              <a:lnSpc>
                <a:spcPct val="80000"/>
              </a:lnSpc>
              <a:buFont typeface="Wingdings" pitchFamily="2" charset="2"/>
              <a:buNone/>
            </a:pPr>
            <a:r>
              <a:rPr lang="en-US" sz="2600" b="1" smtClean="0">
                <a:latin typeface="Courier New" pitchFamily="49" charset="0"/>
              </a:rPr>
              <a:t>arrName [0] = "Jani"</a:t>
            </a:r>
          </a:p>
          <a:p>
            <a:pPr eaLnBrk="1" hangingPunct="1">
              <a:lnSpc>
                <a:spcPct val="80000"/>
              </a:lnSpc>
              <a:buFont typeface="Wingdings" pitchFamily="2" charset="2"/>
              <a:buNone/>
            </a:pPr>
            <a:r>
              <a:rPr lang="en-US" sz="2600" b="1" smtClean="0">
                <a:latin typeface="Courier New" pitchFamily="49" charset="0"/>
              </a:rPr>
              <a:t>arrName [1] = "Tove"</a:t>
            </a:r>
          </a:p>
          <a:p>
            <a:pPr eaLnBrk="1" hangingPunct="1">
              <a:lnSpc>
                <a:spcPct val="80000"/>
              </a:lnSpc>
              <a:buFont typeface="Wingdings" pitchFamily="2" charset="2"/>
              <a:buNone/>
            </a:pPr>
            <a:r>
              <a:rPr lang="en-US" sz="2600" b="1" smtClean="0">
                <a:latin typeface="Courier New" pitchFamily="49" charset="0"/>
              </a:rPr>
              <a:t>arrName [2] = "Hege"</a:t>
            </a:r>
          </a:p>
          <a:p>
            <a:pPr eaLnBrk="1" hangingPunct="1">
              <a:lnSpc>
                <a:spcPct val="80000"/>
              </a:lnSpc>
              <a:buFont typeface="Wingdings" pitchFamily="2" charset="2"/>
              <a:buNone/>
            </a:pPr>
            <a:r>
              <a:rPr lang="en-US" sz="2600" b="1" smtClean="0">
                <a:latin typeface="Courier New" pitchFamily="49" charset="0"/>
              </a:rPr>
              <a:t>document.write(arrName.length + "&lt;br&gt;")</a:t>
            </a:r>
          </a:p>
          <a:p>
            <a:pPr eaLnBrk="1" hangingPunct="1">
              <a:lnSpc>
                <a:spcPct val="80000"/>
              </a:lnSpc>
              <a:buFont typeface="Wingdings" pitchFamily="2" charset="2"/>
              <a:buNone/>
            </a:pPr>
            <a:r>
              <a:rPr lang="en-US" sz="2600" b="1" smtClean="0">
                <a:latin typeface="Courier New" pitchFamily="49" charset="0"/>
              </a:rPr>
              <a:t>document.write(arrName.join(".") + "&lt;br&gt;")</a:t>
            </a:r>
          </a:p>
          <a:p>
            <a:pPr eaLnBrk="1" hangingPunct="1">
              <a:lnSpc>
                <a:spcPct val="80000"/>
              </a:lnSpc>
              <a:buFont typeface="Wingdings" pitchFamily="2" charset="2"/>
              <a:buNone/>
            </a:pPr>
            <a:r>
              <a:rPr lang="en-US" sz="2600" b="1" smtClean="0">
                <a:latin typeface="Courier New" pitchFamily="49" charset="0"/>
              </a:rPr>
              <a:t>document.write(arrName.reverse() + "&lt;br&gt;")</a:t>
            </a:r>
          </a:p>
          <a:p>
            <a:pPr eaLnBrk="1" hangingPunct="1">
              <a:lnSpc>
                <a:spcPct val="80000"/>
              </a:lnSpc>
              <a:buFont typeface="Wingdings" pitchFamily="2" charset="2"/>
              <a:buNone/>
            </a:pPr>
            <a:r>
              <a:rPr lang="en-US" sz="2600" b="1" smtClean="0">
                <a:latin typeface="Courier New" pitchFamily="49" charset="0"/>
              </a:rPr>
              <a:t>document.write(arrName.sort() + "&lt;br&gt;")</a:t>
            </a:r>
          </a:p>
          <a:p>
            <a:pPr eaLnBrk="1" hangingPunct="1">
              <a:lnSpc>
                <a:spcPct val="80000"/>
              </a:lnSpc>
              <a:buFont typeface="Wingdings" pitchFamily="2" charset="2"/>
              <a:buNone/>
            </a:pPr>
            <a:r>
              <a:rPr lang="en-US" sz="2600" b="1" smtClean="0">
                <a:latin typeface="Courier New" pitchFamily="49" charset="0"/>
              </a:rPr>
              <a:t>document.write(arrName.push("Ola","Jon")+ "&lt;br&gt;")</a:t>
            </a:r>
          </a:p>
          <a:p>
            <a:pPr eaLnBrk="1" hangingPunct="1">
              <a:lnSpc>
                <a:spcPct val="80000"/>
              </a:lnSpc>
              <a:buFont typeface="Wingdings" pitchFamily="2" charset="2"/>
              <a:buNone/>
            </a:pPr>
            <a:r>
              <a:rPr lang="en-US" sz="2600" b="1" smtClean="0">
                <a:latin typeface="Courier New" pitchFamily="49" charset="0"/>
              </a:rPr>
              <a:t>document.write(arrName.pop() + "&lt;br&gt;")</a:t>
            </a:r>
          </a:p>
          <a:p>
            <a:pPr eaLnBrk="1" hangingPunct="1">
              <a:lnSpc>
                <a:spcPct val="80000"/>
              </a:lnSpc>
              <a:buFont typeface="Wingdings" pitchFamily="2" charset="2"/>
              <a:buNone/>
            </a:pPr>
            <a:r>
              <a:rPr lang="en-US" sz="2600" b="1" smtClean="0">
                <a:latin typeface="Courier New" pitchFamily="49" charset="0"/>
              </a:rPr>
              <a:t>document.write(arrName.shift() + "&lt;br&gt;")</a:t>
            </a:r>
          </a:p>
          <a:p>
            <a:pPr eaLnBrk="1" hangingPunct="1">
              <a:lnSpc>
                <a:spcPct val="80000"/>
              </a:lnSpc>
              <a:buFont typeface="Wingdings" pitchFamily="2" charset="2"/>
              <a:buNone/>
            </a:pPr>
            <a:r>
              <a:rPr lang="en-US" sz="2600" b="1" smtClean="0">
                <a:solidFill>
                  <a:srgbClr val="FF3300"/>
                </a:solidFill>
                <a:latin typeface="Courier New" pitchFamily="49" charset="0"/>
              </a:rPr>
              <a:t>&lt;/script&gt;</a:t>
            </a:r>
          </a:p>
        </p:txBody>
      </p:sp>
      <p:sp>
        <p:nvSpPr>
          <p:cNvPr id="8" name="Date Placeholder 7"/>
          <p:cNvSpPr>
            <a:spLocks noGrp="1"/>
          </p:cNvSpPr>
          <p:nvPr>
            <p:ph type="dt" sz="half" idx="10"/>
          </p:nvPr>
        </p:nvSpPr>
        <p:spPr/>
        <p:txBody>
          <a:bodyPr/>
          <a:lstStyle/>
          <a:p>
            <a:pPr>
              <a:defRPr/>
            </a:pPr>
            <a:fld id="{1527B19D-A72A-45C6-86CC-ED2FBD702F5B}"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457200" y="381000"/>
            <a:ext cx="8382000" cy="6019800"/>
          </a:xfrm>
        </p:spPr>
        <p:txBody>
          <a:bodyPr>
            <a:normAutofit lnSpcReduction="10000"/>
          </a:bodyPr>
          <a:lstStyle/>
          <a:p>
            <a:pPr marL="571500" indent="-571500" eaLnBrk="1" hangingPunct="1">
              <a:lnSpc>
                <a:spcPct val="90000"/>
              </a:lnSpc>
            </a:pPr>
            <a:r>
              <a:rPr lang="en-US" sz="2600" b="1" dirty="0" smtClean="0">
                <a:solidFill>
                  <a:srgbClr val="FF3300"/>
                </a:solidFill>
                <a:latin typeface="Courier New" pitchFamily="49" charset="0"/>
              </a:rPr>
              <a:t>Date()</a:t>
            </a:r>
            <a:r>
              <a:rPr lang="en-US" sz="2600" b="1" dirty="0" smtClean="0">
                <a:latin typeface="Courier New" pitchFamily="49" charset="0"/>
              </a:rPr>
              <a:t> </a:t>
            </a:r>
          </a:p>
          <a:p>
            <a:pPr marL="571500" indent="-571500" eaLnBrk="1" hangingPunct="1">
              <a:lnSpc>
                <a:spcPct val="90000"/>
              </a:lnSpc>
              <a:buFont typeface="Wingdings" pitchFamily="2" charset="2"/>
              <a:buNone/>
            </a:pPr>
            <a:r>
              <a:rPr lang="en-US" sz="2600" dirty="0" err="1" smtClean="0"/>
              <a:t>Cung</a:t>
            </a:r>
            <a:r>
              <a:rPr lang="en-US" sz="2600" dirty="0" smtClean="0"/>
              <a:t> </a:t>
            </a:r>
            <a:r>
              <a:rPr lang="en-US" sz="2600" dirty="0" err="1" smtClean="0"/>
              <a:t>cấp</a:t>
            </a:r>
            <a:r>
              <a:rPr lang="en-US" sz="2600" dirty="0" smtClean="0"/>
              <a:t> </a:t>
            </a:r>
            <a:r>
              <a:rPr lang="en-US" sz="2600" dirty="0" err="1" smtClean="0"/>
              <a:t>thông</a:t>
            </a:r>
            <a:r>
              <a:rPr lang="en-US" sz="2600" dirty="0" smtClean="0"/>
              <a:t> tin </a:t>
            </a:r>
            <a:r>
              <a:rPr lang="en-US" sz="2600" dirty="0" err="1" smtClean="0"/>
              <a:t>về</a:t>
            </a:r>
            <a:r>
              <a:rPr lang="en-US" sz="2600" dirty="0" smtClean="0"/>
              <a:t> </a:t>
            </a:r>
            <a:r>
              <a:rPr lang="en-US" sz="2600" dirty="0" err="1" smtClean="0"/>
              <a:t>ngày</a:t>
            </a:r>
            <a:r>
              <a:rPr lang="en-US" sz="2600" dirty="0" smtClean="0"/>
              <a:t>, </a:t>
            </a:r>
            <a:r>
              <a:rPr lang="en-US" sz="2600" dirty="0" err="1" smtClean="0"/>
              <a:t>giờ</a:t>
            </a:r>
            <a:r>
              <a:rPr lang="en-US" sz="2600" dirty="0" smtClean="0"/>
              <a:t> </a:t>
            </a:r>
            <a:r>
              <a:rPr lang="en-US" sz="2600" dirty="0" err="1" smtClean="0"/>
              <a:t>trên</a:t>
            </a:r>
            <a:r>
              <a:rPr lang="en-US" sz="2600" dirty="0" smtClean="0"/>
              <a:t> </a:t>
            </a:r>
            <a:r>
              <a:rPr lang="en-US" sz="2600" dirty="0" err="1" smtClean="0"/>
              <a:t>môi</a:t>
            </a:r>
            <a:r>
              <a:rPr lang="en-US" sz="2600" dirty="0" smtClean="0"/>
              <a:t> </a:t>
            </a:r>
            <a:r>
              <a:rPr lang="en-US" sz="2600" dirty="0" err="1" smtClean="0"/>
              <a:t>trường</a:t>
            </a:r>
            <a:r>
              <a:rPr lang="en-US" sz="2600" dirty="0" smtClean="0"/>
              <a:t> client.</a:t>
            </a:r>
          </a:p>
          <a:p>
            <a:pPr marL="571500" indent="-571500" eaLnBrk="1" hangingPunct="1">
              <a:lnSpc>
                <a:spcPct val="90000"/>
              </a:lnSpc>
              <a:buFont typeface="Wingdings" pitchFamily="2" charset="2"/>
              <a:buNone/>
            </a:pPr>
            <a:r>
              <a:rPr lang="en-US" sz="2600" dirty="0" err="1" smtClean="0"/>
              <a:t>Thiết</a:t>
            </a:r>
            <a:r>
              <a:rPr lang="en-US" sz="2600" dirty="0" smtClean="0"/>
              <a:t> </a:t>
            </a:r>
            <a:r>
              <a:rPr lang="en-US" sz="2600" dirty="0" err="1" smtClean="0"/>
              <a:t>lập</a:t>
            </a:r>
            <a:r>
              <a:rPr lang="en-US" sz="2600" dirty="0" smtClean="0"/>
              <a:t> </a:t>
            </a:r>
            <a:r>
              <a:rPr lang="en-US" sz="2600" dirty="0" err="1" smtClean="0"/>
              <a:t>ngày</a:t>
            </a:r>
            <a:r>
              <a:rPr lang="en-US" sz="2600" dirty="0" smtClean="0"/>
              <a:t> </a:t>
            </a:r>
            <a:r>
              <a:rPr lang="en-US" sz="2600" dirty="0" err="1" smtClean="0"/>
              <a:t>tháng</a:t>
            </a:r>
            <a:r>
              <a:rPr lang="en-US" sz="2600" dirty="0" smtClean="0"/>
              <a:t> </a:t>
            </a:r>
            <a:r>
              <a:rPr lang="en-US" sz="2600" dirty="0" err="1" smtClean="0"/>
              <a:t>năm</a:t>
            </a:r>
            <a:r>
              <a:rPr lang="en-US" sz="2600" dirty="0" smtClean="0"/>
              <a:t> </a:t>
            </a:r>
            <a:r>
              <a:rPr lang="en-US" sz="2600" dirty="0" err="1" smtClean="0"/>
              <a:t>và</a:t>
            </a:r>
            <a:r>
              <a:rPr lang="en-US" sz="2600" dirty="0" smtClean="0"/>
              <a:t> </a:t>
            </a:r>
            <a:r>
              <a:rPr lang="en-US" sz="2600" dirty="0" err="1" smtClean="0"/>
              <a:t>giờ</a:t>
            </a:r>
            <a:r>
              <a:rPr lang="en-US" sz="2600" dirty="0" smtClean="0"/>
              <a:t> </a:t>
            </a:r>
            <a:r>
              <a:rPr lang="en-US" sz="2600" dirty="0" err="1" smtClean="0"/>
              <a:t>hiện</a:t>
            </a:r>
            <a:r>
              <a:rPr lang="en-US" sz="2600" dirty="0" smtClean="0"/>
              <a:t> </a:t>
            </a:r>
            <a:r>
              <a:rPr lang="en-US" sz="2600" dirty="0" err="1" smtClean="0"/>
              <a:t>hành</a:t>
            </a:r>
            <a:r>
              <a:rPr lang="en-US" sz="2600" dirty="0" smtClean="0"/>
              <a:t> </a:t>
            </a:r>
            <a:r>
              <a:rPr lang="en-US" sz="2600" dirty="0" err="1" smtClean="0"/>
              <a:t>trên</a:t>
            </a:r>
            <a:r>
              <a:rPr lang="en-US" sz="2600" dirty="0" smtClean="0"/>
              <a:t> </a:t>
            </a:r>
            <a:r>
              <a:rPr lang="en-US" sz="2600" dirty="0" err="1" smtClean="0"/>
              <a:t>trang</a:t>
            </a:r>
            <a:r>
              <a:rPr lang="en-US" sz="2600" dirty="0"/>
              <a:t> </a:t>
            </a:r>
            <a:r>
              <a:rPr lang="en-US" sz="2600" dirty="0" smtClean="0"/>
              <a:t>web. </a:t>
            </a:r>
          </a:p>
          <a:p>
            <a:pPr marL="571500" indent="-571500" eaLnBrk="1" hangingPunct="1">
              <a:lnSpc>
                <a:spcPct val="90000"/>
              </a:lnSpc>
              <a:buFont typeface="Wingdings" pitchFamily="2" charset="2"/>
              <a:buNone/>
            </a:pPr>
            <a:r>
              <a:rPr lang="en-US" sz="2600" b="1" u="sng" dirty="0" err="1" smtClean="0"/>
              <a:t>Cách</a:t>
            </a:r>
            <a:r>
              <a:rPr lang="en-US" sz="2600" b="1" u="sng" dirty="0" smtClean="0"/>
              <a:t> </a:t>
            </a:r>
            <a:r>
              <a:rPr lang="en-US" sz="2600" b="1" u="sng" dirty="0" err="1" smtClean="0"/>
              <a:t>khai</a:t>
            </a:r>
            <a:r>
              <a:rPr lang="en-US" sz="2600" b="1" u="sng" dirty="0" smtClean="0"/>
              <a:t> </a:t>
            </a:r>
            <a:r>
              <a:rPr lang="en-US" sz="2600" b="1" u="sng" dirty="0" err="1" smtClean="0"/>
              <a:t>báo</a:t>
            </a:r>
            <a:r>
              <a:rPr lang="en-US" sz="2600" b="1" u="sng" dirty="0" smtClean="0"/>
              <a:t>:</a:t>
            </a:r>
          </a:p>
          <a:p>
            <a:pPr marL="571500" indent="-571500" eaLnBrk="1" hangingPunct="1">
              <a:lnSpc>
                <a:spcPct val="90000"/>
              </a:lnSpc>
              <a:buFont typeface="Wingdings" pitchFamily="2" charset="2"/>
              <a:buNone/>
            </a:pPr>
            <a:r>
              <a:rPr lang="en-US" sz="2600" b="1" u="sng" dirty="0" err="1" smtClean="0"/>
              <a:t>Cách</a:t>
            </a:r>
            <a:r>
              <a:rPr lang="en-US" sz="2600" b="1" u="sng" dirty="0" smtClean="0"/>
              <a:t> 1:</a:t>
            </a:r>
            <a:r>
              <a:rPr lang="en-US" sz="2600" u="sng" dirty="0" smtClean="0"/>
              <a:t> </a:t>
            </a:r>
            <a:r>
              <a:rPr lang="en-US" sz="2600" dirty="0" err="1" smtClean="0">
                <a:solidFill>
                  <a:srgbClr val="0000FF"/>
                </a:solidFill>
              </a:rPr>
              <a:t>Khai</a:t>
            </a:r>
            <a:r>
              <a:rPr lang="en-US" sz="2600" dirty="0" smtClean="0">
                <a:solidFill>
                  <a:srgbClr val="0000FF"/>
                </a:solidFill>
              </a:rPr>
              <a:t> </a:t>
            </a:r>
            <a:r>
              <a:rPr lang="en-US" sz="2600" dirty="0" err="1" smtClean="0">
                <a:solidFill>
                  <a:srgbClr val="0000FF"/>
                </a:solidFill>
              </a:rPr>
              <a:t>báo</a:t>
            </a:r>
            <a:r>
              <a:rPr lang="en-US" sz="2600" dirty="0" smtClean="0">
                <a:solidFill>
                  <a:srgbClr val="0000FF"/>
                </a:solidFill>
              </a:rPr>
              <a:t> </a:t>
            </a:r>
            <a:r>
              <a:rPr lang="en-US" sz="2600" dirty="0" err="1" smtClean="0">
                <a:solidFill>
                  <a:srgbClr val="0000FF"/>
                </a:solidFill>
              </a:rPr>
              <a:t>và</a:t>
            </a:r>
            <a:r>
              <a:rPr lang="en-US" sz="2600" dirty="0" smtClean="0">
                <a:solidFill>
                  <a:srgbClr val="0000FF"/>
                </a:solidFill>
              </a:rPr>
              <a:t> </a:t>
            </a:r>
            <a:r>
              <a:rPr lang="en-US" sz="2600" dirty="0" err="1" smtClean="0">
                <a:solidFill>
                  <a:srgbClr val="0000FF"/>
                </a:solidFill>
              </a:rPr>
              <a:t>khởi</a:t>
            </a:r>
            <a:r>
              <a:rPr lang="en-US" sz="2600" dirty="0" smtClean="0">
                <a:solidFill>
                  <a:srgbClr val="0000FF"/>
                </a:solidFill>
              </a:rPr>
              <a:t> </a:t>
            </a:r>
            <a:r>
              <a:rPr lang="en-US" sz="2600" dirty="0" err="1" smtClean="0">
                <a:solidFill>
                  <a:srgbClr val="0000FF"/>
                </a:solidFill>
              </a:rPr>
              <a:t>tạo</a:t>
            </a:r>
            <a:endParaRPr lang="en-US" sz="2600" b="1" dirty="0" smtClean="0">
              <a:solidFill>
                <a:srgbClr val="0000FF"/>
              </a:solidFill>
            </a:endParaRPr>
          </a:p>
          <a:p>
            <a:pPr marL="571500" indent="-571500" eaLnBrk="1" hangingPunct="1">
              <a:lnSpc>
                <a:spcPct val="90000"/>
              </a:lnSpc>
              <a:buFont typeface="Wingdings" pitchFamily="2" charset="2"/>
              <a:buNone/>
            </a:pPr>
            <a:r>
              <a:rPr lang="en-US" sz="2600" b="1" dirty="0" err="1" smtClean="0">
                <a:solidFill>
                  <a:srgbClr val="FF3300"/>
                </a:solidFill>
                <a:latin typeface="Courier New" pitchFamily="49" charset="0"/>
              </a:rPr>
              <a:t>var</a:t>
            </a:r>
            <a:r>
              <a:rPr lang="en-US" sz="2600" b="1" dirty="0" smtClean="0">
                <a:solidFill>
                  <a:srgbClr val="FF3300"/>
                </a:solidFill>
                <a:latin typeface="Courier New" pitchFamily="49" charset="0"/>
              </a:rPr>
              <a:t> </a:t>
            </a:r>
            <a:r>
              <a:rPr lang="en-US" sz="2600" b="1" dirty="0" err="1" smtClean="0">
                <a:solidFill>
                  <a:srgbClr val="FF3300"/>
                </a:solidFill>
                <a:latin typeface="Courier New" pitchFamily="49" charset="0"/>
              </a:rPr>
              <a:t>variableName</a:t>
            </a:r>
            <a:r>
              <a:rPr lang="en-US" sz="2600" b="1" dirty="0" smtClean="0">
                <a:solidFill>
                  <a:srgbClr val="FF3300"/>
                </a:solidFill>
                <a:latin typeface="Courier New" pitchFamily="49" charset="0"/>
              </a:rPr>
              <a:t>= </a:t>
            </a:r>
            <a:r>
              <a:rPr lang="en-US" sz="2600" b="1" dirty="0" smtClean="0">
                <a:solidFill>
                  <a:srgbClr val="0000FF"/>
                </a:solidFill>
                <a:latin typeface="Courier New" pitchFamily="49" charset="0"/>
              </a:rPr>
              <a:t>new</a:t>
            </a:r>
            <a:r>
              <a:rPr lang="en-US" sz="2600" b="1" dirty="0" smtClean="0">
                <a:solidFill>
                  <a:srgbClr val="FF3300"/>
                </a:solidFill>
                <a:latin typeface="Courier New" pitchFamily="49" charset="0"/>
              </a:rPr>
              <a:t> Date(“month, day, year , hours : minutes : seconds”);</a:t>
            </a:r>
            <a:endParaRPr lang="en-US" sz="2600" dirty="0" smtClean="0">
              <a:solidFill>
                <a:srgbClr val="FF3300"/>
              </a:solidFill>
              <a:latin typeface="Courier New" pitchFamily="49" charset="0"/>
            </a:endParaRPr>
          </a:p>
          <a:p>
            <a:pPr marL="571500" indent="-571500" eaLnBrk="1" hangingPunct="1">
              <a:lnSpc>
                <a:spcPct val="90000"/>
              </a:lnSpc>
              <a:buFont typeface="Wingdings" pitchFamily="2" charset="2"/>
              <a:buNone/>
            </a:pPr>
            <a:r>
              <a:rPr lang="en-US" sz="2600" dirty="0" err="1" smtClean="0"/>
              <a:t>hoặc</a:t>
            </a:r>
            <a:r>
              <a:rPr lang="en-US" sz="2600" dirty="0" smtClean="0"/>
              <a:t>:</a:t>
            </a:r>
            <a:endParaRPr lang="en-US" sz="2600" b="1" dirty="0" smtClean="0"/>
          </a:p>
          <a:p>
            <a:pPr marL="571500" indent="-571500" eaLnBrk="1" hangingPunct="1">
              <a:lnSpc>
                <a:spcPct val="90000"/>
              </a:lnSpc>
              <a:buFont typeface="Wingdings" pitchFamily="2" charset="2"/>
              <a:buNone/>
            </a:pPr>
            <a:r>
              <a:rPr lang="en-US" sz="2600" b="1" dirty="0" err="1" smtClean="0">
                <a:solidFill>
                  <a:srgbClr val="FF3300"/>
                </a:solidFill>
                <a:latin typeface="Courier New" pitchFamily="49" charset="0"/>
              </a:rPr>
              <a:t>var</a:t>
            </a:r>
            <a:r>
              <a:rPr lang="en-US" sz="2600" b="1" dirty="0" smtClean="0">
                <a:solidFill>
                  <a:srgbClr val="FF3300"/>
                </a:solidFill>
                <a:latin typeface="Courier New" pitchFamily="49" charset="0"/>
              </a:rPr>
              <a:t> </a:t>
            </a:r>
            <a:r>
              <a:rPr lang="en-US" sz="2600" b="1" dirty="0" err="1" smtClean="0">
                <a:solidFill>
                  <a:srgbClr val="FF3300"/>
                </a:solidFill>
                <a:latin typeface="Courier New" pitchFamily="49" charset="0"/>
              </a:rPr>
              <a:t>variableName</a:t>
            </a:r>
            <a:r>
              <a:rPr lang="en-US" sz="2600" b="1" dirty="0" smtClean="0">
                <a:solidFill>
                  <a:srgbClr val="FF3300"/>
                </a:solidFill>
                <a:latin typeface="Courier New" pitchFamily="49" charset="0"/>
              </a:rPr>
              <a:t>= </a:t>
            </a:r>
            <a:r>
              <a:rPr lang="en-US" sz="2600" b="1" dirty="0" smtClean="0">
                <a:solidFill>
                  <a:srgbClr val="0000FF"/>
                </a:solidFill>
                <a:latin typeface="Courier New" pitchFamily="49" charset="0"/>
              </a:rPr>
              <a:t>new</a:t>
            </a:r>
            <a:r>
              <a:rPr lang="en-US" sz="2600" b="1" dirty="0" smtClean="0">
                <a:solidFill>
                  <a:srgbClr val="FF3300"/>
                </a:solidFill>
                <a:latin typeface="Courier New" pitchFamily="49" charset="0"/>
              </a:rPr>
              <a:t> Date(</a:t>
            </a:r>
            <a:r>
              <a:rPr lang="en-US" sz="2600" b="1" dirty="0" err="1" smtClean="0">
                <a:solidFill>
                  <a:srgbClr val="FF3300"/>
                </a:solidFill>
                <a:latin typeface="Courier New" pitchFamily="49" charset="0"/>
              </a:rPr>
              <a:t>year,month,day,hours,minutes,second</a:t>
            </a:r>
            <a:r>
              <a:rPr lang="en-US" sz="2600" b="1" dirty="0" smtClean="0">
                <a:solidFill>
                  <a:srgbClr val="FF3300"/>
                </a:solidFill>
                <a:latin typeface="Courier New" pitchFamily="49" charset="0"/>
              </a:rPr>
              <a:t>);</a:t>
            </a:r>
          </a:p>
          <a:p>
            <a:pPr marL="571500" indent="-571500" eaLnBrk="1" hangingPunct="1">
              <a:lnSpc>
                <a:spcPct val="90000"/>
              </a:lnSpc>
              <a:buFont typeface="Wingdings" pitchFamily="2" charset="2"/>
              <a:buNone/>
            </a:pPr>
            <a:r>
              <a:rPr lang="en-US" sz="2600" b="1" u="sng" dirty="0" err="1" smtClean="0"/>
              <a:t>Cách</a:t>
            </a:r>
            <a:r>
              <a:rPr lang="en-US" sz="2600" b="1" u="sng" dirty="0" smtClean="0"/>
              <a:t> 2:</a:t>
            </a:r>
            <a:r>
              <a:rPr lang="en-US" sz="2600" b="1" dirty="0" smtClean="0"/>
              <a:t> </a:t>
            </a:r>
            <a:r>
              <a:rPr lang="en-US" sz="2600" dirty="0" err="1" smtClean="0">
                <a:solidFill>
                  <a:srgbClr val="0000FF"/>
                </a:solidFill>
              </a:rPr>
              <a:t>Khai</a:t>
            </a:r>
            <a:r>
              <a:rPr lang="en-US" sz="2600" dirty="0" smtClean="0">
                <a:solidFill>
                  <a:srgbClr val="0000FF"/>
                </a:solidFill>
              </a:rPr>
              <a:t> </a:t>
            </a:r>
            <a:r>
              <a:rPr lang="en-US" sz="2600" dirty="0" err="1" smtClean="0">
                <a:solidFill>
                  <a:srgbClr val="0000FF"/>
                </a:solidFill>
              </a:rPr>
              <a:t>báo</a:t>
            </a:r>
            <a:r>
              <a:rPr lang="en-US" sz="2600" dirty="0" smtClean="0">
                <a:solidFill>
                  <a:srgbClr val="0000FF"/>
                </a:solidFill>
              </a:rPr>
              <a:t> </a:t>
            </a:r>
            <a:r>
              <a:rPr lang="en-US" sz="2600" dirty="0" err="1" smtClean="0">
                <a:solidFill>
                  <a:srgbClr val="0000FF"/>
                </a:solidFill>
              </a:rPr>
              <a:t>ngày</a:t>
            </a:r>
            <a:r>
              <a:rPr lang="en-US" sz="2600" dirty="0" smtClean="0">
                <a:solidFill>
                  <a:srgbClr val="0000FF"/>
                </a:solidFill>
              </a:rPr>
              <a:t> </a:t>
            </a:r>
            <a:r>
              <a:rPr lang="en-US" sz="2600" dirty="0" err="1" smtClean="0">
                <a:solidFill>
                  <a:srgbClr val="0000FF"/>
                </a:solidFill>
              </a:rPr>
              <a:t>hiện</a:t>
            </a:r>
            <a:r>
              <a:rPr lang="en-US" sz="2600" dirty="0" smtClean="0">
                <a:solidFill>
                  <a:srgbClr val="0000FF"/>
                </a:solidFill>
              </a:rPr>
              <a:t> </a:t>
            </a:r>
            <a:r>
              <a:rPr lang="en-US" sz="2600" dirty="0" err="1" smtClean="0">
                <a:solidFill>
                  <a:srgbClr val="0000FF"/>
                </a:solidFill>
              </a:rPr>
              <a:t>hành</a:t>
            </a:r>
            <a:r>
              <a:rPr lang="en-US" sz="2600" dirty="0" smtClean="0"/>
              <a:t> ( </a:t>
            </a:r>
            <a:r>
              <a:rPr lang="en-US" sz="2600" dirty="0" err="1" smtClean="0"/>
              <a:t>Không</a:t>
            </a:r>
            <a:r>
              <a:rPr lang="en-US" sz="2600" dirty="0" smtClean="0"/>
              <a:t> </a:t>
            </a:r>
            <a:r>
              <a:rPr lang="en-US" sz="2600" dirty="0" err="1" smtClean="0"/>
              <a:t>khởi</a:t>
            </a:r>
            <a:r>
              <a:rPr lang="en-US" sz="2600" dirty="0" smtClean="0"/>
              <a:t> </a:t>
            </a:r>
            <a:r>
              <a:rPr lang="en-US" sz="2600" dirty="0" err="1" smtClean="0"/>
              <a:t>tạo</a:t>
            </a:r>
            <a:r>
              <a:rPr lang="en-US" sz="2600" dirty="0" smtClean="0"/>
              <a:t>)</a:t>
            </a:r>
          </a:p>
          <a:p>
            <a:pPr marL="571500" indent="-571500" eaLnBrk="1" hangingPunct="1">
              <a:lnSpc>
                <a:spcPct val="90000"/>
              </a:lnSpc>
              <a:buFont typeface="Wingdings" pitchFamily="2" charset="2"/>
              <a:buNone/>
            </a:pPr>
            <a:r>
              <a:rPr lang="en-US" sz="2600" b="1" dirty="0" err="1" smtClean="0">
                <a:solidFill>
                  <a:srgbClr val="FF3300"/>
                </a:solidFill>
                <a:latin typeface="Courier New" pitchFamily="49" charset="0"/>
              </a:rPr>
              <a:t>var</a:t>
            </a:r>
            <a:r>
              <a:rPr lang="en-US" sz="2600" b="1" dirty="0" smtClean="0">
                <a:solidFill>
                  <a:srgbClr val="FF3300"/>
                </a:solidFill>
                <a:latin typeface="Courier New" pitchFamily="49" charset="0"/>
              </a:rPr>
              <a:t> </a:t>
            </a:r>
            <a:r>
              <a:rPr lang="en-US" sz="2600" b="1" dirty="0" err="1" smtClean="0">
                <a:solidFill>
                  <a:srgbClr val="FF3300"/>
                </a:solidFill>
                <a:latin typeface="Courier New" pitchFamily="49" charset="0"/>
              </a:rPr>
              <a:t>variableName</a:t>
            </a:r>
            <a:r>
              <a:rPr lang="en-US" sz="2600" b="1" dirty="0" smtClean="0">
                <a:solidFill>
                  <a:srgbClr val="FF3300"/>
                </a:solidFill>
                <a:latin typeface="Courier New" pitchFamily="49" charset="0"/>
              </a:rPr>
              <a:t>=</a:t>
            </a:r>
            <a:r>
              <a:rPr lang="en-US" sz="2600" b="1" dirty="0" smtClean="0">
                <a:solidFill>
                  <a:srgbClr val="0000FF"/>
                </a:solidFill>
                <a:latin typeface="Courier New" pitchFamily="49" charset="0"/>
              </a:rPr>
              <a:t>new</a:t>
            </a:r>
            <a:r>
              <a:rPr lang="en-US" sz="2600" b="1" dirty="0" smtClean="0">
                <a:solidFill>
                  <a:srgbClr val="FF3300"/>
                </a:solidFill>
                <a:latin typeface="Courier New" pitchFamily="49" charset="0"/>
              </a:rPr>
              <a:t> Date();</a:t>
            </a:r>
          </a:p>
        </p:txBody>
      </p:sp>
      <p:sp>
        <p:nvSpPr>
          <p:cNvPr id="8" name="Date Placeholder 7"/>
          <p:cNvSpPr>
            <a:spLocks noGrp="1"/>
          </p:cNvSpPr>
          <p:nvPr>
            <p:ph type="dt" sz="half" idx="10"/>
          </p:nvPr>
        </p:nvSpPr>
        <p:spPr/>
        <p:txBody>
          <a:bodyPr/>
          <a:lstStyle/>
          <a:p>
            <a:pPr>
              <a:defRPr/>
            </a:pPr>
            <a:fld id="{DF2D8E34-3E94-4B9F-B020-4378BABFF6D4}"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a:xfrm>
            <a:off x="457200" y="457200"/>
            <a:ext cx="8229600" cy="609600"/>
          </a:xfrm>
        </p:spPr>
        <p:txBody>
          <a:bodyPr>
            <a:normAutofit/>
          </a:bodyPr>
          <a:lstStyle/>
          <a:p>
            <a:pPr marL="839788" lvl="1" indent="-495300" eaLnBrk="1" hangingPunct="1"/>
            <a:r>
              <a:rPr lang="en-US" sz="2600" smtClean="0"/>
              <a:t>Các phương thức của đối tượng </a:t>
            </a:r>
            <a:r>
              <a:rPr lang="en-US" sz="2600" b="1" smtClean="0">
                <a:solidFill>
                  <a:srgbClr val="FF3300"/>
                </a:solidFill>
                <a:latin typeface="Courier New" pitchFamily="49" charset="0"/>
              </a:rPr>
              <a:t>Date():</a:t>
            </a:r>
          </a:p>
        </p:txBody>
      </p:sp>
      <p:sp>
        <p:nvSpPr>
          <p:cNvPr id="8" name="Date Placeholder 7"/>
          <p:cNvSpPr>
            <a:spLocks noGrp="1"/>
          </p:cNvSpPr>
          <p:nvPr>
            <p:ph type="dt" sz="half" idx="10"/>
          </p:nvPr>
        </p:nvSpPr>
        <p:spPr/>
        <p:txBody>
          <a:bodyPr/>
          <a:lstStyle/>
          <a:p>
            <a:pPr>
              <a:defRPr/>
            </a:pPr>
            <a:fld id="{DE2511F0-8E9F-4AEB-8088-7602D5843617}"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13</a:t>
            </a:fld>
            <a:endParaRPr lang="en-US" altLang="en-US"/>
          </a:p>
        </p:txBody>
      </p:sp>
      <p:pic>
        <p:nvPicPr>
          <p:cNvPr id="184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6200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5"/>
          <p:cNvSpPr txBox="1">
            <a:spLocks noChangeArrowheads="1"/>
          </p:cNvSpPr>
          <p:nvPr/>
        </p:nvSpPr>
        <p:spPr bwMode="auto">
          <a:xfrm>
            <a:off x="609600" y="5181600"/>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a:hlinkClick r:id="rId3" action="ppaction://hlinkfile"/>
              </a:rPr>
              <a:t>Ví dụ: </a:t>
            </a:r>
            <a:r>
              <a:rPr lang="en-US" sz="2800"/>
              <a:t>Hiển thị giờ trên status bar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a:xfrm>
            <a:off x="381000" y="533400"/>
            <a:ext cx="8534400" cy="5257800"/>
          </a:xfrm>
        </p:spPr>
        <p:txBody>
          <a:bodyPr>
            <a:normAutofit lnSpcReduction="10000"/>
          </a:bodyPr>
          <a:lstStyle/>
          <a:p>
            <a:pPr marL="571500" indent="-571500" eaLnBrk="1" hangingPunct="1">
              <a:lnSpc>
                <a:spcPct val="90000"/>
              </a:lnSpc>
            </a:pPr>
            <a:r>
              <a:rPr lang="en-US" sz="2600" b="1" smtClean="0">
                <a:solidFill>
                  <a:srgbClr val="FF3300"/>
                </a:solidFill>
                <a:latin typeface="Courier New" pitchFamily="49" charset="0"/>
              </a:rPr>
              <a:t>String:</a:t>
            </a:r>
            <a:endParaRPr lang="en-US" sz="2600" smtClean="0">
              <a:solidFill>
                <a:srgbClr val="FF3300"/>
              </a:solidFill>
              <a:latin typeface="Courier New" pitchFamily="49" charset="0"/>
            </a:endParaRPr>
          </a:p>
          <a:p>
            <a:pPr marL="839788" lvl="1" indent="-495300" eaLnBrk="1" hangingPunct="1">
              <a:lnSpc>
                <a:spcPct val="90000"/>
              </a:lnSpc>
              <a:buFont typeface="Wingdings" pitchFamily="2" charset="2"/>
              <a:buNone/>
            </a:pPr>
            <a:r>
              <a:rPr lang="en-US" sz="2600" smtClean="0"/>
              <a:t>	Mỗi chuổi trong JavaScript là một đối tượng, gồm các thuộc tính và phương thức thực hiện trên chuỗi, đó là các phương thức tìm kiếm chuỗi, trích chuỗi con và áp dụng các thẻ HTML vào nội dung của chuỗi.</a:t>
            </a:r>
            <a:endParaRPr lang="en-US" sz="2600" b="1" u="sng" smtClean="0"/>
          </a:p>
          <a:p>
            <a:pPr marL="839788" lvl="1" indent="-495300" eaLnBrk="1" hangingPunct="1">
              <a:lnSpc>
                <a:spcPct val="90000"/>
              </a:lnSpc>
              <a:buFont typeface="Wingdings" pitchFamily="2" charset="2"/>
              <a:buNone/>
            </a:pPr>
            <a:r>
              <a:rPr lang="en-US" sz="2600" b="1" u="sng" smtClean="0"/>
              <a:t>Cách khai báo đối tượng String:</a:t>
            </a:r>
            <a:endParaRPr lang="en-US" sz="2600" b="1" smtClean="0"/>
          </a:p>
          <a:p>
            <a:pPr marL="839788" lvl="1" indent="-495300" eaLnBrk="1" hangingPunct="1">
              <a:lnSpc>
                <a:spcPct val="90000"/>
              </a:lnSpc>
              <a:buFont typeface="Wingdings" pitchFamily="2" charset="2"/>
              <a:buNone/>
            </a:pPr>
            <a:r>
              <a:rPr lang="en-US" sz="2600" b="1" smtClean="0">
                <a:solidFill>
                  <a:srgbClr val="FF3300"/>
                </a:solidFill>
                <a:latin typeface="Courier New" pitchFamily="49" charset="0"/>
              </a:rPr>
              <a:t>var str=</a:t>
            </a:r>
            <a:r>
              <a:rPr lang="en-US" sz="2600" b="1" smtClean="0">
                <a:solidFill>
                  <a:srgbClr val="0000FF"/>
                </a:solidFill>
                <a:latin typeface="Courier New" pitchFamily="49" charset="0"/>
              </a:rPr>
              <a:t>new</a:t>
            </a:r>
            <a:r>
              <a:rPr lang="en-US" sz="2600" b="1" smtClean="0">
                <a:solidFill>
                  <a:srgbClr val="FF3300"/>
                </a:solidFill>
                <a:latin typeface="Courier New" pitchFamily="49" charset="0"/>
              </a:rPr>
              <a:t> String();</a:t>
            </a:r>
          </a:p>
          <a:p>
            <a:pPr marL="0" indent="0" eaLnBrk="1" hangingPunct="1">
              <a:lnSpc>
                <a:spcPct val="90000"/>
              </a:lnSpc>
              <a:buNone/>
            </a:pPr>
            <a:r>
              <a:rPr lang="en-US" sz="2600" b="1" smtClean="0"/>
              <a:t>	</a:t>
            </a:r>
            <a:r>
              <a:rPr lang="en-US" sz="2600" b="1" u="sng" smtClean="0"/>
              <a:t>Thuộc tính của String():</a:t>
            </a:r>
            <a:endParaRPr lang="en-US" sz="2600" b="1" smtClean="0"/>
          </a:p>
          <a:p>
            <a:pPr marL="839788" lvl="1" indent="-495300" eaLnBrk="1" hangingPunct="1">
              <a:lnSpc>
                <a:spcPct val="90000"/>
              </a:lnSpc>
            </a:pPr>
            <a:r>
              <a:rPr lang="en-US" sz="2600" b="1" smtClean="0"/>
              <a:t>Length</a:t>
            </a:r>
            <a:r>
              <a:rPr lang="en-US" sz="2600" smtClean="0"/>
              <a:t>: xác định chiều dài của chuuỗi.</a:t>
            </a:r>
          </a:p>
          <a:p>
            <a:pPr marL="839788" lvl="1" indent="-495300" eaLnBrk="1" hangingPunct="1">
              <a:lnSpc>
                <a:spcPct val="90000"/>
              </a:lnSpc>
            </a:pPr>
            <a:r>
              <a:rPr lang="en-US" sz="2600" smtClean="0"/>
              <a:t>Các ký tự trong chuỗi được đánh chỉ số từ 0 đến Length-1. Tất cả các thành phần có giá trị chuỗi đều dùng được thuộc tính length. </a:t>
            </a:r>
            <a:endParaRPr lang="en-US" sz="2600" b="1" smtClean="0">
              <a:solidFill>
                <a:srgbClr val="FF3300"/>
              </a:solidFill>
              <a:latin typeface="Courier New" pitchFamily="49" charset="0"/>
            </a:endParaRPr>
          </a:p>
        </p:txBody>
      </p:sp>
      <p:sp>
        <p:nvSpPr>
          <p:cNvPr id="8" name="Date Placeholder 7"/>
          <p:cNvSpPr>
            <a:spLocks noGrp="1"/>
          </p:cNvSpPr>
          <p:nvPr>
            <p:ph type="dt" sz="half" idx="10"/>
          </p:nvPr>
        </p:nvSpPr>
        <p:spPr/>
        <p:txBody>
          <a:bodyPr/>
          <a:lstStyle/>
          <a:p>
            <a:pPr>
              <a:defRPr/>
            </a:pPr>
            <a:fld id="{D8C1A931-8419-4DDC-A703-C5245F74E3A6}"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228600" y="990600"/>
            <a:ext cx="8610600" cy="5140325"/>
          </a:xfrm>
        </p:spPr>
        <p:txBody>
          <a:bodyPr>
            <a:normAutofit/>
          </a:bodyPr>
          <a:lstStyle/>
          <a:p>
            <a:pPr marL="344488" lvl="1" indent="0" eaLnBrk="1" hangingPunct="1">
              <a:buNone/>
            </a:pPr>
            <a:r>
              <a:rPr lang="en-US" sz="2600" b="1" u="sng" smtClean="0"/>
              <a:t>Một số phương thức của string</a:t>
            </a:r>
            <a:endParaRPr lang="en-US" sz="2600" smtClean="0"/>
          </a:p>
          <a:p>
            <a:pPr marL="839788" lvl="1" indent="-495300" eaLnBrk="1" hangingPunct="1">
              <a:buFont typeface="Wingdings" pitchFamily="2" charset="2"/>
              <a:buNone/>
            </a:pPr>
            <a:endParaRPr lang="en-US" sz="2600" b="1" smtClean="0"/>
          </a:p>
        </p:txBody>
      </p:sp>
      <p:sp>
        <p:nvSpPr>
          <p:cNvPr id="8" name="Date Placeholder 7"/>
          <p:cNvSpPr>
            <a:spLocks noGrp="1"/>
          </p:cNvSpPr>
          <p:nvPr>
            <p:ph type="dt" sz="half" idx="10"/>
          </p:nvPr>
        </p:nvSpPr>
        <p:spPr/>
        <p:txBody>
          <a:bodyPr/>
          <a:lstStyle/>
          <a:p>
            <a:pPr>
              <a:defRPr/>
            </a:pPr>
            <a:fld id="{23118382-B512-42A1-87AC-B627F1678876}"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15</a:t>
            </a:fld>
            <a:endParaRPr lang="en-US" altLang="en-US"/>
          </a:p>
        </p:txBody>
      </p:sp>
      <p:pic>
        <p:nvPicPr>
          <p:cNvPr id="2" name="Picture 1"/>
          <p:cNvPicPr>
            <a:picLocks noChangeAspect="1"/>
          </p:cNvPicPr>
          <p:nvPr/>
        </p:nvPicPr>
        <p:blipFill>
          <a:blip r:embed="rId2"/>
          <a:stretch>
            <a:fillRect/>
          </a:stretch>
        </p:blipFill>
        <p:spPr>
          <a:xfrm>
            <a:off x="336993" y="1905000"/>
            <a:ext cx="8529038" cy="3581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a:xfrm>
            <a:off x="533400" y="381000"/>
            <a:ext cx="8305800" cy="1600200"/>
          </a:xfrm>
        </p:spPr>
        <p:txBody>
          <a:bodyPr>
            <a:normAutofit/>
          </a:bodyPr>
          <a:lstStyle/>
          <a:p>
            <a:pPr marL="571500" indent="-571500" eaLnBrk="1" hangingPunct="1"/>
            <a:r>
              <a:rPr lang="en-US" sz="2600" b="1" smtClean="0">
                <a:solidFill>
                  <a:srgbClr val="FF3300"/>
                </a:solidFill>
                <a:latin typeface="Courier New" pitchFamily="49" charset="0"/>
              </a:rPr>
              <a:t>Math()</a:t>
            </a:r>
          </a:p>
          <a:p>
            <a:pPr marL="344488" lvl="1" indent="0" eaLnBrk="1" hangingPunct="1">
              <a:buNone/>
            </a:pPr>
            <a:r>
              <a:rPr lang="en-US" sz="2600" b="1" u="sng" smtClean="0"/>
              <a:t>Các phương thức:</a:t>
            </a:r>
            <a:endParaRPr lang="en-US" sz="2600" smtClean="0"/>
          </a:p>
          <a:p>
            <a:pPr marL="839788" lvl="1" indent="-495300" eaLnBrk="1" hangingPunct="1">
              <a:buFont typeface="Wingdings" pitchFamily="2" charset="2"/>
              <a:buNone/>
            </a:pPr>
            <a:r>
              <a:rPr lang="en-US" sz="2600" smtClean="0"/>
              <a:t>                   </a:t>
            </a:r>
            <a:r>
              <a:rPr lang="en-US" sz="2600" b="1" smtClean="0">
                <a:solidFill>
                  <a:srgbClr val="FF3300"/>
                </a:solidFill>
                <a:latin typeface="Courier New" pitchFamily="49" charset="0"/>
              </a:rPr>
              <a:t>Math.method([value])</a:t>
            </a:r>
            <a:r>
              <a:rPr lang="en-US" sz="2600" smtClean="0">
                <a:solidFill>
                  <a:srgbClr val="FF3300"/>
                </a:solidFill>
              </a:rPr>
              <a:t> </a:t>
            </a:r>
          </a:p>
        </p:txBody>
      </p:sp>
      <p:sp>
        <p:nvSpPr>
          <p:cNvPr id="8" name="Date Placeholder 7"/>
          <p:cNvSpPr>
            <a:spLocks noGrp="1"/>
          </p:cNvSpPr>
          <p:nvPr>
            <p:ph type="dt" sz="half" idx="10"/>
          </p:nvPr>
        </p:nvSpPr>
        <p:spPr/>
        <p:txBody>
          <a:bodyPr/>
          <a:lstStyle/>
          <a:p>
            <a:pPr>
              <a:defRPr/>
            </a:pPr>
            <a:fld id="{3A619F42-BF10-40CB-8DB5-D8AF2843AF0D}"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16</a:t>
            </a:fld>
            <a:endParaRPr lang="en-US" altLang="en-US"/>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139825"/>
          </a:xfrm>
        </p:spPr>
        <p:txBody>
          <a:bodyPr/>
          <a:lstStyle/>
          <a:p>
            <a:r>
              <a:rPr lang="en-US" b="1" smtClean="0">
                <a:solidFill>
                  <a:srgbClr val="FF5050"/>
                </a:solidFill>
                <a:latin typeface="Courier New" pitchFamily="49" charset="0"/>
              </a:rPr>
              <a:t>Windows</a:t>
            </a:r>
            <a:endParaRPr lang="en-US"/>
          </a:p>
        </p:txBody>
      </p:sp>
      <p:sp>
        <p:nvSpPr>
          <p:cNvPr id="3" name="Content Placeholder 2"/>
          <p:cNvSpPr>
            <a:spLocks noGrp="1"/>
          </p:cNvSpPr>
          <p:nvPr>
            <p:ph idx="1"/>
          </p:nvPr>
        </p:nvSpPr>
        <p:spPr/>
        <p:txBody>
          <a:bodyPr>
            <a:normAutofit/>
          </a:bodyPr>
          <a:lstStyle/>
          <a:p>
            <a:r>
              <a:rPr lang="en-US" sz="2600" smtClean="0"/>
              <a:t>Các thuộc tính:</a:t>
            </a:r>
          </a:p>
          <a:p>
            <a:pPr lvl="1"/>
            <a:r>
              <a:rPr lang="en-US" sz="2600" smtClean="0"/>
              <a:t>Status: status mặc định cho windows</a:t>
            </a:r>
          </a:p>
          <a:p>
            <a:pPr lvl="1"/>
            <a:r>
              <a:rPr lang="en-US" sz="2600" smtClean="0"/>
              <a:t>Location: xác định vị trí của windows</a:t>
            </a:r>
          </a:p>
          <a:p>
            <a:pPr lvl="1"/>
            <a:r>
              <a:rPr lang="en-US" sz="2600" smtClean="0"/>
              <a:t>…</a:t>
            </a:r>
          </a:p>
          <a:p>
            <a:r>
              <a:rPr lang="en-US" sz="2600" smtClean="0"/>
              <a:t>Các phương thức:</a:t>
            </a:r>
          </a:p>
          <a:p>
            <a:pPr lvl="1"/>
            <a:r>
              <a:rPr lang="en-US" sz="2600" smtClean="0"/>
              <a:t>Open(); mở windows mới</a:t>
            </a:r>
          </a:p>
          <a:p>
            <a:pPr lvl="1"/>
            <a:r>
              <a:rPr lang="en-US" sz="2600" smtClean="0"/>
              <a:t>Close(): đóng windows;</a:t>
            </a:r>
          </a:p>
        </p:txBody>
      </p:sp>
      <p:sp>
        <p:nvSpPr>
          <p:cNvPr id="4" name="Date Placeholder 3"/>
          <p:cNvSpPr>
            <a:spLocks noGrp="1"/>
          </p:cNvSpPr>
          <p:nvPr>
            <p:ph type="dt" sz="half" idx="10"/>
          </p:nvPr>
        </p:nvSpPr>
        <p:spPr/>
        <p:txBody>
          <a:bodyPr/>
          <a:lstStyle/>
          <a:p>
            <a:pPr>
              <a:defRPr/>
            </a:pPr>
            <a:fld id="{8F1969F3-8545-449B-839B-E7B0CF50347E}"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17</a:t>
            </a:fld>
            <a:endParaRPr lang="en-US" altLang="en-US"/>
          </a:p>
        </p:txBody>
      </p:sp>
    </p:spTree>
    <p:extLst>
      <p:ext uri="{BB962C8B-B14F-4D97-AF65-F5344CB8AC3E}">
        <p14:creationId xmlns:p14="http://schemas.microsoft.com/office/powerpoint/2010/main" val="1025991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23B61D36-08D6-47C3-9EDB-30CAAA7BB6EF}"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18</a:t>
            </a:fld>
            <a:endParaRPr lang="en-US" alt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59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endParaRPr lang="en-US" smtClean="0"/>
          </a:p>
        </p:txBody>
      </p:sp>
      <p:sp>
        <p:nvSpPr>
          <p:cNvPr id="31750" name="Rectangle 3"/>
          <p:cNvSpPr>
            <a:spLocks noGrp="1" noChangeArrowheads="1"/>
          </p:cNvSpPr>
          <p:nvPr>
            <p:ph idx="1"/>
          </p:nvPr>
        </p:nvSpPr>
        <p:spPr/>
        <p:txBody>
          <a:bodyPr>
            <a:normAutofit/>
          </a:bodyPr>
          <a:lstStyle/>
          <a:p>
            <a:pPr eaLnBrk="1" hangingPunct="1"/>
            <a:r>
              <a:rPr lang="en-US" sz="2600" smtClean="0">
                <a:hlinkClick r:id="rId2" action="ppaction://hlinkfile"/>
              </a:rPr>
              <a:t>Ví dụ: </a:t>
            </a:r>
            <a:endParaRPr lang="en-US" sz="2600" smtClean="0"/>
          </a:p>
          <a:p>
            <a:pPr marL="0" indent="0" eaLnBrk="1" hangingPunct="1">
              <a:buNone/>
            </a:pPr>
            <a:r>
              <a:rPr lang="en-US" sz="2600" smtClean="0"/>
              <a:t>Tạo 2 liên kết trên trang, khi user di chuyển mouse qua liên kết nào thì hiển thị trên status thông báo về liên kết đó</a:t>
            </a:r>
          </a:p>
          <a:p>
            <a:pPr eaLnBrk="1" hangingPunct="1"/>
            <a:r>
              <a:rPr lang="en-US" sz="2600" smtClean="0"/>
              <a:t>Events: Sự kiện của windows chính là sự kiện của document gồm 2 sự kiện: </a:t>
            </a:r>
            <a:r>
              <a:rPr lang="en-US" sz="2600" b="1" smtClean="0">
                <a:solidFill>
                  <a:srgbClr val="FF3300"/>
                </a:solidFill>
                <a:latin typeface="Courier New" pitchFamily="49" charset="0"/>
              </a:rPr>
              <a:t>onload và unonLoad</a:t>
            </a:r>
          </a:p>
        </p:txBody>
      </p:sp>
      <p:sp>
        <p:nvSpPr>
          <p:cNvPr id="8" name="Date Placeholder 7"/>
          <p:cNvSpPr>
            <a:spLocks noGrp="1"/>
          </p:cNvSpPr>
          <p:nvPr>
            <p:ph type="dt" sz="half" idx="10"/>
          </p:nvPr>
        </p:nvSpPr>
        <p:spPr/>
        <p:txBody>
          <a:bodyPr/>
          <a:lstStyle/>
          <a:p>
            <a:pPr>
              <a:defRPr/>
            </a:pPr>
            <a:fld id="{C103FE78-A1C4-43C9-9919-0AD978C008A6}"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19</a:t>
            </a:fld>
            <a:endParaRPr lang="en-US" altLang="en-US"/>
          </a:p>
        </p:txBody>
      </p:sp>
    </p:spTree>
    <p:extLst>
      <p:ext uri="{BB962C8B-B14F-4D97-AF65-F5344CB8AC3E}">
        <p14:creationId xmlns:p14="http://schemas.microsoft.com/office/powerpoint/2010/main" val="146400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4" name="Date Placeholder 3"/>
          <p:cNvSpPr>
            <a:spLocks noGrp="1"/>
          </p:cNvSpPr>
          <p:nvPr>
            <p:ph type="dt" sz="half" idx="10"/>
          </p:nvPr>
        </p:nvSpPr>
        <p:spPr/>
        <p:txBody>
          <a:bodyPr/>
          <a:lstStyle/>
          <a:p>
            <a:pPr>
              <a:defRPr/>
            </a:pPr>
            <a:fld id="{90A03990-404A-4843-951F-8759DC8730B9}"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2</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3386821152"/>
              </p:ext>
            </p:extLst>
          </p:nvPr>
        </p:nvGraphicFramePr>
        <p:xfrm>
          <a:off x="457200" y="1905000"/>
          <a:ext cx="8229600" cy="3734226"/>
        </p:xfrm>
        <a:graphic>
          <a:graphicData uri="http://schemas.openxmlformats.org/drawingml/2006/table">
            <a:tbl>
              <a:tblPr firstRow="1" bandRow="1">
                <a:tableStyleId>{17292A2E-F333-43FB-9621-5CBBE7FDCDCB}</a:tableStyleId>
              </a:tblPr>
              <a:tblGrid>
                <a:gridCol w="2743200"/>
                <a:gridCol w="2743200"/>
                <a:gridCol w="2743200"/>
              </a:tblGrid>
              <a:tr h="716706">
                <a:tc>
                  <a:txBody>
                    <a:bodyPr/>
                    <a:lstStyle/>
                    <a:p>
                      <a:r>
                        <a:rPr lang="en-US" sz="2400" dirty="0" smtClean="0"/>
                        <a:t>Object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t>Properties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t>Methods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17397">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Font typeface="Arial" panose="020B0604020202020204" pitchFamily="34" charset="0"/>
                        <a:buChar char="•"/>
                      </a:pPr>
                      <a:r>
                        <a:rPr lang="en-US" sz="2400" baseline="0" dirty="0" err="1" smtClean="0"/>
                        <a:t>xe</a:t>
                      </a:r>
                      <a:r>
                        <a:rPr lang="en-US" sz="2400" baseline="0" dirty="0" smtClean="0"/>
                        <a:t> </a:t>
                      </a:r>
                      <a:r>
                        <a:rPr lang="en-US" sz="2400" baseline="0" dirty="0" err="1" smtClean="0"/>
                        <a:t>tên</a:t>
                      </a:r>
                      <a:r>
                        <a:rPr lang="en-US" sz="2400" baseline="0" dirty="0" smtClean="0"/>
                        <a:t> </a:t>
                      </a:r>
                      <a:r>
                        <a:rPr lang="en-US" sz="2400" baseline="0" dirty="0" err="1" smtClean="0"/>
                        <a:t>vespa</a:t>
                      </a:r>
                      <a:endParaRPr lang="en-US" sz="2400" baseline="0" dirty="0" smtClean="0"/>
                    </a:p>
                    <a:p>
                      <a:pPr marL="342900" indent="-342900">
                        <a:buFont typeface="Arial" panose="020B0604020202020204" pitchFamily="34" charset="0"/>
                        <a:buChar char="•"/>
                      </a:pPr>
                      <a:r>
                        <a:rPr lang="en-US" sz="2400" baseline="0" dirty="0" err="1" smtClean="0"/>
                        <a:t>Hãng</a:t>
                      </a:r>
                      <a:r>
                        <a:rPr lang="en-US" sz="2400" baseline="0" dirty="0" smtClean="0"/>
                        <a:t> </a:t>
                      </a:r>
                      <a:r>
                        <a:rPr lang="en-US" sz="2400" baseline="0" dirty="0" err="1" smtClean="0"/>
                        <a:t>Piaggio</a:t>
                      </a:r>
                      <a:endParaRPr lang="en-US" sz="2400" baseline="0" dirty="0" smtClean="0"/>
                    </a:p>
                    <a:p>
                      <a:pPr marL="342900" indent="-342900">
                        <a:buFont typeface="Arial" panose="020B0604020202020204" pitchFamily="34" charset="0"/>
                        <a:buChar char="•"/>
                      </a:pPr>
                      <a:r>
                        <a:rPr lang="en-US" sz="2400" baseline="0" dirty="0" err="1" smtClean="0"/>
                        <a:t>Xe</a:t>
                      </a:r>
                      <a:r>
                        <a:rPr lang="en-US" sz="2400" baseline="0" dirty="0" smtClean="0"/>
                        <a:t> </a:t>
                      </a:r>
                      <a:r>
                        <a:rPr lang="en-US" sz="2400" baseline="0" dirty="0" err="1" smtClean="0"/>
                        <a:t>màu</a:t>
                      </a:r>
                      <a:r>
                        <a:rPr lang="en-US" sz="2400" baseline="0" dirty="0" smtClean="0"/>
                        <a:t> </a:t>
                      </a:r>
                      <a:r>
                        <a:rPr lang="en-US" sz="2400" baseline="0" dirty="0" err="1" smtClean="0"/>
                        <a:t>đỏ</a:t>
                      </a:r>
                      <a:endParaRPr lang="en-US" sz="2400" baseline="0" dirty="0" smtClean="0"/>
                    </a:p>
                    <a:p>
                      <a:pPr marL="342900" indent="-342900">
                        <a:buFont typeface="Arial" panose="020B0604020202020204" pitchFamily="34" charset="0"/>
                        <a:buChar char="•"/>
                      </a:pPr>
                      <a:r>
                        <a:rPr lang="en-US" sz="2400" baseline="0" dirty="0" err="1" smtClean="0"/>
                        <a:t>Xe</a:t>
                      </a:r>
                      <a:r>
                        <a:rPr lang="en-US" sz="2400" baseline="0" dirty="0" smtClean="0"/>
                        <a:t> </a:t>
                      </a:r>
                      <a:r>
                        <a:rPr lang="en-US" sz="2400" baseline="0" dirty="0" err="1" smtClean="0"/>
                        <a:t>sản</a:t>
                      </a:r>
                      <a:r>
                        <a:rPr lang="en-US" sz="2400" baseline="0" dirty="0" smtClean="0"/>
                        <a:t> </a:t>
                      </a:r>
                      <a:r>
                        <a:rPr lang="en-US" sz="2400" baseline="0" dirty="0" err="1" smtClean="0"/>
                        <a:t>xuất</a:t>
                      </a:r>
                      <a:r>
                        <a:rPr lang="en-US" sz="2400" baseline="0" dirty="0" smtClean="0"/>
                        <a:t> </a:t>
                      </a:r>
                      <a:r>
                        <a:rPr lang="en-US" sz="2400" baseline="0" dirty="0" err="1" smtClean="0"/>
                        <a:t>năm</a:t>
                      </a:r>
                      <a:r>
                        <a:rPr lang="en-US" sz="2400" baseline="0" dirty="0" smtClean="0"/>
                        <a:t> 1954</a:t>
                      </a:r>
                    </a:p>
                    <a:p>
                      <a:pPr marL="342900" indent="-342900">
                        <a:buFont typeface="Arial" panose="020B0604020202020204" pitchFamily="34" charset="0"/>
                        <a:buChar char="•"/>
                      </a:pPr>
                      <a:r>
                        <a:rPr lang="en-US" sz="2400" baseline="0" dirty="0" err="1" smtClean="0"/>
                        <a:t>Xe</a:t>
                      </a:r>
                      <a:r>
                        <a:rPr lang="en-US" sz="2400" baseline="0" dirty="0" smtClean="0"/>
                        <a:t> </a:t>
                      </a:r>
                      <a:r>
                        <a:rPr lang="en-US" sz="2400" baseline="0" dirty="0" err="1" smtClean="0"/>
                        <a:t>có</a:t>
                      </a:r>
                      <a:r>
                        <a:rPr lang="en-US" sz="2400" baseline="0" dirty="0" smtClean="0"/>
                        <a:t> </a:t>
                      </a:r>
                      <a:r>
                        <a:rPr lang="en-US" sz="2400" baseline="0" dirty="0" err="1" smtClean="0"/>
                        <a:t>cân</a:t>
                      </a:r>
                      <a:r>
                        <a:rPr lang="en-US" sz="2400" baseline="0" dirty="0" smtClean="0"/>
                        <a:t> </a:t>
                      </a:r>
                      <a:r>
                        <a:rPr lang="en-US" sz="2400" baseline="0" dirty="0" err="1" smtClean="0"/>
                        <a:t>nặng</a:t>
                      </a:r>
                      <a:r>
                        <a:rPr lang="en-US" sz="2400" baseline="0" dirty="0" smtClean="0"/>
                        <a:t> 110kg</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Font typeface="Arial" panose="020B0604020202020204" pitchFamily="34" charset="0"/>
                        <a:buChar char="•"/>
                      </a:pPr>
                      <a:r>
                        <a:rPr lang="en-US" sz="2400" dirty="0" err="1" smtClean="0"/>
                        <a:t>Khởi</a:t>
                      </a:r>
                      <a:r>
                        <a:rPr lang="en-US" sz="2400" dirty="0" smtClean="0"/>
                        <a:t> </a:t>
                      </a:r>
                      <a:r>
                        <a:rPr lang="en-US" sz="2400" dirty="0" err="1" smtClean="0"/>
                        <a:t>động</a:t>
                      </a:r>
                      <a:r>
                        <a:rPr lang="en-US" sz="2400" dirty="0" smtClean="0"/>
                        <a:t>()</a:t>
                      </a:r>
                    </a:p>
                    <a:p>
                      <a:pPr marL="342900" indent="-342900">
                        <a:buFont typeface="Arial" panose="020B0604020202020204" pitchFamily="34" charset="0"/>
                        <a:buChar char="•"/>
                      </a:pPr>
                      <a:r>
                        <a:rPr lang="en-US" sz="2400" dirty="0" err="1" smtClean="0"/>
                        <a:t>Chạy</a:t>
                      </a:r>
                      <a:r>
                        <a:rPr lang="en-US" sz="2400" baseline="0" dirty="0" smtClean="0"/>
                        <a:t> </a:t>
                      </a:r>
                      <a:r>
                        <a:rPr lang="en-US" sz="2400" baseline="0" dirty="0" err="1" smtClean="0"/>
                        <a:t>xe</a:t>
                      </a:r>
                      <a:r>
                        <a:rPr lang="en-US" sz="2400" baseline="0" dirty="0" smtClean="0"/>
                        <a:t>()</a:t>
                      </a:r>
                    </a:p>
                    <a:p>
                      <a:pPr marL="342900" indent="-342900">
                        <a:buFont typeface="Arial" panose="020B0604020202020204" pitchFamily="34" charset="0"/>
                        <a:buChar char="•"/>
                      </a:pPr>
                      <a:r>
                        <a:rPr lang="en-US" sz="2400" baseline="0" dirty="0" err="1" smtClean="0"/>
                        <a:t>Dừng</a:t>
                      </a:r>
                      <a:r>
                        <a:rPr lang="en-US" sz="2400" baseline="0" dirty="0" smtClean="0"/>
                        <a:t> </a:t>
                      </a:r>
                      <a:r>
                        <a:rPr lang="en-US" sz="2400" baseline="0" dirty="0" err="1" smtClean="0"/>
                        <a:t>xe</a:t>
                      </a:r>
                      <a:r>
                        <a:rPr lang="en-US" sz="2400" baseline="0" dirty="0" smtClean="0"/>
                        <a:t>()</a:t>
                      </a:r>
                    </a:p>
                    <a:p>
                      <a:pPr marL="342900" indent="-342900">
                        <a:buFont typeface="Arial" panose="020B0604020202020204" pitchFamily="34" charset="0"/>
                        <a:buChar char="•"/>
                      </a:pPr>
                      <a:r>
                        <a:rPr lang="en-US" sz="2400" dirty="0" err="1" smtClean="0"/>
                        <a:t>Thắng</a:t>
                      </a:r>
                      <a:r>
                        <a:rPr lang="en-US" sz="2400" baseline="0" dirty="0" smtClean="0"/>
                        <a:t> </a:t>
                      </a:r>
                      <a:r>
                        <a:rPr lang="en-US" sz="2400" baseline="0" dirty="0" err="1" smtClean="0"/>
                        <a:t>xe</a:t>
                      </a:r>
                      <a:r>
                        <a:rPr lang="en-US" sz="2400" baseline="0" dirty="0" smtClean="0"/>
                        <a:t> </a:t>
                      </a:r>
                      <a:r>
                        <a:rPr lang="en-US" sz="2400" baseline="0" dirty="0" err="1" smtClean="0"/>
                        <a:t>lại</a:t>
                      </a:r>
                      <a:r>
                        <a:rPr lang="en-US" sz="2400" baseline="0" dirty="0" smtClean="0"/>
                        <a:t>()</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8" name="Picture 4" descr="Ves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40415"/>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334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457200" y="561975"/>
            <a:ext cx="8229600" cy="838200"/>
          </a:xfrm>
        </p:spPr>
        <p:txBody>
          <a:bodyPr>
            <a:normAutofit/>
          </a:bodyPr>
          <a:lstStyle/>
          <a:p>
            <a:pPr eaLnBrk="1" hangingPunct="1"/>
            <a:r>
              <a:rPr lang="en-US" sz="2800" smtClean="0"/>
              <a:t>Phương thức:</a:t>
            </a:r>
          </a:p>
        </p:txBody>
      </p:sp>
      <p:sp>
        <p:nvSpPr>
          <p:cNvPr id="8" name="Date Placeholder 7"/>
          <p:cNvSpPr>
            <a:spLocks noGrp="1"/>
          </p:cNvSpPr>
          <p:nvPr>
            <p:ph type="dt" sz="half" idx="10"/>
          </p:nvPr>
        </p:nvSpPr>
        <p:spPr/>
        <p:txBody>
          <a:bodyPr/>
          <a:lstStyle/>
          <a:p>
            <a:pPr>
              <a:defRPr/>
            </a:pPr>
            <a:fld id="{4907BBB2-014F-438A-8E4D-D95FE358E454}"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20</a:t>
            </a:fld>
            <a:endParaRPr lang="en-US" altLang="en-US"/>
          </a:p>
        </p:txBody>
      </p:sp>
      <p:pic>
        <p:nvPicPr>
          <p:cNvPr id="327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3914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1733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58825"/>
            <a:ext cx="7620000"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p:cNvSpPr>
            <a:spLocks noGrp="1"/>
          </p:cNvSpPr>
          <p:nvPr>
            <p:ph type="dt" sz="half" idx="10"/>
          </p:nvPr>
        </p:nvSpPr>
        <p:spPr/>
        <p:txBody>
          <a:bodyPr/>
          <a:lstStyle/>
          <a:p>
            <a:pPr>
              <a:defRPr/>
            </a:pPr>
            <a:fld id="{DDB56C88-AE84-4FE5-8398-B348BFAD770E}"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21</a:t>
            </a:fld>
            <a:endParaRPr lang="en-US" altLang="en-US"/>
          </a:p>
        </p:txBody>
      </p:sp>
    </p:spTree>
    <p:extLst>
      <p:ext uri="{BB962C8B-B14F-4D97-AF65-F5344CB8AC3E}">
        <p14:creationId xmlns:p14="http://schemas.microsoft.com/office/powerpoint/2010/main" val="3805485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04800"/>
            <a:ext cx="2743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5"/>
          <p:cNvSpPr>
            <a:spLocks noChangeArrowheads="1"/>
          </p:cNvSpPr>
          <p:nvPr/>
        </p:nvSpPr>
        <p:spPr bwMode="auto">
          <a:xfrm>
            <a:off x="304800" y="1371600"/>
            <a:ext cx="8610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rgbClr val="FF5050"/>
                </a:solidFill>
                <a:latin typeface="Courier New" pitchFamily="49" charset="0"/>
              </a:rPr>
              <a:t>&lt;script type="text/JavaScript"&gt;</a:t>
            </a:r>
          </a:p>
          <a:p>
            <a:r>
              <a:rPr lang="en-US" sz="2400" b="1">
                <a:latin typeface="Courier New" pitchFamily="49" charset="0"/>
              </a:rPr>
              <a:t>var win;</a:t>
            </a:r>
          </a:p>
          <a:p>
            <a:r>
              <a:rPr lang="en-US" sz="2400" b="1">
                <a:latin typeface="Courier New" pitchFamily="49" charset="0"/>
              </a:rPr>
              <a:t>function mo()</a:t>
            </a:r>
          </a:p>
          <a:p>
            <a:r>
              <a:rPr lang="en-US" sz="2400" b="1">
                <a:latin typeface="Courier New" pitchFamily="49" charset="0"/>
              </a:rPr>
              <a:t>{</a:t>
            </a:r>
          </a:p>
          <a:p>
            <a:r>
              <a:rPr lang="en-US" sz="2400" b="1">
                <a:latin typeface="Courier New" pitchFamily="49" charset="0"/>
              </a:rPr>
              <a:t>    win=window.open('hinhInOut.html','NewWin‘,</a:t>
            </a:r>
          </a:p>
          <a:p>
            <a:r>
              <a:rPr lang="en-US" sz="2400" b="1">
                <a:latin typeface="Courier New" pitchFamily="49" charset="0"/>
              </a:rPr>
              <a:t>	'toolbar=yes,status=yes, 				width=500,height=500');</a:t>
            </a:r>
          </a:p>
          <a:p>
            <a:r>
              <a:rPr lang="en-US" sz="2400" b="1">
                <a:latin typeface="Courier New" pitchFamily="49" charset="0"/>
              </a:rPr>
              <a:t>}</a:t>
            </a:r>
          </a:p>
          <a:p>
            <a:r>
              <a:rPr lang="en-US" sz="2400" b="1">
                <a:latin typeface="Courier New" pitchFamily="49" charset="0"/>
              </a:rPr>
              <a:t>function dong()</a:t>
            </a:r>
          </a:p>
          <a:p>
            <a:r>
              <a:rPr lang="en-US" sz="2400" b="1">
                <a:latin typeface="Courier New" pitchFamily="49" charset="0"/>
              </a:rPr>
              <a:t>{</a:t>
            </a:r>
          </a:p>
          <a:p>
            <a:r>
              <a:rPr lang="en-US" sz="2400" b="1">
                <a:latin typeface="Courier New" pitchFamily="49" charset="0"/>
              </a:rPr>
              <a:t>	win.close();</a:t>
            </a:r>
          </a:p>
          <a:p>
            <a:r>
              <a:rPr lang="en-US" sz="2400" b="1">
                <a:latin typeface="Courier New" pitchFamily="49" charset="0"/>
              </a:rPr>
              <a:t>}</a:t>
            </a:r>
          </a:p>
          <a:p>
            <a:r>
              <a:rPr lang="en-US" sz="2400" b="1">
                <a:solidFill>
                  <a:srgbClr val="FF5050"/>
                </a:solidFill>
                <a:latin typeface="Courier New" pitchFamily="49" charset="0"/>
              </a:rPr>
              <a:t>&lt;/script&gt;</a:t>
            </a:r>
          </a:p>
        </p:txBody>
      </p:sp>
      <p:sp>
        <p:nvSpPr>
          <p:cNvPr id="34823" name="Text Box 6"/>
          <p:cNvSpPr txBox="1">
            <a:spLocks noChangeArrowheads="1"/>
          </p:cNvSpPr>
          <p:nvPr/>
        </p:nvSpPr>
        <p:spPr bwMode="auto">
          <a:xfrm>
            <a:off x="685800" y="457200"/>
            <a:ext cx="480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u="sng"/>
              <a:t>Ví dụ:</a:t>
            </a:r>
            <a:r>
              <a:rPr lang="en-US" sz="2400"/>
              <a:t> Tạo đoạn script gồm 3 button như hình bên</a:t>
            </a:r>
          </a:p>
        </p:txBody>
      </p:sp>
      <p:sp>
        <p:nvSpPr>
          <p:cNvPr id="8" name="Date Placeholder 7"/>
          <p:cNvSpPr>
            <a:spLocks noGrp="1"/>
          </p:cNvSpPr>
          <p:nvPr>
            <p:ph type="dt" sz="half" idx="10"/>
          </p:nvPr>
        </p:nvSpPr>
        <p:spPr/>
        <p:txBody>
          <a:bodyPr/>
          <a:lstStyle/>
          <a:p>
            <a:pPr>
              <a:defRPr/>
            </a:pPr>
            <a:fld id="{822E0347-D3F6-4F41-8A98-CE2FA2C3FDE9}"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22</a:t>
            </a:fld>
            <a:endParaRPr lang="en-US" altLang="en-US"/>
          </a:p>
        </p:txBody>
      </p:sp>
    </p:spTree>
    <p:extLst>
      <p:ext uri="{BB962C8B-B14F-4D97-AF65-F5344CB8AC3E}">
        <p14:creationId xmlns:p14="http://schemas.microsoft.com/office/powerpoint/2010/main" val="3016479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a:xfrm>
            <a:off x="628650" y="762000"/>
            <a:ext cx="7886700" cy="5486400"/>
          </a:xfrm>
        </p:spPr>
        <p:txBody>
          <a:bodyPr>
            <a:normAutofit/>
          </a:bodyPr>
          <a:lstStyle/>
          <a:p>
            <a:pPr eaLnBrk="1" hangingPunct="1"/>
            <a:r>
              <a:rPr lang="en-US" sz="2600" b="1" dirty="0" smtClean="0">
                <a:solidFill>
                  <a:srgbClr val="FF3300"/>
                </a:solidFill>
                <a:latin typeface="Courier New" pitchFamily="49" charset="0"/>
              </a:rPr>
              <a:t>document: </a:t>
            </a:r>
          </a:p>
          <a:p>
            <a:pPr eaLnBrk="1" hangingPunct="1">
              <a:buFont typeface="Wingdings" pitchFamily="2" charset="2"/>
              <a:buNone/>
            </a:pPr>
            <a:r>
              <a:rPr lang="en-US" sz="2600" dirty="0" smtClean="0"/>
              <a:t>	document </a:t>
            </a:r>
            <a:r>
              <a:rPr lang="en-US" sz="2600" dirty="0" err="1" smtClean="0"/>
              <a:t>cung</a:t>
            </a:r>
            <a:r>
              <a:rPr lang="en-US" sz="2600" dirty="0" smtClean="0"/>
              <a:t> </a:t>
            </a:r>
            <a:r>
              <a:rPr lang="en-US" sz="2600" dirty="0" err="1" smtClean="0"/>
              <a:t>cấp</a:t>
            </a:r>
            <a:r>
              <a:rPr lang="en-US" sz="2600" dirty="0" smtClean="0"/>
              <a:t> </a:t>
            </a:r>
            <a:r>
              <a:rPr lang="en-US" sz="2600" dirty="0" err="1" smtClean="0"/>
              <a:t>các</a:t>
            </a:r>
            <a:r>
              <a:rPr lang="en-US" sz="2600" dirty="0" smtClean="0"/>
              <a:t> </a:t>
            </a:r>
            <a:r>
              <a:rPr lang="en-US" sz="2600" dirty="0" err="1" smtClean="0"/>
              <a:t>thuộc</a:t>
            </a:r>
            <a:r>
              <a:rPr lang="en-US" sz="2600" dirty="0" smtClean="0"/>
              <a:t> </a:t>
            </a:r>
            <a:r>
              <a:rPr lang="en-US" sz="2600" dirty="0" err="1" smtClean="0"/>
              <a:t>tính</a:t>
            </a:r>
            <a:r>
              <a:rPr lang="en-US" sz="2600" dirty="0" smtClean="0"/>
              <a:t> </a:t>
            </a:r>
            <a:r>
              <a:rPr lang="en-US" sz="2600" dirty="0" err="1" smtClean="0"/>
              <a:t>và</a:t>
            </a:r>
            <a:r>
              <a:rPr lang="en-US" sz="2600" dirty="0" smtClean="0"/>
              <a:t> </a:t>
            </a:r>
            <a:r>
              <a:rPr lang="en-US" sz="2600" dirty="0" err="1" smtClean="0"/>
              <a:t>phương</a:t>
            </a:r>
            <a:r>
              <a:rPr lang="en-US" sz="2600" dirty="0" smtClean="0"/>
              <a:t> </a:t>
            </a:r>
            <a:r>
              <a:rPr lang="en-US" sz="2600" dirty="0" err="1" smtClean="0"/>
              <a:t>thức</a:t>
            </a:r>
            <a:r>
              <a:rPr lang="en-US" sz="2600" dirty="0" smtClean="0"/>
              <a:t> </a:t>
            </a:r>
            <a:r>
              <a:rPr lang="en-US" sz="2600" dirty="0" err="1" smtClean="0"/>
              <a:t>để</a:t>
            </a:r>
            <a:r>
              <a:rPr lang="en-US" sz="2600" dirty="0" smtClean="0"/>
              <a:t> </a:t>
            </a:r>
            <a:r>
              <a:rPr lang="en-US" sz="2600" dirty="0" err="1" smtClean="0"/>
              <a:t>làm</a:t>
            </a:r>
            <a:r>
              <a:rPr lang="en-US" sz="2600" dirty="0" smtClean="0"/>
              <a:t> </a:t>
            </a:r>
            <a:r>
              <a:rPr lang="en-US" sz="2600" dirty="0" err="1" smtClean="0"/>
              <a:t>việc</a:t>
            </a:r>
            <a:r>
              <a:rPr lang="en-US" sz="2600" dirty="0" smtClean="0"/>
              <a:t> </a:t>
            </a:r>
            <a:r>
              <a:rPr lang="en-US" sz="2600" dirty="0" err="1" smtClean="0"/>
              <a:t>với</a:t>
            </a:r>
            <a:r>
              <a:rPr lang="en-US" sz="2600" dirty="0" smtClean="0"/>
              <a:t> </a:t>
            </a:r>
            <a:r>
              <a:rPr lang="en-US" sz="2600" dirty="0" err="1" smtClean="0"/>
              <a:t>toàn</a:t>
            </a:r>
            <a:r>
              <a:rPr lang="en-US" sz="2600" dirty="0" smtClean="0"/>
              <a:t> </a:t>
            </a:r>
            <a:r>
              <a:rPr lang="en-US" sz="2600" dirty="0" err="1" smtClean="0"/>
              <a:t>bộ</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en-US" sz="2600" dirty="0" err="1" smtClean="0"/>
              <a:t>hiện</a:t>
            </a:r>
            <a:r>
              <a:rPr lang="en-US" sz="2600" dirty="0" smtClean="0"/>
              <a:t> </a:t>
            </a:r>
            <a:r>
              <a:rPr lang="en-US" sz="2600" dirty="0" err="1" smtClean="0"/>
              <a:t>hành</a:t>
            </a:r>
            <a:r>
              <a:rPr lang="en-US" sz="2600" dirty="0" smtClean="0"/>
              <a:t> </a:t>
            </a:r>
            <a:r>
              <a:rPr lang="en-US" sz="2600" dirty="0" err="1" smtClean="0"/>
              <a:t>gồm</a:t>
            </a:r>
            <a:r>
              <a:rPr lang="en-US" sz="2600" dirty="0" smtClean="0"/>
              <a:t>: &lt;form&gt;,&lt;a&gt;, &lt;</a:t>
            </a:r>
            <a:r>
              <a:rPr lang="en-US" sz="2600" dirty="0" err="1" smtClean="0"/>
              <a:t>img</a:t>
            </a:r>
            <a:r>
              <a:rPr lang="en-US" sz="2600" dirty="0" smtClean="0"/>
              <a:t>&gt;, &lt;title&gt;, &lt;table&gt;, …</a:t>
            </a:r>
          </a:p>
          <a:p>
            <a:pPr eaLnBrk="1" hangingPunct="1">
              <a:buFont typeface="Wingdings" pitchFamily="2" charset="2"/>
              <a:buNone/>
            </a:pPr>
            <a:r>
              <a:rPr lang="en-US" sz="2600" dirty="0" smtClean="0"/>
              <a:t>	document </a:t>
            </a:r>
            <a:r>
              <a:rPr lang="en-US" sz="2600" dirty="0" err="1" smtClean="0"/>
              <a:t>được</a:t>
            </a:r>
            <a:r>
              <a:rPr lang="en-US" sz="2600" dirty="0" smtClean="0"/>
              <a:t> </a:t>
            </a:r>
            <a:r>
              <a:rPr lang="en-US" sz="2600" dirty="0" err="1" smtClean="0"/>
              <a:t>định</a:t>
            </a:r>
            <a:r>
              <a:rPr lang="en-US" sz="2600" dirty="0" smtClean="0"/>
              <a:t> </a:t>
            </a:r>
            <a:r>
              <a:rPr lang="en-US" sz="2600" dirty="0" err="1" smtClean="0"/>
              <a:t>nghĩa</a:t>
            </a:r>
            <a:r>
              <a:rPr lang="en-US" sz="2600" dirty="0" smtClean="0"/>
              <a:t> </a:t>
            </a:r>
            <a:r>
              <a:rPr lang="en-US" sz="2600" dirty="0" err="1" smtClean="0"/>
              <a:t>khi</a:t>
            </a:r>
            <a:r>
              <a:rPr lang="en-US" sz="2600" dirty="0" smtClean="0"/>
              <a:t> &lt;body&gt; </a:t>
            </a:r>
            <a:r>
              <a:rPr lang="en-US" sz="2600" dirty="0" err="1" smtClean="0"/>
              <a:t>được</a:t>
            </a:r>
            <a:r>
              <a:rPr lang="en-US" sz="2600" dirty="0" smtClean="0"/>
              <a:t> </a:t>
            </a:r>
            <a:r>
              <a:rPr lang="en-US" sz="2600" dirty="0" err="1" smtClean="0"/>
              <a:t>xử</a:t>
            </a:r>
            <a:r>
              <a:rPr lang="en-US" sz="2600" dirty="0" smtClean="0"/>
              <a:t> </a:t>
            </a:r>
            <a:r>
              <a:rPr lang="en-US" sz="2600" dirty="0" err="1" smtClean="0"/>
              <a:t>lý</a:t>
            </a:r>
            <a:r>
              <a:rPr lang="en-US" sz="2600" dirty="0" smtClean="0"/>
              <a:t> </a:t>
            </a:r>
            <a:r>
              <a:rPr lang="en-US" sz="2600" dirty="0" err="1" smtClean="0"/>
              <a:t>trong</a:t>
            </a:r>
            <a:r>
              <a:rPr lang="en-US" sz="2600" dirty="0" smtClean="0"/>
              <a:t> </a:t>
            </a:r>
            <a:r>
              <a:rPr lang="en-US" sz="2600" dirty="0" err="1" smtClean="0"/>
              <a:t>trang</a:t>
            </a:r>
            <a:r>
              <a:rPr lang="en-US" sz="2600" dirty="0" smtClean="0"/>
              <a:t> HTML </a:t>
            </a:r>
            <a:r>
              <a:rPr lang="en-US" sz="2600" dirty="0" err="1" smtClean="0"/>
              <a:t>và</a:t>
            </a:r>
            <a:r>
              <a:rPr lang="en-US" sz="2600" dirty="0" smtClean="0"/>
              <a:t> </a:t>
            </a:r>
            <a:r>
              <a:rPr lang="en-US" sz="2600" dirty="0" err="1" smtClean="0"/>
              <a:t>nó</a:t>
            </a:r>
            <a:r>
              <a:rPr lang="en-US" sz="2600" dirty="0" smtClean="0"/>
              <a:t> </a:t>
            </a:r>
            <a:r>
              <a:rPr lang="en-US" sz="2600" dirty="0" err="1" smtClean="0"/>
              <a:t>vẫn</a:t>
            </a:r>
            <a:r>
              <a:rPr lang="en-US" sz="2600" dirty="0" smtClean="0"/>
              <a:t> </a:t>
            </a:r>
            <a:r>
              <a:rPr lang="en-US" sz="2600" dirty="0" err="1" smtClean="0"/>
              <a:t>tồn</a:t>
            </a:r>
            <a:r>
              <a:rPr lang="en-US" sz="2600" dirty="0" smtClean="0"/>
              <a:t> </a:t>
            </a:r>
            <a:r>
              <a:rPr lang="en-US" sz="2600" dirty="0" err="1" smtClean="0"/>
              <a:t>tại</a:t>
            </a:r>
            <a:r>
              <a:rPr lang="en-US" sz="2600" dirty="0" smtClean="0"/>
              <a:t> </a:t>
            </a:r>
            <a:r>
              <a:rPr lang="en-US" sz="2600" dirty="0" err="1" smtClean="0"/>
              <a:t>nếu</a:t>
            </a:r>
            <a:r>
              <a:rPr lang="en-US" sz="2600" dirty="0" smtClean="0"/>
              <a:t> </a:t>
            </a:r>
            <a:r>
              <a:rPr lang="en-US" sz="2600" dirty="0" err="1" smtClean="0"/>
              <a:t>trang</a:t>
            </a:r>
            <a:r>
              <a:rPr lang="en-US" sz="2600" dirty="0" smtClean="0"/>
              <a:t> </a:t>
            </a:r>
            <a:r>
              <a:rPr lang="en-US" sz="2600" dirty="0" err="1" smtClean="0"/>
              <a:t>được</a:t>
            </a:r>
            <a:r>
              <a:rPr lang="en-US" sz="2600" dirty="0" smtClean="0"/>
              <a:t> load </a:t>
            </a:r>
            <a:r>
              <a:rPr lang="en-US" sz="2600" dirty="0" err="1" smtClean="0"/>
              <a:t>lên</a:t>
            </a:r>
            <a:r>
              <a:rPr lang="en-US" sz="2600" dirty="0" smtClean="0"/>
              <a:t>. </a:t>
            </a:r>
            <a:r>
              <a:rPr lang="en-US" sz="2600" dirty="0" err="1" smtClean="0"/>
              <a:t>Các</a:t>
            </a:r>
            <a:r>
              <a:rPr lang="en-US" sz="2600" dirty="0" smtClean="0"/>
              <a:t> </a:t>
            </a:r>
            <a:r>
              <a:rPr lang="en-US" sz="2600" dirty="0" err="1" smtClean="0"/>
              <a:t>thuộc</a:t>
            </a:r>
            <a:r>
              <a:rPr lang="en-US" sz="2600" dirty="0" smtClean="0"/>
              <a:t> </a:t>
            </a:r>
            <a:r>
              <a:rPr lang="en-US" sz="2600" dirty="0" err="1" smtClean="0"/>
              <a:t>tính</a:t>
            </a:r>
            <a:r>
              <a:rPr lang="en-US" sz="2600" dirty="0" smtClean="0"/>
              <a:t> </a:t>
            </a:r>
            <a:r>
              <a:rPr lang="en-US" sz="2600" dirty="0" err="1" smtClean="0"/>
              <a:t>của</a:t>
            </a:r>
            <a:r>
              <a:rPr lang="en-US" sz="2600" dirty="0" smtClean="0"/>
              <a:t> document </a:t>
            </a:r>
            <a:r>
              <a:rPr lang="en-US" sz="2600" dirty="0" err="1" smtClean="0"/>
              <a:t>được</a:t>
            </a:r>
            <a:r>
              <a:rPr lang="en-US" sz="2600" dirty="0" smtClean="0"/>
              <a:t> </a:t>
            </a:r>
            <a:r>
              <a:rPr lang="en-US" sz="2600" dirty="0" err="1" smtClean="0"/>
              <a:t>thiết</a:t>
            </a:r>
            <a:r>
              <a:rPr lang="en-US" sz="2600" dirty="0" smtClean="0"/>
              <a:t> </a:t>
            </a:r>
            <a:r>
              <a:rPr lang="en-US" sz="2600" dirty="0" err="1" smtClean="0"/>
              <a:t>lập</a:t>
            </a:r>
            <a:r>
              <a:rPr lang="en-US" sz="2600" dirty="0" smtClean="0"/>
              <a:t> </a:t>
            </a:r>
            <a:r>
              <a:rPr lang="en-US" sz="2600" dirty="0" err="1" smtClean="0"/>
              <a:t>trong</a:t>
            </a:r>
            <a:r>
              <a:rPr lang="en-US" sz="2600" dirty="0" smtClean="0"/>
              <a:t> tag </a:t>
            </a:r>
            <a:r>
              <a:rPr lang="en-US" sz="2600" b="1" dirty="0" smtClean="0">
                <a:solidFill>
                  <a:srgbClr val="FF0000"/>
                </a:solidFill>
              </a:rPr>
              <a:t>&lt;body&gt;</a:t>
            </a:r>
            <a:r>
              <a:rPr lang="en-US" sz="2600" dirty="0" smtClean="0"/>
              <a:t>. </a:t>
            </a:r>
            <a:r>
              <a:rPr lang="en-US" sz="2600" dirty="0" err="1" smtClean="0"/>
              <a:t>Trong</a:t>
            </a:r>
            <a:r>
              <a:rPr lang="en-US" sz="2600" dirty="0" smtClean="0"/>
              <a:t> &lt;body&gt; </a:t>
            </a:r>
            <a:r>
              <a:rPr lang="en-US" sz="2600" dirty="0" err="1" smtClean="0"/>
              <a:t>có</a:t>
            </a:r>
            <a:r>
              <a:rPr lang="en-US" sz="2600" dirty="0" smtClean="0"/>
              <a:t> 2 </a:t>
            </a:r>
            <a:r>
              <a:rPr lang="en-US" sz="2600" dirty="0" err="1" smtClean="0"/>
              <a:t>sự</a:t>
            </a:r>
            <a:r>
              <a:rPr lang="en-US" sz="2600" dirty="0" smtClean="0"/>
              <a:t> </a:t>
            </a:r>
            <a:r>
              <a:rPr lang="en-US" sz="2600" dirty="0" err="1" smtClean="0"/>
              <a:t>kiện</a:t>
            </a:r>
            <a:r>
              <a:rPr lang="en-US" sz="2600" dirty="0" smtClean="0"/>
              <a:t>  </a:t>
            </a:r>
            <a:r>
              <a:rPr lang="en-US" sz="2600" b="1" dirty="0" err="1" smtClean="0">
                <a:solidFill>
                  <a:srgbClr val="FF3300"/>
                </a:solidFill>
                <a:latin typeface="Courier New" pitchFamily="49" charset="0"/>
              </a:rPr>
              <a:t>onLoad</a:t>
            </a:r>
            <a:r>
              <a:rPr lang="en-US" sz="2600" dirty="0" smtClean="0"/>
              <a:t> </a:t>
            </a:r>
            <a:r>
              <a:rPr lang="en-US" sz="2600" err="1" smtClean="0"/>
              <a:t>và</a:t>
            </a:r>
            <a:r>
              <a:rPr lang="en-US" sz="2600" smtClean="0"/>
              <a:t> </a:t>
            </a:r>
            <a:r>
              <a:rPr lang="en-US" sz="2600" b="1" smtClean="0">
                <a:solidFill>
                  <a:srgbClr val="FF3300"/>
                </a:solidFill>
                <a:latin typeface="Courier New" pitchFamily="49" charset="0"/>
              </a:rPr>
              <a:t>onunload</a:t>
            </a:r>
            <a:r>
              <a:rPr lang="en-US" sz="2600" dirty="0" smtClean="0"/>
              <a:t>.</a:t>
            </a:r>
          </a:p>
          <a:p>
            <a:pPr eaLnBrk="1" hangingPunct="1">
              <a:buNone/>
            </a:pPr>
            <a:r>
              <a:rPr lang="en-US" sz="2600" b="1" dirty="0" smtClean="0">
                <a:latin typeface="Courier New" pitchFamily="49" charset="0"/>
              </a:rPr>
              <a:t>&lt;body </a:t>
            </a:r>
            <a:r>
              <a:rPr lang="en-US" sz="2600" b="1" dirty="0" err="1" smtClean="0">
                <a:solidFill>
                  <a:srgbClr val="FF5050"/>
                </a:solidFill>
                <a:latin typeface="Courier New" pitchFamily="49" charset="0"/>
              </a:rPr>
              <a:t>onLoad</a:t>
            </a:r>
            <a:r>
              <a:rPr lang="en-US" sz="2600" b="1" dirty="0" smtClean="0">
                <a:latin typeface="Courier New" pitchFamily="49" charset="0"/>
              </a:rPr>
              <a:t>=“alert(‘Welcome to my web site</a:t>
            </a:r>
            <a:r>
              <a:rPr lang="en-US" sz="2600" b="1" smtClean="0">
                <a:latin typeface="Courier New" pitchFamily="49" charset="0"/>
              </a:rPr>
              <a:t>’);” </a:t>
            </a:r>
            <a:r>
              <a:rPr lang="en-US" sz="2600" b="1" smtClean="0">
                <a:solidFill>
                  <a:srgbClr val="FF5050"/>
                </a:solidFill>
                <a:latin typeface="Courier New" pitchFamily="49" charset="0"/>
              </a:rPr>
              <a:t>onunLoad</a:t>
            </a:r>
            <a:r>
              <a:rPr lang="en-US" sz="2600" b="1" dirty="0" smtClean="0">
                <a:latin typeface="Courier New" pitchFamily="49" charset="0"/>
              </a:rPr>
              <a:t>=“alert(‘Goodbye, see you again’);”&gt;</a:t>
            </a:r>
          </a:p>
        </p:txBody>
      </p:sp>
      <p:sp>
        <p:nvSpPr>
          <p:cNvPr id="8" name="Date Placeholder 7"/>
          <p:cNvSpPr>
            <a:spLocks noGrp="1"/>
          </p:cNvSpPr>
          <p:nvPr>
            <p:ph type="dt" sz="half" idx="10"/>
          </p:nvPr>
        </p:nvSpPr>
        <p:spPr/>
        <p:txBody>
          <a:bodyPr/>
          <a:lstStyle/>
          <a:p>
            <a:pPr>
              <a:defRPr/>
            </a:pPr>
            <a:fld id="{4839A6BA-AED5-4EA9-854E-6692ECDC679D}"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23</a:t>
            </a:fld>
            <a:endParaRPr lang="en-US" altLang="en-US"/>
          </a:p>
        </p:txBody>
      </p:sp>
    </p:spTree>
    <p:extLst>
      <p:ext uri="{BB962C8B-B14F-4D97-AF65-F5344CB8AC3E}">
        <p14:creationId xmlns:p14="http://schemas.microsoft.com/office/powerpoint/2010/main" val="3794938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a:xfrm>
            <a:off x="609600" y="2133600"/>
            <a:ext cx="8229600" cy="3048000"/>
          </a:xfrm>
        </p:spPr>
        <p:txBody>
          <a:bodyPr>
            <a:normAutofit/>
          </a:bodyPr>
          <a:lstStyle/>
          <a:p>
            <a:pPr eaLnBrk="1" hangingPunct="1"/>
            <a:r>
              <a:rPr lang="en-US" sz="2600" smtClean="0"/>
              <a:t>Ví dụ: </a:t>
            </a:r>
          </a:p>
          <a:p>
            <a:pPr eaLnBrk="1" hangingPunct="1">
              <a:buFont typeface="Wingdings" pitchFamily="2" charset="2"/>
              <a:buNone/>
            </a:pPr>
            <a:r>
              <a:rPr lang="en-US" sz="2600" smtClean="0"/>
              <a:t>	Viết đoạn script thực hiện khi load webpage cho phép user nhập tên, và hiện thị 1 window </a:t>
            </a:r>
            <a:r>
              <a:rPr lang="en-US" sz="2600" smtClean="0">
                <a:solidFill>
                  <a:srgbClr val="0000FF"/>
                </a:solidFill>
              </a:rPr>
              <a:t>“Chào bạn X đến với web site”.</a:t>
            </a:r>
            <a:r>
              <a:rPr lang="en-US" sz="2600" smtClean="0"/>
              <a:t> Khi kết thúc đóng window hiển thị </a:t>
            </a:r>
            <a:r>
              <a:rPr lang="en-US" sz="2600" smtClean="0">
                <a:solidFill>
                  <a:srgbClr val="0000FF"/>
                </a:solidFill>
              </a:rPr>
              <a:t>“Tạm biệt bạn X, hẹn gặp bạn lần sau.”</a:t>
            </a:r>
          </a:p>
        </p:txBody>
      </p:sp>
      <p:sp>
        <p:nvSpPr>
          <p:cNvPr id="8" name="Date Placeholder 7"/>
          <p:cNvSpPr>
            <a:spLocks noGrp="1"/>
          </p:cNvSpPr>
          <p:nvPr>
            <p:ph type="dt" sz="half" idx="10"/>
          </p:nvPr>
        </p:nvSpPr>
        <p:spPr/>
        <p:txBody>
          <a:bodyPr/>
          <a:lstStyle/>
          <a:p>
            <a:pPr>
              <a:defRPr/>
            </a:pPr>
            <a:fld id="{EC760D69-5E60-4920-9351-69D47EA119E5}"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24</a:t>
            </a:fld>
            <a:endParaRPr lang="en-US" altLang="en-US"/>
          </a:p>
        </p:txBody>
      </p:sp>
    </p:spTree>
    <p:extLst>
      <p:ext uri="{BB962C8B-B14F-4D97-AF65-F5344CB8AC3E}">
        <p14:creationId xmlns:p14="http://schemas.microsoft.com/office/powerpoint/2010/main" val="1865762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a:xfrm>
            <a:off x="457200" y="1752600"/>
            <a:ext cx="8153400" cy="4343400"/>
          </a:xfrm>
        </p:spPr>
        <p:txBody>
          <a:bodyPr>
            <a:normAutofit/>
          </a:bodyPr>
          <a:lstStyle/>
          <a:p>
            <a:pPr eaLnBrk="1" hangingPunct="1"/>
            <a:r>
              <a:rPr lang="en-US" sz="2600" b="1" smtClean="0"/>
              <a:t>Các thuộc tính của đối tượng </a:t>
            </a:r>
            <a:r>
              <a:rPr lang="en-US" sz="2600" b="1" smtClean="0">
                <a:solidFill>
                  <a:srgbClr val="FF3300"/>
                </a:solidFill>
                <a:latin typeface="Courier New" pitchFamily="49" charset="0"/>
              </a:rPr>
              <a:t>document</a:t>
            </a:r>
          </a:p>
          <a:p>
            <a:pPr lvl="1" eaLnBrk="1" hangingPunct="1"/>
            <a:r>
              <a:rPr lang="en-US" sz="2600" b="1" smtClean="0"/>
              <a:t>alink</a:t>
            </a:r>
            <a:r>
              <a:rPr lang="en-US" sz="2600" b="1"/>
              <a:t>: màu cho liên kết</a:t>
            </a:r>
          </a:p>
          <a:p>
            <a:pPr lvl="1" eaLnBrk="1" hangingPunct="1"/>
            <a:r>
              <a:rPr lang="en-US" sz="2600" b="1" smtClean="0"/>
              <a:t>bgcolor</a:t>
            </a:r>
            <a:r>
              <a:rPr lang="en-US" sz="2600" b="1"/>
              <a:t>: màu nền cho trang</a:t>
            </a:r>
          </a:p>
          <a:p>
            <a:pPr lvl="1" eaLnBrk="1" hangingPunct="1"/>
            <a:r>
              <a:rPr lang="en-US" sz="2600" b="1" smtClean="0"/>
              <a:t>fgcolor</a:t>
            </a:r>
            <a:r>
              <a:rPr lang="en-US" sz="2600" b="1"/>
              <a:t>: màu chữ </a:t>
            </a:r>
          </a:p>
          <a:p>
            <a:pPr marL="344487" lvl="1" indent="0" eaLnBrk="1" hangingPunct="1">
              <a:buNone/>
            </a:pPr>
            <a:r>
              <a:rPr lang="en-US" sz="2600" b="1" u="sng" smtClean="0">
                <a:latin typeface="Courier New" pitchFamily="49" charset="0"/>
              </a:rPr>
              <a:t>Ví dụ:</a:t>
            </a:r>
          </a:p>
          <a:p>
            <a:pPr marL="344487" lvl="1" indent="0" eaLnBrk="1" hangingPunct="1">
              <a:buNone/>
            </a:pPr>
            <a:r>
              <a:rPr lang="en-US" sz="2600" b="1" smtClean="0">
                <a:latin typeface="Courier New" pitchFamily="49" charset="0"/>
              </a:rPr>
              <a:t>	document.bgcolor=“red”;</a:t>
            </a:r>
          </a:p>
          <a:p>
            <a:pPr marL="344487" lvl="1" indent="0" eaLnBrk="1" hangingPunct="1">
              <a:buNone/>
            </a:pPr>
            <a:r>
              <a:rPr lang="en-US" sz="2600" b="1" smtClean="0">
                <a:latin typeface="Courier New" pitchFamily="49" charset="0"/>
              </a:rPr>
              <a:t>	document.fgcolor=“yellow”;</a:t>
            </a:r>
          </a:p>
          <a:p>
            <a:pPr lvl="1" eaLnBrk="1" hangingPunct="1"/>
            <a:endParaRPr lang="en-US" sz="2600" smtClean="0"/>
          </a:p>
        </p:txBody>
      </p:sp>
      <p:sp>
        <p:nvSpPr>
          <p:cNvPr id="8" name="Date Placeholder 7"/>
          <p:cNvSpPr>
            <a:spLocks noGrp="1"/>
          </p:cNvSpPr>
          <p:nvPr>
            <p:ph type="dt" sz="half" idx="10"/>
          </p:nvPr>
        </p:nvSpPr>
        <p:spPr/>
        <p:txBody>
          <a:bodyPr/>
          <a:lstStyle/>
          <a:p>
            <a:pPr>
              <a:defRPr/>
            </a:pPr>
            <a:fld id="{A4F95705-66DE-4C15-BDAA-285B570E2044}"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25</a:t>
            </a:fld>
            <a:endParaRPr lang="en-US" altLang="en-US"/>
          </a:p>
        </p:txBody>
      </p:sp>
    </p:spTree>
    <p:extLst>
      <p:ext uri="{BB962C8B-B14F-4D97-AF65-F5344CB8AC3E}">
        <p14:creationId xmlns:p14="http://schemas.microsoft.com/office/powerpoint/2010/main" val="1259547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62D53654-9B49-4D71-AA82-41D872B241B7}"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26</a:t>
            </a:fld>
            <a:endParaRPr lang="en-US" alt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058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836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533400" y="685800"/>
            <a:ext cx="6781800" cy="685800"/>
          </a:xfrm>
        </p:spPr>
        <p:txBody>
          <a:bodyPr/>
          <a:lstStyle/>
          <a:p>
            <a:pPr marL="839788" lvl="1" indent="-495300" eaLnBrk="1" hangingPunct="1"/>
            <a:r>
              <a:rPr lang="en-US" b="1" smtClean="0"/>
              <a:t>Phương</a:t>
            </a:r>
            <a:r>
              <a:rPr lang="en-US" smtClean="0"/>
              <a:t> </a:t>
            </a:r>
            <a:r>
              <a:rPr lang="en-US" b="1" smtClean="0"/>
              <a:t>thức:</a:t>
            </a:r>
          </a:p>
        </p:txBody>
      </p:sp>
      <p:sp>
        <p:nvSpPr>
          <p:cNvPr id="8" name="Date Placeholder 7"/>
          <p:cNvSpPr>
            <a:spLocks noGrp="1"/>
          </p:cNvSpPr>
          <p:nvPr>
            <p:ph type="dt" sz="half" idx="10"/>
          </p:nvPr>
        </p:nvSpPr>
        <p:spPr/>
        <p:txBody>
          <a:bodyPr/>
          <a:lstStyle/>
          <a:p>
            <a:pPr>
              <a:defRPr/>
            </a:pPr>
            <a:fld id="{B6246BF4-4E06-43F6-9A86-C9AC6F0F81EA}"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27</a:t>
            </a:fld>
            <a:endParaRPr lang="en-US" altLang="en-US"/>
          </a:p>
        </p:txBody>
      </p:sp>
      <p:pic>
        <p:nvPicPr>
          <p:cNvPr id="286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92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240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457200" y="685800"/>
            <a:ext cx="8229600" cy="609600"/>
          </a:xfrm>
        </p:spPr>
        <p:txBody>
          <a:bodyPr>
            <a:noAutofit/>
          </a:bodyPr>
          <a:lstStyle/>
          <a:p>
            <a:pPr eaLnBrk="1" hangingPunct="1"/>
            <a:r>
              <a:rPr lang="en-US" sz="2600" smtClean="0"/>
              <a:t>Events</a:t>
            </a:r>
          </a:p>
        </p:txBody>
      </p:sp>
      <p:sp>
        <p:nvSpPr>
          <p:cNvPr id="8" name="Date Placeholder 7"/>
          <p:cNvSpPr>
            <a:spLocks noGrp="1"/>
          </p:cNvSpPr>
          <p:nvPr>
            <p:ph type="dt" sz="half" idx="10"/>
          </p:nvPr>
        </p:nvSpPr>
        <p:spPr/>
        <p:txBody>
          <a:bodyPr/>
          <a:lstStyle/>
          <a:p>
            <a:pPr>
              <a:defRPr/>
            </a:pPr>
            <a:fld id="{A9D66AD0-1B90-4273-97CB-02C5EB974C0D}"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28</a:t>
            </a:fld>
            <a:endParaRPr lang="en-US" altLang="en-US"/>
          </a:p>
        </p:txBody>
      </p:sp>
      <p:sp>
        <p:nvSpPr>
          <p:cNvPr id="29702" name="Rectangle 6"/>
          <p:cNvSpPr>
            <a:spLocks noChangeArrowheads="1"/>
          </p:cNvSpPr>
          <p:nvPr/>
        </p:nvSpPr>
        <p:spPr bwMode="auto">
          <a:xfrm>
            <a:off x="533400" y="1676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spcBef>
                <a:spcPct val="20000"/>
              </a:spcBef>
              <a:buClr>
                <a:schemeClr val="accent2"/>
              </a:buClr>
              <a:buSzPct val="60000"/>
              <a:buFont typeface="Wingdings" pitchFamily="2" charset="2"/>
              <a:buNone/>
            </a:pPr>
            <a:r>
              <a:rPr lang="en-US" sz="2400" u="sng" dirty="0" err="1">
                <a:hlinkClick r:id="rId2" action="ppaction://hlinkfile"/>
              </a:rPr>
              <a:t>Ví</a:t>
            </a:r>
            <a:r>
              <a:rPr lang="en-US" sz="2400" u="sng" dirty="0">
                <a:hlinkClick r:id="rId2" action="ppaction://hlinkfile"/>
              </a:rPr>
              <a:t> </a:t>
            </a:r>
            <a:r>
              <a:rPr lang="en-US" sz="2400" u="sng" dirty="0" err="1">
                <a:hlinkClick r:id="rId2" action="ppaction://hlinkfile"/>
              </a:rPr>
              <a:t>dụ</a:t>
            </a:r>
            <a:r>
              <a:rPr lang="en-US" sz="2400" u="sng" dirty="0">
                <a:hlinkClick r:id="rId2" action="ppaction://hlinkfile"/>
              </a:rPr>
              <a:t>:</a:t>
            </a:r>
            <a:r>
              <a:rPr lang="en-US" sz="2400" dirty="0">
                <a:hlinkClick r:id="rId2" action="ppaction://hlinkfile"/>
              </a:rPr>
              <a:t> </a:t>
            </a:r>
            <a:r>
              <a:rPr lang="en-US" sz="2400" dirty="0"/>
              <a:t> </a:t>
            </a:r>
            <a:r>
              <a:rPr lang="en-US" sz="2400" dirty="0" err="1"/>
              <a:t>Viết</a:t>
            </a:r>
            <a:r>
              <a:rPr lang="en-US" sz="2400" dirty="0"/>
              <a:t> </a:t>
            </a:r>
            <a:r>
              <a:rPr lang="en-US" sz="2400" dirty="0" err="1"/>
              <a:t>đoạn</a:t>
            </a:r>
            <a:r>
              <a:rPr lang="en-US" sz="2400" dirty="0"/>
              <a:t> </a:t>
            </a:r>
            <a:r>
              <a:rPr lang="en-US" sz="2400" dirty="0" err="1"/>
              <a:t>mã</a:t>
            </a:r>
            <a:r>
              <a:rPr lang="en-US" sz="2400" dirty="0"/>
              <a:t> Script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thay</a:t>
            </a:r>
            <a:r>
              <a:rPr lang="en-US" sz="2400" dirty="0"/>
              <a:t> </a:t>
            </a:r>
            <a:r>
              <a:rPr lang="en-US" sz="2400" dirty="0" err="1"/>
              <a:t>đổi</a:t>
            </a:r>
            <a:r>
              <a:rPr lang="en-US" sz="2400" dirty="0"/>
              <a:t> </a:t>
            </a:r>
            <a:r>
              <a:rPr lang="en-US" sz="2400" dirty="0" err="1"/>
              <a:t>màu</a:t>
            </a:r>
            <a:r>
              <a:rPr lang="en-US" sz="2400" dirty="0"/>
              <a:t> </a:t>
            </a:r>
            <a:r>
              <a:rPr lang="en-US" sz="2400" dirty="0" err="1"/>
              <a:t>nền</a:t>
            </a:r>
            <a:r>
              <a:rPr lang="en-US" sz="2400" dirty="0"/>
              <a:t> </a:t>
            </a:r>
            <a:r>
              <a:rPr lang="en-US" sz="2400" dirty="0" err="1"/>
              <a:t>của</a:t>
            </a:r>
            <a:r>
              <a:rPr lang="en-US" sz="2400" dirty="0"/>
              <a:t> </a:t>
            </a:r>
            <a:r>
              <a:rPr lang="en-US" sz="2400" dirty="0" smtClean="0"/>
              <a:t>Webpage </a:t>
            </a:r>
            <a:r>
              <a:rPr lang="en-US" sz="2400" dirty="0" err="1" smtClean="0"/>
              <a:t>với</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màu</a:t>
            </a:r>
            <a:r>
              <a:rPr lang="en-US" sz="2400" dirty="0" smtClean="0"/>
              <a:t> do user </a:t>
            </a:r>
            <a:r>
              <a:rPr lang="en-US" sz="2400" dirty="0" err="1" smtClean="0"/>
              <a:t>nhập</a:t>
            </a:r>
            <a:r>
              <a:rPr lang="en-US" sz="2400" dirty="0" smtClean="0"/>
              <a:t> </a:t>
            </a:r>
            <a:r>
              <a:rPr lang="en-US" sz="2400" dirty="0" err="1" smtClean="0"/>
              <a:t>vào</a:t>
            </a:r>
            <a:r>
              <a:rPr lang="en-US" sz="2400" dirty="0" smtClean="0"/>
              <a:t> </a:t>
            </a:r>
            <a:r>
              <a:rPr lang="en-US" sz="2400" dirty="0" err="1" smtClean="0"/>
              <a:t>bởi</a:t>
            </a:r>
            <a:r>
              <a:rPr lang="en-US" sz="2400" dirty="0" smtClean="0"/>
              <a:t> </a:t>
            </a:r>
            <a:r>
              <a:rPr lang="en-US" sz="2400" dirty="0" err="1" smtClean="0"/>
              <a:t>hàm</a:t>
            </a:r>
            <a:r>
              <a:rPr lang="en-US" sz="2400" dirty="0" smtClean="0"/>
              <a:t> prompt </a:t>
            </a:r>
            <a:r>
              <a:rPr lang="en-US" sz="2400" dirty="0" err="1" smtClean="0"/>
              <a:t>khi</a:t>
            </a:r>
            <a:r>
              <a:rPr lang="en-US" sz="2400" dirty="0" smtClean="0"/>
              <a:t> </a:t>
            </a:r>
            <a:r>
              <a:rPr lang="en-US" sz="2400" dirty="0" err="1"/>
              <a:t>trang</a:t>
            </a:r>
            <a:r>
              <a:rPr lang="en-US" sz="2400" dirty="0"/>
              <a:t> Web </a:t>
            </a:r>
            <a:r>
              <a:rPr lang="en-US" sz="2400" dirty="0" err="1"/>
              <a:t>được</a:t>
            </a:r>
            <a:r>
              <a:rPr lang="en-US" sz="2400" dirty="0"/>
              <a:t> </a:t>
            </a:r>
            <a:r>
              <a:rPr lang="en-US" sz="2400"/>
              <a:t>load </a:t>
            </a:r>
            <a:r>
              <a:rPr lang="en-US" sz="2400" smtClean="0"/>
              <a:t>lên</a:t>
            </a:r>
            <a:endParaRPr lang="en-US" sz="2400" dirty="0"/>
          </a:p>
        </p:txBody>
      </p:sp>
      <p:sp>
        <p:nvSpPr>
          <p:cNvPr id="2" name="Rectangle 1"/>
          <p:cNvSpPr/>
          <p:nvPr/>
        </p:nvSpPr>
        <p:spPr>
          <a:xfrm>
            <a:off x="2831780" y="3244334"/>
            <a:ext cx="3480440" cy="369332"/>
          </a:xfrm>
          <a:prstGeom prst="rect">
            <a:avLst/>
          </a:prstGeom>
        </p:spPr>
        <p:txBody>
          <a:bodyPr wrap="none">
            <a:spAutoFit/>
          </a:bodyPr>
          <a:lstStyle/>
          <a:p>
            <a:r>
              <a:rPr lang="en-US" dirty="0"/>
              <a:t>Form </a:t>
            </a:r>
            <a:r>
              <a:rPr lang="en-US" dirty="0" err="1"/>
              <a:t>và</a:t>
            </a:r>
            <a:r>
              <a:rPr lang="en-US" dirty="0"/>
              <a:t> </a:t>
            </a:r>
            <a:r>
              <a:rPr lang="en-US" dirty="0" err="1"/>
              <a:t>cách</a:t>
            </a:r>
            <a:r>
              <a:rPr lang="en-US" dirty="0"/>
              <a:t> </a:t>
            </a:r>
            <a:r>
              <a:rPr lang="en-US" dirty="0" err="1"/>
              <a:t>làm</a:t>
            </a:r>
            <a:r>
              <a:rPr lang="en-US" dirty="0"/>
              <a:t> </a:t>
            </a:r>
            <a:r>
              <a:rPr lang="en-US" dirty="0" err="1"/>
              <a:t>việc</a:t>
            </a:r>
            <a:r>
              <a:rPr lang="en-US" dirty="0"/>
              <a:t> </a:t>
            </a:r>
            <a:r>
              <a:rPr lang="en-US" dirty="0" err="1"/>
              <a:t>trên</a:t>
            </a:r>
            <a:r>
              <a:rPr lang="en-US" dirty="0"/>
              <a:t> form</a:t>
            </a:r>
          </a:p>
        </p:txBody>
      </p:sp>
    </p:spTree>
    <p:extLst>
      <p:ext uri="{BB962C8B-B14F-4D97-AF65-F5344CB8AC3E}">
        <p14:creationId xmlns:p14="http://schemas.microsoft.com/office/powerpoint/2010/main" val="2980085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a:t>
            </a:r>
            <a:r>
              <a:rPr lang="en-US" dirty="0" err="1"/>
              <a:t>và</a:t>
            </a:r>
            <a:r>
              <a:rPr lang="en-US" dirty="0"/>
              <a:t> </a:t>
            </a:r>
            <a:r>
              <a:rPr lang="en-US" dirty="0" err="1"/>
              <a:t>cách</a:t>
            </a:r>
            <a:r>
              <a:rPr lang="en-US" dirty="0"/>
              <a:t> </a:t>
            </a:r>
            <a:r>
              <a:rPr lang="en-US" dirty="0" err="1"/>
              <a:t>làm</a:t>
            </a:r>
            <a:r>
              <a:rPr lang="en-US" dirty="0"/>
              <a:t> </a:t>
            </a:r>
            <a:r>
              <a:rPr lang="en-US" dirty="0" err="1"/>
              <a:t>việc</a:t>
            </a:r>
            <a:r>
              <a:rPr lang="en-US" dirty="0"/>
              <a:t> </a:t>
            </a:r>
            <a:r>
              <a:rPr lang="en-US" dirty="0" err="1"/>
              <a:t>trên</a:t>
            </a:r>
            <a:r>
              <a:rPr lang="en-US" dirty="0"/>
              <a:t> </a:t>
            </a:r>
            <a:r>
              <a:rPr lang="en-US" dirty="0" smtClean="0"/>
              <a:t>form</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1FE9441C-630B-4F59-93F2-7710D595D650}"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D634AFDD-78DF-40DD-9AEC-A0E65C6371AA}" type="slidenum">
              <a:rPr lang="en-US" altLang="en-US" smtClean="0"/>
              <a:pPr>
                <a:defRPr/>
              </a:pPr>
              <a:t>29</a:t>
            </a:fld>
            <a:endParaRPr lang="en-US" altLang="en-US"/>
          </a:p>
        </p:txBody>
      </p:sp>
    </p:spTree>
    <p:extLst>
      <p:ext uri="{BB962C8B-B14F-4D97-AF65-F5344CB8AC3E}">
        <p14:creationId xmlns:p14="http://schemas.microsoft.com/office/powerpoint/2010/main" val="2512645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vi-VN" smtClean="0"/>
              <a:t>Đối</a:t>
            </a:r>
            <a:r>
              <a:rPr lang="en-US" smtClean="0"/>
              <a:t> t</a:t>
            </a:r>
            <a:r>
              <a:rPr lang="vi-VN" smtClean="0"/>
              <a:t>ượng</a:t>
            </a:r>
            <a:r>
              <a:rPr lang="en-US" smtClean="0"/>
              <a:t> Xe Vespa </a:t>
            </a:r>
          </a:p>
        </p:txBody>
      </p:sp>
      <p:sp>
        <p:nvSpPr>
          <p:cNvPr id="5126" name="Content Placeholder 2"/>
          <p:cNvSpPr>
            <a:spLocks noGrp="1"/>
          </p:cNvSpPr>
          <p:nvPr>
            <p:ph idx="1"/>
          </p:nvPr>
        </p:nvSpPr>
        <p:spPr>
          <a:xfrm>
            <a:off x="457200" y="1981200"/>
            <a:ext cx="8534400" cy="4419600"/>
          </a:xfrm>
        </p:spPr>
        <p:txBody>
          <a:bodyPr>
            <a:normAutofit lnSpcReduction="10000"/>
          </a:bodyPr>
          <a:lstStyle/>
          <a:p>
            <a:pPr marL="0" indent="0" eaLnBrk="1" hangingPunct="1">
              <a:buFont typeface="Wingdings" pitchFamily="2" charset="2"/>
              <a:buNone/>
            </a:pP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xemay</a:t>
            </a: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ten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vespa</a:t>
            </a:r>
            <a:r>
              <a:rPr lang="en-US" dirty="0" smtClean="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mau</a:t>
            </a:r>
            <a:r>
              <a:rPr lang="en-US" dirty="0" smtClean="0">
                <a:latin typeface="Courier New" pitchFamily="49" charset="0"/>
                <a:cs typeface="Courier New" pitchFamily="49" charset="0"/>
              </a:rPr>
              <a:t>=</a:t>
            </a:r>
            <a:r>
              <a:rPr lang="vi-VN" dirty="0" smtClean="0">
                <a:latin typeface="Courier New" pitchFamily="49" charset="0"/>
                <a:cs typeface="Courier New" pitchFamily="49" charset="0"/>
              </a:rPr>
              <a:t>đ</a:t>
            </a:r>
            <a:r>
              <a:rPr lang="en-US" dirty="0" smtClean="0">
                <a:latin typeface="Courier New" pitchFamily="49" charset="0"/>
                <a:cs typeface="Courier New" pitchFamily="49" charset="0"/>
              </a:rPr>
              <a:t>o </a:t>
            </a:r>
            <a:r>
              <a:rPr lang="en-US" dirty="0" smtClean="0">
                <a:solidFill>
                  <a:srgbClr val="FF0000"/>
                </a:solidFill>
                <a:latin typeface="Courier New" pitchFamily="49" charset="0"/>
                <a:cs typeface="Courier New" pitchFamily="49" charset="0"/>
              </a:rPr>
              <a:t>hang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piaggio</a:t>
            </a:r>
            <a:r>
              <a:rPr lang="en-US" dirty="0" smtClean="0">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namsx</a:t>
            </a:r>
            <a:r>
              <a:rPr lang="en-US" dirty="0" smtClean="0">
                <a:latin typeface="Courier New" pitchFamily="49" charset="0"/>
                <a:cs typeface="Courier New" pitchFamily="49" charset="0"/>
              </a:rPr>
              <a:t>=1980 </a:t>
            </a:r>
            <a:r>
              <a:rPr lang="en-US" err="1" smtClean="0">
                <a:solidFill>
                  <a:srgbClr val="FF0000"/>
                </a:solidFill>
                <a:latin typeface="Courier New" pitchFamily="49" charset="0"/>
                <a:cs typeface="Courier New" pitchFamily="49" charset="0"/>
              </a:rPr>
              <a:t>cannang</a:t>
            </a:r>
            <a:r>
              <a:rPr lang="en-US" smtClean="0">
                <a:latin typeface="Courier New" pitchFamily="49" charset="0"/>
                <a:cs typeface="Courier New" pitchFamily="49" charset="0"/>
              </a:rPr>
              <a:t>=130kg&gt;</a:t>
            </a:r>
          </a:p>
          <a:p>
            <a:pPr marL="0" indent="0">
              <a:buNone/>
            </a:pPr>
            <a:r>
              <a:rPr lang="en-US">
                <a:latin typeface="Courier New" pitchFamily="49" charset="0"/>
                <a:cs typeface="Courier New" pitchFamily="49" charset="0"/>
              </a:rPr>
              <a:t>&lt;xemay </a:t>
            </a:r>
            <a:r>
              <a:rPr lang="en-US" smtClean="0">
                <a:solidFill>
                  <a:srgbClr val="FF0000"/>
                </a:solidFill>
                <a:latin typeface="Courier New" pitchFamily="49" charset="0"/>
                <a:cs typeface="Courier New" pitchFamily="49" charset="0"/>
              </a:rPr>
              <a:t>ten</a:t>
            </a:r>
            <a:r>
              <a:rPr lang="en-US" smtClean="0">
                <a:latin typeface="Courier New" pitchFamily="49" charset="0"/>
                <a:cs typeface="Courier New" pitchFamily="49" charset="0"/>
              </a:rPr>
              <a:t>=SH </a:t>
            </a:r>
            <a:r>
              <a:rPr lang="en-US" smtClean="0">
                <a:solidFill>
                  <a:srgbClr val="FF0000"/>
                </a:solidFill>
                <a:latin typeface="Courier New" pitchFamily="49" charset="0"/>
                <a:cs typeface="Courier New" pitchFamily="49" charset="0"/>
              </a:rPr>
              <a:t>mau</a:t>
            </a:r>
            <a:r>
              <a:rPr lang="en-US" smtClean="0">
                <a:latin typeface="Courier New" pitchFamily="49" charset="0"/>
                <a:cs typeface="Courier New" pitchFamily="49" charset="0"/>
              </a:rPr>
              <a:t>=trang </a:t>
            </a:r>
            <a:r>
              <a:rPr lang="en-US" smtClean="0">
                <a:solidFill>
                  <a:srgbClr val="FF0000"/>
                </a:solidFill>
                <a:latin typeface="Courier New" pitchFamily="49" charset="0"/>
                <a:cs typeface="Courier New" pitchFamily="49" charset="0"/>
              </a:rPr>
              <a:t>hang</a:t>
            </a:r>
            <a:r>
              <a:rPr lang="en-US" smtClean="0">
                <a:latin typeface="Courier New" pitchFamily="49" charset="0"/>
                <a:cs typeface="Courier New" pitchFamily="49" charset="0"/>
              </a:rPr>
              <a:t>=Honda </a:t>
            </a:r>
            <a:r>
              <a:rPr lang="en-US" smtClean="0">
                <a:solidFill>
                  <a:srgbClr val="FF0000"/>
                </a:solidFill>
                <a:latin typeface="Courier New" pitchFamily="49" charset="0"/>
                <a:cs typeface="Courier New" pitchFamily="49" charset="0"/>
              </a:rPr>
              <a:t>namsx</a:t>
            </a:r>
            <a:r>
              <a:rPr lang="en-US" smtClean="0">
                <a:latin typeface="Courier New" pitchFamily="49" charset="0"/>
                <a:cs typeface="Courier New" pitchFamily="49" charset="0"/>
              </a:rPr>
              <a:t>=2010 </a:t>
            </a:r>
            <a:r>
              <a:rPr lang="en-US" smtClean="0">
                <a:solidFill>
                  <a:srgbClr val="FF0000"/>
                </a:solidFill>
                <a:latin typeface="Courier New" pitchFamily="49" charset="0"/>
                <a:cs typeface="Courier New" pitchFamily="49" charset="0"/>
              </a:rPr>
              <a:t>cannang</a:t>
            </a:r>
            <a:r>
              <a:rPr lang="en-US" smtClean="0">
                <a:latin typeface="Courier New" pitchFamily="49" charset="0"/>
                <a:cs typeface="Courier New" pitchFamily="49" charset="0"/>
              </a:rPr>
              <a:t>=120kg</a:t>
            </a:r>
            <a:r>
              <a:rPr lang="en-US">
                <a:latin typeface="Courier New" pitchFamily="49" charset="0"/>
                <a:cs typeface="Courier New" pitchFamily="49" charset="0"/>
              </a:rPr>
              <a:t>&gt;</a:t>
            </a:r>
            <a:endParaRPr lang="en-US" dirty="0" smtClean="0">
              <a:latin typeface="Courier New" pitchFamily="49" charset="0"/>
              <a:cs typeface="Courier New" pitchFamily="49" charset="0"/>
            </a:endParaRPr>
          </a:p>
          <a:p>
            <a:pPr marL="0" indent="0" eaLnBrk="1" hangingPunct="1">
              <a:buFont typeface="Wingdings" pitchFamily="2" charset="2"/>
              <a:buNone/>
            </a:pPr>
            <a:r>
              <a:rPr lang="en-US" i="1" u="sng" dirty="0" err="1" smtClean="0">
                <a:latin typeface="Courier New" pitchFamily="49" charset="0"/>
                <a:cs typeface="Courier New" pitchFamily="49" charset="0"/>
              </a:rPr>
              <a:t>Cách</a:t>
            </a:r>
            <a:r>
              <a:rPr lang="en-US" i="1" u="sng" dirty="0" smtClean="0">
                <a:latin typeface="Courier New" pitchFamily="49" charset="0"/>
                <a:cs typeface="Courier New" pitchFamily="49" charset="0"/>
              </a:rPr>
              <a:t> </a:t>
            </a:r>
            <a:r>
              <a:rPr lang="en-US" i="1" u="sng" dirty="0" err="1" smtClean="0">
                <a:latin typeface="Courier New" pitchFamily="49" charset="0"/>
                <a:cs typeface="Courier New" pitchFamily="49" charset="0"/>
              </a:rPr>
              <a:t>truy</a:t>
            </a:r>
            <a:r>
              <a:rPr lang="en-US" i="1" u="sng" dirty="0" smtClean="0">
                <a:latin typeface="Courier New" pitchFamily="49" charset="0"/>
                <a:cs typeface="Courier New" pitchFamily="49" charset="0"/>
              </a:rPr>
              <a:t> </a:t>
            </a:r>
            <a:r>
              <a:rPr lang="en-US" i="1" u="sng" dirty="0" err="1" smtClean="0">
                <a:latin typeface="Courier New" pitchFamily="49" charset="0"/>
                <a:cs typeface="Courier New" pitchFamily="49" charset="0"/>
              </a:rPr>
              <a:t>cập</a:t>
            </a:r>
            <a:r>
              <a:rPr lang="en-US" i="1" u="sng" dirty="0" smtClean="0">
                <a:latin typeface="Courier New" pitchFamily="49" charset="0"/>
                <a:cs typeface="Courier New" pitchFamily="49" charset="0"/>
              </a:rPr>
              <a:t> </a:t>
            </a:r>
            <a:r>
              <a:rPr lang="en-US" i="1" u="sng" dirty="0" err="1" smtClean="0">
                <a:latin typeface="Courier New" pitchFamily="49" charset="0"/>
                <a:cs typeface="Courier New" pitchFamily="49" charset="0"/>
              </a:rPr>
              <a:t>các</a:t>
            </a:r>
            <a:r>
              <a:rPr lang="en-US" i="1" u="sng" dirty="0" smtClean="0">
                <a:latin typeface="Courier New" pitchFamily="49" charset="0"/>
                <a:cs typeface="Courier New" pitchFamily="49" charset="0"/>
              </a:rPr>
              <a:t> </a:t>
            </a:r>
            <a:r>
              <a:rPr lang="en-US" i="1" u="sng" dirty="0" err="1" smtClean="0">
                <a:latin typeface="Courier New" pitchFamily="49" charset="0"/>
                <a:cs typeface="Courier New" pitchFamily="49" charset="0"/>
              </a:rPr>
              <a:t>thuộc</a:t>
            </a:r>
            <a:r>
              <a:rPr lang="en-US" i="1" u="sng" dirty="0" smtClean="0">
                <a:latin typeface="Courier New" pitchFamily="49" charset="0"/>
                <a:cs typeface="Courier New" pitchFamily="49" charset="0"/>
              </a:rPr>
              <a:t> </a:t>
            </a:r>
            <a:r>
              <a:rPr lang="en-US" i="1" u="sng" dirty="0" err="1" smtClean="0">
                <a:latin typeface="Courier New" pitchFamily="49" charset="0"/>
                <a:cs typeface="Courier New" pitchFamily="49" charset="0"/>
              </a:rPr>
              <a:t>tính</a:t>
            </a:r>
            <a:r>
              <a:rPr lang="en-US" i="1" u="sng" dirty="0" smtClean="0">
                <a:latin typeface="Courier New" pitchFamily="49" charset="0"/>
                <a:cs typeface="Courier New" pitchFamily="49" charset="0"/>
              </a:rPr>
              <a:t> </a:t>
            </a:r>
            <a:r>
              <a:rPr lang="en-US" i="1" u="sng" dirty="0" err="1" smtClean="0">
                <a:latin typeface="Courier New" pitchFamily="49" charset="0"/>
                <a:cs typeface="Courier New" pitchFamily="49" charset="0"/>
              </a:rPr>
              <a:t>của</a:t>
            </a:r>
            <a:r>
              <a:rPr lang="en-US" i="1" u="sng" dirty="0" smtClean="0">
                <a:latin typeface="Courier New" pitchFamily="49" charset="0"/>
                <a:cs typeface="Courier New" pitchFamily="49" charset="0"/>
              </a:rPr>
              <a:t> </a:t>
            </a:r>
            <a:r>
              <a:rPr lang="en-US" i="1" u="sng" dirty="0" err="1" smtClean="0">
                <a:latin typeface="Courier New" pitchFamily="49" charset="0"/>
                <a:cs typeface="Courier New" pitchFamily="49" charset="0"/>
              </a:rPr>
              <a:t>xe</a:t>
            </a:r>
            <a:r>
              <a:rPr lang="en-US" i="1" u="sng" dirty="0" smtClean="0">
                <a:latin typeface="Courier New" pitchFamily="49" charset="0"/>
                <a:cs typeface="Courier New" pitchFamily="49" charset="0"/>
              </a:rPr>
              <a:t>:</a:t>
            </a:r>
          </a:p>
          <a:p>
            <a:pPr marL="0" indent="0" eaLnBrk="1" hangingPunct="1">
              <a:buNone/>
            </a:pPr>
            <a:r>
              <a:rPr lang="en-US" smtClean="0">
                <a:solidFill>
                  <a:srgbClr val="0000FF"/>
                </a:solidFill>
                <a:latin typeface="Courier New" pitchFamily="49" charset="0"/>
                <a:cs typeface="Courier New" pitchFamily="49" charset="0"/>
              </a:rPr>
              <a:t>vespa</a:t>
            </a:r>
            <a:r>
              <a:rPr lang="en-US" smtClean="0">
                <a:latin typeface="Courier New" pitchFamily="49" charset="0"/>
                <a:cs typeface="Courier New" pitchFamily="49" charset="0"/>
              </a:rPr>
              <a:t>.</a:t>
            </a:r>
            <a:r>
              <a:rPr lang="en-US" smtClean="0">
                <a:solidFill>
                  <a:srgbClr val="FF3300"/>
                </a:solidFill>
                <a:latin typeface="Courier New" pitchFamily="49" charset="0"/>
                <a:cs typeface="Courier New" pitchFamily="49" charset="0"/>
              </a:rPr>
              <a:t>hang</a:t>
            </a:r>
            <a:r>
              <a:rPr lang="en-US" dirty="0">
                <a:solidFill>
                  <a:srgbClr val="7030A0"/>
                </a:solidFill>
                <a:latin typeface="Courier New" pitchFamily="49" charset="0"/>
                <a:cs typeface="Courier New" pitchFamily="49" charset="0"/>
              </a:rPr>
              <a:t>=“</a:t>
            </a:r>
            <a:r>
              <a:rPr lang="en-US" dirty="0" err="1">
                <a:solidFill>
                  <a:srgbClr val="7030A0"/>
                </a:solidFill>
                <a:latin typeface="Courier New" pitchFamily="49" charset="0"/>
                <a:cs typeface="Courier New" pitchFamily="49" charset="0"/>
              </a:rPr>
              <a:t>piaggio</a:t>
            </a:r>
            <a:r>
              <a:rPr lang="en-US" dirty="0">
                <a:solidFill>
                  <a:srgbClr val="FF3300"/>
                </a:solidFill>
                <a:latin typeface="Courier New" pitchFamily="49" charset="0"/>
                <a:cs typeface="Courier New" pitchFamily="49" charset="0"/>
              </a:rPr>
              <a:t>”</a:t>
            </a:r>
            <a:r>
              <a:rPr lang="en-US" dirty="0" smtClean="0">
                <a:latin typeface="Courier New" pitchFamily="49" charset="0"/>
                <a:cs typeface="Courier New" pitchFamily="49" charset="0"/>
              </a:rPr>
              <a:t>;</a:t>
            </a:r>
          </a:p>
          <a:p>
            <a:pPr marL="0" indent="0" eaLnBrk="1" hangingPunct="1">
              <a:buFont typeface="Wingdings" pitchFamily="2" charset="2"/>
              <a:buNone/>
            </a:pPr>
            <a:r>
              <a:rPr lang="en-US" smtClean="0">
                <a:solidFill>
                  <a:srgbClr val="0000FF"/>
                </a:solidFill>
                <a:latin typeface="Courier New" pitchFamily="49" charset="0"/>
                <a:cs typeface="Courier New" pitchFamily="49" charset="0"/>
              </a:rPr>
              <a:t>vespa</a:t>
            </a:r>
            <a:r>
              <a:rPr lang="en-US" smtClean="0">
                <a:latin typeface="Courier New" pitchFamily="49" charset="0"/>
                <a:cs typeface="Courier New" pitchFamily="49" charset="0"/>
              </a:rPr>
              <a:t>.</a:t>
            </a:r>
            <a:r>
              <a:rPr lang="en-US" smtClean="0">
                <a:solidFill>
                  <a:srgbClr val="FF3300"/>
                </a:solidFill>
                <a:latin typeface="Courier New" pitchFamily="49" charset="0"/>
                <a:cs typeface="Courier New" pitchFamily="49" charset="0"/>
              </a:rPr>
              <a:t>namsx</a:t>
            </a:r>
            <a:r>
              <a:rPr lang="en-US" dirty="0" smtClean="0">
                <a:solidFill>
                  <a:srgbClr val="FF3300"/>
                </a:solidFill>
                <a:latin typeface="Courier New" pitchFamily="49" charset="0"/>
                <a:cs typeface="Courier New" pitchFamily="49" charset="0"/>
              </a:rPr>
              <a:t>=“</a:t>
            </a:r>
            <a:r>
              <a:rPr lang="en-US" dirty="0">
                <a:solidFill>
                  <a:srgbClr val="7030A0"/>
                </a:solidFill>
                <a:latin typeface="Courier New" pitchFamily="49" charset="0"/>
                <a:cs typeface="Courier New" pitchFamily="49" charset="0"/>
              </a:rPr>
              <a:t>1980</a:t>
            </a:r>
            <a:r>
              <a:rPr lang="en-US" dirty="0" smtClean="0">
                <a:solidFill>
                  <a:srgbClr val="FF3300"/>
                </a:solidFill>
                <a:latin typeface="Courier New" pitchFamily="49" charset="0"/>
                <a:cs typeface="Courier New" pitchFamily="49" charset="0"/>
              </a:rPr>
              <a:t>”</a:t>
            </a:r>
            <a:r>
              <a:rPr lang="en-US" dirty="0" smtClean="0">
                <a:latin typeface="Courier New" pitchFamily="49" charset="0"/>
                <a:cs typeface="Courier New" pitchFamily="49" charset="0"/>
              </a:rPr>
              <a:t>;</a:t>
            </a:r>
          </a:p>
          <a:p>
            <a:pPr marL="0" indent="0" eaLnBrk="1" hangingPunct="1">
              <a:buFont typeface="Wingdings" pitchFamily="2" charset="2"/>
              <a:buNone/>
            </a:pPr>
            <a:r>
              <a:rPr lang="en-US" smtClean="0">
                <a:solidFill>
                  <a:srgbClr val="0000FF"/>
                </a:solidFill>
                <a:latin typeface="Courier New" pitchFamily="49" charset="0"/>
                <a:cs typeface="Courier New" pitchFamily="49" charset="0"/>
              </a:rPr>
              <a:t>vespa</a:t>
            </a:r>
            <a:r>
              <a:rPr lang="en-US" smtClean="0">
                <a:latin typeface="Courier New" pitchFamily="49" charset="0"/>
                <a:cs typeface="Courier New" pitchFamily="49" charset="0"/>
              </a:rPr>
              <a:t>.</a:t>
            </a:r>
            <a:r>
              <a:rPr lang="en-US" smtClean="0">
                <a:solidFill>
                  <a:srgbClr val="FF3300"/>
                </a:solidFill>
                <a:latin typeface="Courier New" pitchFamily="49" charset="0"/>
                <a:cs typeface="Courier New" pitchFamily="49" charset="0"/>
              </a:rPr>
              <a:t>cannang</a:t>
            </a:r>
            <a:r>
              <a:rPr lang="en-US" dirty="0" smtClean="0">
                <a:solidFill>
                  <a:srgbClr val="FF3300"/>
                </a:solidFill>
                <a:latin typeface="Courier New" pitchFamily="49" charset="0"/>
                <a:cs typeface="Courier New" pitchFamily="49" charset="0"/>
              </a:rPr>
              <a:t>=“</a:t>
            </a:r>
            <a:r>
              <a:rPr lang="en-US" dirty="0">
                <a:solidFill>
                  <a:srgbClr val="7030A0"/>
                </a:solidFill>
                <a:latin typeface="Courier New" pitchFamily="49" charset="0"/>
                <a:cs typeface="Courier New" pitchFamily="49" charset="0"/>
              </a:rPr>
              <a:t>130kg</a:t>
            </a:r>
            <a:r>
              <a:rPr lang="en-US" dirty="0" smtClean="0">
                <a:solidFill>
                  <a:srgbClr val="FF3300"/>
                </a:solidFill>
                <a:latin typeface="Courier New" pitchFamily="49" charset="0"/>
                <a:cs typeface="Courier New" pitchFamily="49" charset="0"/>
              </a:rPr>
              <a:t>”</a:t>
            </a:r>
            <a:r>
              <a:rPr lang="en-US" dirty="0" smtClean="0">
                <a:latin typeface="Courier New" pitchFamily="49" charset="0"/>
                <a:cs typeface="Courier New" pitchFamily="49" charset="0"/>
              </a:rPr>
              <a:t>;</a:t>
            </a:r>
          </a:p>
          <a:p>
            <a:pPr marL="0" indent="0" eaLnBrk="1" hangingPunct="1">
              <a:buFont typeface="Wingdings" pitchFamily="2" charset="2"/>
              <a:buNone/>
            </a:pPr>
            <a:r>
              <a:rPr lang="en-US" smtClean="0">
                <a:solidFill>
                  <a:srgbClr val="0000FF"/>
                </a:solidFill>
                <a:latin typeface="Courier New" pitchFamily="49" charset="0"/>
                <a:cs typeface="Courier New" pitchFamily="49" charset="0"/>
              </a:rPr>
              <a:t>vespa</a:t>
            </a:r>
            <a:r>
              <a:rPr lang="en-US" smtClean="0">
                <a:latin typeface="Courier New" pitchFamily="49" charset="0"/>
                <a:cs typeface="Courier New" pitchFamily="49" charset="0"/>
              </a:rPr>
              <a:t>.</a:t>
            </a:r>
            <a:r>
              <a:rPr lang="en-US" smtClean="0">
                <a:solidFill>
                  <a:srgbClr val="FF3300"/>
                </a:solidFill>
                <a:latin typeface="Courier New" pitchFamily="49" charset="0"/>
                <a:cs typeface="Courier New" pitchFamily="49" charset="0"/>
              </a:rPr>
              <a:t>mau</a:t>
            </a:r>
            <a:r>
              <a:rPr lang="en-US" dirty="0" smtClean="0">
                <a:solidFill>
                  <a:srgbClr val="FF3300"/>
                </a:solidFill>
                <a:latin typeface="Courier New" pitchFamily="49" charset="0"/>
                <a:cs typeface="Courier New" pitchFamily="49" charset="0"/>
              </a:rPr>
              <a:t>=“</a:t>
            </a:r>
            <a:r>
              <a:rPr lang="en-US" dirty="0">
                <a:solidFill>
                  <a:srgbClr val="7030A0"/>
                </a:solidFill>
                <a:latin typeface="Courier New" pitchFamily="49" charset="0"/>
                <a:cs typeface="Courier New" pitchFamily="49" charset="0"/>
              </a:rPr>
              <a:t>do</a:t>
            </a:r>
            <a:r>
              <a:rPr lang="en-US" dirty="0" smtClean="0">
                <a:solidFill>
                  <a:srgbClr val="FF3300"/>
                </a:solidFill>
                <a:latin typeface="Courier New" pitchFamily="49" charset="0"/>
                <a:cs typeface="Courier New" pitchFamily="49" charset="0"/>
              </a:rPr>
              <a:t>”;</a:t>
            </a:r>
          </a:p>
        </p:txBody>
      </p:sp>
      <p:sp>
        <p:nvSpPr>
          <p:cNvPr id="8" name="Date Placeholder 7"/>
          <p:cNvSpPr>
            <a:spLocks noGrp="1"/>
          </p:cNvSpPr>
          <p:nvPr>
            <p:ph type="dt" sz="half" idx="10"/>
          </p:nvPr>
        </p:nvSpPr>
        <p:spPr/>
        <p:txBody>
          <a:bodyPr/>
          <a:lstStyle/>
          <a:p>
            <a:pPr>
              <a:defRPr/>
            </a:pPr>
            <a:fld id="{D5AE91E2-7DD8-4B66-AE3A-9C84B917486E}"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p:cNvSpPr>
            <a:spLocks noGrp="1"/>
          </p:cNvSpPr>
          <p:nvPr>
            <p:ph type="dt" sz="half" idx="10"/>
          </p:nvPr>
        </p:nvSpPr>
        <p:spPr/>
        <p:txBody>
          <a:bodyPr/>
          <a:lstStyle/>
          <a:p>
            <a:pPr>
              <a:defRPr/>
            </a:pPr>
            <a:fld id="{06353F78-493B-4D1B-A4A4-FD92D585BC9D}" type="datetime1">
              <a:rPr lang="en-US" smtClean="0"/>
              <a:t>7/2/2020</a:t>
            </a:fld>
            <a:endParaRPr lang="en-US" altLang="en-US"/>
          </a:p>
        </p:txBody>
      </p:sp>
      <p:sp>
        <p:nvSpPr>
          <p:cNvPr id="14" name="Footer Placeholder 13"/>
          <p:cNvSpPr>
            <a:spLocks noGrp="1"/>
          </p:cNvSpPr>
          <p:nvPr>
            <p:ph type="ftr" sz="quarter" idx="11"/>
          </p:nvPr>
        </p:nvSpPr>
        <p:spPr/>
        <p:txBody>
          <a:bodyPr/>
          <a:lstStyle/>
          <a:p>
            <a:pPr>
              <a:defRPr/>
            </a:pPr>
            <a:r>
              <a:rPr lang="en-US" altLang="en-US" smtClean="0"/>
              <a:t>DOM</a:t>
            </a:r>
            <a:endParaRPr lang="en-US" altLang="en-US"/>
          </a:p>
        </p:txBody>
      </p:sp>
      <p:sp>
        <p:nvSpPr>
          <p:cNvPr id="15" name="Slide Number Placeholder 14"/>
          <p:cNvSpPr>
            <a:spLocks noGrp="1"/>
          </p:cNvSpPr>
          <p:nvPr>
            <p:ph type="sldNum" sz="quarter" idx="12"/>
          </p:nvPr>
        </p:nvSpPr>
        <p:spPr/>
        <p:txBody>
          <a:bodyPr/>
          <a:lstStyle/>
          <a:p>
            <a:pPr>
              <a:defRPr/>
            </a:pPr>
            <a:fld id="{3D76CAB1-A76D-4AD9-9736-EF08B64C40A1}" type="slidenum">
              <a:rPr lang="en-US" altLang="en-US" smtClean="0"/>
              <a:pPr>
                <a:defRPr/>
              </a:pPr>
              <a:t>30</a:t>
            </a:fld>
            <a:endParaRPr lang="en-US" altLang="en-US"/>
          </a:p>
        </p:txBody>
      </p:sp>
      <p:pic>
        <p:nvPicPr>
          <p:cNvPr id="6" name="Content Placeholder 5" descr="typesform.bmp"/>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533400"/>
            <a:ext cx="6662738" cy="4572000"/>
          </a:xfr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 name="Group 15"/>
          <p:cNvGrpSpPr>
            <a:grpSpLocks/>
          </p:cNvGrpSpPr>
          <p:nvPr/>
        </p:nvGrpSpPr>
        <p:grpSpPr bwMode="auto">
          <a:xfrm>
            <a:off x="0" y="533400"/>
            <a:ext cx="3657600" cy="762000"/>
            <a:chOff x="0" y="533400"/>
            <a:chExt cx="3657600" cy="762000"/>
          </a:xfrm>
        </p:grpSpPr>
        <p:sp>
          <p:nvSpPr>
            <p:cNvPr id="7" name="Rounded Rectangle 6"/>
            <p:cNvSpPr/>
            <p:nvPr/>
          </p:nvSpPr>
          <p:spPr bwMode="auto">
            <a:xfrm>
              <a:off x="0" y="533400"/>
              <a:ext cx="2133600" cy="6096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3200" b="1" dirty="0" err="1">
                  <a:latin typeface="Times New Roman" pitchFamily="18" charset="0"/>
                </a:rPr>
                <a:t>txtName</a:t>
              </a:r>
              <a:endParaRPr lang="en-US" sz="3200" b="1" dirty="0">
                <a:latin typeface="Times New Roman" pitchFamily="18" charset="0"/>
              </a:endParaRPr>
            </a:p>
          </p:txBody>
        </p:sp>
        <p:cxnSp>
          <p:nvCxnSpPr>
            <p:cNvPr id="38938" name="Straight Arrow Connector 13"/>
            <p:cNvCxnSpPr>
              <a:cxnSpLocks noChangeShapeType="1"/>
            </p:cNvCxnSpPr>
            <p:nvPr/>
          </p:nvCxnSpPr>
          <p:spPr bwMode="auto">
            <a:xfrm>
              <a:off x="2133600" y="1066800"/>
              <a:ext cx="1524000" cy="228600"/>
            </a:xfrm>
            <a:prstGeom prst="straightConnector1">
              <a:avLst/>
            </a:prstGeom>
            <a:noFill/>
            <a:ln w="31750" algn="ctr">
              <a:solidFill>
                <a:srgbClr val="DDAFE1"/>
              </a:solidFill>
              <a:round/>
              <a:headEnd/>
              <a:tailEnd type="arrow" w="med" len="med"/>
            </a:ln>
            <a:extLst>
              <a:ext uri="{909E8E84-426E-40DD-AFC4-6F175D3DCCD1}">
                <a14:hiddenFill xmlns:a14="http://schemas.microsoft.com/office/drawing/2010/main">
                  <a:noFill/>
                </a14:hiddenFill>
              </a:ext>
            </a:extLst>
          </p:spPr>
        </p:cxnSp>
      </p:grpSp>
      <p:grpSp>
        <p:nvGrpSpPr>
          <p:cNvPr id="3" name="Group 54"/>
          <p:cNvGrpSpPr>
            <a:grpSpLocks/>
          </p:cNvGrpSpPr>
          <p:nvPr/>
        </p:nvGrpSpPr>
        <p:grpSpPr bwMode="auto">
          <a:xfrm>
            <a:off x="0" y="1600200"/>
            <a:ext cx="3962400" cy="762000"/>
            <a:chOff x="0" y="1600200"/>
            <a:chExt cx="3657600" cy="762000"/>
          </a:xfrm>
        </p:grpSpPr>
        <p:sp>
          <p:nvSpPr>
            <p:cNvPr id="18" name="Rounded Rectangle 17"/>
            <p:cNvSpPr/>
            <p:nvPr/>
          </p:nvSpPr>
          <p:spPr bwMode="auto">
            <a:xfrm>
              <a:off x="0" y="1600200"/>
              <a:ext cx="2133600" cy="6096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3200" b="1" dirty="0" err="1">
                  <a:latin typeface="Times New Roman" pitchFamily="18" charset="0"/>
                </a:rPr>
                <a:t>chkField</a:t>
              </a:r>
              <a:endParaRPr lang="en-US" sz="3200" b="1" dirty="0">
                <a:latin typeface="Times New Roman" pitchFamily="18" charset="0"/>
              </a:endParaRPr>
            </a:p>
          </p:txBody>
        </p:sp>
        <p:cxnSp>
          <p:nvCxnSpPr>
            <p:cNvPr id="38936" name="Straight Arrow Connector 18"/>
            <p:cNvCxnSpPr>
              <a:cxnSpLocks noChangeShapeType="1"/>
            </p:cNvCxnSpPr>
            <p:nvPr/>
          </p:nvCxnSpPr>
          <p:spPr bwMode="auto">
            <a:xfrm>
              <a:off x="2133600" y="2133600"/>
              <a:ext cx="1524000" cy="228600"/>
            </a:xfrm>
            <a:prstGeom prst="straightConnector1">
              <a:avLst/>
            </a:prstGeom>
            <a:noFill/>
            <a:ln w="31750" algn="ctr">
              <a:solidFill>
                <a:srgbClr val="DDAFE1"/>
              </a:solidFill>
              <a:round/>
              <a:headEnd/>
              <a:tailEnd type="arrow" w="med" len="med"/>
            </a:ln>
            <a:extLst>
              <a:ext uri="{909E8E84-426E-40DD-AFC4-6F175D3DCCD1}">
                <a14:hiddenFill xmlns:a14="http://schemas.microsoft.com/office/drawing/2010/main">
                  <a:noFill/>
                </a14:hiddenFill>
              </a:ext>
            </a:extLst>
          </p:spPr>
        </p:cxnSp>
      </p:grpSp>
      <p:grpSp>
        <p:nvGrpSpPr>
          <p:cNvPr id="4" name="Group 23"/>
          <p:cNvGrpSpPr>
            <a:grpSpLocks/>
          </p:cNvGrpSpPr>
          <p:nvPr/>
        </p:nvGrpSpPr>
        <p:grpSpPr bwMode="auto">
          <a:xfrm>
            <a:off x="304800" y="3581400"/>
            <a:ext cx="3352800" cy="609600"/>
            <a:chOff x="76200" y="533400"/>
            <a:chExt cx="3352800" cy="609600"/>
          </a:xfrm>
        </p:grpSpPr>
        <p:sp>
          <p:nvSpPr>
            <p:cNvPr id="25" name="Rounded Rectangle 24"/>
            <p:cNvSpPr/>
            <p:nvPr/>
          </p:nvSpPr>
          <p:spPr bwMode="auto">
            <a:xfrm>
              <a:off x="76200" y="533400"/>
              <a:ext cx="2133600" cy="6096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3200" b="1" dirty="0" err="1">
                  <a:latin typeface="Times New Roman" pitchFamily="18" charset="0"/>
                </a:rPr>
                <a:t>txtCont</a:t>
              </a:r>
              <a:endParaRPr lang="en-US" b="1" dirty="0">
                <a:latin typeface="Times New Roman" pitchFamily="18" charset="0"/>
              </a:endParaRPr>
            </a:p>
          </p:txBody>
        </p:sp>
        <p:cxnSp>
          <p:nvCxnSpPr>
            <p:cNvPr id="38934" name="Straight Arrow Connector 25"/>
            <p:cNvCxnSpPr>
              <a:cxnSpLocks noChangeShapeType="1"/>
            </p:cNvCxnSpPr>
            <p:nvPr/>
          </p:nvCxnSpPr>
          <p:spPr bwMode="auto">
            <a:xfrm>
              <a:off x="2209800" y="838200"/>
              <a:ext cx="1219200" cy="1588"/>
            </a:xfrm>
            <a:prstGeom prst="straightConnector1">
              <a:avLst/>
            </a:prstGeom>
            <a:noFill/>
            <a:ln w="31750" algn="ctr">
              <a:solidFill>
                <a:srgbClr val="DDAFE1"/>
              </a:solidFill>
              <a:round/>
              <a:headEnd/>
              <a:tailEnd type="arrow" w="med" len="med"/>
            </a:ln>
            <a:extLst>
              <a:ext uri="{909E8E84-426E-40DD-AFC4-6F175D3DCCD1}">
                <a14:hiddenFill xmlns:a14="http://schemas.microsoft.com/office/drawing/2010/main">
                  <a:noFill/>
                </a14:hiddenFill>
              </a:ext>
            </a:extLst>
          </p:spPr>
        </p:cxnSp>
      </p:grpSp>
      <p:grpSp>
        <p:nvGrpSpPr>
          <p:cNvPr id="5" name="Group 35"/>
          <p:cNvGrpSpPr>
            <a:grpSpLocks/>
          </p:cNvGrpSpPr>
          <p:nvPr/>
        </p:nvGrpSpPr>
        <p:grpSpPr bwMode="auto">
          <a:xfrm>
            <a:off x="5562600" y="990600"/>
            <a:ext cx="3581400" cy="762000"/>
            <a:chOff x="5562600" y="990600"/>
            <a:chExt cx="3581400" cy="762000"/>
          </a:xfrm>
        </p:grpSpPr>
        <p:sp>
          <p:nvSpPr>
            <p:cNvPr id="29" name="Rounded Rectangle 28"/>
            <p:cNvSpPr/>
            <p:nvPr/>
          </p:nvSpPr>
          <p:spPr bwMode="auto">
            <a:xfrm>
              <a:off x="6553200" y="990600"/>
              <a:ext cx="2590800" cy="6096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3200" b="1" smtClean="0">
                  <a:latin typeface="Times New Roman" pitchFamily="18" charset="0"/>
                </a:rPr>
                <a:t>lstHk</a:t>
              </a:r>
              <a:endParaRPr lang="en-US" b="1" dirty="0">
                <a:latin typeface="Times New Roman" pitchFamily="18" charset="0"/>
              </a:endParaRPr>
            </a:p>
          </p:txBody>
        </p:sp>
        <p:cxnSp>
          <p:nvCxnSpPr>
            <p:cNvPr id="38932" name="Straight Arrow Connector 29"/>
            <p:cNvCxnSpPr>
              <a:cxnSpLocks noChangeShapeType="1"/>
            </p:cNvCxnSpPr>
            <p:nvPr/>
          </p:nvCxnSpPr>
          <p:spPr bwMode="auto">
            <a:xfrm rot="10800000" flipV="1">
              <a:off x="5562600" y="1524000"/>
              <a:ext cx="1143000" cy="228600"/>
            </a:xfrm>
            <a:prstGeom prst="straightConnector1">
              <a:avLst/>
            </a:prstGeom>
            <a:noFill/>
            <a:ln w="34925" algn="ctr">
              <a:solidFill>
                <a:srgbClr val="DDAFE1"/>
              </a:solidFill>
              <a:round/>
              <a:headEnd/>
              <a:tailEnd type="arrow" w="med" len="med"/>
            </a:ln>
            <a:extLst>
              <a:ext uri="{909E8E84-426E-40DD-AFC4-6F175D3DCCD1}">
                <a14:hiddenFill xmlns:a14="http://schemas.microsoft.com/office/drawing/2010/main">
                  <a:noFill/>
                </a14:hiddenFill>
              </a:ext>
            </a:extLst>
          </p:spPr>
        </p:cxnSp>
      </p:grpSp>
      <p:grpSp>
        <p:nvGrpSpPr>
          <p:cNvPr id="8" name="Group 36"/>
          <p:cNvGrpSpPr>
            <a:grpSpLocks/>
          </p:cNvGrpSpPr>
          <p:nvPr/>
        </p:nvGrpSpPr>
        <p:grpSpPr bwMode="auto">
          <a:xfrm>
            <a:off x="4648200" y="4343400"/>
            <a:ext cx="4495800" cy="609600"/>
            <a:chOff x="5943604" y="990600"/>
            <a:chExt cx="3562705" cy="609600"/>
          </a:xfrm>
        </p:grpSpPr>
        <p:sp>
          <p:nvSpPr>
            <p:cNvPr id="38" name="Rounded Rectangle 37"/>
            <p:cNvSpPr/>
            <p:nvPr/>
          </p:nvSpPr>
          <p:spPr bwMode="auto">
            <a:xfrm>
              <a:off x="6487067" y="990600"/>
              <a:ext cx="3019242" cy="6096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3200" b="1" dirty="0" err="1">
                  <a:latin typeface="Times New Roman" pitchFamily="18" charset="0"/>
                </a:rPr>
                <a:t>btnSend</a:t>
              </a:r>
              <a:r>
                <a:rPr lang="en-US" sz="3200" b="1" dirty="0">
                  <a:latin typeface="Times New Roman" pitchFamily="18" charset="0"/>
                </a:rPr>
                <a:t>, </a:t>
              </a:r>
              <a:r>
                <a:rPr lang="en-US" sz="3200" b="1" dirty="0" err="1">
                  <a:latin typeface="Times New Roman" pitchFamily="18" charset="0"/>
                </a:rPr>
                <a:t>btnClear</a:t>
              </a:r>
              <a:r>
                <a:rPr lang="en-US" sz="3200" b="1" dirty="0">
                  <a:latin typeface="Times New Roman" pitchFamily="18" charset="0"/>
                </a:rPr>
                <a:t> </a:t>
              </a:r>
              <a:endParaRPr lang="en-US" b="1" dirty="0">
                <a:latin typeface="Times New Roman" pitchFamily="18" charset="0"/>
              </a:endParaRPr>
            </a:p>
          </p:txBody>
        </p:sp>
        <p:cxnSp>
          <p:nvCxnSpPr>
            <p:cNvPr id="38930" name="Straight Arrow Connector 38"/>
            <p:cNvCxnSpPr>
              <a:cxnSpLocks noChangeShapeType="1"/>
              <a:stCxn id="38" idx="1"/>
            </p:cNvCxnSpPr>
            <p:nvPr/>
          </p:nvCxnSpPr>
          <p:spPr bwMode="auto">
            <a:xfrm flipH="1">
              <a:off x="5943604" y="1295400"/>
              <a:ext cx="543460" cy="76200"/>
            </a:xfrm>
            <a:prstGeom prst="straightConnector1">
              <a:avLst/>
            </a:prstGeom>
            <a:noFill/>
            <a:ln w="34925" algn="ctr">
              <a:solidFill>
                <a:srgbClr val="DDAFE1"/>
              </a:solidFill>
              <a:round/>
              <a:headEnd/>
              <a:tailEnd type="arrow" w="med" len="med"/>
            </a:ln>
            <a:extLst>
              <a:ext uri="{909E8E84-426E-40DD-AFC4-6F175D3DCCD1}">
                <a14:hiddenFill xmlns:a14="http://schemas.microsoft.com/office/drawing/2010/main">
                  <a:noFill/>
                </a14:hiddenFill>
              </a:ext>
            </a:extLst>
          </p:spPr>
        </p:cxnSp>
      </p:grpSp>
      <p:grpSp>
        <p:nvGrpSpPr>
          <p:cNvPr id="9" name="Group 48"/>
          <p:cNvGrpSpPr>
            <a:grpSpLocks/>
          </p:cNvGrpSpPr>
          <p:nvPr/>
        </p:nvGrpSpPr>
        <p:grpSpPr bwMode="auto">
          <a:xfrm>
            <a:off x="0" y="2514600"/>
            <a:ext cx="3657600" cy="609600"/>
            <a:chOff x="0" y="533400"/>
            <a:chExt cx="3657600" cy="609600"/>
          </a:xfrm>
        </p:grpSpPr>
        <p:sp>
          <p:nvSpPr>
            <p:cNvPr id="50" name="Rounded Rectangle 49"/>
            <p:cNvSpPr/>
            <p:nvPr/>
          </p:nvSpPr>
          <p:spPr bwMode="auto">
            <a:xfrm>
              <a:off x="0" y="533400"/>
              <a:ext cx="2133600" cy="6096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3200" b="1" dirty="0" err="1">
                  <a:latin typeface="Times New Roman" pitchFamily="18" charset="0"/>
                </a:rPr>
                <a:t>radLag</a:t>
              </a:r>
              <a:r>
                <a:rPr lang="en-US" sz="3200" b="1" dirty="0">
                  <a:latin typeface="Times New Roman" pitchFamily="18" charset="0"/>
                </a:rPr>
                <a:t> </a:t>
              </a:r>
              <a:endParaRPr lang="en-US" b="1" dirty="0">
                <a:latin typeface="Times New Roman" pitchFamily="18" charset="0"/>
              </a:endParaRPr>
            </a:p>
          </p:txBody>
        </p:sp>
        <p:cxnSp>
          <p:nvCxnSpPr>
            <p:cNvPr id="38928" name="Straight Arrow Connector 50"/>
            <p:cNvCxnSpPr>
              <a:cxnSpLocks noChangeShapeType="1"/>
            </p:cNvCxnSpPr>
            <p:nvPr/>
          </p:nvCxnSpPr>
          <p:spPr bwMode="auto">
            <a:xfrm>
              <a:off x="2057400" y="685800"/>
              <a:ext cx="1600200" cy="228600"/>
            </a:xfrm>
            <a:prstGeom prst="straightConnector1">
              <a:avLst/>
            </a:prstGeom>
            <a:noFill/>
            <a:ln w="31750" algn="ctr">
              <a:solidFill>
                <a:srgbClr val="DDAFE1"/>
              </a:solidFill>
              <a:round/>
              <a:headEnd/>
              <a:tailEnd type="arrow" w="med" len="med"/>
            </a:ln>
            <a:extLst>
              <a:ext uri="{909E8E84-426E-40DD-AFC4-6F175D3DCCD1}">
                <a14:hiddenFill xmlns:a14="http://schemas.microsoft.com/office/drawing/2010/main">
                  <a:noFill/>
                </a14:hiddenFill>
              </a:ext>
            </a:extLst>
          </p:spPr>
        </p:cxnSp>
      </p:grpSp>
      <p:grpSp>
        <p:nvGrpSpPr>
          <p:cNvPr id="26" name="Group 23"/>
          <p:cNvGrpSpPr>
            <a:grpSpLocks/>
          </p:cNvGrpSpPr>
          <p:nvPr/>
        </p:nvGrpSpPr>
        <p:grpSpPr bwMode="auto">
          <a:xfrm>
            <a:off x="381000" y="5181600"/>
            <a:ext cx="2476500" cy="914400"/>
            <a:chOff x="76200" y="228600"/>
            <a:chExt cx="2476500" cy="914400"/>
          </a:xfrm>
        </p:grpSpPr>
        <p:sp>
          <p:nvSpPr>
            <p:cNvPr id="27" name="Rounded Rectangle 26"/>
            <p:cNvSpPr/>
            <p:nvPr/>
          </p:nvSpPr>
          <p:spPr bwMode="auto">
            <a:xfrm>
              <a:off x="76200" y="533400"/>
              <a:ext cx="2133600" cy="6096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sz="3200" b="1" dirty="0" err="1">
                  <a:solidFill>
                    <a:srgbClr val="FF0000"/>
                  </a:solidFill>
                  <a:latin typeface="Times New Roman" pitchFamily="18" charset="0"/>
                </a:rPr>
                <a:t>frm</a:t>
              </a:r>
              <a:endParaRPr lang="en-US" b="1" dirty="0">
                <a:solidFill>
                  <a:srgbClr val="FF0000"/>
                </a:solidFill>
                <a:latin typeface="Times New Roman" pitchFamily="18" charset="0"/>
              </a:endParaRPr>
            </a:p>
          </p:txBody>
        </p:sp>
        <p:cxnSp>
          <p:nvCxnSpPr>
            <p:cNvPr id="38926" name="Straight Arrow Connector 25"/>
            <p:cNvCxnSpPr>
              <a:cxnSpLocks noChangeShapeType="1"/>
            </p:cNvCxnSpPr>
            <p:nvPr/>
          </p:nvCxnSpPr>
          <p:spPr bwMode="auto">
            <a:xfrm flipV="1">
              <a:off x="2209800" y="228600"/>
              <a:ext cx="342900" cy="609600"/>
            </a:xfrm>
            <a:prstGeom prst="straightConnector1">
              <a:avLst/>
            </a:prstGeom>
            <a:noFill/>
            <a:ln w="31750" algn="ctr">
              <a:solidFill>
                <a:srgbClr val="DDAFE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ox(in)">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21942" y="0"/>
            <a:ext cx="7886700" cy="1325563"/>
          </a:xfrm>
        </p:spPr>
        <p:txBody>
          <a:bodyPr/>
          <a:lstStyle/>
          <a:p>
            <a:pPr>
              <a:lnSpc>
                <a:spcPct val="130000"/>
              </a:lnSpc>
            </a:pPr>
            <a:r>
              <a:rPr lang="en-US" dirty="0" smtClean="0"/>
              <a:t>Form </a:t>
            </a:r>
            <a:r>
              <a:rPr lang="en-US" dirty="0" err="1" smtClean="0"/>
              <a:t>và</a:t>
            </a:r>
            <a:r>
              <a:rPr lang="en-US" dirty="0" smtClean="0"/>
              <a:t> </a:t>
            </a:r>
            <a:r>
              <a:rPr lang="en-US" dirty="0" err="1" smtClean="0"/>
              <a:t>cách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trên</a:t>
            </a:r>
            <a:r>
              <a:rPr lang="en-US" dirty="0" smtClean="0"/>
              <a:t> form</a:t>
            </a:r>
            <a:endParaRPr lang="en-US" dirty="0"/>
          </a:p>
        </p:txBody>
      </p:sp>
      <p:sp>
        <p:nvSpPr>
          <p:cNvPr id="37894" name="Rectangle 3"/>
          <p:cNvSpPr>
            <a:spLocks noGrp="1" noChangeArrowheads="1"/>
          </p:cNvSpPr>
          <p:nvPr>
            <p:ph idx="1"/>
          </p:nvPr>
        </p:nvSpPr>
        <p:spPr>
          <a:xfrm>
            <a:off x="457200" y="1325563"/>
            <a:ext cx="8229600" cy="685800"/>
          </a:xfrm>
        </p:spPr>
        <p:txBody>
          <a:bodyPr>
            <a:normAutofit/>
          </a:bodyPr>
          <a:lstStyle/>
          <a:p>
            <a:pPr marL="571500" indent="-571500" eaLnBrk="1" hangingPunct="1"/>
            <a:r>
              <a:rPr lang="en-US" sz="2800" b="1" dirty="0" err="1" smtClean="0"/>
              <a:t>Các</a:t>
            </a:r>
            <a:r>
              <a:rPr lang="en-US" sz="2800" b="1" dirty="0" smtClean="0"/>
              <a:t> </a:t>
            </a:r>
            <a:r>
              <a:rPr lang="en-US" sz="2800" b="1" dirty="0" err="1" smtClean="0"/>
              <a:t>sự</a:t>
            </a:r>
            <a:r>
              <a:rPr lang="en-US" sz="2800" b="1" dirty="0" smtClean="0"/>
              <a:t> </a:t>
            </a:r>
            <a:r>
              <a:rPr lang="en-US" sz="2800" b="1" dirty="0" err="1" smtClean="0"/>
              <a:t>kiện</a:t>
            </a:r>
            <a:r>
              <a:rPr lang="en-US" sz="2800" b="1" dirty="0" smtClean="0"/>
              <a:t> </a:t>
            </a:r>
            <a:r>
              <a:rPr lang="en-US" sz="2800" b="1" dirty="0" err="1" smtClean="0"/>
              <a:t>của</a:t>
            </a:r>
            <a:r>
              <a:rPr lang="en-US" sz="2800" b="1" dirty="0" smtClean="0"/>
              <a:t> </a:t>
            </a:r>
            <a:r>
              <a:rPr lang="en-US" sz="2800" b="1" dirty="0" err="1" smtClean="0"/>
              <a:t>các</a:t>
            </a:r>
            <a:r>
              <a:rPr lang="en-US" sz="2800" b="1" dirty="0" smtClean="0"/>
              <a:t> </a:t>
            </a:r>
            <a:r>
              <a:rPr lang="en-US" sz="2800" b="1" dirty="0" err="1" smtClean="0"/>
              <a:t>phần</a:t>
            </a:r>
            <a:r>
              <a:rPr lang="en-US" sz="2800" b="1" dirty="0" smtClean="0"/>
              <a:t> </a:t>
            </a:r>
            <a:r>
              <a:rPr lang="en-US" sz="2800" b="1" dirty="0" err="1" smtClean="0"/>
              <a:t>tử</a:t>
            </a:r>
            <a:r>
              <a:rPr lang="en-US" sz="2800" b="1" dirty="0" smtClean="0"/>
              <a:t> </a:t>
            </a:r>
            <a:r>
              <a:rPr lang="en-US" sz="2800" b="1" dirty="0" err="1" smtClean="0"/>
              <a:t>trên</a:t>
            </a:r>
            <a:r>
              <a:rPr lang="en-US" sz="2800" b="1" dirty="0" smtClean="0"/>
              <a:t> form</a:t>
            </a:r>
            <a:r>
              <a:rPr lang="en-US" sz="2800" dirty="0" smtClean="0"/>
              <a:t> </a:t>
            </a:r>
          </a:p>
        </p:txBody>
      </p:sp>
      <p:sp>
        <p:nvSpPr>
          <p:cNvPr id="8" name="Date Placeholder 7"/>
          <p:cNvSpPr>
            <a:spLocks noGrp="1"/>
          </p:cNvSpPr>
          <p:nvPr>
            <p:ph type="dt" sz="half" idx="10"/>
          </p:nvPr>
        </p:nvSpPr>
        <p:spPr/>
        <p:txBody>
          <a:bodyPr/>
          <a:lstStyle/>
          <a:p>
            <a:pPr>
              <a:defRPr/>
            </a:pPr>
            <a:fld id="{25ED8C23-9200-4209-B8E1-46BEF5E7FBC3}"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31</a:t>
            </a:fld>
            <a:endParaRPr lang="en-US" altLang="en-US"/>
          </a:p>
        </p:txBody>
      </p:sp>
      <p:pic>
        <p:nvPicPr>
          <p:cNvPr id="378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10" y="2074863"/>
            <a:ext cx="80010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đặt tên cho các phần tử trên form</a:t>
            </a:r>
            <a:endParaRPr lang="en-US"/>
          </a:p>
        </p:txBody>
      </p:sp>
      <p:sp>
        <p:nvSpPr>
          <p:cNvPr id="3" name="Content Placeholder 2"/>
          <p:cNvSpPr>
            <a:spLocks noGrp="1"/>
          </p:cNvSpPr>
          <p:nvPr>
            <p:ph idx="1"/>
          </p:nvPr>
        </p:nvSpPr>
        <p:spPr/>
        <p:txBody>
          <a:bodyPr/>
          <a:lstStyle/>
          <a:p>
            <a:r>
              <a:rPr lang="en-US" smtClean="0"/>
              <a:t>Textbox </a:t>
            </a:r>
            <a:r>
              <a:rPr lang="en-US" smtClean="0">
                <a:sym typeface="Wingdings" panose="05000000000000000000" pitchFamily="2" charset="2"/>
              </a:rPr>
              <a:t> txt</a:t>
            </a:r>
          </a:p>
          <a:p>
            <a:r>
              <a:rPr lang="en-US" smtClean="0">
                <a:sym typeface="Wingdings" panose="05000000000000000000" pitchFamily="2" charset="2"/>
              </a:rPr>
              <a:t>Checkbox  chk</a:t>
            </a:r>
          </a:p>
          <a:p>
            <a:r>
              <a:rPr lang="en-US" smtClean="0">
                <a:sym typeface="Wingdings" panose="05000000000000000000" pitchFamily="2" charset="2"/>
              </a:rPr>
              <a:t>Radio  rad</a:t>
            </a:r>
          </a:p>
          <a:p>
            <a:r>
              <a:rPr lang="en-US" smtClean="0">
                <a:sym typeface="Wingdings" panose="05000000000000000000" pitchFamily="2" charset="2"/>
              </a:rPr>
              <a:t>Listbox  lst</a:t>
            </a:r>
          </a:p>
          <a:p>
            <a:r>
              <a:rPr lang="en-US" smtClean="0">
                <a:sym typeface="Wingdings" panose="05000000000000000000" pitchFamily="2" charset="2"/>
              </a:rPr>
              <a:t>Button  btn</a:t>
            </a:r>
            <a:endParaRPr lang="en-US"/>
          </a:p>
        </p:txBody>
      </p:sp>
      <p:sp>
        <p:nvSpPr>
          <p:cNvPr id="4" name="Date Placeholder 3"/>
          <p:cNvSpPr>
            <a:spLocks noGrp="1"/>
          </p:cNvSpPr>
          <p:nvPr>
            <p:ph type="dt" sz="half" idx="10"/>
          </p:nvPr>
        </p:nvSpPr>
        <p:spPr/>
        <p:txBody>
          <a:bodyPr/>
          <a:lstStyle/>
          <a:p>
            <a:pPr>
              <a:defRPr/>
            </a:pPr>
            <a:fld id="{74DD8951-6719-41EC-B4D3-EF3CCEF7BA25}"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32</a:t>
            </a:fld>
            <a:endParaRPr lang="en-US" altLang="en-US"/>
          </a:p>
        </p:txBody>
      </p:sp>
    </p:spTree>
    <p:extLst>
      <p:ext uri="{BB962C8B-B14F-4D97-AF65-F5344CB8AC3E}">
        <p14:creationId xmlns:p14="http://schemas.microsoft.com/office/powerpoint/2010/main" val="1265963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3"/>
          <p:cNvSpPr>
            <a:spLocks noGrp="1" noChangeArrowheads="1"/>
          </p:cNvSpPr>
          <p:nvPr>
            <p:ph type="title"/>
          </p:nvPr>
        </p:nvSpPr>
        <p:spPr>
          <a:xfrm>
            <a:off x="457200" y="277813"/>
            <a:ext cx="8229600" cy="712787"/>
          </a:xfrm>
          <a:noFill/>
        </p:spPr>
        <p:txBody>
          <a:bodyPr/>
          <a:lstStyle/>
          <a:p>
            <a:pPr eaLnBrk="1" hangingPunct="1"/>
            <a:r>
              <a:rPr lang="en-US" sz="3800" smtClean="0"/>
              <a:t>Form</a:t>
            </a:r>
          </a:p>
        </p:txBody>
      </p:sp>
      <p:sp>
        <p:nvSpPr>
          <p:cNvPr id="5" name="Date Placeholder 4"/>
          <p:cNvSpPr>
            <a:spLocks noGrp="1"/>
          </p:cNvSpPr>
          <p:nvPr>
            <p:ph type="dt" sz="half" idx="10"/>
          </p:nvPr>
        </p:nvSpPr>
        <p:spPr/>
        <p:txBody>
          <a:bodyPr/>
          <a:lstStyle/>
          <a:p>
            <a:pPr>
              <a:defRPr/>
            </a:pPr>
            <a:fld id="{6BC59299-AEB2-4C1E-87CC-BD9A8EC72565}"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33</a:t>
            </a:fld>
            <a:endParaRPr lang="en-US" altLang="en-US"/>
          </a:p>
        </p:txBody>
      </p:sp>
      <p:sp>
        <p:nvSpPr>
          <p:cNvPr id="52231" name="Rectangle 5"/>
          <p:cNvSpPr>
            <a:spLocks noChangeArrowheads="1"/>
          </p:cNvSpPr>
          <p:nvPr/>
        </p:nvSpPr>
        <p:spPr bwMode="auto">
          <a:xfrm>
            <a:off x="457200" y="914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800" b="1">
                <a:solidFill>
                  <a:srgbClr val="0000FF"/>
                </a:solidFill>
                <a:latin typeface="Garamond" pitchFamily="18" charset="0"/>
              </a:rPr>
              <a:t>&lt;form id=“name form” action=“url file” method=[post/get]&gt;</a:t>
            </a:r>
          </a:p>
        </p:txBody>
      </p:sp>
      <p:pic>
        <p:nvPicPr>
          <p:cNvPr id="5223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2390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012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a:xfrm>
            <a:off x="381000" y="1905000"/>
            <a:ext cx="8382000" cy="4419600"/>
          </a:xfrm>
        </p:spPr>
        <p:txBody>
          <a:bodyPr>
            <a:normAutofit/>
          </a:bodyPr>
          <a:lstStyle/>
          <a:p>
            <a:pPr lvl="1" eaLnBrk="1" hangingPunct="1"/>
            <a:r>
              <a:rPr lang="en-US" sz="2600" smtClean="0"/>
              <a:t>Sự kiện form</a:t>
            </a:r>
          </a:p>
          <a:p>
            <a:pPr lvl="2" eaLnBrk="1" hangingPunct="1"/>
            <a:r>
              <a:rPr lang="en-US" sz="2600" smtClean="0"/>
              <a:t>OnSubmit</a:t>
            </a:r>
          </a:p>
          <a:p>
            <a:pPr lvl="2" eaLnBrk="1" hangingPunct="1"/>
            <a:r>
              <a:rPr lang="en-US" sz="2600" smtClean="0"/>
              <a:t>OnReset</a:t>
            </a:r>
          </a:p>
          <a:p>
            <a:pPr lvl="1" eaLnBrk="1" hangingPunct="1">
              <a:buFont typeface="Wingdings" pitchFamily="2" charset="2"/>
              <a:buNone/>
            </a:pPr>
            <a:endParaRPr lang="en-US" sz="2600" smtClean="0"/>
          </a:p>
        </p:txBody>
      </p:sp>
      <p:sp>
        <p:nvSpPr>
          <p:cNvPr id="8" name="Date Placeholder 7"/>
          <p:cNvSpPr>
            <a:spLocks noGrp="1"/>
          </p:cNvSpPr>
          <p:nvPr>
            <p:ph type="dt" sz="half" idx="10"/>
          </p:nvPr>
        </p:nvSpPr>
        <p:spPr/>
        <p:txBody>
          <a:bodyPr/>
          <a:lstStyle/>
          <a:p>
            <a:pPr>
              <a:defRPr/>
            </a:pPr>
            <a:fld id="{163B865E-AA74-474F-BCB9-8F0E927629A3}"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34</a:t>
            </a:fld>
            <a:endParaRPr lang="en-US"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1" y="3534693"/>
            <a:ext cx="7273636"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866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a:xfrm>
            <a:off x="329485" y="533400"/>
            <a:ext cx="8839200" cy="5998000"/>
          </a:xfrm>
        </p:spPr>
        <p:txBody>
          <a:bodyPr>
            <a:normAutofit/>
          </a:bodyPr>
          <a:lstStyle/>
          <a:p>
            <a:pPr marL="0" indent="0" eaLnBrk="1" hangingPunct="1">
              <a:buNone/>
            </a:pPr>
            <a:r>
              <a:rPr lang="en-US" sz="3600" dirty="0" err="1" smtClean="0">
                <a:solidFill>
                  <a:srgbClr val="FF0000"/>
                </a:solidFill>
              </a:rPr>
              <a:t>Truy</a:t>
            </a:r>
            <a:r>
              <a:rPr lang="en-US" sz="3600" dirty="0" smtClean="0">
                <a:solidFill>
                  <a:srgbClr val="FF0000"/>
                </a:solidFill>
              </a:rPr>
              <a:t> </a:t>
            </a:r>
            <a:r>
              <a:rPr lang="en-US" sz="3600" err="1" smtClean="0">
                <a:solidFill>
                  <a:srgbClr val="FF0000"/>
                </a:solidFill>
              </a:rPr>
              <a:t>cập</a:t>
            </a:r>
            <a:r>
              <a:rPr lang="en-US" sz="3600" smtClean="0">
                <a:solidFill>
                  <a:srgbClr val="FF0000"/>
                </a:solidFill>
              </a:rPr>
              <a:t> các </a:t>
            </a:r>
            <a:r>
              <a:rPr lang="en-US" sz="3600" dirty="0" err="1" smtClean="0">
                <a:solidFill>
                  <a:srgbClr val="FF0000"/>
                </a:solidFill>
              </a:rPr>
              <a:t>phần</a:t>
            </a:r>
            <a:r>
              <a:rPr lang="en-US" sz="3600" dirty="0" smtClean="0">
                <a:solidFill>
                  <a:srgbClr val="FF0000"/>
                </a:solidFill>
              </a:rPr>
              <a:t> </a:t>
            </a:r>
            <a:r>
              <a:rPr lang="en-US" sz="3600" dirty="0" err="1" smtClean="0">
                <a:solidFill>
                  <a:srgbClr val="FF0000"/>
                </a:solidFill>
              </a:rPr>
              <a:t>tử</a:t>
            </a:r>
            <a:r>
              <a:rPr lang="en-US" sz="3600" dirty="0" smtClean="0">
                <a:solidFill>
                  <a:srgbClr val="FF0000"/>
                </a:solidFill>
              </a:rPr>
              <a:t> </a:t>
            </a:r>
            <a:r>
              <a:rPr lang="en-US" sz="3600" dirty="0" err="1" smtClean="0">
                <a:solidFill>
                  <a:srgbClr val="FF0000"/>
                </a:solidFill>
              </a:rPr>
              <a:t>trên</a:t>
            </a:r>
            <a:r>
              <a:rPr lang="en-US" sz="3600" dirty="0" smtClean="0">
                <a:solidFill>
                  <a:srgbClr val="FF0000"/>
                </a:solidFill>
              </a:rPr>
              <a:t> form </a:t>
            </a:r>
            <a:endParaRPr lang="en-US" sz="3600" u="sng" dirty="0" smtClean="0">
              <a:solidFill>
                <a:srgbClr val="FF0000"/>
              </a:solidFill>
            </a:endParaRPr>
          </a:p>
          <a:p>
            <a:pPr marL="571500" indent="-571500" eaLnBrk="1" hangingPunct="1">
              <a:buFont typeface="Wingdings" pitchFamily="2" charset="2"/>
              <a:buNone/>
            </a:pPr>
            <a:r>
              <a:rPr lang="en-US" sz="2500" b="1" u="sng" dirty="0" err="1" smtClean="0"/>
              <a:t>Cú</a:t>
            </a:r>
            <a:r>
              <a:rPr lang="en-US" sz="2500" b="1" u="sng" dirty="0" smtClean="0"/>
              <a:t> </a:t>
            </a:r>
            <a:r>
              <a:rPr lang="en-US" sz="2500" b="1" u="sng" dirty="0" err="1" smtClean="0"/>
              <a:t>pháp</a:t>
            </a:r>
            <a:r>
              <a:rPr lang="en-US" sz="2500" dirty="0" smtClean="0"/>
              <a:t>: </a:t>
            </a:r>
            <a:endParaRPr lang="en-US" sz="2500" b="1" dirty="0" smtClean="0"/>
          </a:p>
          <a:p>
            <a:pPr marL="839788" lvl="1" indent="-495300" eaLnBrk="1" hangingPunct="1">
              <a:buFont typeface="Wingdings" pitchFamily="2" charset="2"/>
              <a:buNone/>
            </a:pPr>
            <a:r>
              <a:rPr lang="en-US" sz="2500" b="1" smtClean="0">
                <a:latin typeface="Courier New" pitchFamily="49" charset="0"/>
              </a:rPr>
              <a:t>formName.formelement.properties</a:t>
            </a:r>
            <a:endParaRPr lang="en-US" sz="2500" b="1" dirty="0" smtClean="0">
              <a:latin typeface="Courier New" pitchFamily="49" charset="0"/>
            </a:endParaRPr>
          </a:p>
          <a:p>
            <a:pPr marL="839788" lvl="1" indent="-495300" eaLnBrk="1" hangingPunct="1">
              <a:buFont typeface="Wingdings" pitchFamily="2" charset="2"/>
              <a:buNone/>
            </a:pPr>
            <a:r>
              <a:rPr lang="en-US" sz="2500" b="1" smtClean="0">
                <a:latin typeface="Courier New" pitchFamily="49" charset="0"/>
              </a:rPr>
              <a:t>formName.formelement.method</a:t>
            </a:r>
            <a:endParaRPr lang="en-US" sz="2500" b="1" dirty="0" smtClean="0">
              <a:latin typeface="Courier New" pitchFamily="49" charset="0"/>
            </a:endParaRPr>
          </a:p>
          <a:p>
            <a:pPr marL="571500" indent="-571500" eaLnBrk="1" hangingPunct="1">
              <a:buFont typeface="Wingdings" pitchFamily="2" charset="2"/>
              <a:buNone/>
            </a:pPr>
            <a:r>
              <a:rPr lang="en-US" sz="2500" u="sng" smtClean="0"/>
              <a:t>Ví </a:t>
            </a:r>
            <a:r>
              <a:rPr lang="en-US" sz="2500" u="sng" dirty="0" err="1" smtClean="0"/>
              <a:t>dụ</a:t>
            </a:r>
            <a:r>
              <a:rPr lang="en-US" sz="2500" u="sng" dirty="0" smtClean="0"/>
              <a:t>:</a:t>
            </a:r>
            <a:r>
              <a:rPr lang="en-US" sz="2500" dirty="0" smtClean="0"/>
              <a:t> </a:t>
            </a:r>
          </a:p>
          <a:p>
            <a:pPr marL="571500" indent="-571500" eaLnBrk="1" hangingPunct="1">
              <a:buFont typeface="Wingdings" pitchFamily="2" charset="2"/>
              <a:buNone/>
            </a:pPr>
            <a:r>
              <a:rPr lang="en-US" sz="2500" b="1" dirty="0" smtClean="0">
                <a:latin typeface="Courier New" pitchFamily="49" charset="0"/>
              </a:rPr>
              <a:t>&lt;form id=“</a:t>
            </a:r>
            <a:r>
              <a:rPr lang="en-US" sz="2500" b="1" dirty="0" err="1" smtClean="0">
                <a:solidFill>
                  <a:srgbClr val="0000FF"/>
                </a:solidFill>
                <a:latin typeface="Courier New" pitchFamily="49" charset="0"/>
              </a:rPr>
              <a:t>frm</a:t>
            </a:r>
            <a:r>
              <a:rPr lang="en-US" sz="2500" b="1" dirty="0" smtClean="0">
                <a:latin typeface="Courier New" pitchFamily="49" charset="0"/>
              </a:rPr>
              <a:t>”&gt;</a:t>
            </a:r>
          </a:p>
          <a:p>
            <a:pPr marL="839788" lvl="1" indent="-495300" eaLnBrk="1" hangingPunct="1">
              <a:buFont typeface="Wingdings" pitchFamily="2" charset="2"/>
              <a:buNone/>
            </a:pPr>
            <a:r>
              <a:rPr lang="en-US" sz="2500" b="1" dirty="0" smtClean="0">
                <a:latin typeface="Courier New" pitchFamily="49" charset="0"/>
              </a:rPr>
              <a:t>&lt;input id="</a:t>
            </a:r>
            <a:r>
              <a:rPr lang="en-US" sz="2500" b="1" dirty="0" err="1" smtClean="0">
                <a:solidFill>
                  <a:srgbClr val="0000FF"/>
                </a:solidFill>
                <a:latin typeface="Courier New" pitchFamily="49" charset="0"/>
              </a:rPr>
              <a:t>txtName</a:t>
            </a:r>
            <a:r>
              <a:rPr lang="en-US" sz="2500" b="1" dirty="0" smtClean="0">
                <a:solidFill>
                  <a:srgbClr val="0000FF"/>
                </a:solidFill>
                <a:latin typeface="Courier New" pitchFamily="49" charset="0"/>
              </a:rPr>
              <a:t>"</a:t>
            </a:r>
            <a:r>
              <a:rPr lang="en-US" sz="2500" b="1" dirty="0" smtClean="0">
                <a:latin typeface="Courier New" pitchFamily="49" charset="0"/>
              </a:rPr>
              <a:t> name="</a:t>
            </a:r>
            <a:r>
              <a:rPr lang="en-US" sz="2500" b="1" dirty="0" err="1" smtClean="0">
                <a:solidFill>
                  <a:srgbClr val="0000FF"/>
                </a:solidFill>
                <a:latin typeface="Courier New" pitchFamily="49" charset="0"/>
              </a:rPr>
              <a:t>txtName</a:t>
            </a:r>
            <a:r>
              <a:rPr lang="en-US" sz="2500" b="1" dirty="0" smtClean="0">
                <a:latin typeface="Courier New" pitchFamily="49" charset="0"/>
              </a:rPr>
              <a:t>" type="text" /&gt;</a:t>
            </a:r>
          </a:p>
          <a:p>
            <a:pPr marL="839788" lvl="1" indent="-495300" eaLnBrk="1" hangingPunct="1">
              <a:buFont typeface="Wingdings" pitchFamily="2" charset="2"/>
              <a:buNone/>
            </a:pPr>
            <a:r>
              <a:rPr lang="en-US" sz="2500" b="1" dirty="0" smtClean="0">
                <a:latin typeface="Courier New" pitchFamily="49" charset="0"/>
              </a:rPr>
              <a:t>&lt;input type=“Checkbox” id="</a:t>
            </a:r>
            <a:r>
              <a:rPr lang="en-US" sz="2500" b="1" dirty="0" err="1" smtClean="0">
                <a:solidFill>
                  <a:srgbClr val="0000FF"/>
                </a:solidFill>
                <a:latin typeface="Courier New" pitchFamily="49" charset="0"/>
              </a:rPr>
              <a:t>chkField</a:t>
            </a:r>
            <a:r>
              <a:rPr lang="en-US" sz="2500" b="1" dirty="0" smtClean="0">
                <a:latin typeface="Courier New" pitchFamily="49" charset="0"/>
              </a:rPr>
              <a:t>"  name=“</a:t>
            </a:r>
            <a:r>
              <a:rPr lang="en-US" sz="2500" b="1" dirty="0" err="1" smtClean="0">
                <a:solidFill>
                  <a:srgbClr val="0000FF"/>
                </a:solidFill>
                <a:latin typeface="Courier New" pitchFamily="49" charset="0"/>
              </a:rPr>
              <a:t>chkField</a:t>
            </a:r>
            <a:r>
              <a:rPr lang="en-US" sz="2500" b="1" dirty="0" smtClean="0">
                <a:latin typeface="Courier New" pitchFamily="49" charset="0"/>
              </a:rPr>
              <a:t>" value=“</a:t>
            </a:r>
            <a:r>
              <a:rPr lang="en-US" sz="2500" b="1" dirty="0" smtClean="0">
                <a:solidFill>
                  <a:srgbClr val="FF3300"/>
                </a:solidFill>
                <a:latin typeface="Courier New" pitchFamily="49" charset="0"/>
              </a:rPr>
              <a:t>Ly </a:t>
            </a:r>
            <a:r>
              <a:rPr lang="en-US" sz="2500" b="1" dirty="0" err="1" smtClean="0">
                <a:solidFill>
                  <a:srgbClr val="FF3300"/>
                </a:solidFill>
                <a:latin typeface="Courier New" pitchFamily="49" charset="0"/>
              </a:rPr>
              <a:t>thuyet</a:t>
            </a:r>
            <a:r>
              <a:rPr lang="en-US" sz="2500" b="1" dirty="0" smtClean="0">
                <a:latin typeface="Courier New" pitchFamily="49" charset="0"/>
              </a:rPr>
              <a:t>" /&gt;</a:t>
            </a:r>
          </a:p>
          <a:p>
            <a:pPr marL="839788" lvl="1" indent="-495300" eaLnBrk="1" hangingPunct="1">
              <a:buFont typeface="Wingdings" pitchFamily="2" charset="2"/>
              <a:buNone/>
            </a:pPr>
            <a:r>
              <a:rPr lang="en-US" sz="2500" b="1" dirty="0" smtClean="0">
                <a:latin typeface="Courier New" pitchFamily="49" charset="0"/>
              </a:rPr>
              <a:t>&lt;/form&gt;</a:t>
            </a:r>
          </a:p>
        </p:txBody>
      </p:sp>
      <p:sp>
        <p:nvSpPr>
          <p:cNvPr id="8" name="Date Placeholder 7"/>
          <p:cNvSpPr>
            <a:spLocks noGrp="1"/>
          </p:cNvSpPr>
          <p:nvPr>
            <p:ph type="dt" sz="half" idx="10"/>
          </p:nvPr>
        </p:nvSpPr>
        <p:spPr/>
        <p:txBody>
          <a:bodyPr/>
          <a:lstStyle/>
          <a:p>
            <a:pPr>
              <a:defRPr/>
            </a:pPr>
            <a:fld id="{2D8DE5E2-B56A-47DB-909E-202EBE81AE84}"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35</a:t>
            </a:fld>
            <a:endParaRPr lang="en-US" altLang="en-US"/>
          </a:p>
        </p:txBody>
      </p:sp>
      <p:sp>
        <p:nvSpPr>
          <p:cNvPr id="39942" name="Rectangle 4"/>
          <p:cNvSpPr>
            <a:spLocks noChangeArrowheads="1"/>
          </p:cNvSpPr>
          <p:nvPr/>
        </p:nvSpPr>
        <p:spPr bwMode="auto">
          <a:xfrm>
            <a:off x="628650" y="1849594"/>
            <a:ext cx="6160663" cy="8382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Text Box 5"/>
          <p:cNvSpPr txBox="1">
            <a:spLocks noChangeArrowheads="1"/>
          </p:cNvSpPr>
          <p:nvPr/>
        </p:nvSpPr>
        <p:spPr bwMode="auto">
          <a:xfrm>
            <a:off x="4339644" y="2650724"/>
            <a:ext cx="49530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r>
              <a:rPr lang="en-US" sz="2800" b="1">
                <a:solidFill>
                  <a:srgbClr val="0000FF"/>
                </a:solidFill>
              </a:rPr>
              <a:t>frm.txtName</a:t>
            </a:r>
            <a:r>
              <a:rPr lang="en-US" sz="2800" b="1">
                <a:solidFill>
                  <a:srgbClr val="FF3300"/>
                </a:solidFill>
              </a:rPr>
              <a:t>.value</a:t>
            </a:r>
          </a:p>
          <a:p>
            <a:pPr lvl="1" eaLnBrk="1" hangingPunct="1"/>
            <a:r>
              <a:rPr lang="en-US" sz="2800" b="1">
                <a:solidFill>
                  <a:srgbClr val="0000FF"/>
                </a:solidFill>
              </a:rPr>
              <a:t>frm.chkField</a:t>
            </a:r>
            <a:r>
              <a:rPr lang="en-US" sz="2800" b="1">
                <a:solidFill>
                  <a:srgbClr val="FF3300"/>
                </a:solidFill>
              </a:rPr>
              <a:t>.value</a:t>
            </a:r>
          </a:p>
          <a:p>
            <a:pPr lvl="1" eaLnBrk="1" hangingPunct="1"/>
            <a:r>
              <a:rPr lang="en-US" sz="2800" b="1">
                <a:solidFill>
                  <a:srgbClr val="0000FF"/>
                </a:solidFill>
              </a:rPr>
              <a:t>frm.chkField</a:t>
            </a:r>
            <a:r>
              <a:rPr lang="en-US" sz="2800" b="1">
                <a:solidFill>
                  <a:srgbClr val="FF3300"/>
                </a:solidFill>
              </a:rPr>
              <a:t>.checked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Truy</a:t>
            </a:r>
            <a:r>
              <a:rPr lang="en-US" b="1" dirty="0"/>
              <a:t> </a:t>
            </a:r>
            <a:r>
              <a:rPr lang="en-US" b="1" dirty="0" err="1"/>
              <a:t>cập</a:t>
            </a:r>
            <a:r>
              <a:rPr lang="en-US" b="1" dirty="0"/>
              <a:t> </a:t>
            </a:r>
            <a:r>
              <a:rPr lang="en-US" b="1" dirty="0" err="1" smtClean="0"/>
              <a:t>các</a:t>
            </a:r>
            <a:r>
              <a:rPr lang="en-US" b="1" dirty="0" smtClean="0"/>
              <a:t> </a:t>
            </a:r>
            <a:r>
              <a:rPr lang="en-US" b="1" dirty="0" err="1"/>
              <a:t>phần</a:t>
            </a:r>
            <a:r>
              <a:rPr lang="en-US" b="1" dirty="0"/>
              <a:t> </a:t>
            </a:r>
            <a:r>
              <a:rPr lang="en-US" b="1" dirty="0" err="1"/>
              <a:t>tử</a:t>
            </a:r>
            <a:r>
              <a:rPr lang="en-US" b="1" dirty="0"/>
              <a:t> </a:t>
            </a:r>
            <a:r>
              <a:rPr lang="en-US" b="1" dirty="0" err="1"/>
              <a:t>trên</a:t>
            </a:r>
            <a:r>
              <a:rPr lang="en-US" b="1" dirty="0"/>
              <a:t> form</a:t>
            </a:r>
            <a:endParaRPr lang="en-US" dirty="0"/>
          </a:p>
        </p:txBody>
      </p:sp>
      <p:sp>
        <p:nvSpPr>
          <p:cNvPr id="3" name="Content Placeholder 2"/>
          <p:cNvSpPr>
            <a:spLocks noGrp="1"/>
          </p:cNvSpPr>
          <p:nvPr>
            <p:ph idx="1"/>
          </p:nvPr>
        </p:nvSpPr>
        <p:spPr>
          <a:xfrm>
            <a:off x="544653" y="1926873"/>
            <a:ext cx="8229600" cy="569913"/>
          </a:xfrm>
          <a:ln>
            <a:solidFill>
              <a:srgbClr val="FF0000"/>
            </a:solidFill>
          </a:ln>
        </p:spPr>
        <p:txBody>
          <a:bodyPr>
            <a:normAutofit/>
          </a:bodyPr>
          <a:lstStyle/>
          <a:p>
            <a:pPr marL="0" indent="0">
              <a:buNone/>
            </a:pPr>
            <a:r>
              <a:rPr lang="en-US" b="1" dirty="0" err="1">
                <a:latin typeface="Courier New" panose="02070309020205020404" pitchFamily="49" charset="0"/>
                <a:cs typeface="Courier New" panose="02070309020205020404" pitchFamily="49" charset="0"/>
              </a:rPr>
              <a:t>d</a:t>
            </a:r>
            <a:r>
              <a:rPr lang="en-US" sz="2600" b="1" smtClean="0">
                <a:latin typeface="Courier New" panose="02070309020205020404" pitchFamily="49" charset="0"/>
                <a:cs typeface="Courier New" panose="02070309020205020404" pitchFamily="49" charset="0"/>
              </a:rPr>
              <a:t>ocument.getElementById</a:t>
            </a:r>
            <a:r>
              <a:rPr lang="en-US" sz="2600" b="1" dirty="0">
                <a:latin typeface="Courier New" panose="02070309020205020404" pitchFamily="49" charset="0"/>
                <a:cs typeface="Courier New" panose="02070309020205020404" pitchFamily="49" charset="0"/>
              </a:rPr>
              <a:t>(“</a:t>
            </a:r>
            <a:r>
              <a:rPr lang="en-US" sz="2600" b="1" dirty="0" smtClean="0">
                <a:latin typeface="Courier New" panose="02070309020205020404" pitchFamily="49" charset="0"/>
                <a:cs typeface="Courier New" panose="02070309020205020404" pitchFamily="49" charset="0"/>
              </a:rPr>
              <a:t>id”).property</a:t>
            </a:r>
            <a:endParaRPr lang="en-US" sz="2600" b="1"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fld id="{86049D4A-94C2-4915-B883-5F4F7F668545}"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36</a:t>
            </a:fld>
            <a:endParaRPr lang="en-US" altLang="en-US"/>
          </a:p>
        </p:txBody>
      </p:sp>
      <p:sp>
        <p:nvSpPr>
          <p:cNvPr id="7" name="Content Placeholder 2"/>
          <p:cNvSpPr txBox="1">
            <a:spLocks/>
          </p:cNvSpPr>
          <p:nvPr/>
        </p:nvSpPr>
        <p:spPr bwMode="auto">
          <a:xfrm>
            <a:off x="480060" y="2686299"/>
            <a:ext cx="8229600" cy="377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Font typeface="Wingdings" pitchFamily="2" charset="2"/>
              <a:buNone/>
            </a:pPr>
            <a:r>
              <a:rPr lang="en-US" sz="2400" kern="0" dirty="0" err="1" smtClean="0">
                <a:latin typeface="Times New Roman" panose="02020603050405020304" pitchFamily="18" charset="0"/>
                <a:cs typeface="Times New Roman" panose="02020603050405020304" pitchFamily="18" charset="0"/>
              </a:rPr>
              <a:t>Ví</a:t>
            </a:r>
            <a:r>
              <a:rPr lang="en-US" sz="2400" kern="0" dirty="0" smtClean="0">
                <a:latin typeface="Times New Roman" panose="02020603050405020304" pitchFamily="18" charset="0"/>
                <a:cs typeface="Times New Roman" panose="02020603050405020304" pitchFamily="18" charset="0"/>
              </a:rPr>
              <a:t> </a:t>
            </a:r>
            <a:r>
              <a:rPr lang="en-US" sz="2400" kern="0" dirty="0" err="1" smtClean="0">
                <a:latin typeface="Times New Roman" panose="02020603050405020304" pitchFamily="18" charset="0"/>
                <a:cs typeface="Times New Roman" panose="02020603050405020304" pitchFamily="18" charset="0"/>
              </a:rPr>
              <a:t>dụ</a:t>
            </a:r>
            <a:r>
              <a:rPr lang="en-US" sz="2400" kern="0" dirty="0" smtClean="0">
                <a:latin typeface="Times New Roman" panose="02020603050405020304" pitchFamily="18" charset="0"/>
                <a:cs typeface="Times New Roman" panose="02020603050405020304" pitchFamily="18" charset="0"/>
              </a:rPr>
              <a:t>: </a:t>
            </a:r>
          </a:p>
          <a:p>
            <a:pPr marL="571500" indent="-571500" eaLnBrk="1" hangingPunct="1">
              <a:buNone/>
            </a:pPr>
            <a:r>
              <a:rPr lang="en-US" sz="2000" b="1" dirty="0">
                <a:latin typeface="Courier New" pitchFamily="49" charset="0"/>
              </a:rPr>
              <a:t>&lt;form id=“</a:t>
            </a:r>
            <a:r>
              <a:rPr lang="en-US" sz="2000" b="1" dirty="0" err="1">
                <a:solidFill>
                  <a:srgbClr val="0000FF"/>
                </a:solidFill>
                <a:latin typeface="Courier New" pitchFamily="49" charset="0"/>
              </a:rPr>
              <a:t>frm</a:t>
            </a:r>
            <a:r>
              <a:rPr lang="en-US" sz="2000" b="1" dirty="0">
                <a:latin typeface="Courier New" pitchFamily="49" charset="0"/>
              </a:rPr>
              <a:t>”&gt;</a:t>
            </a:r>
          </a:p>
          <a:p>
            <a:pPr marL="839788" lvl="1" indent="-495300" eaLnBrk="1" hangingPunct="1">
              <a:buNone/>
            </a:pPr>
            <a:r>
              <a:rPr lang="en-US" sz="2000" b="1" dirty="0">
                <a:latin typeface="Courier New" pitchFamily="49" charset="0"/>
              </a:rPr>
              <a:t>&lt;input id="</a:t>
            </a:r>
            <a:r>
              <a:rPr lang="en-US" sz="2000" b="1" dirty="0" err="1">
                <a:solidFill>
                  <a:srgbClr val="0000FF"/>
                </a:solidFill>
                <a:latin typeface="Courier New" pitchFamily="49" charset="0"/>
              </a:rPr>
              <a:t>txtName</a:t>
            </a:r>
            <a:r>
              <a:rPr lang="en-US" sz="2000" b="1" dirty="0">
                <a:solidFill>
                  <a:srgbClr val="0000FF"/>
                </a:solidFill>
                <a:latin typeface="Courier New" pitchFamily="49" charset="0"/>
              </a:rPr>
              <a:t>"</a:t>
            </a:r>
            <a:r>
              <a:rPr lang="en-US" sz="2000" b="1" dirty="0">
                <a:latin typeface="Courier New" pitchFamily="49" charset="0"/>
              </a:rPr>
              <a:t> name="</a:t>
            </a:r>
            <a:r>
              <a:rPr lang="en-US" sz="2000" b="1" dirty="0" err="1">
                <a:solidFill>
                  <a:srgbClr val="0000FF"/>
                </a:solidFill>
                <a:latin typeface="Courier New" pitchFamily="49" charset="0"/>
              </a:rPr>
              <a:t>txtName</a:t>
            </a:r>
            <a:r>
              <a:rPr lang="en-US" sz="2000" b="1" dirty="0">
                <a:latin typeface="Courier New" pitchFamily="49" charset="0"/>
              </a:rPr>
              <a:t>" type="text" /&gt;</a:t>
            </a:r>
          </a:p>
          <a:p>
            <a:pPr marL="839788" lvl="1" indent="-495300" eaLnBrk="1" hangingPunct="1">
              <a:buNone/>
            </a:pPr>
            <a:r>
              <a:rPr lang="en-US" sz="2000" b="1" dirty="0">
                <a:latin typeface="Courier New" pitchFamily="49" charset="0"/>
              </a:rPr>
              <a:t>&lt;input type=“Checkbox” id="</a:t>
            </a:r>
            <a:r>
              <a:rPr lang="en-US" sz="2000" b="1" dirty="0" err="1">
                <a:solidFill>
                  <a:srgbClr val="0000FF"/>
                </a:solidFill>
                <a:latin typeface="Courier New" pitchFamily="49" charset="0"/>
              </a:rPr>
              <a:t>chkField</a:t>
            </a:r>
            <a:r>
              <a:rPr lang="en-US" sz="2000" b="1" dirty="0">
                <a:latin typeface="Courier New" pitchFamily="49" charset="0"/>
              </a:rPr>
              <a:t>"  name=“</a:t>
            </a:r>
            <a:r>
              <a:rPr lang="en-US" sz="2000" b="1" dirty="0" err="1">
                <a:solidFill>
                  <a:srgbClr val="0000FF"/>
                </a:solidFill>
                <a:latin typeface="Courier New" pitchFamily="49" charset="0"/>
              </a:rPr>
              <a:t>chkField</a:t>
            </a:r>
            <a:r>
              <a:rPr lang="en-US" sz="2000" b="1" dirty="0">
                <a:latin typeface="Courier New" pitchFamily="49" charset="0"/>
              </a:rPr>
              <a:t>" value=“</a:t>
            </a:r>
            <a:r>
              <a:rPr lang="en-US" sz="2000" b="1" dirty="0">
                <a:solidFill>
                  <a:srgbClr val="FF3300"/>
                </a:solidFill>
                <a:latin typeface="Courier New" pitchFamily="49" charset="0"/>
              </a:rPr>
              <a:t>Ly </a:t>
            </a:r>
            <a:r>
              <a:rPr lang="en-US" sz="2000" b="1" dirty="0" err="1">
                <a:solidFill>
                  <a:srgbClr val="FF3300"/>
                </a:solidFill>
                <a:latin typeface="Courier New" pitchFamily="49" charset="0"/>
              </a:rPr>
              <a:t>thuyet</a:t>
            </a:r>
            <a:r>
              <a:rPr lang="en-US" sz="2000" b="1" dirty="0">
                <a:latin typeface="Courier New" pitchFamily="49" charset="0"/>
              </a:rPr>
              <a:t>" /&gt;</a:t>
            </a:r>
          </a:p>
          <a:p>
            <a:pPr marL="839788" lvl="1" indent="-495300" eaLnBrk="1" hangingPunct="1">
              <a:buNone/>
            </a:pPr>
            <a:r>
              <a:rPr lang="en-US" sz="2000" b="1" dirty="0">
                <a:latin typeface="Courier New" pitchFamily="49" charset="0"/>
              </a:rPr>
              <a:t>&lt;/</a:t>
            </a:r>
            <a:r>
              <a:rPr lang="en-US" sz="2000" b="1" dirty="0" smtClean="0">
                <a:latin typeface="Courier New" pitchFamily="49" charset="0"/>
              </a:rPr>
              <a:t>form&gt;</a:t>
            </a:r>
          </a:p>
          <a:p>
            <a:pPr marL="512763" indent="-495300" eaLnBrk="1" hangingPunct="1">
              <a:buNone/>
            </a:pPr>
            <a:r>
              <a:rPr lang="en-US" sz="2400" dirty="0" err="1"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kern="0" dirty="0" err="1" smtClean="0">
                <a:latin typeface="Courier New" panose="02070309020205020404" pitchFamily="49" charset="0"/>
                <a:cs typeface="Courier New" panose="02070309020205020404" pitchFamily="49" charset="0"/>
              </a:rPr>
              <a:t>document.getElementById</a:t>
            </a:r>
            <a:r>
              <a:rPr lang="en-US" sz="2400" kern="0" dirty="0" smtClean="0">
                <a:latin typeface="Courier New" panose="02070309020205020404" pitchFamily="49" charset="0"/>
                <a:cs typeface="Courier New" panose="02070309020205020404" pitchFamily="49" charset="0"/>
              </a:rPr>
              <a:t>(“</a:t>
            </a:r>
            <a:r>
              <a:rPr lang="en-US" sz="2400" kern="0" dirty="0" err="1" smtClean="0">
                <a:latin typeface="Courier New" panose="02070309020205020404" pitchFamily="49" charset="0"/>
                <a:cs typeface="Courier New" panose="02070309020205020404" pitchFamily="49" charset="0"/>
              </a:rPr>
              <a:t>chkField</a:t>
            </a:r>
            <a:r>
              <a:rPr lang="en-US" sz="2400" kern="0" dirty="0" smtClean="0">
                <a:latin typeface="Courier New" panose="02070309020205020404" pitchFamily="49" charset="0"/>
                <a:cs typeface="Courier New" panose="02070309020205020404" pitchFamily="49" charset="0"/>
              </a:rPr>
              <a:t>”).value</a:t>
            </a:r>
          </a:p>
          <a:p>
            <a:pPr marL="0" indent="0">
              <a:buFont typeface="Wingdings" pitchFamily="2" charset="2"/>
              <a:buNone/>
            </a:pPr>
            <a:endParaRPr lang="en-US" sz="24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4600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381000" y="304800"/>
            <a:ext cx="8610600" cy="914400"/>
          </a:xfrm>
        </p:spPr>
        <p:txBody>
          <a:bodyPr/>
          <a:lstStyle/>
          <a:p>
            <a:pPr eaLnBrk="1" hangingPunct="1"/>
            <a:r>
              <a:rPr lang="en-US" sz="3800" b="1" smtClean="0"/>
              <a:t>Textbox</a:t>
            </a:r>
            <a:endParaRPr lang="en-US" sz="2800" b="1" smtClean="0">
              <a:solidFill>
                <a:srgbClr val="0000FF"/>
              </a:solidFill>
            </a:endParaRPr>
          </a:p>
        </p:txBody>
      </p:sp>
      <p:sp>
        <p:nvSpPr>
          <p:cNvPr id="5" name="Date Placeholder 4"/>
          <p:cNvSpPr>
            <a:spLocks noGrp="1"/>
          </p:cNvSpPr>
          <p:nvPr>
            <p:ph type="dt" sz="half" idx="10"/>
          </p:nvPr>
        </p:nvSpPr>
        <p:spPr/>
        <p:txBody>
          <a:bodyPr/>
          <a:lstStyle/>
          <a:p>
            <a:pPr>
              <a:defRPr/>
            </a:pPr>
            <a:fld id="{578F9589-61C3-4E8D-AD94-C23DD50FA602}"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37</a:t>
            </a:fld>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010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Rectangle 8"/>
          <p:cNvSpPr>
            <a:spLocks noChangeArrowheads="1"/>
          </p:cNvSpPr>
          <p:nvPr/>
        </p:nvSpPr>
        <p:spPr bwMode="auto">
          <a:xfrm>
            <a:off x="0" y="10668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800" b="1">
                <a:solidFill>
                  <a:srgbClr val="0000FF"/>
                </a:solidFill>
                <a:latin typeface="Garamond" pitchFamily="18" charset="0"/>
              </a:rPr>
              <a:t>&lt;input type=“text” name=“name” value= “buttonname” name_events=“function_events()”&gt;</a:t>
            </a:r>
          </a:p>
        </p:txBody>
      </p:sp>
      <p:sp>
        <p:nvSpPr>
          <p:cNvPr id="45064" name="Rectangle 9"/>
          <p:cNvSpPr>
            <a:spLocks noChangeArrowheads="1"/>
          </p:cNvSpPr>
          <p:nvPr/>
        </p:nvSpPr>
        <p:spPr bwMode="auto">
          <a:xfrm>
            <a:off x="457200" y="49530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800" b="1"/>
              <a:t>Events: onblur, onfocus</a:t>
            </a:r>
          </a:p>
        </p:txBody>
      </p:sp>
    </p:spTree>
    <p:extLst>
      <p:ext uri="{BB962C8B-B14F-4D97-AF65-F5344CB8AC3E}">
        <p14:creationId xmlns:p14="http://schemas.microsoft.com/office/powerpoint/2010/main" val="3896233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4"/>
          <p:cNvSpPr>
            <a:spLocks noChangeArrowheads="1"/>
          </p:cNvSpPr>
          <p:nvPr/>
        </p:nvSpPr>
        <p:spPr bwMode="auto">
          <a:xfrm>
            <a:off x="342900" y="457200"/>
            <a:ext cx="8458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t>&lt;form id=“</a:t>
            </a:r>
            <a:r>
              <a:rPr lang="en-US" sz="2400" b="1">
                <a:solidFill>
                  <a:srgbClr val="0000FF"/>
                </a:solidFill>
              </a:rPr>
              <a:t>frm</a:t>
            </a:r>
            <a:r>
              <a:rPr lang="en-US" sz="2400" b="1"/>
              <a:t>”&gt;</a:t>
            </a:r>
          </a:p>
          <a:p>
            <a:pPr lvl="1"/>
            <a:r>
              <a:rPr lang="en-US" sz="2400" b="1"/>
              <a:t>&lt;input id="</a:t>
            </a:r>
            <a:r>
              <a:rPr lang="en-US" sz="2400" b="1">
                <a:solidFill>
                  <a:srgbClr val="0000FF"/>
                </a:solidFill>
              </a:rPr>
              <a:t>txtso1</a:t>
            </a:r>
            <a:r>
              <a:rPr lang="en-US" sz="2400" b="1"/>
              <a:t>" name="</a:t>
            </a:r>
            <a:r>
              <a:rPr lang="en-US" sz="2400" b="1">
                <a:solidFill>
                  <a:srgbClr val="0000FF"/>
                </a:solidFill>
              </a:rPr>
              <a:t>txtso1</a:t>
            </a:r>
            <a:r>
              <a:rPr lang="en-US" sz="2400" b="1"/>
              <a:t>" type="text" /&gt;</a:t>
            </a:r>
          </a:p>
          <a:p>
            <a:pPr lvl="1"/>
            <a:r>
              <a:rPr lang="en-US" sz="2400" b="1"/>
              <a:t>&lt;input id="</a:t>
            </a:r>
            <a:r>
              <a:rPr lang="en-US" sz="2400" b="1">
                <a:solidFill>
                  <a:srgbClr val="0000FF"/>
                </a:solidFill>
              </a:rPr>
              <a:t>txtkq</a:t>
            </a:r>
            <a:r>
              <a:rPr lang="en-US" sz="2400" b="1"/>
              <a:t>" name="</a:t>
            </a:r>
            <a:r>
              <a:rPr lang="en-US" sz="2400" b="1">
                <a:solidFill>
                  <a:srgbClr val="0000FF"/>
                </a:solidFill>
              </a:rPr>
              <a:t>txtkq</a:t>
            </a:r>
            <a:r>
              <a:rPr lang="en-US" sz="2400" b="1"/>
              <a:t>" type="text” readonly=</a:t>
            </a:r>
            <a:r>
              <a:rPr lang="en-US" sz="2400" b="1">
                <a:solidFill>
                  <a:srgbClr val="0000FF"/>
                </a:solidFill>
              </a:rPr>
              <a:t>true</a:t>
            </a:r>
            <a:r>
              <a:rPr lang="en-US" sz="2400" b="1"/>
              <a:t> /&gt;</a:t>
            </a:r>
          </a:p>
          <a:p>
            <a:pPr lvl="1"/>
            <a:r>
              <a:rPr lang="en-US" sz="2400" b="1"/>
              <a:t>…</a:t>
            </a:r>
          </a:p>
          <a:p>
            <a:pPr lvl="1"/>
            <a:r>
              <a:rPr lang="en-US" sz="2400" b="1"/>
              <a:t>&lt;/form&gt;</a:t>
            </a:r>
          </a:p>
        </p:txBody>
      </p:sp>
      <p:sp>
        <p:nvSpPr>
          <p:cNvPr id="46086" name="Text Box 5"/>
          <p:cNvSpPr txBox="1">
            <a:spLocks noChangeArrowheads="1"/>
          </p:cNvSpPr>
          <p:nvPr/>
        </p:nvSpPr>
        <p:spPr bwMode="auto">
          <a:xfrm>
            <a:off x="538766" y="3124200"/>
            <a:ext cx="8066468" cy="156966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r>
              <a:rPr lang="en-US" sz="2400">
                <a:solidFill>
                  <a:srgbClr val="FF3300"/>
                </a:solidFill>
              </a:rPr>
              <a:t>var </a:t>
            </a:r>
            <a:r>
              <a:rPr lang="en-US" sz="2400" smtClean="0">
                <a:solidFill>
                  <a:srgbClr val="FF3300"/>
                </a:solidFill>
              </a:rPr>
              <a:t>a=</a:t>
            </a:r>
            <a:r>
              <a:rPr lang="en-US" sz="2400" smtClean="0">
                <a:solidFill>
                  <a:srgbClr val="0000FF"/>
                </a:solidFill>
              </a:rPr>
              <a:t>document.getElementById(“txtso1”)</a:t>
            </a:r>
            <a:r>
              <a:rPr lang="en-US" sz="2400" smtClean="0">
                <a:solidFill>
                  <a:srgbClr val="FF3300"/>
                </a:solidFill>
              </a:rPr>
              <a:t>.value</a:t>
            </a:r>
            <a:r>
              <a:rPr lang="en-US" sz="2400">
                <a:solidFill>
                  <a:srgbClr val="FF3300"/>
                </a:solidFill>
              </a:rPr>
              <a:t>;</a:t>
            </a:r>
          </a:p>
          <a:p>
            <a:pPr lvl="1" eaLnBrk="1" hangingPunct="1"/>
            <a:r>
              <a:rPr lang="en-US" sz="2400">
                <a:solidFill>
                  <a:srgbClr val="0000FF"/>
                </a:solidFill>
              </a:rPr>
              <a:t>document.getElementById(“txtso1</a:t>
            </a:r>
            <a:r>
              <a:rPr lang="en-US" sz="2400" smtClean="0">
                <a:solidFill>
                  <a:srgbClr val="0000FF"/>
                </a:solidFill>
              </a:rPr>
              <a:t>”)</a:t>
            </a:r>
            <a:r>
              <a:rPr lang="en-US" sz="2400" smtClean="0">
                <a:solidFill>
                  <a:srgbClr val="FF3300"/>
                </a:solidFill>
              </a:rPr>
              <a:t>.value</a:t>
            </a:r>
            <a:r>
              <a:rPr lang="en-US" sz="2400" smtClean="0">
                <a:solidFill>
                  <a:srgbClr val="0000FF"/>
                </a:solidFill>
              </a:rPr>
              <a:t>=“</a:t>
            </a:r>
            <a:r>
              <a:rPr lang="en-US" sz="2400">
                <a:solidFill>
                  <a:srgbClr val="0000FF"/>
                </a:solidFill>
              </a:rPr>
              <a:t>1900”;</a:t>
            </a:r>
          </a:p>
          <a:p>
            <a:pPr lvl="1" eaLnBrk="1" hangingPunct="1"/>
            <a:r>
              <a:rPr lang="en-US" sz="2400">
                <a:solidFill>
                  <a:srgbClr val="0000FF"/>
                </a:solidFill>
              </a:rPr>
              <a:t>document.getElementById</a:t>
            </a:r>
            <a:r>
              <a:rPr lang="en-US" sz="2400" smtClean="0">
                <a:solidFill>
                  <a:srgbClr val="0000FF"/>
                </a:solidFill>
              </a:rPr>
              <a:t>(“txtkq”)</a:t>
            </a:r>
            <a:r>
              <a:rPr lang="en-US" sz="2400" smtClean="0">
                <a:solidFill>
                  <a:srgbClr val="FF3300"/>
                </a:solidFill>
              </a:rPr>
              <a:t>.value= “2000”;</a:t>
            </a:r>
          </a:p>
          <a:p>
            <a:pPr lvl="1" eaLnBrk="1" hangingPunct="1"/>
            <a:r>
              <a:rPr lang="en-US" sz="2400" smtClean="0">
                <a:solidFill>
                  <a:srgbClr val="0000FF"/>
                </a:solidFill>
              </a:rPr>
              <a:t>frm.txtso1.</a:t>
            </a:r>
            <a:r>
              <a:rPr lang="en-US" sz="2400" smtClean="0">
                <a:solidFill>
                  <a:srgbClr val="FF3300"/>
                </a:solidFill>
              </a:rPr>
              <a:t>focus</a:t>
            </a:r>
            <a:r>
              <a:rPr lang="en-US" sz="2400">
                <a:solidFill>
                  <a:srgbClr val="FF3300"/>
                </a:solidFill>
              </a:rPr>
              <a:t>()</a:t>
            </a:r>
            <a:r>
              <a:rPr lang="en-US" sz="2400">
                <a:solidFill>
                  <a:srgbClr val="0000FF"/>
                </a:solidFill>
              </a:rPr>
              <a:t>;</a:t>
            </a:r>
          </a:p>
        </p:txBody>
      </p:sp>
      <p:sp>
        <p:nvSpPr>
          <p:cNvPr id="8" name="Date Placeholder 7"/>
          <p:cNvSpPr>
            <a:spLocks noGrp="1"/>
          </p:cNvSpPr>
          <p:nvPr>
            <p:ph type="dt" sz="half" idx="10"/>
          </p:nvPr>
        </p:nvSpPr>
        <p:spPr/>
        <p:txBody>
          <a:bodyPr/>
          <a:lstStyle/>
          <a:p>
            <a:pPr>
              <a:defRPr/>
            </a:pPr>
            <a:fld id="{2BC6D28E-3154-455A-820F-0D077AD2F10A}"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38</a:t>
            </a:fld>
            <a:endParaRPr lang="en-US" altLang="en-US"/>
          </a:p>
        </p:txBody>
      </p:sp>
    </p:spTree>
    <p:extLst>
      <p:ext uri="{BB962C8B-B14F-4D97-AF65-F5344CB8AC3E}">
        <p14:creationId xmlns:p14="http://schemas.microsoft.com/office/powerpoint/2010/main" val="807821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smtClean="0"/>
              <a:t>Regular Expression</a:t>
            </a:r>
            <a:br>
              <a:rPr lang="en-US" sz="3400" smtClean="0"/>
            </a:br>
            <a:r>
              <a:rPr lang="en-US" sz="3400" smtClean="0"/>
              <a:t>Biểu </a:t>
            </a:r>
            <a:r>
              <a:rPr lang="en-US" sz="3400" err="1" smtClean="0"/>
              <a:t>thức</a:t>
            </a:r>
            <a:r>
              <a:rPr lang="en-US" sz="3400" smtClean="0"/>
              <a:t> chính qui</a:t>
            </a:r>
            <a:endParaRPr lang="en-US" sz="3400" dirty="0"/>
          </a:p>
        </p:txBody>
      </p:sp>
      <p:sp>
        <p:nvSpPr>
          <p:cNvPr id="3" name="Content Placeholder 2"/>
          <p:cNvSpPr>
            <a:spLocks noGrp="1"/>
          </p:cNvSpPr>
          <p:nvPr>
            <p:ph idx="1"/>
          </p:nvPr>
        </p:nvSpPr>
        <p:spPr>
          <a:xfrm>
            <a:off x="457200" y="1692521"/>
            <a:ext cx="8686800" cy="4784479"/>
          </a:xfrm>
        </p:spPr>
        <p:txBody>
          <a:bodyPr>
            <a:normAutofit lnSpcReduction="10000"/>
          </a:bodyPr>
          <a:lstStyle/>
          <a:p>
            <a:pPr marL="0" indent="0">
              <a:buNone/>
            </a:pPr>
            <a:r>
              <a:rPr lang="en-US" sz="2800" dirty="0" err="1" smtClean="0"/>
              <a:t>Cú</a:t>
            </a:r>
            <a:r>
              <a:rPr lang="en-US" sz="2800" dirty="0" smtClean="0"/>
              <a:t> </a:t>
            </a:r>
            <a:r>
              <a:rPr lang="en-US" sz="2800" err="1" smtClean="0"/>
              <a:t>pháp</a:t>
            </a:r>
            <a:r>
              <a:rPr lang="en-US" sz="2800" smtClean="0"/>
              <a:t>:</a:t>
            </a:r>
            <a:r>
              <a:rPr lang="en-US" dirty="0" smtClean="0">
                <a:latin typeface="Courier New" panose="02070309020205020404" pitchFamily="49" charset="0"/>
                <a:cs typeface="Courier New" panose="02070309020205020404" pitchFamily="49" charset="0"/>
              </a:rPr>
              <a:t>	/pattern/modifiers</a:t>
            </a:r>
          </a:p>
          <a:p>
            <a:pPr marL="0" indent="0">
              <a:buNone/>
            </a:pPr>
            <a:r>
              <a:rPr lang="en-US" sz="2800" err="1"/>
              <a:t>Trong</a:t>
            </a:r>
            <a:r>
              <a:rPr lang="en-US" sz="2800"/>
              <a:t> </a:t>
            </a:r>
            <a:r>
              <a:rPr lang="en-US" sz="2800" smtClean="0"/>
              <a:t>đó: </a:t>
            </a:r>
            <a:r>
              <a:rPr lang="en-US" sz="2800" smtClean="0">
                <a:latin typeface="Courier New" panose="02070309020205020404" pitchFamily="49" charset="0"/>
                <a:cs typeface="Courier New" panose="02070309020205020404" pitchFamily="49" charset="0"/>
              </a:rPr>
              <a:t>pattern</a:t>
            </a:r>
            <a:r>
              <a:rPr lang="en-US" sz="2800" dirty="0" smtClean="0">
                <a:latin typeface="Courier New" panose="02070309020205020404" pitchFamily="49" charset="0"/>
                <a:cs typeface="Courier New" panose="02070309020205020404" pitchFamily="49" charset="0"/>
              </a:rPr>
              <a:t>: </a:t>
            </a:r>
            <a:r>
              <a:rPr lang="en-US" sz="2800" dirty="0" err="1" smtClean="0"/>
              <a:t>chuỗi</a:t>
            </a:r>
            <a:r>
              <a:rPr lang="en-US" sz="2800" dirty="0" smtClean="0"/>
              <a:t> Regular Expression</a:t>
            </a:r>
          </a:p>
          <a:p>
            <a:pPr marL="0" indent="0">
              <a:buNone/>
            </a:pPr>
            <a:r>
              <a:rPr lang="en-US" sz="2800"/>
              <a:t>	</a:t>
            </a:r>
            <a:r>
              <a:rPr lang="en-US" sz="2800" smtClean="0"/>
              <a:t>	</a:t>
            </a:r>
            <a:r>
              <a:rPr lang="en-US" sz="2800" smtClean="0">
                <a:latin typeface="Courier New" panose="02070309020205020404" pitchFamily="49" charset="0"/>
                <a:cs typeface="Courier New" panose="02070309020205020404" pitchFamily="49" charset="0"/>
              </a:rPr>
              <a:t>modifiers</a:t>
            </a:r>
            <a:r>
              <a:rPr lang="en-US" sz="2800" dirty="0" smtClean="0">
                <a:latin typeface="Courier New" panose="02070309020205020404" pitchFamily="49" charset="0"/>
                <a:cs typeface="Courier New" panose="02070309020205020404" pitchFamily="49" charset="0"/>
              </a:rPr>
              <a:t>: </a:t>
            </a:r>
            <a:r>
              <a:rPr lang="en-US" sz="2800" dirty="0" err="1" smtClean="0"/>
              <a:t>thông</a:t>
            </a:r>
            <a:r>
              <a:rPr lang="en-US" sz="2800" dirty="0" smtClean="0"/>
              <a:t> </a:t>
            </a:r>
            <a:r>
              <a:rPr lang="en-US" sz="2800" dirty="0" err="1" smtClean="0"/>
              <a:t>số</a:t>
            </a:r>
            <a:r>
              <a:rPr lang="en-US" sz="2800" dirty="0" smtClean="0"/>
              <a:t> </a:t>
            </a:r>
            <a:r>
              <a:rPr lang="en-US" sz="2800" dirty="0" err="1" smtClean="0"/>
              <a:t>cấu</a:t>
            </a:r>
            <a:r>
              <a:rPr lang="en-US" sz="2800" dirty="0" smtClean="0"/>
              <a:t> </a:t>
            </a:r>
            <a:r>
              <a:rPr lang="en-US" sz="2800" dirty="0" err="1" smtClean="0"/>
              <a:t>hình</a:t>
            </a:r>
            <a:r>
              <a:rPr lang="en-US" sz="2800" dirty="0" smtClean="0"/>
              <a:t> </a:t>
            </a:r>
            <a:r>
              <a:rPr lang="en-US" sz="2800" dirty="0" err="1" smtClean="0"/>
              <a:t>cho</a:t>
            </a:r>
            <a:r>
              <a:rPr lang="en-US" sz="2800" dirty="0" smtClean="0"/>
              <a:t> </a:t>
            </a:r>
            <a:r>
              <a:rPr lang="en-US" sz="2800" dirty="0" err="1" smtClean="0"/>
              <a:t>chuỗi</a:t>
            </a:r>
            <a:r>
              <a:rPr lang="en-US" sz="2800" dirty="0" smtClean="0"/>
              <a:t> 			</a:t>
            </a:r>
            <a:r>
              <a:rPr lang="en-US" sz="2800" dirty="0" err="1" smtClean="0"/>
              <a:t>với</a:t>
            </a:r>
            <a:r>
              <a:rPr lang="en-US" sz="2800" dirty="0" smtClean="0"/>
              <a:t> </a:t>
            </a:r>
            <a:r>
              <a:rPr lang="en-US" sz="2800" dirty="0" err="1" smtClean="0"/>
              <a:t>các</a:t>
            </a:r>
            <a:r>
              <a:rPr lang="en-US" sz="2800" dirty="0" smtClean="0"/>
              <a:t> </a:t>
            </a:r>
            <a:r>
              <a:rPr lang="en-US" sz="2800" dirty="0" err="1" smtClean="0"/>
              <a:t>giá</a:t>
            </a:r>
            <a:r>
              <a:rPr lang="en-US" sz="2800" dirty="0" smtClean="0"/>
              <a:t> </a:t>
            </a:r>
            <a:r>
              <a:rPr lang="en-US" sz="2800" dirty="0" err="1" smtClean="0"/>
              <a:t>trị</a:t>
            </a:r>
            <a:r>
              <a:rPr lang="en-US" sz="2800" dirty="0" smtClean="0"/>
              <a:t>:</a:t>
            </a:r>
          </a:p>
          <a:p>
            <a:pPr marL="0" indent="0">
              <a:buNone/>
            </a:pPr>
            <a:r>
              <a:rPr lang="en-US" sz="2800" dirty="0"/>
              <a:t>	</a:t>
            </a:r>
            <a:r>
              <a:rPr lang="en-US" sz="2800" dirty="0" smtClean="0"/>
              <a:t>	</a:t>
            </a:r>
            <a:r>
              <a:rPr lang="en-US" sz="2800" dirty="0" smtClean="0">
                <a:latin typeface="Courier New" panose="02070309020205020404" pitchFamily="49" charset="0"/>
                <a:cs typeface="Courier New" panose="02070309020205020404" pitchFamily="49" charset="0"/>
              </a:rPr>
              <a:t>i</a:t>
            </a:r>
            <a:r>
              <a:rPr lang="en-US" sz="2800" dirty="0" smtClean="0"/>
              <a:t>: so </a:t>
            </a:r>
            <a:r>
              <a:rPr lang="en-US" sz="2800" dirty="0" err="1" smtClean="0"/>
              <a:t>khớp</a:t>
            </a:r>
            <a:r>
              <a:rPr lang="en-US" sz="2800" dirty="0" smtClean="0"/>
              <a:t> </a:t>
            </a:r>
            <a:r>
              <a:rPr lang="en-US" sz="2800" dirty="0" err="1" smtClean="0"/>
              <a:t>chữ</a:t>
            </a:r>
            <a:r>
              <a:rPr lang="en-US" sz="2800" dirty="0" smtClean="0"/>
              <a:t> </a:t>
            </a:r>
            <a:r>
              <a:rPr lang="en-US" sz="2800" dirty="0" err="1" smtClean="0"/>
              <a:t>hoa</a:t>
            </a:r>
            <a:r>
              <a:rPr lang="en-US" sz="2800" dirty="0" smtClean="0"/>
              <a:t> </a:t>
            </a:r>
            <a:r>
              <a:rPr lang="en-US" sz="2800" dirty="0" err="1" smtClean="0"/>
              <a:t>và</a:t>
            </a:r>
            <a:r>
              <a:rPr lang="en-US" sz="2800" dirty="0" smtClean="0"/>
              <a:t> </a:t>
            </a:r>
            <a:r>
              <a:rPr lang="en-US" sz="2800" dirty="0" err="1" smtClean="0"/>
              <a:t>thường</a:t>
            </a:r>
            <a:endParaRPr lang="en-US" sz="2800" dirty="0" smtClean="0"/>
          </a:p>
          <a:p>
            <a:pPr marL="0" indent="0">
              <a:buNone/>
            </a:pPr>
            <a:r>
              <a:rPr lang="en-US" sz="2800" dirty="0"/>
              <a:t>	</a:t>
            </a:r>
            <a:r>
              <a:rPr lang="en-US" sz="2800" dirty="0" smtClean="0"/>
              <a:t>	</a:t>
            </a:r>
            <a:r>
              <a:rPr lang="en-US" sz="2800" smtClean="0">
                <a:latin typeface="Courier New" panose="02070309020205020404" pitchFamily="49" charset="0"/>
                <a:cs typeface="Courier New" panose="02070309020205020404" pitchFamily="49" charset="0"/>
              </a:rPr>
              <a:t>g</a:t>
            </a:r>
            <a:r>
              <a:rPr lang="en-US" sz="2800" smtClean="0"/>
              <a:t>: so </a:t>
            </a:r>
            <a:r>
              <a:rPr lang="en-US" sz="2800" dirty="0" err="1" smtClean="0"/>
              <a:t>khớp</a:t>
            </a:r>
            <a:r>
              <a:rPr lang="en-US" sz="2800" dirty="0" smtClean="0"/>
              <a:t> </a:t>
            </a:r>
            <a:r>
              <a:rPr lang="en-US" sz="2800" dirty="0" err="1" smtClean="0"/>
              <a:t>toàn</a:t>
            </a:r>
            <a:r>
              <a:rPr lang="en-US" sz="2800" dirty="0" smtClean="0"/>
              <a:t> </a:t>
            </a:r>
            <a:r>
              <a:rPr lang="en-US" sz="2800" dirty="0" err="1" smtClean="0"/>
              <a:t>chuỗi</a:t>
            </a:r>
            <a:endParaRPr lang="en-US" sz="2800" dirty="0" smtClean="0"/>
          </a:p>
          <a:p>
            <a:pPr marL="0" indent="0">
              <a:buNone/>
            </a:pPr>
            <a:r>
              <a:rPr lang="en-US" sz="2800" dirty="0"/>
              <a:t>	</a:t>
            </a:r>
            <a:r>
              <a:rPr lang="en-US" sz="2800" smtClean="0"/>
              <a:t>	</a:t>
            </a:r>
            <a:r>
              <a:rPr lang="en-US" sz="2800" smtClean="0">
                <a:latin typeface="Courier New" panose="02070309020205020404" pitchFamily="49" charset="0"/>
                <a:cs typeface="Courier New" panose="02070309020205020404" pitchFamily="49" charset="0"/>
              </a:rPr>
              <a:t>m:</a:t>
            </a:r>
            <a:r>
              <a:rPr lang="en-US" sz="2800" smtClean="0"/>
              <a:t>so </a:t>
            </a:r>
            <a:r>
              <a:rPr lang="en-US" sz="2800" dirty="0" err="1" smtClean="0"/>
              <a:t>khớp</a:t>
            </a:r>
            <a:r>
              <a:rPr lang="en-US" sz="2800" dirty="0" smtClean="0"/>
              <a:t> </a:t>
            </a:r>
            <a:r>
              <a:rPr lang="en-US" sz="2800" dirty="0" err="1" smtClean="0"/>
              <a:t>cả</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err="1" smtClean="0"/>
              <a:t>xuống</a:t>
            </a:r>
            <a:r>
              <a:rPr lang="en-US" sz="2800" smtClean="0"/>
              <a:t> dòng</a:t>
            </a:r>
          </a:p>
          <a:p>
            <a:pPr marL="0" indent="0">
              <a:buNone/>
            </a:pPr>
            <a:r>
              <a:rPr lang="en-US" sz="2800" smtClean="0"/>
              <a:t>Sử dụng  hàm test() [true/false]: so khớp biểu thức chính qui</a:t>
            </a:r>
            <a:endParaRPr lang="en-US" sz="28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fld id="{48426FD4-0615-422D-B949-4993EC43803C}"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39</a:t>
            </a:fld>
            <a:endParaRPr lang="en-US" altLang="en-US"/>
          </a:p>
        </p:txBody>
      </p:sp>
    </p:spTree>
    <p:extLst>
      <p:ext uri="{BB962C8B-B14F-4D97-AF65-F5344CB8AC3E}">
        <p14:creationId xmlns:p14="http://schemas.microsoft.com/office/powerpoint/2010/main" val="969857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57200" y="228600"/>
            <a:ext cx="8229600" cy="533400"/>
          </a:xfrm>
        </p:spPr>
        <p:txBody>
          <a:bodyPr/>
          <a:lstStyle/>
          <a:p>
            <a:pPr marL="800100" indent="-800100" eaLnBrk="1" hangingPunct="1"/>
            <a:r>
              <a:rPr lang="en-US" sz="3000" b="1" smtClean="0">
                <a:latin typeface="Arial" charset="0"/>
              </a:rPr>
              <a:t>I. </a:t>
            </a:r>
            <a:r>
              <a:rPr lang="en-US" sz="3000" b="1" smtClean="0"/>
              <a:t>MÔ HÌNH DOM (Document Object Model)</a:t>
            </a:r>
          </a:p>
        </p:txBody>
      </p:sp>
      <p:sp>
        <p:nvSpPr>
          <p:cNvPr id="6150" name="Rectangle 3"/>
          <p:cNvSpPr>
            <a:spLocks noGrp="1" noChangeArrowheads="1"/>
          </p:cNvSpPr>
          <p:nvPr>
            <p:ph idx="1"/>
          </p:nvPr>
        </p:nvSpPr>
        <p:spPr>
          <a:xfrm>
            <a:off x="533400" y="871538"/>
            <a:ext cx="8153400" cy="5257800"/>
          </a:xfrm>
        </p:spPr>
        <p:txBody>
          <a:bodyPr>
            <a:normAutofit fontScale="92500" lnSpcReduction="20000"/>
          </a:bodyPr>
          <a:lstStyle/>
          <a:p>
            <a:pPr marL="571500" indent="-571500" eaLnBrk="1" hangingPunct="1">
              <a:buFont typeface="Wingdings" pitchFamily="2" charset="2"/>
              <a:buNone/>
            </a:pPr>
            <a:r>
              <a:rPr lang="en-US" sz="2400" b="1" dirty="0" err="1" smtClean="0"/>
              <a:t>Đối</a:t>
            </a:r>
            <a:r>
              <a:rPr lang="en-US" sz="2400" b="1" dirty="0" smtClean="0"/>
              <a:t> </a:t>
            </a:r>
            <a:r>
              <a:rPr lang="en-US" sz="2400" b="1" dirty="0" err="1" smtClean="0"/>
              <a:t>tượng</a:t>
            </a:r>
            <a:r>
              <a:rPr lang="en-US" sz="2400" b="1" dirty="0" smtClean="0"/>
              <a:t> – </a:t>
            </a:r>
            <a:r>
              <a:rPr lang="en-US" sz="2400" b="1" dirty="0" err="1" smtClean="0"/>
              <a:t>Mô</a:t>
            </a:r>
            <a:r>
              <a:rPr lang="en-US" sz="2400" b="1" dirty="0" smtClean="0"/>
              <a:t> </a:t>
            </a:r>
            <a:r>
              <a:rPr lang="en-US" sz="2400" b="1" dirty="0" err="1" smtClean="0"/>
              <a:t>hình</a:t>
            </a:r>
            <a:r>
              <a:rPr lang="en-US" sz="2400" b="1" dirty="0" smtClean="0"/>
              <a:t> </a:t>
            </a:r>
            <a:r>
              <a:rPr lang="en-US" sz="2400" b="1" dirty="0" err="1" smtClean="0"/>
              <a:t>đối</a:t>
            </a:r>
            <a:r>
              <a:rPr lang="en-US" sz="2400" b="1" dirty="0" smtClean="0"/>
              <a:t> </a:t>
            </a:r>
            <a:r>
              <a:rPr lang="en-US" sz="2400" b="1" dirty="0" err="1" smtClean="0"/>
              <a:t>tượng</a:t>
            </a:r>
            <a:r>
              <a:rPr lang="en-US" sz="2400" dirty="0" smtClean="0"/>
              <a:t>:</a:t>
            </a:r>
          </a:p>
          <a:p>
            <a:pPr marL="571500" indent="-571500" eaLnBrk="1" hangingPunct="1"/>
            <a:r>
              <a:rPr lang="en-US" sz="2400" dirty="0" smtClean="0">
                <a:solidFill>
                  <a:srgbClr val="FF3300"/>
                </a:solidFill>
              </a:rPr>
              <a:t>object</a:t>
            </a:r>
            <a:r>
              <a:rPr lang="en-US" sz="2400" dirty="0" smtClean="0"/>
              <a:t> :</a:t>
            </a:r>
          </a:p>
          <a:p>
            <a:pPr marL="839788" lvl="1" indent="-495300" eaLnBrk="1" hangingPunct="1"/>
            <a:r>
              <a:rPr lang="en-US" sz="2400" dirty="0" smtClean="0"/>
              <a:t>	properties (</a:t>
            </a:r>
            <a:r>
              <a:rPr lang="en-US" sz="2400" dirty="0" err="1" smtClean="0"/>
              <a:t>thuộc</a:t>
            </a:r>
            <a:r>
              <a:rPr lang="en-US" sz="2400" dirty="0" smtClean="0"/>
              <a:t> </a:t>
            </a:r>
            <a:r>
              <a:rPr lang="en-US" sz="2400" dirty="0" err="1" smtClean="0"/>
              <a:t>tính</a:t>
            </a:r>
            <a:r>
              <a:rPr lang="en-US" sz="2400" dirty="0" smtClean="0"/>
              <a:t>),</a:t>
            </a:r>
          </a:p>
          <a:p>
            <a:pPr marL="839788" lvl="1" indent="-495300" eaLnBrk="1" hangingPunct="1"/>
            <a:r>
              <a:rPr lang="en-US" sz="2400" dirty="0" smtClean="0"/>
              <a:t>	methods (</a:t>
            </a:r>
            <a:r>
              <a:rPr lang="en-US" sz="2400" dirty="0" err="1" smtClean="0"/>
              <a:t>phương</a:t>
            </a:r>
            <a:r>
              <a:rPr lang="en-US" sz="2400" dirty="0" smtClean="0"/>
              <a:t> </a:t>
            </a:r>
            <a:r>
              <a:rPr lang="en-US" sz="2400" dirty="0" err="1" smtClean="0"/>
              <a:t>thức</a:t>
            </a:r>
            <a:r>
              <a:rPr lang="en-US" sz="2400" dirty="0" smtClean="0"/>
              <a:t>)</a:t>
            </a:r>
          </a:p>
          <a:p>
            <a:pPr marL="839788" lvl="1" indent="-495300" eaLnBrk="1" hangingPunct="1"/>
            <a:r>
              <a:rPr lang="en-US" sz="2400" dirty="0" smtClean="0"/>
              <a:t>	events (</a:t>
            </a:r>
            <a:r>
              <a:rPr lang="en-US" sz="2400" dirty="0" err="1" smtClean="0"/>
              <a:t>sự</a:t>
            </a:r>
            <a:r>
              <a:rPr lang="en-US" sz="2400" dirty="0" smtClean="0"/>
              <a:t> </a:t>
            </a:r>
            <a:r>
              <a:rPr lang="en-US" sz="2400" dirty="0" err="1" smtClean="0"/>
              <a:t>kiện</a:t>
            </a:r>
            <a:r>
              <a:rPr lang="en-US" sz="2400" dirty="0" smtClean="0"/>
              <a:t>).</a:t>
            </a:r>
          </a:p>
          <a:p>
            <a:pPr marL="571500" indent="-571500" eaLnBrk="1" hangingPunct="1"/>
            <a:r>
              <a:rPr lang="en-US" sz="2400" dirty="0" smtClean="0"/>
              <a:t>Object </a:t>
            </a:r>
            <a:r>
              <a:rPr lang="en-US" sz="2400" dirty="0" smtClean="0">
                <a:solidFill>
                  <a:srgbClr val="FF3300"/>
                </a:solidFill>
              </a:rPr>
              <a:t> [id]: </a:t>
            </a:r>
            <a:r>
              <a:rPr lang="en-US" sz="2400" dirty="0" err="1" smtClean="0"/>
              <a:t>Địnhdanh</a:t>
            </a:r>
            <a:r>
              <a:rPr lang="en-US" sz="2400" dirty="0" smtClean="0"/>
              <a:t> </a:t>
            </a:r>
            <a:r>
              <a:rPr lang="en-US" sz="2400" dirty="0" err="1" smtClean="0"/>
              <a:t>cho</a:t>
            </a:r>
            <a:r>
              <a:rPr lang="en-US" sz="2400" dirty="0" smtClean="0"/>
              <a:t> objects </a:t>
            </a:r>
            <a:r>
              <a:rPr lang="en-US" sz="2400" b="1" i="1" dirty="0" err="1" smtClean="0">
                <a:solidFill>
                  <a:srgbClr val="FF3300"/>
                </a:solidFill>
              </a:rPr>
              <a:t>duy</a:t>
            </a:r>
            <a:r>
              <a:rPr lang="en-US" sz="2400" b="1" i="1" dirty="0" smtClean="0">
                <a:solidFill>
                  <a:srgbClr val="FF3300"/>
                </a:solidFill>
              </a:rPr>
              <a:t> </a:t>
            </a:r>
            <a:r>
              <a:rPr lang="en-US" sz="2400" b="1" i="1" dirty="0" err="1" smtClean="0">
                <a:solidFill>
                  <a:srgbClr val="FF3300"/>
                </a:solidFill>
              </a:rPr>
              <a:t>nhất</a:t>
            </a:r>
            <a:endParaRPr lang="en-US" sz="2400" b="1" i="1" dirty="0" smtClean="0">
              <a:solidFill>
                <a:srgbClr val="FF3300"/>
              </a:solidFill>
            </a:endParaRPr>
          </a:p>
          <a:p>
            <a:pPr marL="571500" indent="-571500" eaLnBrk="1" hangingPunct="1"/>
            <a:r>
              <a:rPr lang="en-US" sz="2400" dirty="0" err="1" smtClean="0"/>
              <a:t>Ví</a:t>
            </a:r>
            <a:r>
              <a:rPr lang="en-US" sz="2400" dirty="0" smtClean="0"/>
              <a:t> </a:t>
            </a:r>
            <a:r>
              <a:rPr lang="en-US" sz="2400" dirty="0" err="1" smtClean="0"/>
              <a:t>dụ</a:t>
            </a:r>
            <a:r>
              <a:rPr lang="en-US" sz="2400" dirty="0" smtClean="0"/>
              <a:t>: </a:t>
            </a:r>
            <a:r>
              <a:rPr lang="en-US" sz="2400" b="1" dirty="0" smtClean="0">
                <a:latin typeface="Courier New" pitchFamily="49" charset="0"/>
              </a:rPr>
              <a:t>&lt;</a:t>
            </a:r>
            <a:r>
              <a:rPr lang="en-US" sz="2400" b="1" dirty="0" err="1" smtClean="0">
                <a:latin typeface="Courier New" pitchFamily="49" charset="0"/>
              </a:rPr>
              <a:t>img</a:t>
            </a:r>
            <a:r>
              <a:rPr lang="en-US" sz="2400" b="1" dirty="0" smtClean="0">
                <a:latin typeface="Courier New" pitchFamily="49" charset="0"/>
              </a:rPr>
              <a:t> </a:t>
            </a:r>
            <a:r>
              <a:rPr lang="en-US" sz="2400" b="1" dirty="0" smtClean="0">
                <a:solidFill>
                  <a:srgbClr val="FF3300"/>
                </a:solidFill>
                <a:latin typeface="Courier New" pitchFamily="49" charset="0"/>
              </a:rPr>
              <a:t>id</a:t>
            </a:r>
            <a:r>
              <a:rPr lang="en-US" sz="2400" b="1" dirty="0" smtClean="0">
                <a:latin typeface="Courier New" pitchFamily="49" charset="0"/>
              </a:rPr>
              <a:t>=“h1” …&gt;</a:t>
            </a:r>
          </a:p>
          <a:p>
            <a:pPr marL="571500" indent="-571500" eaLnBrk="1" hangingPunct="1">
              <a:buFont typeface="Wingdings" pitchFamily="2" charset="2"/>
              <a:buNone/>
            </a:pPr>
            <a:r>
              <a:rPr lang="en-US" sz="2400" b="1" dirty="0" smtClean="0">
                <a:latin typeface="Courier New" pitchFamily="49" charset="0"/>
              </a:rPr>
              <a:t>	&lt;table </a:t>
            </a:r>
            <a:r>
              <a:rPr lang="en-US" sz="2400" b="1" dirty="0" smtClean="0">
                <a:solidFill>
                  <a:srgbClr val="FF3300"/>
                </a:solidFill>
                <a:latin typeface="Courier New" pitchFamily="49" charset="0"/>
              </a:rPr>
              <a:t>id</a:t>
            </a:r>
            <a:r>
              <a:rPr lang="en-US" sz="2400" b="1" dirty="0" smtClean="0">
                <a:latin typeface="Courier New" pitchFamily="49" charset="0"/>
              </a:rPr>
              <a:t>=“tb1” …&gt;</a:t>
            </a:r>
          </a:p>
          <a:p>
            <a:pPr marL="571500" indent="-571500" eaLnBrk="1" hangingPunct="1">
              <a:buFont typeface="Wingdings" pitchFamily="2" charset="2"/>
              <a:buNone/>
            </a:pPr>
            <a:r>
              <a:rPr lang="en-US" sz="2400" b="1" dirty="0" smtClean="0">
                <a:latin typeface="Courier New" pitchFamily="49" charset="0"/>
              </a:rPr>
              <a:t>		&lt;</a:t>
            </a:r>
            <a:r>
              <a:rPr lang="en-US" sz="2400" b="1" dirty="0" err="1" smtClean="0">
                <a:latin typeface="Courier New" pitchFamily="49" charset="0"/>
              </a:rPr>
              <a:t>tr</a:t>
            </a:r>
            <a:r>
              <a:rPr lang="en-US" sz="2400" b="1" dirty="0" smtClean="0">
                <a:latin typeface="Courier New" pitchFamily="49" charset="0"/>
              </a:rPr>
              <a:t> </a:t>
            </a:r>
            <a:r>
              <a:rPr lang="en-US" sz="2400" b="1" dirty="0" smtClean="0">
                <a:solidFill>
                  <a:srgbClr val="FF3300"/>
                </a:solidFill>
                <a:latin typeface="Courier New" pitchFamily="49" charset="0"/>
              </a:rPr>
              <a:t>id</a:t>
            </a:r>
            <a:r>
              <a:rPr lang="en-US" sz="2400" b="1" dirty="0" smtClean="0">
                <a:latin typeface="Courier New" pitchFamily="49" charset="0"/>
              </a:rPr>
              <a:t>=“ro1”…&gt;</a:t>
            </a:r>
          </a:p>
          <a:p>
            <a:pPr marL="571500" indent="-571500" eaLnBrk="1" hangingPunct="1">
              <a:buFont typeface="Wingdings" pitchFamily="2" charset="2"/>
              <a:buNone/>
            </a:pPr>
            <a:r>
              <a:rPr lang="en-US" sz="2400" b="1" dirty="0" smtClean="0">
                <a:latin typeface="Courier New" pitchFamily="49" charset="0"/>
              </a:rPr>
              <a:t>			&lt;td </a:t>
            </a:r>
            <a:r>
              <a:rPr lang="en-US" sz="2400" b="1" dirty="0" smtClean="0">
                <a:solidFill>
                  <a:srgbClr val="FF3300"/>
                </a:solidFill>
                <a:latin typeface="Courier New" pitchFamily="49" charset="0"/>
              </a:rPr>
              <a:t>id</a:t>
            </a:r>
            <a:r>
              <a:rPr lang="en-US" sz="2400" b="1" dirty="0" smtClean="0">
                <a:latin typeface="Courier New" pitchFamily="49" charset="0"/>
              </a:rPr>
              <a:t>=“cl1” …&gt;</a:t>
            </a:r>
          </a:p>
          <a:p>
            <a:pPr marL="571500" indent="-571500" eaLnBrk="1" hangingPunct="1">
              <a:buFont typeface="Wingdings" pitchFamily="2" charset="2"/>
              <a:buNone/>
            </a:pPr>
            <a:r>
              <a:rPr lang="en-US" sz="2400" b="1" dirty="0" smtClean="0">
                <a:latin typeface="Courier New" pitchFamily="49" charset="0"/>
              </a:rPr>
              <a:t>	&lt;form </a:t>
            </a:r>
            <a:r>
              <a:rPr lang="en-US" sz="2400" b="1" dirty="0" smtClean="0">
                <a:solidFill>
                  <a:srgbClr val="FF3300"/>
                </a:solidFill>
                <a:latin typeface="Courier New" pitchFamily="49" charset="0"/>
              </a:rPr>
              <a:t>id</a:t>
            </a:r>
            <a:r>
              <a:rPr lang="en-US" sz="2400" b="1" dirty="0" smtClean="0">
                <a:latin typeface="Courier New" pitchFamily="49" charset="0"/>
              </a:rPr>
              <a:t>=“</a:t>
            </a:r>
            <a:r>
              <a:rPr lang="en-US" sz="2400" b="1" dirty="0" err="1" smtClean="0">
                <a:latin typeface="Courier New" pitchFamily="49" charset="0"/>
              </a:rPr>
              <a:t>frmDK</a:t>
            </a:r>
            <a:r>
              <a:rPr lang="en-US" sz="2400" b="1" dirty="0" smtClean="0">
                <a:latin typeface="Courier New" pitchFamily="49" charset="0"/>
              </a:rPr>
              <a:t>” …&gt;</a:t>
            </a:r>
          </a:p>
          <a:p>
            <a:pPr marL="571500" indent="-571500" eaLnBrk="1" hangingPunct="1">
              <a:buFont typeface="Wingdings" pitchFamily="2" charset="2"/>
              <a:buNone/>
            </a:pPr>
            <a:r>
              <a:rPr lang="en-US" sz="2400" b="1" dirty="0" smtClean="0">
                <a:latin typeface="Courier New" pitchFamily="49" charset="0"/>
              </a:rPr>
              <a:t>	 &lt;input type=text </a:t>
            </a:r>
            <a:r>
              <a:rPr lang="en-US" sz="2400" b="1" dirty="0" smtClean="0">
                <a:solidFill>
                  <a:srgbClr val="FF3300"/>
                </a:solidFill>
                <a:latin typeface="Courier New" pitchFamily="49" charset="0"/>
              </a:rPr>
              <a:t>id</a:t>
            </a:r>
            <a:r>
              <a:rPr lang="en-US" sz="2400" b="1" dirty="0" smtClean="0">
                <a:latin typeface="Courier New" pitchFamily="49" charset="0"/>
              </a:rPr>
              <a:t>=“</a:t>
            </a:r>
            <a:r>
              <a:rPr lang="en-US" sz="2400" b="1" dirty="0" err="1" smtClean="0">
                <a:latin typeface="Courier New" pitchFamily="49" charset="0"/>
              </a:rPr>
              <a:t>txtName</a:t>
            </a:r>
            <a:r>
              <a:rPr lang="en-US" sz="2400" b="1" dirty="0" smtClean="0">
                <a:latin typeface="Courier New" pitchFamily="49" charset="0"/>
              </a:rPr>
              <a:t>”&gt; </a:t>
            </a:r>
          </a:p>
        </p:txBody>
      </p:sp>
      <p:sp>
        <p:nvSpPr>
          <p:cNvPr id="8" name="Date Placeholder 7"/>
          <p:cNvSpPr>
            <a:spLocks noGrp="1"/>
          </p:cNvSpPr>
          <p:nvPr>
            <p:ph type="dt" sz="half" idx="10"/>
          </p:nvPr>
        </p:nvSpPr>
        <p:spPr/>
        <p:txBody>
          <a:bodyPr/>
          <a:lstStyle/>
          <a:p>
            <a:pPr>
              <a:defRPr/>
            </a:pPr>
            <a:fld id="{7E06475E-C3F5-42A6-97A5-9075BCA3A45A}"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4</a:t>
            </a:fld>
            <a:endParaRPr lang="en-US"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smtClean="0"/>
              <a:t>Partern</a:t>
            </a:r>
            <a:r>
              <a:rPr lang="vi-VN" smtClean="0"/>
              <a:t> </a:t>
            </a:r>
            <a:r>
              <a:rPr lang="en-US" smtClean="0"/>
              <a:t>chứa </a:t>
            </a:r>
            <a:r>
              <a:rPr lang="vi-VN" smtClean="0"/>
              <a:t>2 </a:t>
            </a:r>
            <a:r>
              <a:rPr lang="vi-VN"/>
              <a:t>loại ký </a:t>
            </a:r>
            <a:r>
              <a:rPr lang="vi-VN" smtClean="0"/>
              <a:t>tự:</a:t>
            </a:r>
            <a:endParaRPr lang="en-US" smtClean="0"/>
          </a:p>
          <a:p>
            <a:pPr>
              <a:buFont typeface="Wingdings" panose="05000000000000000000" pitchFamily="2" charset="2"/>
              <a:buChar char="q"/>
            </a:pPr>
            <a:r>
              <a:rPr lang="vi-VN" smtClean="0"/>
              <a:t>Ký </a:t>
            </a:r>
            <a:r>
              <a:rPr lang="vi-VN"/>
              <a:t>tự thường bao gồm các ký tự trong bảng chữ cái: a,b,c,d,.. và các chuỗi thông thường được ghép từ các ký tự </a:t>
            </a:r>
            <a:r>
              <a:rPr lang="vi-VN" smtClean="0"/>
              <a:t>đó.</a:t>
            </a:r>
            <a:endParaRPr lang="en-US" smtClean="0"/>
          </a:p>
          <a:p>
            <a:pPr>
              <a:buFont typeface="Wingdings" panose="05000000000000000000" pitchFamily="2" charset="2"/>
              <a:buChar char="q"/>
            </a:pPr>
            <a:r>
              <a:rPr lang="vi-VN" smtClean="0"/>
              <a:t>Ký </a:t>
            </a:r>
            <a:r>
              <a:rPr lang="vi-VN"/>
              <a:t>tự đặc biệt: </a:t>
            </a:r>
            <a:endParaRPr lang="en-US" smtClean="0"/>
          </a:p>
          <a:p>
            <a:pPr marL="0" indent="0">
              <a:buNone/>
            </a:pPr>
            <a:r>
              <a:rPr lang="en-US" b="1" smtClean="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 Trả về chuỗi kết quả phù hợp với vị trí đầu của chuỗi gốc.</a:t>
            </a:r>
            <a:br>
              <a:rPr lang="en-US">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 Trả về chuỗi kết quả phù hợp với vị trí cuối của chuỗi gốc.</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Ký tự Escape.</a:t>
            </a:r>
            <a:br>
              <a:rPr lang="en-US">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 Lặp lại 1 hay nhiều lần.</a:t>
            </a:r>
          </a:p>
        </p:txBody>
      </p:sp>
      <p:sp>
        <p:nvSpPr>
          <p:cNvPr id="4" name="Date Placeholder 3"/>
          <p:cNvSpPr>
            <a:spLocks noGrp="1"/>
          </p:cNvSpPr>
          <p:nvPr>
            <p:ph type="dt" sz="half" idx="10"/>
          </p:nvPr>
        </p:nvSpPr>
        <p:spPr/>
        <p:txBody>
          <a:bodyPr/>
          <a:lstStyle/>
          <a:p>
            <a:pPr>
              <a:defRPr/>
            </a:pPr>
            <a:fld id="{F5FDC57A-C098-4FDF-A40E-22A8A1747AAE}"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40</a:t>
            </a:fld>
            <a:endParaRPr lang="en-US" altLang="en-US"/>
          </a:p>
        </p:txBody>
      </p:sp>
    </p:spTree>
    <p:extLst>
      <p:ext uri="{BB962C8B-B14F-4D97-AF65-F5344CB8AC3E}">
        <p14:creationId xmlns:p14="http://schemas.microsoft.com/office/powerpoint/2010/main" val="14424323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E4E72F2B-2CA6-4074-A015-96DE417DCE8D}"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41</a:t>
            </a:fld>
            <a:endParaRPr lang="en-US" altLang="en-US"/>
          </a:p>
        </p:txBody>
      </p:sp>
      <p:pic>
        <p:nvPicPr>
          <p:cNvPr id="7" name="Picture 6"/>
          <p:cNvPicPr>
            <a:picLocks noChangeAspect="1"/>
          </p:cNvPicPr>
          <p:nvPr/>
        </p:nvPicPr>
        <p:blipFill>
          <a:blip r:embed="rId2"/>
          <a:stretch>
            <a:fillRect/>
          </a:stretch>
        </p:blipFill>
        <p:spPr>
          <a:xfrm>
            <a:off x="381000" y="262931"/>
            <a:ext cx="8382000" cy="6093420"/>
          </a:xfrm>
          <a:prstGeom prst="rect">
            <a:avLst/>
          </a:prstGeom>
        </p:spPr>
      </p:pic>
    </p:spTree>
    <p:extLst>
      <p:ext uri="{BB962C8B-B14F-4D97-AF65-F5344CB8AC3E}">
        <p14:creationId xmlns:p14="http://schemas.microsoft.com/office/powerpoint/2010/main" val="3506067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526" y="304800"/>
            <a:ext cx="8058150" cy="6051551"/>
          </a:xfrm>
        </p:spPr>
        <p:txBody>
          <a:bodyPr>
            <a:normAutofit lnSpcReduction="10000"/>
          </a:bodyPr>
          <a:lstStyle/>
          <a:p>
            <a:pPr marL="0" indent="0">
              <a:buNone/>
            </a:pPr>
            <a:r>
              <a:rPr lang="en-US" smtClean="0"/>
              <a:t>Ví dụ: Biểu thức chính quy cho số CMND </a:t>
            </a:r>
          </a:p>
          <a:p>
            <a:pPr marL="0" indent="0">
              <a:buNone/>
            </a:pPr>
            <a:endParaRPr lang="en-US"/>
          </a:p>
          <a:p>
            <a:pPr marL="0" indent="0">
              <a:buNone/>
            </a:pPr>
            <a:r>
              <a:rPr lang="en-US" smtClean="0"/>
              <a:t>Ví dụ: Xây dựng biểu thức chính quy cho password từ 6-20 ký tự, con số hoặc các ký tự đặc biệt.</a:t>
            </a:r>
          </a:p>
          <a:p>
            <a:pPr marL="0" indent="0">
              <a:buNone/>
            </a:pPr>
            <a:endParaRPr lang="en-US" smtClean="0"/>
          </a:p>
          <a:p>
            <a:pPr marL="0" indent="0">
              <a:buNone/>
            </a:pPr>
            <a:r>
              <a:rPr lang="en-US" smtClean="0"/>
              <a:t>Ví dụ: Xây dựng biểu thức chính quy cho địa chỉ mail.</a:t>
            </a:r>
          </a:p>
          <a:p>
            <a:pPr marL="0" indent="0">
              <a:buNone/>
            </a:pPr>
            <a:endParaRPr lang="en-US"/>
          </a:p>
          <a:p>
            <a:pPr marL="0" indent="0">
              <a:buNone/>
            </a:pPr>
            <a:r>
              <a:rPr lang="en-US" smtClean="0"/>
              <a:t>Ví dụ: Xây dựng biểu thức chính quy cho số điện thoại di động 10 hoặc 11 số.</a:t>
            </a:r>
          </a:p>
          <a:p>
            <a:pPr marL="0" indent="0">
              <a:buNone/>
            </a:pPr>
            <a:endParaRPr lang="en-US" smtClean="0"/>
          </a:p>
          <a:p>
            <a:pPr marL="0" indent="0">
              <a:buNone/>
            </a:pPr>
            <a:r>
              <a:rPr lang="en-US"/>
              <a:t>Ví dụ: Xây dựng biểu thức chính quy cho </a:t>
            </a:r>
            <a:r>
              <a:rPr lang="en-US" smtClean="0"/>
              <a:t>mã thẻ cào.</a:t>
            </a:r>
            <a:endParaRPr lang="en-US"/>
          </a:p>
          <a:p>
            <a:pPr marL="0" indent="0">
              <a:buNone/>
            </a:pPr>
            <a:r>
              <a:rPr lang="en-US" sz="2800">
                <a:solidFill>
                  <a:srgbClr val="AA7700"/>
                </a:solidFill>
              </a:rPr>
              <a:t>pattern</a:t>
            </a:r>
            <a:r>
              <a:rPr lang="en-US"/>
              <a:t> </a:t>
            </a:r>
            <a:r>
              <a:rPr lang="en-US" smtClean="0"/>
              <a:t>=</a:t>
            </a:r>
            <a:r>
              <a:rPr lang="en-US" smtClean="0">
                <a:solidFill>
                  <a:srgbClr val="0000FF"/>
                </a:solidFill>
              </a:rPr>
              <a:t>“/^[</a:t>
            </a:r>
            <a:r>
              <a:rPr lang="en-US">
                <a:solidFill>
                  <a:srgbClr val="0000FF"/>
                </a:solidFill>
              </a:rPr>
              <a:t>0-9]{4}-[0-9]{4}-[0-9]{4}-[0-9]{4</a:t>
            </a:r>
            <a:r>
              <a:rPr lang="en-US" smtClean="0">
                <a:solidFill>
                  <a:srgbClr val="0000FF"/>
                </a:solidFill>
              </a:rPr>
              <a:t>}$/”</a:t>
            </a:r>
            <a:r>
              <a:rPr lang="en-US" smtClean="0"/>
              <a:t>;</a:t>
            </a:r>
          </a:p>
        </p:txBody>
      </p:sp>
      <p:sp>
        <p:nvSpPr>
          <p:cNvPr id="4" name="Date Placeholder 3"/>
          <p:cNvSpPr>
            <a:spLocks noGrp="1"/>
          </p:cNvSpPr>
          <p:nvPr>
            <p:ph type="dt" sz="half" idx="10"/>
          </p:nvPr>
        </p:nvSpPr>
        <p:spPr/>
        <p:txBody>
          <a:bodyPr/>
          <a:lstStyle/>
          <a:p>
            <a:pPr>
              <a:defRPr/>
            </a:pPr>
            <a:fld id="{6EC11981-FE3D-4225-A1C0-C43EF12051A4}"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42</a:t>
            </a:fld>
            <a:endParaRPr lang="en-US" altLang="en-US"/>
          </a:p>
        </p:txBody>
      </p:sp>
      <p:sp>
        <p:nvSpPr>
          <p:cNvPr id="7" name="Rectangle 2"/>
          <p:cNvSpPr>
            <a:spLocks noChangeArrowheads="1"/>
          </p:cNvSpPr>
          <p:nvPr/>
        </p:nvSpPr>
        <p:spPr bwMode="auto">
          <a:xfrm>
            <a:off x="411526" y="3202273"/>
            <a:ext cx="845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AA7700"/>
                </a:solidFill>
                <a:effectLst/>
                <a:cs typeface="Arial" panose="020B0604020202020204" pitchFamily="34" charset="0"/>
              </a:rPr>
              <a:t>pattern</a:t>
            </a:r>
            <a:r>
              <a:rPr kumimoji="0" lang="en-US" sz="2400" b="0" i="0" u="none" strike="noStrike" cap="none" normalizeH="0" baseline="0" smtClean="0">
                <a:ln>
                  <a:noFill/>
                </a:ln>
                <a:solidFill>
                  <a:srgbClr val="333333"/>
                </a:solidFill>
                <a:effectLst/>
                <a:cs typeface="Arial" panose="020B0604020202020204" pitchFamily="34" charset="0"/>
              </a:rPr>
              <a:t> </a:t>
            </a:r>
            <a:r>
              <a:rPr kumimoji="0" lang="en-US" sz="2400" b="0" i="0" u="none" strike="noStrike" cap="none" normalizeH="0" baseline="0" smtClean="0">
                <a:ln>
                  <a:noFill/>
                </a:ln>
                <a:solidFill>
                  <a:srgbClr val="000000"/>
                </a:solidFill>
                <a:effectLst/>
                <a:cs typeface="Arial" panose="020B0604020202020204" pitchFamily="34" charset="0"/>
              </a:rPr>
              <a:t>= </a:t>
            </a:r>
            <a:r>
              <a:rPr kumimoji="0" lang="en-US" sz="2400" b="0" i="0" u="none" strike="noStrike" cap="none" normalizeH="0" baseline="0" smtClean="0">
                <a:ln>
                  <a:noFill/>
                </a:ln>
                <a:solidFill>
                  <a:srgbClr val="0000FF"/>
                </a:solidFill>
                <a:effectLst/>
                <a:cs typeface="Arial" panose="020B0604020202020204" pitchFamily="34" charset="0"/>
              </a:rPr>
              <a:t>"/^[a-zA-Z0-9]+\@[a-zA-Z]{4,7}+\.[a-zA-Z]{3}/"</a:t>
            </a:r>
            <a:r>
              <a:rPr kumimoji="0" lang="en-US" sz="2400" b="0" i="0" u="none" strike="noStrike" cap="none" normalizeH="0" baseline="0" smtClean="0">
                <a:ln>
                  <a:noFill/>
                </a:ln>
                <a:solidFill>
                  <a:srgbClr val="000000"/>
                </a:solidFill>
                <a:effectLst/>
                <a:cs typeface="Arial" panose="020B0604020202020204" pitchFamily="34" charset="0"/>
              </a:rPr>
              <a:t>;</a:t>
            </a:r>
            <a:r>
              <a:rPr kumimoji="0" lang="en-US" sz="2400" b="0" i="0" u="none" strike="noStrike" cap="none" normalizeH="0" baseline="0" smtClean="0">
                <a:ln>
                  <a:noFill/>
                </a:ln>
                <a:solidFill>
                  <a:schemeClr val="tx1"/>
                </a:solidFill>
                <a:effectLst/>
                <a:cs typeface="Arial" panose="020B0604020202020204" pitchFamily="34" charset="0"/>
              </a:rPr>
              <a:t> </a:t>
            </a:r>
          </a:p>
        </p:txBody>
      </p:sp>
      <p:sp>
        <p:nvSpPr>
          <p:cNvPr id="8" name="Rectangle 2"/>
          <p:cNvSpPr>
            <a:spLocks noChangeArrowheads="1"/>
          </p:cNvSpPr>
          <p:nvPr/>
        </p:nvSpPr>
        <p:spPr bwMode="auto">
          <a:xfrm>
            <a:off x="359375" y="2210068"/>
            <a:ext cx="88011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sz="2800" b="0" i="0" u="none" strike="noStrike" cap="none" normalizeH="0" baseline="0" smtClean="0">
                <a:ln>
                  <a:noFill/>
                </a:ln>
                <a:solidFill>
                  <a:srgbClr val="AA7700"/>
                </a:solidFill>
                <a:effectLst/>
                <a:cs typeface="Arial" panose="020B0604020202020204" pitchFamily="34" charset="0"/>
              </a:rPr>
              <a:t>pattern</a:t>
            </a:r>
            <a:r>
              <a:rPr kumimoji="0" lang="en-US" sz="2800" b="0" i="0" u="none" strike="noStrike" cap="none" normalizeH="0" baseline="0" smtClean="0">
                <a:ln>
                  <a:noFill/>
                </a:ln>
                <a:solidFill>
                  <a:srgbClr val="333333"/>
                </a:solidFill>
                <a:effectLst/>
                <a:cs typeface="Arial" panose="020B0604020202020204" pitchFamily="34" charset="0"/>
              </a:rPr>
              <a:t> </a:t>
            </a:r>
            <a:r>
              <a:rPr kumimoji="0" lang="en-US" sz="2800" b="0" i="0" u="none" strike="noStrike" cap="none" normalizeH="0" baseline="0" smtClean="0">
                <a:ln>
                  <a:noFill/>
                </a:ln>
                <a:solidFill>
                  <a:srgbClr val="000000"/>
                </a:solidFill>
                <a:effectLst/>
                <a:cs typeface="Arial" panose="020B0604020202020204" pitchFamily="34" charset="0"/>
              </a:rPr>
              <a:t>= </a:t>
            </a:r>
            <a:r>
              <a:rPr kumimoji="0" lang="en-US" sz="2800" b="0" i="0" u="none" strike="noStrike" cap="none" normalizeH="0" baseline="0" smtClean="0">
                <a:ln>
                  <a:noFill/>
                </a:ln>
                <a:solidFill>
                  <a:srgbClr val="0000FF"/>
                </a:solidFill>
                <a:effectLst/>
                <a:cs typeface="Arial" panose="020B0604020202020204" pitchFamily="34" charset="0"/>
              </a:rPr>
              <a:t>“</a:t>
            </a:r>
            <a:r>
              <a:rPr lang="en-US" sz="2800" smtClean="0">
                <a:solidFill>
                  <a:srgbClr val="0000FF"/>
                </a:solidFill>
              </a:rPr>
              <a:t>/^[A-Za-z0-9(!@#$%^&amp;*()_ </a:t>
            </a:r>
            <a:r>
              <a:rPr lang="en-US" sz="2800">
                <a:solidFill>
                  <a:srgbClr val="0000FF"/>
                </a:solidFill>
              </a:rPr>
              <a:t>]{6,20}</a:t>
            </a:r>
            <a:r>
              <a:rPr lang="en-US" sz="2800" smtClean="0">
                <a:solidFill>
                  <a:srgbClr val="0000FF"/>
                </a:solidFill>
              </a:rPr>
              <a:t> $/”</a:t>
            </a:r>
            <a:endParaRPr kumimoji="0" lang="en-US" sz="2800" b="0" i="0" u="none" strike="noStrike" cap="none" normalizeH="0" baseline="0" smtClean="0">
              <a:ln>
                <a:noFill/>
              </a:ln>
              <a:solidFill>
                <a:srgbClr val="0000FF"/>
              </a:solidFill>
              <a:effectLst/>
              <a:cs typeface="Arial" panose="020B0604020202020204" pitchFamily="34" charset="0"/>
            </a:endParaRPr>
          </a:p>
        </p:txBody>
      </p:sp>
      <p:sp>
        <p:nvSpPr>
          <p:cNvPr id="9" name="Rectangle 2"/>
          <p:cNvSpPr>
            <a:spLocks noChangeArrowheads="1"/>
          </p:cNvSpPr>
          <p:nvPr/>
        </p:nvSpPr>
        <p:spPr bwMode="auto">
          <a:xfrm>
            <a:off x="357316" y="848531"/>
            <a:ext cx="88011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sz="2800" b="0" i="0" u="none" strike="noStrike" cap="none" normalizeH="0" baseline="0" smtClean="0">
                <a:ln>
                  <a:noFill/>
                </a:ln>
                <a:solidFill>
                  <a:srgbClr val="AA7700"/>
                </a:solidFill>
                <a:effectLst/>
                <a:cs typeface="Arial" panose="020B0604020202020204" pitchFamily="34" charset="0"/>
              </a:rPr>
              <a:t>pattern</a:t>
            </a:r>
            <a:r>
              <a:rPr kumimoji="0" lang="en-US" sz="2800" b="0" i="0" u="none" strike="noStrike" cap="none" normalizeH="0" baseline="0" smtClean="0">
                <a:ln>
                  <a:noFill/>
                </a:ln>
                <a:solidFill>
                  <a:srgbClr val="333333"/>
                </a:solidFill>
                <a:effectLst/>
                <a:cs typeface="Arial" panose="020B0604020202020204" pitchFamily="34" charset="0"/>
              </a:rPr>
              <a:t> </a:t>
            </a:r>
            <a:r>
              <a:rPr kumimoji="0" lang="en-US" sz="2800" b="0" i="0" u="none" strike="noStrike" cap="none" normalizeH="0" baseline="0" smtClean="0">
                <a:ln>
                  <a:noFill/>
                </a:ln>
                <a:solidFill>
                  <a:srgbClr val="000000"/>
                </a:solidFill>
                <a:effectLst/>
                <a:cs typeface="Arial" panose="020B0604020202020204" pitchFamily="34" charset="0"/>
              </a:rPr>
              <a:t>= </a:t>
            </a:r>
            <a:r>
              <a:rPr lang="en-US" sz="2800" smtClean="0">
                <a:solidFill>
                  <a:srgbClr val="0000FF"/>
                </a:solidFill>
                <a:cs typeface="Arial" panose="020B0604020202020204" pitchFamily="34" charset="0"/>
              </a:rPr>
              <a:t>“/^[</a:t>
            </a:r>
            <a:r>
              <a:rPr lang="en-US" sz="2800">
                <a:solidFill>
                  <a:srgbClr val="0000FF"/>
                </a:solidFill>
                <a:cs typeface="Arial" panose="020B0604020202020204" pitchFamily="34" charset="0"/>
              </a:rPr>
              <a:t>0-9</a:t>
            </a:r>
            <a:r>
              <a:rPr lang="en-US" sz="2800" smtClean="0">
                <a:solidFill>
                  <a:srgbClr val="0000FF"/>
                </a:solidFill>
                <a:cs typeface="Arial" panose="020B0604020202020204" pitchFamily="34" charset="0"/>
              </a:rPr>
              <a:t>]</a:t>
            </a:r>
            <a:r>
              <a:rPr lang="en-US" sz="2800" smtClean="0"/>
              <a:t> </a:t>
            </a:r>
            <a:r>
              <a:rPr lang="en-US" sz="2800" smtClean="0">
                <a:solidFill>
                  <a:srgbClr val="0000FF"/>
                </a:solidFill>
                <a:cs typeface="Arial" panose="020B0604020202020204" pitchFamily="34" charset="0"/>
              </a:rPr>
              <a:t>{10}$/”</a:t>
            </a:r>
            <a:endParaRPr lang="en-US" sz="2800">
              <a:solidFill>
                <a:srgbClr val="0000FF"/>
              </a:solidFill>
              <a:cs typeface="Arial" panose="020B0604020202020204" pitchFamily="34" charset="0"/>
            </a:endParaRPr>
          </a:p>
        </p:txBody>
      </p:sp>
      <p:sp>
        <p:nvSpPr>
          <p:cNvPr id="10" name="Rectangle 2"/>
          <p:cNvSpPr>
            <a:spLocks noChangeArrowheads="1"/>
          </p:cNvSpPr>
          <p:nvPr/>
        </p:nvSpPr>
        <p:spPr bwMode="auto">
          <a:xfrm>
            <a:off x="365554" y="4533090"/>
            <a:ext cx="88011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sz="2800" b="0" i="0" u="none" strike="noStrike" cap="none" normalizeH="0" baseline="0" smtClean="0">
                <a:ln>
                  <a:noFill/>
                </a:ln>
                <a:solidFill>
                  <a:srgbClr val="AA7700"/>
                </a:solidFill>
                <a:effectLst/>
                <a:cs typeface="Arial" panose="020B0604020202020204" pitchFamily="34" charset="0"/>
              </a:rPr>
              <a:t>pattern</a:t>
            </a:r>
            <a:r>
              <a:rPr kumimoji="0" lang="en-US" sz="2800" b="0" i="0" u="none" strike="noStrike" cap="none" normalizeH="0" baseline="0" smtClean="0">
                <a:ln>
                  <a:noFill/>
                </a:ln>
                <a:solidFill>
                  <a:srgbClr val="333333"/>
                </a:solidFill>
                <a:effectLst/>
                <a:cs typeface="Arial" panose="020B0604020202020204" pitchFamily="34" charset="0"/>
              </a:rPr>
              <a:t> </a:t>
            </a:r>
            <a:r>
              <a:rPr kumimoji="0" lang="en-US" sz="2800" b="0" i="0" u="none" strike="noStrike" cap="none" normalizeH="0" baseline="0" smtClean="0">
                <a:ln>
                  <a:noFill/>
                </a:ln>
                <a:solidFill>
                  <a:srgbClr val="000000"/>
                </a:solidFill>
                <a:effectLst/>
                <a:cs typeface="Arial" panose="020B0604020202020204" pitchFamily="34" charset="0"/>
              </a:rPr>
              <a:t>= </a:t>
            </a:r>
            <a:r>
              <a:rPr kumimoji="0" lang="en-US" sz="2800" b="0" i="0" u="none" strike="noStrike" cap="none" normalizeH="0" baseline="0" smtClean="0">
                <a:ln>
                  <a:noFill/>
                </a:ln>
                <a:solidFill>
                  <a:srgbClr val="0000FF"/>
                </a:solidFill>
                <a:effectLst/>
                <a:cs typeface="Arial" panose="020B0604020202020204" pitchFamily="34" charset="0"/>
              </a:rPr>
              <a:t>"</a:t>
            </a:r>
            <a:r>
              <a:rPr lang="en-US" sz="2800">
                <a:solidFill>
                  <a:srgbClr val="0000FF"/>
                </a:solidFill>
              </a:rPr>
              <a:t>/^(01\d{9})|(09\d{8})$/</a:t>
            </a:r>
            <a:r>
              <a:rPr kumimoji="0" lang="en-US" sz="2800" b="0" i="0" u="none" strike="noStrike" cap="none" normalizeH="0" baseline="0" smtClean="0">
                <a:ln>
                  <a:noFill/>
                </a:ln>
                <a:solidFill>
                  <a:srgbClr val="0000FF"/>
                </a:solidFill>
                <a:effectLst/>
                <a:cs typeface="Arial" panose="020B0604020202020204" pitchFamily="34" charset="0"/>
              </a:rPr>
              <a:t>"; </a:t>
            </a:r>
          </a:p>
        </p:txBody>
      </p:sp>
    </p:spTree>
    <p:extLst>
      <p:ext uri="{BB962C8B-B14F-4D97-AF65-F5344CB8AC3E}">
        <p14:creationId xmlns:p14="http://schemas.microsoft.com/office/powerpoint/2010/main" val="3272575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hlinkClick r:id="rId2" action="ppaction://hlinkfile"/>
              </a:rPr>
              <a:t>Ví dụ:</a:t>
            </a:r>
            <a:endParaRPr lang="en-US"/>
          </a:p>
        </p:txBody>
      </p:sp>
      <p:sp>
        <p:nvSpPr>
          <p:cNvPr id="3" name="Content Placeholder 2"/>
          <p:cNvSpPr>
            <a:spLocks noGrp="1"/>
          </p:cNvSpPr>
          <p:nvPr>
            <p:ph idx="1"/>
          </p:nvPr>
        </p:nvSpPr>
        <p:spPr>
          <a:xfrm>
            <a:off x="315686" y="1897240"/>
            <a:ext cx="6324600" cy="4402666"/>
          </a:xfrm>
        </p:spPr>
        <p:txBody>
          <a:bodyPr>
            <a:normAutofit fontScale="92500" lnSpcReduction="10000"/>
          </a:bodyPr>
          <a:lstStyle/>
          <a:p>
            <a:pPr lvl="0"/>
            <a:r>
              <a:rPr lang="en-US"/>
              <a:t>Viết biểu thức chính quy cho các ví dụ </a:t>
            </a:r>
            <a:r>
              <a:rPr lang="en-US" smtClean="0"/>
              <a:t>sau:</a:t>
            </a:r>
          </a:p>
          <a:p>
            <a:pPr lvl="1"/>
            <a:r>
              <a:rPr lang="en-US" smtClean="0"/>
              <a:t>Kiểm tra tên đăng nhập chỉ chứa các ký tự </a:t>
            </a:r>
          </a:p>
          <a:p>
            <a:pPr lvl="1"/>
            <a:r>
              <a:rPr lang="en-US" smtClean="0"/>
              <a:t>Mật khẩu chứa các ký tự, con số, và các ký tự đặc biệt, có chiều dài từ 8-20</a:t>
            </a:r>
          </a:p>
          <a:p>
            <a:pPr lvl="1"/>
            <a:r>
              <a:rPr lang="en-US" smtClean="0"/>
              <a:t>Kiểm tra email hợp lệ [abc123abc@gmail.com]</a:t>
            </a:r>
          </a:p>
          <a:p>
            <a:pPr lvl="1"/>
            <a:r>
              <a:rPr lang="en-US" smtClean="0"/>
              <a:t>Email nhập lại trùng email đã nhập</a:t>
            </a:r>
          </a:p>
          <a:p>
            <a:pPr lvl="1"/>
            <a:r>
              <a:rPr lang="en-US" smtClean="0"/>
              <a:t>Nhập ngày sinh tính tuổi hợp lệ trên 16</a:t>
            </a:r>
          </a:p>
          <a:p>
            <a:pPr lvl="1"/>
            <a:r>
              <a:rPr lang="en-US" smtClean="0"/>
              <a:t>Kiểm tra lương là 6 con số  [hàng trăm nghìn]</a:t>
            </a:r>
            <a:endParaRPr lang="en-US"/>
          </a:p>
          <a:p>
            <a:pPr lvl="1"/>
            <a:endParaRPr lang="en-US" smtClean="0"/>
          </a:p>
          <a:p>
            <a:pPr lvl="0"/>
            <a:endParaRPr lang="en-US"/>
          </a:p>
          <a:p>
            <a:endParaRPr lang="en-US"/>
          </a:p>
        </p:txBody>
      </p:sp>
      <p:sp>
        <p:nvSpPr>
          <p:cNvPr id="4" name="Date Placeholder 3"/>
          <p:cNvSpPr>
            <a:spLocks noGrp="1"/>
          </p:cNvSpPr>
          <p:nvPr>
            <p:ph type="dt" sz="half" idx="10"/>
          </p:nvPr>
        </p:nvSpPr>
        <p:spPr/>
        <p:txBody>
          <a:bodyPr/>
          <a:lstStyle/>
          <a:p>
            <a:pPr>
              <a:defRPr/>
            </a:pPr>
            <a:fld id="{A7E332AA-0228-491C-9661-22BF6F905730}"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43</a:t>
            </a:fld>
            <a:endParaRPr lang="en-US" altLang="en-US"/>
          </a:p>
        </p:txBody>
      </p:sp>
      <p:pic>
        <p:nvPicPr>
          <p:cNvPr id="7" name="Picture 6"/>
          <p:cNvPicPr>
            <a:picLocks noChangeAspect="1"/>
          </p:cNvPicPr>
          <p:nvPr/>
        </p:nvPicPr>
        <p:blipFill>
          <a:blip r:embed="rId3"/>
          <a:stretch>
            <a:fillRect/>
          </a:stretch>
        </p:blipFill>
        <p:spPr>
          <a:xfrm>
            <a:off x="6629400" y="2091954"/>
            <a:ext cx="2162175" cy="2952750"/>
          </a:xfrm>
          <a:prstGeom prst="rect">
            <a:avLst/>
          </a:prstGeom>
          <a:ln>
            <a:solidFill>
              <a:schemeClr val="bg1">
                <a:lumMod val="75000"/>
              </a:schemeClr>
            </a:solidFill>
          </a:ln>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016836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457200" y="277813"/>
            <a:ext cx="8229600" cy="712787"/>
          </a:xfrm>
        </p:spPr>
        <p:txBody>
          <a:bodyPr>
            <a:normAutofit/>
          </a:bodyPr>
          <a:lstStyle/>
          <a:p>
            <a:pPr eaLnBrk="1" hangingPunct="1"/>
            <a:r>
              <a:rPr lang="en-US" sz="4600" b="1" smtClean="0"/>
              <a:t>Button</a:t>
            </a:r>
            <a:endParaRPr lang="en-US" sz="2400" b="1" smtClean="0">
              <a:solidFill>
                <a:srgbClr val="0000FF"/>
              </a:solidFill>
            </a:endParaRPr>
          </a:p>
        </p:txBody>
      </p:sp>
      <p:sp>
        <p:nvSpPr>
          <p:cNvPr id="40966" name="Rectangle 3"/>
          <p:cNvSpPr>
            <a:spLocks noGrp="1" noChangeArrowheads="1"/>
          </p:cNvSpPr>
          <p:nvPr>
            <p:ph idx="1"/>
          </p:nvPr>
        </p:nvSpPr>
        <p:spPr>
          <a:xfrm>
            <a:off x="228600" y="1066800"/>
            <a:ext cx="8763000" cy="5029200"/>
          </a:xfrm>
        </p:spPr>
        <p:txBody>
          <a:bodyPr/>
          <a:lstStyle/>
          <a:p>
            <a:pPr eaLnBrk="1" hangingPunct="1">
              <a:buFont typeface="Wingdings" pitchFamily="2" charset="2"/>
              <a:buNone/>
            </a:pPr>
            <a:r>
              <a:rPr lang="en-US" sz="2400" b="1" smtClean="0">
                <a:solidFill>
                  <a:srgbClr val="0000FF"/>
                </a:solidFill>
              </a:rPr>
              <a:t>&lt;input type="button" name="name" value= "buttonname” events_name=“func_events()” disabled=</a:t>
            </a:r>
            <a:r>
              <a:rPr lang="en-US" sz="2400" b="1" smtClean="0">
                <a:solidFill>
                  <a:srgbClr val="FF3300"/>
                </a:solidFill>
              </a:rPr>
              <a:t>true</a:t>
            </a:r>
            <a:r>
              <a:rPr lang="en-US" sz="2400" b="1" smtClean="0">
                <a:solidFill>
                  <a:srgbClr val="0000FF"/>
                </a:solidFill>
              </a:rPr>
              <a:t>&gt;</a:t>
            </a:r>
          </a:p>
          <a:p>
            <a:pPr eaLnBrk="1" hangingPunct="1">
              <a:buFont typeface="Wingdings" pitchFamily="2" charset="2"/>
              <a:buNone/>
            </a:pPr>
            <a:r>
              <a:rPr lang="en-US" sz="2600" b="1" smtClean="0">
                <a:latin typeface="Courier New" pitchFamily="49" charset="0"/>
              </a:rPr>
              <a:t>&lt;script&gt;</a:t>
            </a:r>
          </a:p>
          <a:p>
            <a:pPr eaLnBrk="1" hangingPunct="1">
              <a:buFont typeface="Wingdings" pitchFamily="2" charset="2"/>
              <a:buNone/>
            </a:pPr>
            <a:r>
              <a:rPr lang="en-US" sz="2600" b="1" smtClean="0">
                <a:latin typeface="Courier New" pitchFamily="49" charset="0"/>
              </a:rPr>
              <a:t>function </a:t>
            </a:r>
            <a:r>
              <a:rPr lang="en-US" sz="2600" b="1" smtClean="0">
                <a:solidFill>
                  <a:srgbClr val="FF3300"/>
                </a:solidFill>
                <a:latin typeface="Courier New" pitchFamily="49" charset="0"/>
              </a:rPr>
              <a:t>pheptoan()</a:t>
            </a:r>
          </a:p>
          <a:p>
            <a:pPr eaLnBrk="1" hangingPunct="1">
              <a:buFont typeface="Wingdings" pitchFamily="2" charset="2"/>
              <a:buNone/>
            </a:pPr>
            <a:r>
              <a:rPr lang="en-US" sz="2600" b="1" smtClean="0">
                <a:latin typeface="Courier New" pitchFamily="49" charset="0"/>
              </a:rPr>
              <a:t>{</a:t>
            </a:r>
          </a:p>
          <a:p>
            <a:pPr eaLnBrk="1" hangingPunct="1">
              <a:buFont typeface="Wingdings" pitchFamily="2" charset="2"/>
              <a:buNone/>
            </a:pPr>
            <a:r>
              <a:rPr lang="en-US" sz="2600" b="1" smtClean="0">
                <a:latin typeface="Courier New" pitchFamily="49" charset="0"/>
              </a:rPr>
              <a:t>	</a:t>
            </a:r>
            <a:r>
              <a:rPr lang="en-US" sz="2600" b="1" smtClean="0">
                <a:solidFill>
                  <a:srgbClr val="008000"/>
                </a:solidFill>
                <a:latin typeface="Courier New" pitchFamily="49" charset="0"/>
              </a:rPr>
              <a:t>//các phép tính toán;</a:t>
            </a:r>
          </a:p>
          <a:p>
            <a:pPr eaLnBrk="1" hangingPunct="1">
              <a:buFont typeface="Wingdings" pitchFamily="2" charset="2"/>
              <a:buNone/>
            </a:pPr>
            <a:r>
              <a:rPr lang="en-US" sz="2600" b="1" smtClean="0">
                <a:latin typeface="Courier New" pitchFamily="49" charset="0"/>
              </a:rPr>
              <a:t>} </a:t>
            </a:r>
          </a:p>
          <a:p>
            <a:pPr eaLnBrk="1" hangingPunct="1">
              <a:buFont typeface="Wingdings" pitchFamily="2" charset="2"/>
              <a:buNone/>
            </a:pPr>
            <a:r>
              <a:rPr lang="en-US" sz="2600" b="1" smtClean="0">
                <a:latin typeface="Courier New" pitchFamily="49" charset="0"/>
              </a:rPr>
              <a:t>&lt;/script&gt;</a:t>
            </a:r>
            <a:endParaRPr lang="en-US" sz="2600" b="1" smtClean="0">
              <a:solidFill>
                <a:srgbClr val="008000"/>
              </a:solidFill>
              <a:latin typeface="Courier New" pitchFamily="49" charset="0"/>
            </a:endParaRPr>
          </a:p>
        </p:txBody>
      </p:sp>
      <p:sp>
        <p:nvSpPr>
          <p:cNvPr id="5" name="Date Placeholder 4"/>
          <p:cNvSpPr>
            <a:spLocks noGrp="1"/>
          </p:cNvSpPr>
          <p:nvPr>
            <p:ph type="dt" sz="half" idx="10"/>
          </p:nvPr>
        </p:nvSpPr>
        <p:spPr/>
        <p:txBody>
          <a:bodyPr/>
          <a:lstStyle/>
          <a:p>
            <a:pPr>
              <a:defRPr/>
            </a:pPr>
            <a:fld id="{ADFB2FA9-2CFE-477C-99EF-CF83690992A0}"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44</a:t>
            </a:fld>
            <a:endParaRPr lang="en-US" altLang="en-US"/>
          </a:p>
        </p:txBody>
      </p:sp>
      <p:sp>
        <p:nvSpPr>
          <p:cNvPr id="40967" name="Rectangle 5"/>
          <p:cNvSpPr>
            <a:spLocks noChangeArrowheads="1"/>
          </p:cNvSpPr>
          <p:nvPr/>
        </p:nvSpPr>
        <p:spPr bwMode="auto">
          <a:xfrm>
            <a:off x="304800" y="5181600"/>
            <a:ext cx="8153400" cy="9144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600" b="1">
                <a:latin typeface="Courier New" pitchFamily="49" charset="0"/>
              </a:rPr>
              <a:t>&lt;input type="button" name="Button1" value="Cong" </a:t>
            </a:r>
            <a:r>
              <a:rPr lang="en-US" sz="2600" b="1">
                <a:solidFill>
                  <a:srgbClr val="0000FF"/>
                </a:solidFill>
                <a:latin typeface="Courier New" pitchFamily="49" charset="0"/>
              </a:rPr>
              <a:t>onclick</a:t>
            </a:r>
            <a:r>
              <a:rPr lang="en-US" sz="2600" b="1">
                <a:latin typeface="Courier New" pitchFamily="49" charset="0"/>
              </a:rPr>
              <a:t>=“</a:t>
            </a:r>
            <a:r>
              <a:rPr lang="en-US" sz="2600" b="1">
                <a:solidFill>
                  <a:srgbClr val="FF3300"/>
                </a:solidFill>
                <a:latin typeface="Courier New" pitchFamily="49" charset="0"/>
              </a:rPr>
              <a:t>pheptoan()</a:t>
            </a:r>
            <a:r>
              <a:rPr lang="en-US" sz="2600" b="1">
                <a:latin typeface="Courier New" pitchFamily="49" charset="0"/>
              </a:rPr>
              <a:t>" /&gt;</a:t>
            </a:r>
          </a:p>
        </p:txBody>
      </p:sp>
      <p:sp>
        <p:nvSpPr>
          <p:cNvPr id="40968" name="Line 6"/>
          <p:cNvSpPr>
            <a:spLocks noChangeShapeType="1"/>
          </p:cNvSpPr>
          <p:nvPr/>
        </p:nvSpPr>
        <p:spPr bwMode="auto">
          <a:xfrm>
            <a:off x="3048000" y="3048000"/>
            <a:ext cx="2743200" cy="2743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4"/>
          <p:cNvSpPr>
            <a:spLocks noGrp="1" noChangeArrowheads="1"/>
          </p:cNvSpPr>
          <p:nvPr>
            <p:ph type="title"/>
          </p:nvPr>
        </p:nvSpPr>
        <p:spPr>
          <a:xfrm>
            <a:off x="457200" y="277813"/>
            <a:ext cx="8229600" cy="712787"/>
          </a:xfrm>
          <a:noFill/>
        </p:spPr>
        <p:txBody>
          <a:bodyPr/>
          <a:lstStyle/>
          <a:p>
            <a:pPr eaLnBrk="1" hangingPunct="1"/>
            <a:r>
              <a:rPr lang="en-US" sz="3800" dirty="0" smtClean="0"/>
              <a:t>Checkbox</a:t>
            </a:r>
          </a:p>
        </p:txBody>
      </p:sp>
      <p:sp>
        <p:nvSpPr>
          <p:cNvPr id="41989" name="Rectangle 3"/>
          <p:cNvSpPr>
            <a:spLocks noGrp="1" noChangeArrowheads="1"/>
          </p:cNvSpPr>
          <p:nvPr>
            <p:ph idx="1"/>
          </p:nvPr>
        </p:nvSpPr>
        <p:spPr>
          <a:xfrm>
            <a:off x="304800" y="990600"/>
            <a:ext cx="8305800" cy="5029200"/>
          </a:xfrm>
        </p:spPr>
        <p:txBody>
          <a:bodyPr/>
          <a:lstStyle/>
          <a:p>
            <a:pPr eaLnBrk="1" hangingPunct="1">
              <a:buFont typeface="Wingdings" pitchFamily="2" charset="2"/>
              <a:buNone/>
            </a:pPr>
            <a:r>
              <a:rPr lang="en-US" sz="2400" b="1" dirty="0" smtClean="0">
                <a:solidFill>
                  <a:srgbClr val="0000FF"/>
                </a:solidFill>
              </a:rPr>
              <a:t>&lt;input type=“checkbox" id="name" value= “value” </a:t>
            </a:r>
            <a:r>
              <a:rPr lang="en-US" sz="2400" b="1" dirty="0" err="1" smtClean="0">
                <a:solidFill>
                  <a:srgbClr val="0000FF"/>
                </a:solidFill>
              </a:rPr>
              <a:t>events_name</a:t>
            </a:r>
            <a:r>
              <a:rPr lang="en-US" sz="2400" b="1" dirty="0" smtClean="0">
                <a:solidFill>
                  <a:srgbClr val="0000FF"/>
                </a:solidFill>
              </a:rPr>
              <a:t>=“</a:t>
            </a:r>
            <a:r>
              <a:rPr lang="en-US" sz="2400" b="1" dirty="0" err="1" smtClean="0">
                <a:solidFill>
                  <a:srgbClr val="0000FF"/>
                </a:solidFill>
              </a:rPr>
              <a:t>func_events</a:t>
            </a:r>
            <a:r>
              <a:rPr lang="en-US" sz="2400" b="1" dirty="0" smtClean="0">
                <a:solidFill>
                  <a:srgbClr val="0000FF"/>
                </a:solidFill>
              </a:rPr>
              <a:t>()” checked=true&gt;</a:t>
            </a: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p:txBody>
      </p:sp>
      <p:sp>
        <p:nvSpPr>
          <p:cNvPr id="8" name="Date Placeholder 7"/>
          <p:cNvSpPr>
            <a:spLocks noGrp="1"/>
          </p:cNvSpPr>
          <p:nvPr>
            <p:ph type="dt" sz="half" idx="10"/>
          </p:nvPr>
        </p:nvSpPr>
        <p:spPr/>
        <p:txBody>
          <a:bodyPr/>
          <a:lstStyle/>
          <a:p>
            <a:pPr>
              <a:defRPr/>
            </a:pPr>
            <a:fld id="{0E22AF16-969C-48B0-83A4-06B4E83B9381}"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45</a:t>
            </a:fld>
            <a:endParaRPr lang="en-US" altLang="en-US"/>
          </a:p>
        </p:txBody>
      </p:sp>
      <p:pic>
        <p:nvPicPr>
          <p:cNvPr id="419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75438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5301" y="4038600"/>
            <a:ext cx="8229600" cy="2209800"/>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noFill/>
            </a:endParaRPr>
          </a:p>
        </p:txBody>
      </p:sp>
      <p:sp>
        <p:nvSpPr>
          <p:cNvPr id="2" name="Title 1"/>
          <p:cNvSpPr>
            <a:spLocks noGrp="1"/>
          </p:cNvSpPr>
          <p:nvPr>
            <p:ph type="title"/>
          </p:nvPr>
        </p:nvSpPr>
        <p:spPr>
          <a:xfrm>
            <a:off x="495300" y="685801"/>
            <a:ext cx="8229600" cy="838200"/>
          </a:xfrm>
        </p:spPr>
        <p:txBody>
          <a:bodyPr/>
          <a:lstStyle/>
          <a:p>
            <a:r>
              <a:rPr lang="en-US" dirty="0" err="1" smtClean="0"/>
              <a:t>Cách</a:t>
            </a:r>
            <a:r>
              <a:rPr lang="en-US" dirty="0" smtClean="0"/>
              <a:t> </a:t>
            </a:r>
            <a:r>
              <a:rPr lang="en-US" dirty="0" err="1" smtClean="0"/>
              <a:t>thức</a:t>
            </a:r>
            <a:r>
              <a:rPr lang="en-US" dirty="0" smtClean="0"/>
              <a:t> </a:t>
            </a:r>
            <a:r>
              <a:rPr lang="en-US" dirty="0" err="1" smtClean="0"/>
              <a:t>duyệt</a:t>
            </a:r>
            <a:r>
              <a:rPr lang="en-US" dirty="0" smtClean="0"/>
              <a:t> checkbox:</a:t>
            </a:r>
            <a:endParaRPr lang="en-US" dirty="0"/>
          </a:p>
        </p:txBody>
      </p:sp>
      <p:sp>
        <p:nvSpPr>
          <p:cNvPr id="3" name="Content Placeholder 2"/>
          <p:cNvSpPr>
            <a:spLocks noGrp="1"/>
          </p:cNvSpPr>
          <p:nvPr>
            <p:ph idx="1"/>
          </p:nvPr>
        </p:nvSpPr>
        <p:spPr>
          <a:xfrm>
            <a:off x="709621" y="1861721"/>
            <a:ext cx="8233893" cy="4530725"/>
          </a:xfrm>
        </p:spPr>
        <p:txBody>
          <a:bodyPr>
            <a:normAutofit/>
          </a:bodyPr>
          <a:lstStyle/>
          <a:p>
            <a:r>
              <a:rPr lang="en-US" sz="2400" dirty="0" smtClean="0"/>
              <a:t>Form </a:t>
            </a:r>
            <a:r>
              <a:rPr lang="en-US" sz="2400" dirty="0" err="1" smtClean="0"/>
              <a:t>luôn</a:t>
            </a:r>
            <a:r>
              <a:rPr lang="en-US" sz="2400" dirty="0" smtClean="0"/>
              <a:t> </a:t>
            </a:r>
            <a:r>
              <a:rPr lang="en-US" sz="2400" dirty="0" err="1" smtClean="0"/>
              <a:t>chứa</a:t>
            </a:r>
            <a:r>
              <a:rPr lang="en-US" sz="2400" dirty="0" smtClean="0"/>
              <a:t> </a:t>
            </a:r>
            <a:r>
              <a:rPr lang="en-US" sz="2400" dirty="0" err="1" smtClean="0"/>
              <a:t>nhiều</a:t>
            </a:r>
            <a:r>
              <a:rPr lang="en-US" sz="2400" dirty="0" smtClean="0"/>
              <a:t> </a:t>
            </a:r>
            <a:r>
              <a:rPr lang="en-US" sz="2400" dirty="0" err="1" smtClean="0"/>
              <a:t>thành</a:t>
            </a:r>
            <a:r>
              <a:rPr lang="en-US" sz="2400" dirty="0" smtClean="0"/>
              <a:t> </a:t>
            </a:r>
            <a:r>
              <a:rPr lang="en-US" sz="2400" dirty="0" err="1" smtClean="0"/>
              <a:t>phần</a:t>
            </a:r>
            <a:r>
              <a:rPr lang="en-US" sz="2400" dirty="0" smtClean="0"/>
              <a:t> checkbox </a:t>
            </a:r>
            <a:r>
              <a:rPr lang="en-US" sz="2400" dirty="0" smtClean="0">
                <a:sym typeface="Wingdings" pitchFamily="2" charset="2"/>
              </a:rPr>
              <a:t> </a:t>
            </a:r>
            <a:r>
              <a:rPr lang="en-US" sz="2400" dirty="0" err="1" smtClean="0">
                <a:sym typeface="Wingdings" pitchFamily="2" charset="2"/>
              </a:rPr>
              <a:t>mảng</a:t>
            </a:r>
            <a:r>
              <a:rPr lang="en-US" sz="2400" dirty="0" smtClean="0">
                <a:sym typeface="Wingdings" pitchFamily="2" charset="2"/>
              </a:rPr>
              <a:t> checkbox  </a:t>
            </a:r>
            <a:r>
              <a:rPr lang="en-US" sz="2400" dirty="0" err="1" smtClean="0">
                <a:sym typeface="Wingdings" pitchFamily="2" charset="2"/>
              </a:rPr>
              <a:t>sử</a:t>
            </a:r>
            <a:r>
              <a:rPr lang="en-US" sz="2400" dirty="0" smtClean="0">
                <a:sym typeface="Wingdings" pitchFamily="2" charset="2"/>
              </a:rPr>
              <a:t> </a:t>
            </a:r>
            <a:r>
              <a:rPr lang="en-US" sz="2400" dirty="0" err="1" smtClean="0">
                <a:sym typeface="Wingdings" pitchFamily="2" charset="2"/>
              </a:rPr>
              <a:t>dụng</a:t>
            </a:r>
            <a:r>
              <a:rPr lang="en-US" sz="2400" dirty="0" smtClean="0">
                <a:sym typeface="Wingdings" pitchFamily="2" charset="2"/>
              </a:rPr>
              <a:t> </a:t>
            </a:r>
            <a:r>
              <a:rPr lang="en-US" sz="2400" dirty="0" err="1" smtClean="0">
                <a:sym typeface="Wingdings" pitchFamily="2" charset="2"/>
              </a:rPr>
              <a:t>vòng</a:t>
            </a:r>
            <a:r>
              <a:rPr lang="en-US" sz="2400" dirty="0" smtClean="0">
                <a:sym typeface="Wingdings" pitchFamily="2" charset="2"/>
              </a:rPr>
              <a:t> </a:t>
            </a:r>
            <a:r>
              <a:rPr lang="en-US" sz="2400" dirty="0" err="1" smtClean="0">
                <a:sym typeface="Wingdings" pitchFamily="2" charset="2"/>
              </a:rPr>
              <a:t>lặp</a:t>
            </a:r>
            <a:r>
              <a:rPr lang="en-US" sz="2400" dirty="0" smtClean="0">
                <a:sym typeface="Wingdings" pitchFamily="2" charset="2"/>
              </a:rPr>
              <a:t> for </a:t>
            </a:r>
            <a:r>
              <a:rPr lang="en-US" sz="2400" dirty="0" err="1" smtClean="0">
                <a:sym typeface="Wingdings" pitchFamily="2" charset="2"/>
              </a:rPr>
              <a:t>duyệt</a:t>
            </a:r>
            <a:r>
              <a:rPr lang="en-US" sz="2400" dirty="0" smtClean="0">
                <a:sym typeface="Wingdings" pitchFamily="2" charset="2"/>
              </a:rPr>
              <a:t> qua </a:t>
            </a:r>
            <a:r>
              <a:rPr lang="en-US" sz="2400" dirty="0" err="1" smtClean="0">
                <a:sym typeface="Wingdings" pitchFamily="2" charset="2"/>
              </a:rPr>
              <a:t>các</a:t>
            </a:r>
            <a:r>
              <a:rPr lang="en-US" sz="2400" dirty="0" smtClean="0">
                <a:sym typeface="Wingdings" pitchFamily="2" charset="2"/>
              </a:rPr>
              <a:t> checkbox </a:t>
            </a:r>
            <a:r>
              <a:rPr lang="en-US" sz="2400" dirty="0" err="1" smtClean="0">
                <a:sym typeface="Wingdings" pitchFamily="2" charset="2"/>
              </a:rPr>
              <a:t>có</a:t>
            </a:r>
            <a:r>
              <a:rPr lang="en-US" sz="2400" dirty="0" smtClean="0">
                <a:sym typeface="Wingdings" pitchFamily="2" charset="2"/>
              </a:rPr>
              <a:t> </a:t>
            </a:r>
            <a:r>
              <a:rPr lang="en-US" sz="2400" dirty="0" err="1" smtClean="0">
                <a:sym typeface="Wingdings" pitchFamily="2" charset="2"/>
              </a:rPr>
              <a:t>được</a:t>
            </a:r>
            <a:r>
              <a:rPr lang="en-US" sz="2400" dirty="0" smtClean="0">
                <a:sym typeface="Wingdings" pitchFamily="2" charset="2"/>
              </a:rPr>
              <a:t> </a:t>
            </a:r>
            <a:r>
              <a:rPr lang="en-US" sz="2400" dirty="0" err="1" smtClean="0">
                <a:sym typeface="Wingdings" pitchFamily="2" charset="2"/>
              </a:rPr>
              <a:t>chọn</a:t>
            </a:r>
            <a:r>
              <a:rPr lang="en-US" sz="2400" dirty="0" smtClean="0">
                <a:sym typeface="Wingdings" pitchFamily="2" charset="2"/>
              </a:rPr>
              <a:t> hay </a:t>
            </a:r>
            <a:r>
              <a:rPr lang="en-US" sz="2400" dirty="0" err="1" smtClean="0">
                <a:sym typeface="Wingdings" pitchFamily="2" charset="2"/>
              </a:rPr>
              <a:t>không</a:t>
            </a:r>
            <a:r>
              <a:rPr lang="en-US" sz="2400" dirty="0" smtClean="0">
                <a:sym typeface="Wingdings" pitchFamily="2" charset="2"/>
              </a:rPr>
              <a:t> </a:t>
            </a:r>
            <a:r>
              <a:rPr lang="en-US" sz="2400" dirty="0" err="1" smtClean="0">
                <a:sym typeface="Wingdings" pitchFamily="2" charset="2"/>
              </a:rPr>
              <a:t>thông</a:t>
            </a:r>
            <a:r>
              <a:rPr lang="en-US" sz="2400" dirty="0" smtClean="0">
                <a:sym typeface="Wingdings" pitchFamily="2" charset="2"/>
              </a:rPr>
              <a:t> qua </a:t>
            </a:r>
            <a:r>
              <a:rPr lang="en-US" sz="2400" dirty="0" err="1" smtClean="0">
                <a:sym typeface="Wingdings" pitchFamily="2" charset="2"/>
              </a:rPr>
              <a:t>thuộc</a:t>
            </a:r>
            <a:r>
              <a:rPr lang="en-US" sz="2400" dirty="0" smtClean="0">
                <a:sym typeface="Wingdings" pitchFamily="2" charset="2"/>
              </a:rPr>
              <a:t> </a:t>
            </a:r>
            <a:r>
              <a:rPr lang="en-US" sz="2400" dirty="0" err="1" smtClean="0">
                <a:sym typeface="Wingdings" pitchFamily="2" charset="2"/>
              </a:rPr>
              <a:t>tính</a:t>
            </a:r>
            <a:r>
              <a:rPr lang="en-US" sz="2400" dirty="0" smtClean="0">
                <a:sym typeface="Wingdings" pitchFamily="2" charset="2"/>
              </a:rPr>
              <a:t> </a:t>
            </a:r>
            <a:r>
              <a:rPr lang="en-US" sz="2400" b="1" dirty="0" smtClean="0">
                <a:sym typeface="Wingdings" pitchFamily="2" charset="2"/>
              </a:rPr>
              <a:t>checked</a:t>
            </a:r>
          </a:p>
          <a:p>
            <a:pPr marL="0" indent="0">
              <a:buNone/>
            </a:pPr>
            <a:r>
              <a:rPr lang="en-US" sz="2400" b="1" dirty="0" smtClean="0"/>
              <a:t>	</a:t>
            </a:r>
          </a:p>
          <a:p>
            <a:pPr marL="0" indent="0">
              <a:buNone/>
            </a:pPr>
            <a:r>
              <a:rPr lang="en-US" sz="2400" b="1" dirty="0" smtClean="0">
                <a:latin typeface="Courier New" pitchFamily="49" charset="0"/>
                <a:cs typeface="Courier New" pitchFamily="49" charset="0"/>
              </a:rPr>
              <a:t>for(</a:t>
            </a:r>
            <a:r>
              <a:rPr lang="en-US" sz="2400" b="1" dirty="0" err="1" smtClean="0">
                <a:latin typeface="Courier New" pitchFamily="49" charset="0"/>
                <a:cs typeface="Courier New" pitchFamily="49" charset="0"/>
              </a:rPr>
              <a:t>var</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i=0;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&lt;form1.length;i</a:t>
            </a:r>
            <a:r>
              <a:rPr lang="en-US" sz="2400" b="1" dirty="0">
                <a:latin typeface="Courier New" pitchFamily="49" charset="0"/>
                <a:cs typeface="Courier New" pitchFamily="49" charset="0"/>
              </a:rPr>
              <a:t>++)</a:t>
            </a:r>
          </a:p>
          <a:p>
            <a:pPr marL="0" indent="0">
              <a:buNone/>
            </a:pPr>
            <a:r>
              <a:rPr lang="en-US" sz="2400" b="1" dirty="0" smtClean="0">
                <a:latin typeface="Courier New" pitchFamily="49" charset="0"/>
                <a:cs typeface="Courier New" pitchFamily="49" charset="0"/>
              </a:rPr>
              <a:t>if(form1.elements[</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a:t>
            </a:r>
            <a:r>
              <a:rPr lang="en-US" b="1" dirty="0">
                <a:latin typeface="Courier New" pitchFamily="49" charset="0"/>
                <a:cs typeface="Courier New" pitchFamily="49" charset="0"/>
              </a:rPr>
              <a:t>checked &amp;&amp; form1.elements[</a:t>
            </a:r>
            <a:r>
              <a:rPr lang="en-US" b="1" dirty="0" err="1">
                <a:latin typeface="Courier New" pitchFamily="49" charset="0"/>
                <a:cs typeface="Courier New" pitchFamily="49" charset="0"/>
              </a:rPr>
              <a:t>i</a:t>
            </a:r>
            <a:r>
              <a:rPr lang="en-US" b="1" dirty="0" smtClean="0">
                <a:latin typeface="Courier New" pitchFamily="49" charset="0"/>
                <a:cs typeface="Courier New" pitchFamily="49" charset="0"/>
              </a:rPr>
              <a:t>].type==“checkbox”)</a:t>
            </a:r>
            <a:endParaRPr lang="en-US" sz="2400" b="1" dirty="0">
              <a:latin typeface="Courier New" pitchFamily="49" charset="0"/>
              <a:cs typeface="Courier New" pitchFamily="49" charset="0"/>
            </a:endParaRPr>
          </a:p>
          <a:p>
            <a:pPr marL="0" indent="0">
              <a:buNone/>
            </a:pPr>
            <a:r>
              <a:rPr lang="en-US" sz="2400" b="1" dirty="0">
                <a:latin typeface="Courier New" pitchFamily="49" charset="0"/>
                <a:cs typeface="Courier New" pitchFamily="49" charset="0"/>
              </a:rPr>
              <a:t>	</a:t>
            </a:r>
            <a:r>
              <a:rPr lang="en-US" sz="2400" b="1" dirty="0" err="1" smtClean="0">
                <a:latin typeface="Courier New" pitchFamily="49" charset="0"/>
                <a:cs typeface="Courier New" pitchFamily="49" charset="0"/>
              </a:rPr>
              <a:t>var</a:t>
            </a:r>
            <a:r>
              <a:rPr lang="en-US" sz="2400" b="1" dirty="0" smtClean="0">
                <a:latin typeface="Courier New" pitchFamily="49" charset="0"/>
                <a:cs typeface="Courier New" pitchFamily="49" charset="0"/>
              </a:rPr>
              <a:t> lo+=form1.elements[</a:t>
            </a:r>
            <a:r>
              <a:rPr lang="en-US" sz="2400" b="1" dirty="0" err="1" smtClean="0">
                <a:latin typeface="Courier New" pitchFamily="49" charset="0"/>
                <a:cs typeface="Courier New" pitchFamily="49" charset="0"/>
              </a:rPr>
              <a:t>i</a:t>
            </a:r>
            <a:r>
              <a:rPr lang="en-US" sz="2400" b="1" dirty="0">
                <a:latin typeface="Courier New" pitchFamily="49" charset="0"/>
                <a:cs typeface="Courier New" pitchFamily="49" charset="0"/>
              </a:rPr>
              <a:t>].</a:t>
            </a:r>
            <a:r>
              <a:rPr lang="en-US" sz="2400" b="1" dirty="0" smtClean="0">
                <a:latin typeface="Courier New" pitchFamily="49" charset="0"/>
                <a:cs typeface="Courier New" pitchFamily="49" charset="0"/>
              </a:rPr>
              <a:t>value</a:t>
            </a:r>
            <a:endParaRPr lang="en-US" sz="2400" b="1"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fld id="{41E633FB-9451-46CD-9DD4-DD998EDB3F08}"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46</a:t>
            </a:fld>
            <a:endParaRPr lang="en-US" altLang="en-US" dirty="0"/>
          </a:p>
        </p:txBody>
      </p:sp>
    </p:spTree>
    <p:extLst>
      <p:ext uri="{BB962C8B-B14F-4D97-AF65-F5344CB8AC3E}">
        <p14:creationId xmlns:p14="http://schemas.microsoft.com/office/powerpoint/2010/main" val="38957565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17587"/>
          </a:xfrm>
        </p:spPr>
        <p:txBody>
          <a:bodyPr/>
          <a:lstStyle/>
          <a:p>
            <a:r>
              <a:rPr lang="en-US" dirty="0" smtClean="0"/>
              <a:t>checkbox_new.html</a:t>
            </a:r>
            <a:endParaRPr lang="en-US" dirty="0"/>
          </a:p>
        </p:txBody>
      </p:sp>
      <p:sp>
        <p:nvSpPr>
          <p:cNvPr id="4" name="Date Placeholder 3"/>
          <p:cNvSpPr>
            <a:spLocks noGrp="1"/>
          </p:cNvSpPr>
          <p:nvPr>
            <p:ph type="dt" sz="half" idx="10"/>
          </p:nvPr>
        </p:nvSpPr>
        <p:spPr/>
        <p:txBody>
          <a:bodyPr/>
          <a:lstStyle/>
          <a:p>
            <a:pPr>
              <a:defRPr/>
            </a:pPr>
            <a:fld id="{B6225B9F-ED0B-481A-804D-7F8895BF0716}"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47</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14" y="1752600"/>
            <a:ext cx="7120507"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619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4"/>
          <p:cNvSpPr>
            <a:spLocks noGrp="1" noChangeArrowheads="1"/>
          </p:cNvSpPr>
          <p:nvPr>
            <p:ph type="title"/>
          </p:nvPr>
        </p:nvSpPr>
        <p:spPr>
          <a:xfrm>
            <a:off x="457200" y="277813"/>
            <a:ext cx="8229600" cy="712787"/>
          </a:xfrm>
          <a:noFill/>
        </p:spPr>
        <p:txBody>
          <a:bodyPr/>
          <a:lstStyle/>
          <a:p>
            <a:pPr eaLnBrk="1" hangingPunct="1"/>
            <a:r>
              <a:rPr lang="en-US" sz="3800" dirty="0" smtClean="0"/>
              <a:t>Radio</a:t>
            </a:r>
          </a:p>
        </p:txBody>
      </p:sp>
      <p:sp>
        <p:nvSpPr>
          <p:cNvPr id="41989" name="Rectangle 3"/>
          <p:cNvSpPr>
            <a:spLocks noGrp="1" noChangeArrowheads="1"/>
          </p:cNvSpPr>
          <p:nvPr>
            <p:ph idx="1"/>
          </p:nvPr>
        </p:nvSpPr>
        <p:spPr>
          <a:xfrm>
            <a:off x="304800" y="990600"/>
            <a:ext cx="8305800" cy="5029200"/>
          </a:xfrm>
        </p:spPr>
        <p:txBody>
          <a:bodyPr/>
          <a:lstStyle/>
          <a:p>
            <a:pPr eaLnBrk="1" hangingPunct="1">
              <a:buFont typeface="Wingdings" pitchFamily="2" charset="2"/>
              <a:buNone/>
            </a:pPr>
            <a:r>
              <a:rPr lang="en-US" sz="2400" b="1" dirty="0" smtClean="0">
                <a:solidFill>
                  <a:srgbClr val="0000FF"/>
                </a:solidFill>
              </a:rPr>
              <a:t>&lt;input type=“radio" id=“NAME" value= </a:t>
            </a:r>
            <a:r>
              <a:rPr lang="en-US" sz="2400" b="1" smtClean="0">
                <a:solidFill>
                  <a:srgbClr val="0000FF"/>
                </a:solidFill>
              </a:rPr>
              <a:t>“value1” </a:t>
            </a:r>
            <a:r>
              <a:rPr lang="en-US" sz="2400" b="1" dirty="0" err="1" smtClean="0">
                <a:solidFill>
                  <a:srgbClr val="0000FF"/>
                </a:solidFill>
              </a:rPr>
              <a:t>events_name</a:t>
            </a:r>
            <a:r>
              <a:rPr lang="en-US" sz="2400" b="1" dirty="0" smtClean="0">
                <a:solidFill>
                  <a:srgbClr val="0000FF"/>
                </a:solidFill>
              </a:rPr>
              <a:t>=“</a:t>
            </a:r>
            <a:r>
              <a:rPr lang="en-US" sz="2400" b="1" dirty="0" err="1" smtClean="0">
                <a:solidFill>
                  <a:srgbClr val="0000FF"/>
                </a:solidFill>
              </a:rPr>
              <a:t>func_events</a:t>
            </a:r>
            <a:r>
              <a:rPr lang="en-US" sz="2400" b="1" dirty="0" smtClean="0">
                <a:solidFill>
                  <a:srgbClr val="0000FF"/>
                </a:solidFill>
              </a:rPr>
              <a:t>()” checked=true&gt;</a:t>
            </a:r>
          </a:p>
          <a:p>
            <a:pPr eaLnBrk="1" hangingPunct="1">
              <a:buNone/>
            </a:pPr>
            <a:r>
              <a:rPr lang="en-US" sz="2400" b="1" dirty="0">
                <a:solidFill>
                  <a:srgbClr val="0000FF"/>
                </a:solidFill>
              </a:rPr>
              <a:t>&lt;input type=“radio" id</a:t>
            </a:r>
            <a:r>
              <a:rPr lang="en-US" sz="2400" b="1" dirty="0" smtClean="0">
                <a:solidFill>
                  <a:srgbClr val="0000FF"/>
                </a:solidFill>
              </a:rPr>
              <a:t>=“NAME" </a:t>
            </a:r>
            <a:r>
              <a:rPr lang="en-US" sz="2400" b="1" dirty="0">
                <a:solidFill>
                  <a:srgbClr val="0000FF"/>
                </a:solidFill>
              </a:rPr>
              <a:t>value= </a:t>
            </a:r>
            <a:r>
              <a:rPr lang="en-US" sz="2400" b="1">
                <a:solidFill>
                  <a:srgbClr val="0000FF"/>
                </a:solidFill>
              </a:rPr>
              <a:t>“</a:t>
            </a:r>
            <a:r>
              <a:rPr lang="en-US" sz="2400" b="1" smtClean="0">
                <a:solidFill>
                  <a:srgbClr val="0000FF"/>
                </a:solidFill>
              </a:rPr>
              <a:t>value2” </a:t>
            </a:r>
            <a:r>
              <a:rPr lang="en-US" sz="2400" b="1" dirty="0" err="1">
                <a:solidFill>
                  <a:srgbClr val="0000FF"/>
                </a:solidFill>
              </a:rPr>
              <a:t>events_name</a:t>
            </a:r>
            <a:r>
              <a:rPr lang="en-US" sz="2400" b="1" dirty="0">
                <a:solidFill>
                  <a:srgbClr val="0000FF"/>
                </a:solidFill>
              </a:rPr>
              <a:t>=“</a:t>
            </a:r>
            <a:r>
              <a:rPr lang="en-US" sz="2400" b="1" dirty="0" err="1">
                <a:solidFill>
                  <a:srgbClr val="0000FF"/>
                </a:solidFill>
              </a:rPr>
              <a:t>func_events</a:t>
            </a:r>
            <a:r>
              <a:rPr lang="en-US" sz="2400" b="1" dirty="0">
                <a:solidFill>
                  <a:srgbClr val="0000FF"/>
                </a:solidFill>
              </a:rPr>
              <a:t>()” checked=true&gt;</a:t>
            </a: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a:p>
            <a:pPr eaLnBrk="1" hangingPunct="1">
              <a:buFont typeface="Wingdings" pitchFamily="2" charset="2"/>
              <a:buNone/>
            </a:pPr>
            <a:endParaRPr lang="en-US" sz="2400" b="1" dirty="0" smtClean="0">
              <a:solidFill>
                <a:srgbClr val="0000FF"/>
              </a:solidFill>
            </a:endParaRPr>
          </a:p>
        </p:txBody>
      </p:sp>
      <p:sp>
        <p:nvSpPr>
          <p:cNvPr id="8" name="Date Placeholder 7"/>
          <p:cNvSpPr>
            <a:spLocks noGrp="1"/>
          </p:cNvSpPr>
          <p:nvPr>
            <p:ph type="dt" sz="half" idx="10"/>
          </p:nvPr>
        </p:nvSpPr>
        <p:spPr/>
        <p:txBody>
          <a:bodyPr/>
          <a:lstStyle/>
          <a:p>
            <a:pPr>
              <a:defRPr/>
            </a:pPr>
            <a:fld id="{00493449-57AB-4896-8278-30225E1908BE}"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48</a:t>
            </a:fld>
            <a:endParaRPr lang="en-US" altLang="en-US"/>
          </a:p>
        </p:txBody>
      </p:sp>
      <p:pic>
        <p:nvPicPr>
          <p:cNvPr id="419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1" y="3200400"/>
            <a:ext cx="75438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9429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841" y="3048000"/>
            <a:ext cx="8181718" cy="219561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95300" y="533400"/>
            <a:ext cx="8229600" cy="914400"/>
          </a:xfrm>
        </p:spPr>
        <p:txBody>
          <a:bodyPr/>
          <a:lstStyle/>
          <a:p>
            <a:r>
              <a:rPr lang="en-US" dirty="0" err="1" smtClean="0"/>
              <a:t>Cách</a:t>
            </a:r>
            <a:r>
              <a:rPr lang="en-US" dirty="0" smtClean="0"/>
              <a:t> </a:t>
            </a:r>
            <a:r>
              <a:rPr lang="en-US" dirty="0" err="1" smtClean="0"/>
              <a:t>thức</a:t>
            </a:r>
            <a:r>
              <a:rPr lang="en-US" dirty="0" smtClean="0"/>
              <a:t> </a:t>
            </a:r>
            <a:r>
              <a:rPr lang="en-US" dirty="0" err="1" smtClean="0"/>
              <a:t>duyệt</a:t>
            </a:r>
            <a:r>
              <a:rPr lang="en-US" dirty="0" smtClean="0"/>
              <a:t> radio (group):</a:t>
            </a:r>
            <a:endParaRPr lang="en-US" dirty="0"/>
          </a:p>
        </p:txBody>
      </p:sp>
      <p:sp>
        <p:nvSpPr>
          <p:cNvPr id="55302" name="Rectangle 3"/>
          <p:cNvSpPr>
            <a:spLocks noGrp="1" noChangeArrowheads="1"/>
          </p:cNvSpPr>
          <p:nvPr>
            <p:ph idx="1"/>
          </p:nvPr>
        </p:nvSpPr>
        <p:spPr>
          <a:xfrm>
            <a:off x="471359" y="1524000"/>
            <a:ext cx="8458200" cy="4343400"/>
          </a:xfrm>
        </p:spPr>
        <p:txBody>
          <a:bodyPr>
            <a:normAutofit/>
          </a:bodyPr>
          <a:lstStyle/>
          <a:p>
            <a:pPr marL="344488" lvl="1" indent="0" eaLnBrk="1" hangingPunct="1">
              <a:buNone/>
            </a:pPr>
            <a:r>
              <a:rPr lang="en-US" sz="2600" dirty="0" err="1" smtClean="0"/>
              <a:t>Muốn</a:t>
            </a:r>
            <a:r>
              <a:rPr lang="en-US" sz="2600" dirty="0" smtClean="0"/>
              <a:t> </a:t>
            </a:r>
            <a:r>
              <a:rPr lang="en-US" sz="2600" dirty="0" err="1" smtClean="0"/>
              <a:t>lấy</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của</a:t>
            </a:r>
            <a:r>
              <a:rPr lang="en-US" sz="2600" dirty="0" smtClean="0"/>
              <a:t> </a:t>
            </a:r>
            <a:r>
              <a:rPr lang="en-US" sz="2600" dirty="0" err="1" smtClean="0"/>
              <a:t>trường</a:t>
            </a:r>
            <a:r>
              <a:rPr lang="en-US" sz="2600" dirty="0" smtClean="0"/>
              <a:t> radio ta </a:t>
            </a:r>
            <a:r>
              <a:rPr lang="en-US" sz="2600" dirty="0" err="1" smtClean="0"/>
              <a:t>phải</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đến</a:t>
            </a:r>
            <a:r>
              <a:rPr lang="en-US" sz="2600" dirty="0" smtClean="0"/>
              <a:t> </a:t>
            </a:r>
            <a:r>
              <a:rPr lang="en-US" sz="2600" dirty="0" err="1" smtClean="0"/>
              <a:t>mảng</a:t>
            </a:r>
            <a:r>
              <a:rPr lang="en-US" sz="2600" dirty="0" smtClean="0"/>
              <a:t> element</a:t>
            </a:r>
            <a:r>
              <a:rPr lang="en-US" dirty="0" smtClean="0"/>
              <a:t>s </a:t>
            </a:r>
            <a:r>
              <a:rPr lang="en-US" dirty="0" err="1" smtClean="0"/>
              <a:t>của</a:t>
            </a:r>
            <a:r>
              <a:rPr lang="en-US" dirty="0" smtClean="0"/>
              <a:t> form</a:t>
            </a:r>
            <a:endParaRPr lang="en-US" sz="2600" dirty="0" smtClean="0"/>
          </a:p>
          <a:p>
            <a:pPr marL="839788" lvl="1" indent="-495300" eaLnBrk="1" hangingPunct="1">
              <a:buFont typeface="Wingdings" pitchFamily="2" charset="2"/>
              <a:buNone/>
            </a:pPr>
            <a:r>
              <a:rPr lang="en-US" sz="2600" b="1" dirty="0" err="1" smtClean="0"/>
              <a:t>Ví</a:t>
            </a:r>
            <a:r>
              <a:rPr lang="en-US" sz="2600" b="1" dirty="0" smtClean="0"/>
              <a:t> </a:t>
            </a:r>
            <a:r>
              <a:rPr lang="en-US" sz="2600" b="1" dirty="0" err="1" smtClean="0"/>
              <a:t>dụ</a:t>
            </a:r>
            <a:r>
              <a:rPr lang="en-US" sz="2600" b="1" dirty="0" smtClean="0"/>
              <a:t>:</a:t>
            </a:r>
          </a:p>
          <a:p>
            <a:pPr marL="839788" lvl="1" indent="-495300" eaLnBrk="1" hangingPunct="1">
              <a:buNone/>
            </a:pPr>
            <a:r>
              <a:rPr lang="en-US" sz="2400" b="1" dirty="0" smtClean="0">
                <a:latin typeface="Courier New" pitchFamily="49" charset="0"/>
              </a:rPr>
              <a:t>for(</a:t>
            </a:r>
            <a:r>
              <a:rPr lang="en-US" sz="2400" b="1" dirty="0" err="1" smtClean="0">
                <a:latin typeface="Courier New" pitchFamily="49" charset="0"/>
              </a:rPr>
              <a:t>var</a:t>
            </a:r>
            <a:r>
              <a:rPr lang="en-US" sz="2400" b="1" dirty="0" smtClean="0">
                <a:latin typeface="Courier New" pitchFamily="49" charset="0"/>
              </a:rPr>
              <a:t> </a:t>
            </a:r>
            <a:r>
              <a:rPr lang="en-US" sz="2400" b="1" dirty="0" err="1">
                <a:latin typeface="Courier New" pitchFamily="49" charset="0"/>
              </a:rPr>
              <a:t>i</a:t>
            </a:r>
            <a:r>
              <a:rPr lang="en-US" sz="2400" b="1" dirty="0">
                <a:latin typeface="Courier New" pitchFamily="49" charset="0"/>
              </a:rPr>
              <a:t>=0;i&lt;</a:t>
            </a:r>
            <a:r>
              <a:rPr lang="en-US" sz="2400" b="1" dirty="0" err="1">
                <a:latin typeface="Courier New" pitchFamily="49" charset="0"/>
              </a:rPr>
              <a:t>nameform.length;i</a:t>
            </a:r>
            <a:r>
              <a:rPr lang="en-US" sz="2400" b="1" dirty="0" smtClean="0">
                <a:latin typeface="Courier New" pitchFamily="49" charset="0"/>
              </a:rPr>
              <a:t>++)</a:t>
            </a:r>
          </a:p>
          <a:p>
            <a:pPr marL="839788" lvl="1" indent="-495300" eaLnBrk="1" hangingPunct="1">
              <a:buFont typeface="Wingdings" pitchFamily="2" charset="2"/>
              <a:buNone/>
            </a:pPr>
            <a:r>
              <a:rPr lang="en-US" sz="2400" b="1" dirty="0" smtClean="0">
                <a:latin typeface="Courier New" pitchFamily="49" charset="0"/>
              </a:rPr>
              <a:t>if(</a:t>
            </a:r>
            <a:r>
              <a:rPr lang="en-US" sz="2400" b="1" dirty="0" err="1" smtClean="0">
                <a:solidFill>
                  <a:srgbClr val="FF3300"/>
                </a:solidFill>
                <a:latin typeface="Courier New" pitchFamily="49" charset="0"/>
              </a:rPr>
              <a:t>nameform</a:t>
            </a:r>
            <a:r>
              <a:rPr lang="en-US" sz="2400" b="1" dirty="0" err="1" smtClean="0">
                <a:latin typeface="Courier New" pitchFamily="49" charset="0"/>
              </a:rPr>
              <a:t>.elements</a:t>
            </a:r>
            <a:r>
              <a:rPr lang="en-US" sz="2400" b="1" dirty="0" smtClean="0">
                <a:latin typeface="Courier New" pitchFamily="49" charset="0"/>
              </a:rPr>
              <a:t>[</a:t>
            </a:r>
            <a:r>
              <a:rPr lang="en-US" sz="2400" b="1" dirty="0" err="1" smtClean="0">
                <a:latin typeface="Courier New" pitchFamily="49" charset="0"/>
              </a:rPr>
              <a:t>i</a:t>
            </a:r>
            <a:r>
              <a:rPr lang="en-US" sz="2400" b="1" dirty="0" smtClean="0">
                <a:latin typeface="Courier New" pitchFamily="49" charset="0"/>
              </a:rPr>
              <a:t>].type ==”radio” &amp;&amp;</a:t>
            </a:r>
            <a:r>
              <a:rPr lang="en-US" sz="2400" b="1" dirty="0" err="1" smtClean="0">
                <a:solidFill>
                  <a:srgbClr val="FF3300"/>
                </a:solidFill>
                <a:latin typeface="Courier New" pitchFamily="49" charset="0"/>
              </a:rPr>
              <a:t>nameform</a:t>
            </a:r>
            <a:r>
              <a:rPr lang="en-US" sz="2400" b="1" dirty="0" err="1" smtClean="0">
                <a:latin typeface="Courier New" pitchFamily="49" charset="0"/>
              </a:rPr>
              <a:t>.elements</a:t>
            </a:r>
            <a:r>
              <a:rPr lang="en-US" sz="2400" b="1" dirty="0" smtClean="0">
                <a:latin typeface="Courier New" pitchFamily="49" charset="0"/>
              </a:rPr>
              <a:t>[i].checked==true)</a:t>
            </a:r>
          </a:p>
          <a:p>
            <a:pPr marL="839788" lvl="1" indent="-495300" eaLnBrk="1" hangingPunct="1">
              <a:buFont typeface="Wingdings" pitchFamily="2" charset="2"/>
              <a:buNone/>
            </a:pPr>
            <a:r>
              <a:rPr lang="en-US" sz="2400" b="1" dirty="0" err="1" smtClean="0">
                <a:latin typeface="Courier New" pitchFamily="49" charset="0"/>
              </a:rPr>
              <a:t>Giatri</a:t>
            </a:r>
            <a:r>
              <a:rPr lang="en-US" sz="2400" b="1" dirty="0" smtClean="0">
                <a:latin typeface="Courier New" pitchFamily="49" charset="0"/>
              </a:rPr>
              <a:t>=</a:t>
            </a:r>
            <a:r>
              <a:rPr lang="en-US" sz="2400" b="1" dirty="0" err="1" smtClean="0">
                <a:solidFill>
                  <a:srgbClr val="FF3300"/>
                </a:solidFill>
                <a:latin typeface="Courier New" pitchFamily="49" charset="0"/>
              </a:rPr>
              <a:t>nameform</a:t>
            </a:r>
            <a:r>
              <a:rPr lang="en-US" sz="2400" b="1" dirty="0" err="1" smtClean="0">
                <a:latin typeface="Courier New" pitchFamily="49" charset="0"/>
              </a:rPr>
              <a:t>.elements</a:t>
            </a:r>
            <a:r>
              <a:rPr lang="en-US" sz="2400" b="1" dirty="0" smtClean="0">
                <a:latin typeface="Courier New" pitchFamily="49" charset="0"/>
              </a:rPr>
              <a:t>[i].value</a:t>
            </a:r>
          </a:p>
        </p:txBody>
      </p:sp>
      <p:sp>
        <p:nvSpPr>
          <p:cNvPr id="8" name="Date Placeholder 7"/>
          <p:cNvSpPr>
            <a:spLocks noGrp="1"/>
          </p:cNvSpPr>
          <p:nvPr>
            <p:ph type="dt" sz="half" idx="10"/>
          </p:nvPr>
        </p:nvSpPr>
        <p:spPr/>
        <p:txBody>
          <a:bodyPr/>
          <a:lstStyle/>
          <a:p>
            <a:pPr>
              <a:defRPr/>
            </a:pPr>
            <a:fld id="{02FD9AB3-F194-4E92-AECC-2D071C79F3EA}"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dirty="0"/>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a:xfrm>
            <a:off x="381000" y="838200"/>
            <a:ext cx="8134350" cy="5257800"/>
          </a:xfrm>
        </p:spPr>
        <p:txBody>
          <a:bodyPr>
            <a:normAutofit/>
          </a:bodyPr>
          <a:lstStyle/>
          <a:p>
            <a:pPr eaLnBrk="1" hangingPunct="1"/>
            <a:r>
              <a:rPr lang="en-US" sz="2400" smtClean="0"/>
              <a:t>Toán tử dấu chấm </a:t>
            </a:r>
            <a:r>
              <a:rPr lang="en-US" sz="2400" b="1" smtClean="0">
                <a:solidFill>
                  <a:srgbClr val="FF3300"/>
                </a:solidFill>
              </a:rPr>
              <a:t>(.)</a:t>
            </a:r>
            <a:r>
              <a:rPr lang="en-US" sz="2400" smtClean="0"/>
              <a:t> để phân cấp giữa các đối tượng và truy cập thuộc tính của mỗi đối tượng</a:t>
            </a:r>
          </a:p>
          <a:p>
            <a:pPr eaLnBrk="1" hangingPunct="1"/>
            <a:r>
              <a:rPr lang="en-US" sz="2400" smtClean="0"/>
              <a:t>Mỗi đối tượng đều có </a:t>
            </a:r>
            <a:r>
              <a:rPr lang="en-US" sz="2400" i="1" smtClean="0">
                <a:solidFill>
                  <a:srgbClr val="FF3300"/>
                </a:solidFill>
              </a:rPr>
              <a:t>properties</a:t>
            </a:r>
            <a:r>
              <a:rPr lang="en-US" sz="2400" smtClean="0">
                <a:solidFill>
                  <a:srgbClr val="FF3300"/>
                </a:solidFill>
              </a:rPr>
              <a:t> (</a:t>
            </a:r>
            <a:r>
              <a:rPr lang="en-US" sz="2400" i="1" smtClean="0">
                <a:solidFill>
                  <a:srgbClr val="FF3300"/>
                </a:solidFill>
              </a:rPr>
              <a:t>thuộc tính),</a:t>
            </a:r>
            <a:r>
              <a:rPr lang="en-US" sz="2400" i="1" smtClean="0"/>
              <a:t> </a:t>
            </a:r>
            <a:r>
              <a:rPr lang="en-US" sz="2400" i="1" smtClean="0">
                <a:solidFill>
                  <a:srgbClr val="FF3300"/>
                </a:solidFill>
              </a:rPr>
              <a:t>events (sự kiện)</a:t>
            </a:r>
            <a:r>
              <a:rPr lang="en-US" sz="2400" i="1" smtClean="0"/>
              <a:t> và </a:t>
            </a:r>
            <a:r>
              <a:rPr lang="en-US" sz="2400" i="1" smtClean="0">
                <a:solidFill>
                  <a:srgbClr val="FF3300"/>
                </a:solidFill>
              </a:rPr>
              <a:t>methods (phương thức),</a:t>
            </a:r>
            <a:r>
              <a:rPr lang="en-US" sz="2400" smtClean="0"/>
              <a:t> nhờ các thành phần này mà có thể truy cập và thay đổi nội dung của chúng. </a:t>
            </a:r>
          </a:p>
          <a:p>
            <a:pPr lvl="1" eaLnBrk="1" hangingPunct="1"/>
            <a:r>
              <a:rPr lang="en-US" sz="2400" i="1" u="sng" smtClean="0">
                <a:solidFill>
                  <a:srgbClr val="FF3300"/>
                </a:solidFill>
              </a:rPr>
              <a:t>Properties</a:t>
            </a:r>
            <a:r>
              <a:rPr lang="en-US" sz="2400" i="1" smtClean="0">
                <a:solidFill>
                  <a:srgbClr val="FF3300"/>
                </a:solidFill>
              </a:rPr>
              <a:t>:</a:t>
            </a:r>
            <a:r>
              <a:rPr lang="en-US" sz="2400" b="1" smtClean="0"/>
              <a:t> </a:t>
            </a:r>
            <a:r>
              <a:rPr lang="en-US" sz="2400" smtClean="0"/>
              <a:t>mô tả thông tin của đối tựơng. (How?)</a:t>
            </a:r>
            <a:endParaRPr lang="en-US" sz="2400" u="sng" smtClean="0"/>
          </a:p>
          <a:p>
            <a:pPr eaLnBrk="1" hangingPunct="1">
              <a:buFont typeface="Wingdings" pitchFamily="2" charset="2"/>
              <a:buNone/>
            </a:pPr>
            <a:r>
              <a:rPr lang="en-US" sz="2400" b="1" smtClean="0">
                <a:latin typeface="Courier New" pitchFamily="49" charset="0"/>
              </a:rPr>
              <a:t>&lt;</a:t>
            </a:r>
            <a:r>
              <a:rPr lang="en-US" sz="2400" b="1" smtClean="0">
                <a:solidFill>
                  <a:srgbClr val="FF3300"/>
                </a:solidFill>
                <a:latin typeface="Courier New" pitchFamily="49" charset="0"/>
              </a:rPr>
              <a:t>img</a:t>
            </a:r>
            <a:r>
              <a:rPr lang="en-US" sz="2400" b="1" smtClean="0">
                <a:latin typeface="Courier New" pitchFamily="49" charset="0"/>
              </a:rPr>
              <a:t> </a:t>
            </a:r>
            <a:r>
              <a:rPr lang="en-US" sz="2400" b="1" smtClean="0">
                <a:solidFill>
                  <a:srgbClr val="0000FF"/>
                </a:solidFill>
                <a:latin typeface="Courier New" pitchFamily="49" charset="0"/>
              </a:rPr>
              <a:t>src</a:t>
            </a:r>
            <a:r>
              <a:rPr lang="en-US" sz="2400" b="1" smtClean="0">
                <a:latin typeface="Courier New" pitchFamily="49" charset="0"/>
              </a:rPr>
              <a:t>=”URL” </a:t>
            </a:r>
            <a:r>
              <a:rPr lang="en-US" sz="2400" b="1" smtClean="0">
                <a:solidFill>
                  <a:srgbClr val="0000FF"/>
                </a:solidFill>
                <a:latin typeface="Courier New" pitchFamily="49" charset="0"/>
              </a:rPr>
              <a:t>height</a:t>
            </a:r>
            <a:r>
              <a:rPr lang="en-US" sz="2400" b="1" smtClean="0">
                <a:latin typeface="Courier New" pitchFamily="49" charset="0"/>
              </a:rPr>
              <a:t>=“value1” </a:t>
            </a:r>
            <a:r>
              <a:rPr lang="en-US" sz="2400" b="1" smtClean="0">
                <a:solidFill>
                  <a:srgbClr val="0000FF"/>
                </a:solidFill>
                <a:latin typeface="Courier New" pitchFamily="49" charset="0"/>
              </a:rPr>
              <a:t>width</a:t>
            </a:r>
            <a:r>
              <a:rPr lang="en-US" sz="2400" b="1" smtClean="0">
                <a:latin typeface="Courier New" pitchFamily="49" charset="0"/>
              </a:rPr>
              <a:t>=“value2”  </a:t>
            </a:r>
            <a:r>
              <a:rPr lang="en-US" sz="2400" b="1" smtClean="0">
                <a:solidFill>
                  <a:srgbClr val="0000FF"/>
                </a:solidFill>
                <a:latin typeface="Courier New" pitchFamily="49" charset="0"/>
              </a:rPr>
              <a:t>Id</a:t>
            </a:r>
            <a:r>
              <a:rPr lang="en-US" sz="2400" b="1" smtClean="0">
                <a:latin typeface="Courier New" pitchFamily="49" charset="0"/>
              </a:rPr>
              <a:t>=”</a:t>
            </a:r>
            <a:r>
              <a:rPr lang="en-US" sz="2400" b="1" smtClean="0">
                <a:solidFill>
                  <a:schemeClr val="accent1"/>
                </a:solidFill>
                <a:latin typeface="Courier New" pitchFamily="49" charset="0"/>
              </a:rPr>
              <a:t>idh1</a:t>
            </a:r>
            <a:r>
              <a:rPr lang="en-US" sz="2400" b="1" smtClean="0">
                <a:latin typeface="Courier New" pitchFamily="49" charset="0"/>
              </a:rPr>
              <a:t>”&gt;</a:t>
            </a:r>
          </a:p>
          <a:p>
            <a:pPr eaLnBrk="1" hangingPunct="1">
              <a:buFont typeface="Wingdings" pitchFamily="2" charset="2"/>
              <a:buNone/>
            </a:pPr>
            <a:r>
              <a:rPr lang="en-US" sz="2400" b="1" smtClean="0">
                <a:latin typeface="Courier New" pitchFamily="49" charset="0"/>
              </a:rPr>
              <a:t>[</a:t>
            </a:r>
            <a:r>
              <a:rPr lang="en-US" sz="2400" b="1" smtClean="0">
                <a:solidFill>
                  <a:schemeClr val="accent1"/>
                </a:solidFill>
                <a:latin typeface="Courier New" pitchFamily="49" charset="0"/>
              </a:rPr>
              <a:t>idh1</a:t>
            </a:r>
            <a:r>
              <a:rPr lang="en-US" sz="2400" b="1" smtClean="0">
                <a:solidFill>
                  <a:srgbClr val="FF3300"/>
                </a:solidFill>
                <a:latin typeface="Courier New" pitchFamily="49" charset="0"/>
              </a:rPr>
              <a:t>.</a:t>
            </a:r>
            <a:r>
              <a:rPr lang="en-US" sz="2400" b="1" smtClean="0">
                <a:solidFill>
                  <a:srgbClr val="0000FF"/>
                </a:solidFill>
                <a:latin typeface="Courier New" pitchFamily="49" charset="0"/>
              </a:rPr>
              <a:t>height</a:t>
            </a:r>
            <a:r>
              <a:rPr lang="en-US" sz="2400" b="1" smtClean="0">
                <a:latin typeface="Courier New" pitchFamily="49" charset="0"/>
              </a:rPr>
              <a:t>, </a:t>
            </a:r>
            <a:r>
              <a:rPr lang="en-US" sz="2400" b="1" smtClean="0">
                <a:solidFill>
                  <a:schemeClr val="accent1"/>
                </a:solidFill>
                <a:latin typeface="Courier New" pitchFamily="49" charset="0"/>
              </a:rPr>
              <a:t>idh1</a:t>
            </a:r>
            <a:r>
              <a:rPr lang="en-US" sz="2400" b="1" smtClean="0">
                <a:solidFill>
                  <a:srgbClr val="FF3300"/>
                </a:solidFill>
                <a:latin typeface="Courier New" pitchFamily="49" charset="0"/>
              </a:rPr>
              <a:t>.</a:t>
            </a:r>
            <a:r>
              <a:rPr lang="en-US" sz="2400" b="1" smtClean="0">
                <a:solidFill>
                  <a:srgbClr val="0000FF"/>
                </a:solidFill>
                <a:latin typeface="Courier New" pitchFamily="49" charset="0"/>
              </a:rPr>
              <a:t>width</a:t>
            </a:r>
            <a:r>
              <a:rPr lang="en-US" sz="2400" b="1" smtClean="0">
                <a:latin typeface="Courier New" pitchFamily="49" charset="0"/>
              </a:rPr>
              <a:t>, </a:t>
            </a:r>
            <a:r>
              <a:rPr lang="en-US" sz="2400" b="1" smtClean="0">
                <a:solidFill>
                  <a:schemeClr val="accent1"/>
                </a:solidFill>
                <a:latin typeface="Courier New" pitchFamily="49" charset="0"/>
              </a:rPr>
              <a:t>idh1</a:t>
            </a:r>
            <a:r>
              <a:rPr lang="en-US" sz="2400" b="1" smtClean="0">
                <a:solidFill>
                  <a:srgbClr val="FF3300"/>
                </a:solidFill>
                <a:latin typeface="Courier New" pitchFamily="49" charset="0"/>
              </a:rPr>
              <a:t>.</a:t>
            </a:r>
            <a:r>
              <a:rPr lang="en-US" sz="2400" b="1" smtClean="0">
                <a:solidFill>
                  <a:srgbClr val="0000FF"/>
                </a:solidFill>
                <a:latin typeface="Courier New" pitchFamily="49" charset="0"/>
              </a:rPr>
              <a:t>src</a:t>
            </a:r>
            <a:r>
              <a:rPr lang="en-US" sz="2400" b="1" smtClean="0">
                <a:latin typeface="Courier New" pitchFamily="49" charset="0"/>
              </a:rPr>
              <a:t>]</a:t>
            </a:r>
          </a:p>
        </p:txBody>
      </p:sp>
      <p:sp>
        <p:nvSpPr>
          <p:cNvPr id="8" name="Date Placeholder 7"/>
          <p:cNvSpPr>
            <a:spLocks noGrp="1"/>
          </p:cNvSpPr>
          <p:nvPr>
            <p:ph type="dt" sz="half" idx="10"/>
          </p:nvPr>
        </p:nvSpPr>
        <p:spPr/>
        <p:txBody>
          <a:bodyPr/>
          <a:lstStyle/>
          <a:p>
            <a:pPr>
              <a:defRPr/>
            </a:pPr>
            <a:fld id="{C2A325C0-A1B1-49BB-9DDB-EC8D673E0B13}"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5</a:t>
            </a:fld>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a:xfrm>
            <a:off x="152400" y="762000"/>
            <a:ext cx="8991600" cy="5368925"/>
          </a:xfrm>
        </p:spPr>
        <p:txBody>
          <a:bodyPr>
            <a:normAutofit lnSpcReduction="10000"/>
          </a:bodyPr>
          <a:lstStyle/>
          <a:p>
            <a:pPr lvl="1" eaLnBrk="1" hangingPunct="1">
              <a:buFont typeface="Wingdings" pitchFamily="2" charset="2"/>
              <a:buNone/>
            </a:pPr>
            <a:r>
              <a:rPr lang="en-US" dirty="0" err="1" smtClean="0">
                <a:hlinkClick r:id="rId2" action="ppaction://hlinkfile"/>
              </a:rPr>
              <a:t>Ví</a:t>
            </a:r>
            <a:r>
              <a:rPr lang="en-US" dirty="0" smtClean="0">
                <a:hlinkClick r:id="rId2" action="ppaction://hlinkfile"/>
              </a:rPr>
              <a:t> </a:t>
            </a:r>
            <a:r>
              <a:rPr lang="en-US" dirty="0" err="1" smtClean="0">
                <a:hlinkClick r:id="rId2" action="ppaction://hlinkfile"/>
              </a:rPr>
              <a:t>dụ</a:t>
            </a:r>
            <a:r>
              <a:rPr lang="en-US" dirty="0" smtClean="0">
                <a:hlinkClick r:id="rId2" action="ppaction://hlinkfile"/>
              </a:rPr>
              <a:t>:</a:t>
            </a:r>
            <a:endParaRPr lang="en-US" dirty="0" smtClean="0"/>
          </a:p>
          <a:p>
            <a:pPr lvl="1" eaLnBrk="1" hangingPunct="1">
              <a:buFont typeface="Wingdings" pitchFamily="2" charset="2"/>
              <a:buNone/>
            </a:pPr>
            <a:r>
              <a:rPr lang="en-US" sz="2200" b="1" dirty="0" smtClean="0">
                <a:solidFill>
                  <a:srgbClr val="FF3300"/>
                </a:solidFill>
                <a:latin typeface="Courier New" pitchFamily="49" charset="0"/>
              </a:rPr>
              <a:t>&lt;script&gt;</a:t>
            </a:r>
            <a:endParaRPr lang="en-US" sz="2200" b="1" dirty="0" smtClean="0">
              <a:latin typeface="Courier New" pitchFamily="49" charset="0"/>
            </a:endParaRPr>
          </a:p>
          <a:p>
            <a:pPr lvl="1" eaLnBrk="1" hangingPunct="1">
              <a:buFont typeface="Wingdings" pitchFamily="2" charset="2"/>
              <a:buNone/>
            </a:pPr>
            <a:r>
              <a:rPr lang="en-US" sz="2200" b="1" dirty="0" smtClean="0">
                <a:latin typeface="Courier New" pitchFamily="49" charset="0"/>
              </a:rPr>
              <a:t>function </a:t>
            </a:r>
            <a:r>
              <a:rPr lang="en-US" sz="2200" b="1" dirty="0" err="1" smtClean="0">
                <a:latin typeface="Courier New" pitchFamily="49" charset="0"/>
              </a:rPr>
              <a:t>choncafe</a:t>
            </a:r>
            <a:r>
              <a:rPr lang="en-US" sz="2200" b="1" dirty="0" smtClean="0">
                <a:latin typeface="Courier New" pitchFamily="49" charset="0"/>
              </a:rPr>
              <a:t>()</a:t>
            </a:r>
          </a:p>
          <a:p>
            <a:pPr lvl="1" eaLnBrk="1" hangingPunct="1">
              <a:buFont typeface="Wingdings" pitchFamily="2" charset="2"/>
              <a:buNone/>
            </a:pPr>
            <a:r>
              <a:rPr lang="en-US" sz="2200" b="1" dirty="0" smtClean="0">
                <a:latin typeface="Courier New" pitchFamily="49" charset="0"/>
              </a:rPr>
              <a:t>{</a:t>
            </a:r>
          </a:p>
          <a:p>
            <a:pPr lvl="1" eaLnBrk="1" hangingPunct="1">
              <a:buFont typeface="Wingdings" pitchFamily="2" charset="2"/>
              <a:buNone/>
            </a:pPr>
            <a:r>
              <a:rPr lang="en-US" sz="2200" b="1" dirty="0" err="1" smtClean="0">
                <a:latin typeface="Courier New" pitchFamily="49" charset="0"/>
              </a:rPr>
              <a:t>var</a:t>
            </a:r>
            <a:r>
              <a:rPr lang="en-US" sz="2200" b="1" dirty="0" smtClean="0">
                <a:latin typeface="Courier New" pitchFamily="49" charset="0"/>
              </a:rPr>
              <a:t> m=</a:t>
            </a:r>
            <a:r>
              <a:rPr lang="en-US" sz="2200" b="1" dirty="0" err="1" smtClean="0">
                <a:latin typeface="Courier New" pitchFamily="49" charset="0"/>
              </a:rPr>
              <a:t>frm.length</a:t>
            </a:r>
            <a:r>
              <a:rPr lang="en-US" sz="2200" b="1" dirty="0" smtClean="0">
                <a:latin typeface="Courier New" pitchFamily="49" charset="0"/>
              </a:rPr>
              <a:t>;</a:t>
            </a:r>
          </a:p>
          <a:p>
            <a:pPr lvl="1" eaLnBrk="1" hangingPunct="1">
              <a:buFont typeface="Wingdings" pitchFamily="2" charset="2"/>
              <a:buNone/>
            </a:pPr>
            <a:r>
              <a:rPr lang="en-US" sz="2200" b="1" dirty="0" smtClean="0">
                <a:latin typeface="Courier New" pitchFamily="49" charset="0"/>
              </a:rPr>
              <a:t>for(</a:t>
            </a:r>
            <a:r>
              <a:rPr lang="en-US" sz="2200" b="1" dirty="0" err="1" smtClean="0">
                <a:latin typeface="Courier New" pitchFamily="49" charset="0"/>
              </a:rPr>
              <a:t>var</a:t>
            </a:r>
            <a:r>
              <a:rPr lang="en-US" sz="2200" b="1" dirty="0" smtClean="0">
                <a:latin typeface="Courier New" pitchFamily="49" charset="0"/>
              </a:rPr>
              <a:t> i=0;i&lt;</a:t>
            </a:r>
            <a:r>
              <a:rPr lang="en-US" sz="2200" b="1" dirty="0" err="1" smtClean="0">
                <a:latin typeface="Courier New" pitchFamily="49" charset="0"/>
              </a:rPr>
              <a:t>m;i</a:t>
            </a:r>
            <a:r>
              <a:rPr lang="en-US" sz="2200" b="1" dirty="0" smtClean="0">
                <a:latin typeface="Courier New" pitchFamily="49" charset="0"/>
              </a:rPr>
              <a:t>++)</a:t>
            </a:r>
          </a:p>
          <a:p>
            <a:pPr lvl="1" eaLnBrk="1" hangingPunct="1">
              <a:buFont typeface="Wingdings" pitchFamily="2" charset="2"/>
              <a:buNone/>
            </a:pPr>
            <a:r>
              <a:rPr lang="en-US" sz="2200" b="1" dirty="0" smtClean="0">
                <a:latin typeface="Courier New" pitchFamily="49" charset="0"/>
              </a:rPr>
              <a:t>if(</a:t>
            </a:r>
            <a:r>
              <a:rPr lang="en-US" sz="2200" b="1" dirty="0" err="1" smtClean="0">
                <a:latin typeface="Courier New" pitchFamily="49" charset="0"/>
              </a:rPr>
              <a:t>frm.elements</a:t>
            </a:r>
            <a:r>
              <a:rPr lang="en-US" sz="2200" b="1" dirty="0" smtClean="0">
                <a:latin typeface="Courier New" pitchFamily="49" charset="0"/>
              </a:rPr>
              <a:t>[i].type=="radio" &amp;&amp; </a:t>
            </a:r>
            <a:r>
              <a:rPr lang="en-US" sz="2200" b="1" dirty="0" err="1" smtClean="0">
                <a:latin typeface="Courier New" pitchFamily="49" charset="0"/>
              </a:rPr>
              <a:t>frm.elements</a:t>
            </a:r>
            <a:r>
              <a:rPr lang="en-US" sz="2200" b="1" dirty="0" smtClean="0">
                <a:latin typeface="Courier New" pitchFamily="49" charset="0"/>
              </a:rPr>
              <a:t>[i].checked==true)	</a:t>
            </a:r>
          </a:p>
          <a:p>
            <a:pPr lvl="1" eaLnBrk="1" hangingPunct="1">
              <a:buFont typeface="Wingdings" pitchFamily="2" charset="2"/>
              <a:buNone/>
            </a:pPr>
            <a:r>
              <a:rPr lang="en-US" sz="2200" b="1" dirty="0" smtClean="0">
                <a:latin typeface="Courier New" pitchFamily="49" charset="0"/>
              </a:rPr>
              <a:t>alert("</a:t>
            </a:r>
            <a:r>
              <a:rPr lang="en-US" sz="2200" b="1" dirty="0" err="1" smtClean="0">
                <a:latin typeface="Courier New" pitchFamily="49" charset="0"/>
              </a:rPr>
              <a:t>Bạn</a:t>
            </a:r>
            <a:r>
              <a:rPr lang="en-US" sz="2200" b="1" dirty="0" smtClean="0">
                <a:latin typeface="Courier New" pitchFamily="49" charset="0"/>
              </a:rPr>
              <a:t> </a:t>
            </a:r>
            <a:r>
              <a:rPr lang="en-US" sz="2200" b="1" dirty="0" err="1" smtClean="0">
                <a:latin typeface="Courier New" pitchFamily="49" charset="0"/>
              </a:rPr>
              <a:t>đạng</a:t>
            </a:r>
            <a:r>
              <a:rPr lang="en-US" sz="2200" b="1" dirty="0" smtClean="0">
                <a:latin typeface="Courier New" pitchFamily="49" charset="0"/>
              </a:rPr>
              <a:t> </a:t>
            </a:r>
            <a:r>
              <a:rPr lang="en-US" sz="2200" b="1" dirty="0" err="1" smtClean="0">
                <a:latin typeface="Courier New" pitchFamily="49" charset="0"/>
              </a:rPr>
              <a:t>chọn</a:t>
            </a:r>
            <a:r>
              <a:rPr lang="en-US" sz="2200" b="1" dirty="0" smtClean="0">
                <a:latin typeface="Courier New" pitchFamily="49" charset="0"/>
              </a:rPr>
              <a:t> cafe"+</a:t>
            </a:r>
            <a:r>
              <a:rPr lang="en-US" sz="2200" b="1" dirty="0" err="1" smtClean="0">
                <a:latin typeface="Courier New" pitchFamily="49" charset="0"/>
              </a:rPr>
              <a:t>frm.elements</a:t>
            </a:r>
            <a:r>
              <a:rPr lang="en-US" sz="2200" b="1" dirty="0" smtClean="0">
                <a:latin typeface="Courier New" pitchFamily="49" charset="0"/>
              </a:rPr>
              <a:t>[i].value);</a:t>
            </a:r>
          </a:p>
          <a:p>
            <a:pPr lvl="1" eaLnBrk="1" hangingPunct="1">
              <a:buFont typeface="Wingdings" pitchFamily="2" charset="2"/>
              <a:buNone/>
            </a:pPr>
            <a:r>
              <a:rPr lang="en-US" sz="2200" b="1" dirty="0" smtClean="0">
                <a:latin typeface="Courier New" pitchFamily="49" charset="0"/>
              </a:rPr>
              <a:t>}</a:t>
            </a:r>
          </a:p>
          <a:p>
            <a:pPr lvl="1" eaLnBrk="1" hangingPunct="1">
              <a:buFont typeface="Wingdings" pitchFamily="2" charset="2"/>
              <a:buNone/>
            </a:pPr>
            <a:r>
              <a:rPr lang="en-US" sz="2200" b="1" dirty="0" smtClean="0">
                <a:solidFill>
                  <a:srgbClr val="FF3300"/>
                </a:solidFill>
                <a:latin typeface="Courier New" pitchFamily="49" charset="0"/>
              </a:rPr>
              <a:t>&lt;/script&gt;</a:t>
            </a:r>
          </a:p>
          <a:p>
            <a:pPr lvl="1" eaLnBrk="1" hangingPunct="1">
              <a:buFont typeface="Wingdings" pitchFamily="2" charset="2"/>
              <a:buNone/>
            </a:pPr>
            <a:endParaRPr lang="en-US" sz="2200" b="1" dirty="0" smtClean="0">
              <a:solidFill>
                <a:srgbClr val="FF5050"/>
              </a:solidFill>
              <a:latin typeface="Courier New" pitchFamily="49" charset="0"/>
            </a:endParaRPr>
          </a:p>
        </p:txBody>
      </p:sp>
      <p:sp>
        <p:nvSpPr>
          <p:cNvPr id="8" name="Date Placeholder 7"/>
          <p:cNvSpPr>
            <a:spLocks noGrp="1"/>
          </p:cNvSpPr>
          <p:nvPr>
            <p:ph type="dt" sz="half" idx="10"/>
          </p:nvPr>
        </p:nvSpPr>
        <p:spPr/>
        <p:txBody>
          <a:bodyPr/>
          <a:lstStyle/>
          <a:p>
            <a:pPr>
              <a:defRPr/>
            </a:pPr>
            <a:fld id="{A867A2CE-48BB-4EB1-8059-B9D5359C935A}"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50</a:t>
            </a:fld>
            <a:endParaRPr lang="en-US" altLang="en-US"/>
          </a:p>
        </p:txBody>
      </p:sp>
      <p:pic>
        <p:nvPicPr>
          <p:cNvPr id="563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57200"/>
            <a:ext cx="2514600" cy="2514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67000"/>
            <a:ext cx="7288213" cy="1866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7352" name="Rectangle 8"/>
          <p:cNvSpPr>
            <a:spLocks noGrp="1" noChangeArrowheads="1"/>
          </p:cNvSpPr>
          <p:nvPr>
            <p:ph type="title"/>
          </p:nvPr>
        </p:nvSpPr>
        <p:spPr>
          <a:xfrm>
            <a:off x="482600" y="838200"/>
            <a:ext cx="8229600" cy="712787"/>
          </a:xfrm>
          <a:noFill/>
        </p:spPr>
        <p:txBody>
          <a:bodyPr/>
          <a:lstStyle/>
          <a:p>
            <a:pPr eaLnBrk="1" hangingPunct="1"/>
            <a:r>
              <a:rPr lang="en-US" sz="3800" dirty="0" smtClean="0"/>
              <a:t>Selection list &lt;select&gt;</a:t>
            </a:r>
          </a:p>
        </p:txBody>
      </p:sp>
      <p:sp>
        <p:nvSpPr>
          <p:cNvPr id="5" name="Date Placeholder 4"/>
          <p:cNvSpPr>
            <a:spLocks noGrp="1"/>
          </p:cNvSpPr>
          <p:nvPr>
            <p:ph type="dt" sz="half" idx="10"/>
          </p:nvPr>
        </p:nvSpPr>
        <p:spPr/>
        <p:txBody>
          <a:bodyPr/>
          <a:lstStyle/>
          <a:p>
            <a:pPr>
              <a:defRPr/>
            </a:pPr>
            <a:fld id="{6446433D-2B7A-4218-AB3D-52E9AED903ED}"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&lt;select&gt;</a:t>
            </a:r>
          </a:p>
          <a:p>
            <a:pPr marL="0" indent="0">
              <a:buNone/>
            </a:pPr>
            <a:r>
              <a:rPr lang="en-US" dirty="0" smtClean="0"/>
              <a:t>	&lt;</a:t>
            </a:r>
            <a:r>
              <a:rPr lang="en-US" smtClean="0"/>
              <a:t>option&gt;Text1&lt;/option</a:t>
            </a:r>
            <a:r>
              <a:rPr lang="en-US" dirty="0" smtClean="0"/>
              <a:t>&gt;</a:t>
            </a:r>
          </a:p>
          <a:p>
            <a:pPr marL="0" indent="0">
              <a:buNone/>
            </a:pPr>
            <a:r>
              <a:rPr lang="en-US" dirty="0"/>
              <a:t>	</a:t>
            </a:r>
            <a:r>
              <a:rPr lang="en-US" dirty="0" smtClean="0"/>
              <a:t>&lt;option&gt; Text 2&lt;/option&gt;</a:t>
            </a:r>
            <a:endParaRPr lang="en-US" dirty="0"/>
          </a:p>
          <a:p>
            <a:pPr marL="0" indent="0">
              <a:buNone/>
            </a:pPr>
            <a:r>
              <a:rPr lang="en-US" dirty="0" smtClean="0"/>
              <a:t>&lt;/select&gt;</a:t>
            </a:r>
            <a:endParaRPr lang="en-US" dirty="0"/>
          </a:p>
        </p:txBody>
      </p:sp>
      <p:sp>
        <p:nvSpPr>
          <p:cNvPr id="4" name="Date Placeholder 3"/>
          <p:cNvSpPr>
            <a:spLocks noGrp="1"/>
          </p:cNvSpPr>
          <p:nvPr>
            <p:ph type="dt" sz="half" idx="10"/>
          </p:nvPr>
        </p:nvSpPr>
        <p:spPr/>
        <p:txBody>
          <a:bodyPr/>
          <a:lstStyle/>
          <a:p>
            <a:pPr>
              <a:defRPr/>
            </a:pPr>
            <a:fld id="{A7E332AA-0228-491C-9661-22BF6F905730}"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52</a:t>
            </a:fld>
            <a:endParaRPr lang="en-US" altLang="en-US"/>
          </a:p>
        </p:txBody>
      </p:sp>
    </p:spTree>
    <p:extLst>
      <p:ext uri="{BB962C8B-B14F-4D97-AF65-F5344CB8AC3E}">
        <p14:creationId xmlns:p14="http://schemas.microsoft.com/office/powerpoint/2010/main" val="27811846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idx="1"/>
          </p:nvPr>
        </p:nvSpPr>
        <p:spPr>
          <a:xfrm>
            <a:off x="762000" y="838200"/>
            <a:ext cx="7620000" cy="4530725"/>
          </a:xfrm>
        </p:spPr>
        <p:txBody>
          <a:bodyPr/>
          <a:lstStyle/>
          <a:p>
            <a:pPr eaLnBrk="1" hangingPunct="1"/>
            <a:r>
              <a:rPr lang="en-US" dirty="0" err="1" smtClean="0">
                <a:hlinkClick r:id="rId2" action="ppaction://hlinkfile"/>
              </a:rPr>
              <a:t>Ví</a:t>
            </a:r>
            <a:r>
              <a:rPr lang="en-US" dirty="0" smtClean="0">
                <a:hlinkClick r:id="rId2" action="ppaction://hlinkfile"/>
              </a:rPr>
              <a:t> </a:t>
            </a:r>
            <a:r>
              <a:rPr lang="en-US" dirty="0" err="1" smtClean="0">
                <a:hlinkClick r:id="rId2" action="ppaction://hlinkfile"/>
              </a:rPr>
              <a:t>dụ</a:t>
            </a:r>
            <a:r>
              <a:rPr lang="en-US" dirty="0" smtClean="0">
                <a:hlinkClick r:id="rId2" action="ppaction://hlinkfile"/>
              </a:rPr>
              <a:t>:</a:t>
            </a:r>
          </a:p>
          <a:p>
            <a:pPr eaLnBrk="1" hangingPunct="1">
              <a:buFont typeface="Wingdings" pitchFamily="2" charset="2"/>
              <a:buNone/>
            </a:pPr>
            <a:r>
              <a:rPr lang="en-US" sz="2600" b="1" dirty="0" smtClean="0">
                <a:solidFill>
                  <a:srgbClr val="FF3300"/>
                </a:solidFill>
                <a:latin typeface="Courier New" pitchFamily="49" charset="0"/>
              </a:rPr>
              <a:t>&lt;script&gt;</a:t>
            </a:r>
          </a:p>
          <a:p>
            <a:pPr eaLnBrk="1" hangingPunct="1">
              <a:buFont typeface="Wingdings" pitchFamily="2" charset="2"/>
              <a:buNone/>
            </a:pPr>
            <a:r>
              <a:rPr lang="en-US" sz="2600" b="1" dirty="0" smtClean="0">
                <a:latin typeface="Courier New" pitchFamily="49" charset="0"/>
              </a:rPr>
              <a:t>function change()</a:t>
            </a:r>
          </a:p>
          <a:p>
            <a:pPr eaLnBrk="1" hangingPunct="1">
              <a:buFont typeface="Wingdings" pitchFamily="2" charset="2"/>
              <a:buNone/>
            </a:pPr>
            <a:r>
              <a:rPr lang="en-US" sz="2600" b="1" dirty="0" smtClean="0">
                <a:latin typeface="Courier New" pitchFamily="49" charset="0"/>
              </a:rPr>
              <a:t>{</a:t>
            </a:r>
          </a:p>
          <a:p>
            <a:pPr eaLnBrk="1" hangingPunct="1">
              <a:buFont typeface="Wingdings" pitchFamily="2" charset="2"/>
              <a:buNone/>
            </a:pPr>
            <a:r>
              <a:rPr lang="en-US" sz="2600" b="1" dirty="0" smtClean="0">
                <a:latin typeface="Courier New" pitchFamily="49" charset="0"/>
              </a:rPr>
              <a:t>	</a:t>
            </a:r>
            <a:r>
              <a:rPr lang="en-US" sz="2600" b="1" dirty="0" err="1" smtClean="0">
                <a:latin typeface="Courier New" pitchFamily="49" charset="0"/>
              </a:rPr>
              <a:t>var</a:t>
            </a:r>
            <a:r>
              <a:rPr lang="en-US" sz="2600" b="1" dirty="0" smtClean="0">
                <a:latin typeface="Courier New" pitchFamily="49" charset="0"/>
              </a:rPr>
              <a:t> m=</a:t>
            </a:r>
            <a:r>
              <a:rPr lang="en-US" sz="2600" b="1" dirty="0" err="1" smtClean="0">
                <a:latin typeface="Courier New" pitchFamily="49" charset="0"/>
              </a:rPr>
              <a:t>frm.xe.value</a:t>
            </a:r>
            <a:r>
              <a:rPr lang="en-US" sz="2600" b="1" dirty="0" smtClean="0">
                <a:latin typeface="Courier New" pitchFamily="49" charset="0"/>
              </a:rPr>
              <a:t>;</a:t>
            </a:r>
          </a:p>
          <a:p>
            <a:pPr eaLnBrk="1" hangingPunct="1">
              <a:buFont typeface="Wingdings" pitchFamily="2" charset="2"/>
              <a:buNone/>
            </a:pPr>
            <a:r>
              <a:rPr lang="en-US" sz="2600" b="1" dirty="0" smtClean="0">
                <a:latin typeface="Courier New" pitchFamily="49" charset="0"/>
              </a:rPr>
              <a:t>	</a:t>
            </a:r>
            <a:r>
              <a:rPr lang="en-US" sz="2600" b="1" dirty="0" err="1" smtClean="0">
                <a:latin typeface="Courier New" pitchFamily="49" charset="0"/>
              </a:rPr>
              <a:t>hd.src</a:t>
            </a:r>
            <a:r>
              <a:rPr lang="en-US" sz="2600" b="1" dirty="0" smtClean="0">
                <a:latin typeface="Courier New" pitchFamily="49" charset="0"/>
              </a:rPr>
              <a:t>=m;	</a:t>
            </a:r>
          </a:p>
          <a:p>
            <a:pPr eaLnBrk="1" hangingPunct="1">
              <a:buFont typeface="Wingdings" pitchFamily="2" charset="2"/>
              <a:buNone/>
            </a:pPr>
            <a:r>
              <a:rPr lang="en-US" sz="2600" b="1" dirty="0" smtClean="0">
                <a:latin typeface="Courier New" pitchFamily="49" charset="0"/>
              </a:rPr>
              <a:t>}</a:t>
            </a:r>
          </a:p>
          <a:p>
            <a:pPr eaLnBrk="1" hangingPunct="1">
              <a:buFont typeface="Wingdings" pitchFamily="2" charset="2"/>
              <a:buNone/>
            </a:pPr>
            <a:r>
              <a:rPr lang="en-US" sz="2600" b="1" dirty="0" smtClean="0">
                <a:solidFill>
                  <a:srgbClr val="FF3300"/>
                </a:solidFill>
                <a:latin typeface="Courier New" pitchFamily="49" charset="0"/>
              </a:rPr>
              <a:t>&lt;/script&gt;</a:t>
            </a:r>
            <a:r>
              <a:rPr lang="en-US" dirty="0" smtClean="0">
                <a:hlinkClick r:id="rId2" action="ppaction://hlinkfile"/>
              </a:rPr>
              <a:t>  </a:t>
            </a:r>
            <a:endParaRPr lang="en-US" dirty="0" smtClean="0"/>
          </a:p>
        </p:txBody>
      </p:sp>
      <p:sp>
        <p:nvSpPr>
          <p:cNvPr id="8" name="Date Placeholder 7"/>
          <p:cNvSpPr>
            <a:spLocks noGrp="1"/>
          </p:cNvSpPr>
          <p:nvPr>
            <p:ph type="dt" sz="half" idx="10"/>
          </p:nvPr>
        </p:nvSpPr>
        <p:spPr/>
        <p:txBody>
          <a:bodyPr/>
          <a:lstStyle/>
          <a:p>
            <a:pPr>
              <a:defRPr/>
            </a:pPr>
            <a:fld id="{05336101-6EA3-43A8-940C-C7B761743334}"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53</a:t>
            </a:fld>
            <a:endParaRPr lang="en-US" altLang="en-US"/>
          </a:p>
        </p:txBody>
      </p:sp>
      <p:pic>
        <p:nvPicPr>
          <p:cNvPr id="583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685800"/>
            <a:ext cx="304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317703"/>
            <a:ext cx="8610600" cy="6354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Bài</a:t>
            </a:r>
            <a:r>
              <a:rPr lang="en-US" dirty="0" smtClean="0"/>
              <a:t> </a:t>
            </a:r>
            <a:r>
              <a:rPr lang="en-US" dirty="0" err="1" smtClean="0"/>
              <a:t>tập</a:t>
            </a:r>
            <a:r>
              <a:rPr lang="en-US" dirty="0" smtClean="0"/>
              <a:t> (6 </a:t>
            </a:r>
            <a:r>
              <a:rPr lang="en-US" smtClean="0"/>
              <a:t>tiết)</a:t>
            </a:r>
            <a:endParaRPr lang="en-US"/>
          </a:p>
        </p:txBody>
      </p:sp>
      <p:sp>
        <p:nvSpPr>
          <p:cNvPr id="4" name="Date Placeholder 3"/>
          <p:cNvSpPr>
            <a:spLocks noGrp="1"/>
          </p:cNvSpPr>
          <p:nvPr>
            <p:ph type="dt" sz="half" idx="10"/>
          </p:nvPr>
        </p:nvSpPr>
        <p:spPr/>
        <p:txBody>
          <a:bodyPr/>
          <a:lstStyle/>
          <a:p>
            <a:pPr>
              <a:defRPr/>
            </a:pPr>
            <a:fld id="{113C6FA5-B3DC-4375-908A-26F9AA1F6AE6}"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54</a:t>
            </a:fld>
            <a:endParaRPr lang="en-US" altLang="en-US"/>
          </a:p>
        </p:txBody>
      </p:sp>
    </p:spTree>
    <p:extLst>
      <p:ext uri="{BB962C8B-B14F-4D97-AF65-F5344CB8AC3E}">
        <p14:creationId xmlns:p14="http://schemas.microsoft.com/office/powerpoint/2010/main" val="4086454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75"/>
            <a:ext cx="8229600" cy="1139825"/>
          </a:xfrm>
        </p:spPr>
        <p:txBody>
          <a:bodyPr/>
          <a:lstStyle/>
          <a:p>
            <a:r>
              <a:rPr lang="en-US" dirty="0">
                <a:solidFill>
                  <a:schemeClr val="tx1"/>
                </a:solidFill>
                <a:latin typeface="Tahoma" pitchFamily="34" charset="0"/>
              </a:rPr>
              <a:t>JavaScript </a:t>
            </a:r>
            <a:r>
              <a:rPr lang="en-US" dirty="0" smtClean="0">
                <a:solidFill>
                  <a:schemeClr val="tx1"/>
                </a:solidFill>
                <a:latin typeface="Tahoma" pitchFamily="34" charset="0"/>
              </a:rPr>
              <a:t>Events</a:t>
            </a:r>
            <a:endParaRPr lang="en-US" dirty="0"/>
          </a:p>
        </p:txBody>
      </p:sp>
      <p:sp>
        <p:nvSpPr>
          <p:cNvPr id="3" name="Content Placeholder 2"/>
          <p:cNvSpPr>
            <a:spLocks noGrp="1"/>
          </p:cNvSpPr>
          <p:nvPr>
            <p:ph idx="1"/>
          </p:nvPr>
        </p:nvSpPr>
        <p:spPr/>
        <p:txBody>
          <a:bodyPr/>
          <a:lstStyle/>
          <a:p>
            <a:pPr marL="0" indent="0">
              <a:buNone/>
            </a:pPr>
            <a:endParaRPr lang="en-US"/>
          </a:p>
        </p:txBody>
      </p:sp>
      <p:sp>
        <p:nvSpPr>
          <p:cNvPr id="4" name="Date Placeholder 3"/>
          <p:cNvSpPr>
            <a:spLocks noGrp="1"/>
          </p:cNvSpPr>
          <p:nvPr>
            <p:ph type="dt" sz="half" idx="10"/>
          </p:nvPr>
        </p:nvSpPr>
        <p:spPr/>
        <p:txBody>
          <a:bodyPr/>
          <a:lstStyle/>
          <a:p>
            <a:pPr>
              <a:defRPr/>
            </a:pPr>
            <a:fld id="{ACE1AB03-7CD1-40F5-87DF-44E1D4A27E7D}" type="datetime1">
              <a:rPr lang="en-US" altLang="en-US" smtClean="0"/>
              <a:t>7/2/2020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DOM</a:t>
            </a:r>
            <a:endParaRPr lang="en-US" altLang="en-US"/>
          </a:p>
        </p:txBody>
      </p:sp>
      <p:sp>
        <p:nvSpPr>
          <p:cNvPr id="6" name="Slide Number Placeholder 5"/>
          <p:cNvSpPr>
            <a:spLocks noGrp="1"/>
          </p:cNvSpPr>
          <p:nvPr>
            <p:ph type="sldNum" sz="quarter" idx="12"/>
          </p:nvPr>
        </p:nvSpPr>
        <p:spPr/>
        <p:txBody>
          <a:bodyPr/>
          <a:lstStyle/>
          <a:p>
            <a:pPr>
              <a:defRPr/>
            </a:pPr>
            <a:fld id="{A398817F-6473-4956-ACB4-D8B22E13B3F4}" type="slidenum">
              <a:rPr lang="en-US" altLang="en-US" smtClean="0"/>
              <a:pPr>
                <a:defRPr/>
              </a:pPr>
              <a:t>6</a:t>
            </a:fld>
            <a:endParaRPr lang="en-US" altLang="en-US"/>
          </a:p>
        </p:txBody>
      </p:sp>
      <p:sp>
        <p:nvSpPr>
          <p:cNvPr id="11" name="Text Box 4"/>
          <p:cNvSpPr txBox="1">
            <a:spLocks noChangeArrowheads="1"/>
          </p:cNvSpPr>
          <p:nvPr/>
        </p:nvSpPr>
        <p:spPr bwMode="auto">
          <a:xfrm>
            <a:off x="685800" y="2362200"/>
            <a:ext cx="4038600" cy="28931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FontTx/>
              <a:buChar char="•"/>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onClick</a:t>
            </a:r>
            <a:endParaRPr lang="en-US" sz="2800" dirty="0">
              <a:latin typeface="Courier New" panose="02070309020205020404" pitchFamily="49" charset="0"/>
              <a:cs typeface="Courier New" panose="02070309020205020404" pitchFamily="49" charset="0"/>
            </a:endParaRPr>
          </a:p>
          <a:p>
            <a:pPr lvl="1">
              <a:buFontTx/>
              <a:buChar char="•"/>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onChange</a:t>
            </a:r>
            <a:endParaRPr lang="en-US" sz="2800" dirty="0">
              <a:latin typeface="Courier New" panose="02070309020205020404" pitchFamily="49" charset="0"/>
              <a:cs typeface="Courier New" panose="02070309020205020404" pitchFamily="49" charset="0"/>
            </a:endParaRPr>
          </a:p>
          <a:p>
            <a:pPr lvl="1">
              <a:buFontTx/>
              <a:buChar char="•"/>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onFocus</a:t>
            </a:r>
            <a:endParaRPr lang="en-US" sz="2800" dirty="0">
              <a:latin typeface="Courier New" panose="02070309020205020404" pitchFamily="49" charset="0"/>
              <a:cs typeface="Courier New" panose="02070309020205020404" pitchFamily="49" charset="0"/>
            </a:endParaRPr>
          </a:p>
          <a:p>
            <a:pPr lvl="1">
              <a:buFontTx/>
              <a:buChar char="•"/>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onBlur</a:t>
            </a:r>
            <a:endParaRPr lang="en-US" sz="2800" dirty="0">
              <a:latin typeface="Courier New" panose="02070309020205020404" pitchFamily="49" charset="0"/>
              <a:cs typeface="Courier New" panose="02070309020205020404" pitchFamily="49" charset="0"/>
            </a:endParaRPr>
          </a:p>
          <a:p>
            <a:pPr lvl="1">
              <a:buFontTx/>
              <a:buChar char="•"/>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onMouseOver</a:t>
            </a:r>
            <a:endParaRPr lang="en-US" sz="2800" dirty="0">
              <a:latin typeface="Courier New" panose="02070309020205020404" pitchFamily="49" charset="0"/>
              <a:cs typeface="Courier New" panose="02070309020205020404" pitchFamily="49" charset="0"/>
            </a:endParaRPr>
          </a:p>
          <a:p>
            <a:pPr>
              <a:spcBef>
                <a:spcPct val="50000"/>
              </a:spcBef>
            </a:pPr>
            <a:endParaRPr lang="en-US" sz="2800" dirty="0">
              <a:latin typeface="Courier New" panose="02070309020205020404" pitchFamily="49" charset="0"/>
              <a:cs typeface="Courier New" panose="02070309020205020404" pitchFamily="49" charset="0"/>
            </a:endParaRPr>
          </a:p>
        </p:txBody>
      </p:sp>
      <p:sp>
        <p:nvSpPr>
          <p:cNvPr id="12" name="Text Box 5"/>
          <p:cNvSpPr txBox="1">
            <a:spLocks noChangeArrowheads="1"/>
          </p:cNvSpPr>
          <p:nvPr/>
        </p:nvSpPr>
        <p:spPr bwMode="auto">
          <a:xfrm>
            <a:off x="4438650" y="2362200"/>
            <a:ext cx="4038600" cy="28931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FontTx/>
              <a:buChar char="•"/>
            </a:pPr>
            <a:r>
              <a:rPr lang="en-US" sz="2800">
                <a:latin typeface="Courier New" panose="02070309020205020404" pitchFamily="49" charset="0"/>
                <a:cs typeface="Courier New" panose="02070309020205020404" pitchFamily="49" charset="0"/>
              </a:rPr>
              <a:t> onMouseOut</a:t>
            </a:r>
          </a:p>
          <a:p>
            <a:pPr lvl="1">
              <a:buFontTx/>
              <a:buChar char="•"/>
            </a:pPr>
            <a:r>
              <a:rPr lang="en-US" sz="2800">
                <a:latin typeface="Courier New" panose="02070309020205020404" pitchFamily="49" charset="0"/>
                <a:cs typeface="Courier New" panose="02070309020205020404" pitchFamily="49" charset="0"/>
              </a:rPr>
              <a:t> onLoad</a:t>
            </a:r>
          </a:p>
          <a:p>
            <a:pPr lvl="1">
              <a:buFontTx/>
              <a:buChar char="•"/>
            </a:pPr>
            <a:r>
              <a:rPr lang="en-US" sz="2800">
                <a:latin typeface="Courier New" panose="02070309020205020404" pitchFamily="49" charset="0"/>
                <a:cs typeface="Courier New" panose="02070309020205020404" pitchFamily="49" charset="0"/>
              </a:rPr>
              <a:t> onSubmit</a:t>
            </a:r>
          </a:p>
          <a:p>
            <a:pPr lvl="1">
              <a:buFontTx/>
              <a:buChar char="•"/>
            </a:pPr>
            <a:r>
              <a:rPr lang="en-US" sz="2800">
                <a:latin typeface="Courier New" panose="02070309020205020404" pitchFamily="49" charset="0"/>
                <a:cs typeface="Courier New" panose="02070309020205020404" pitchFamily="49" charset="0"/>
              </a:rPr>
              <a:t> onMouseDown</a:t>
            </a:r>
          </a:p>
          <a:p>
            <a:pPr lvl="1">
              <a:buFontTx/>
              <a:buChar char="•"/>
            </a:pPr>
            <a:r>
              <a:rPr lang="en-US" sz="2800">
                <a:latin typeface="Courier New" panose="02070309020205020404" pitchFamily="49" charset="0"/>
                <a:cs typeface="Courier New" panose="02070309020205020404" pitchFamily="49" charset="0"/>
              </a:rPr>
              <a:t> onMouseUp</a:t>
            </a:r>
          </a:p>
          <a:p>
            <a:pPr>
              <a:spcBef>
                <a:spcPct val="50000"/>
              </a:spcBef>
            </a:pPr>
            <a:endParaRPr lang="en-US" sz="2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416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Grp="1" noChangeArrowheads="1"/>
          </p:cNvSpPr>
          <p:nvPr>
            <p:ph idx="1"/>
          </p:nvPr>
        </p:nvSpPr>
        <p:spPr>
          <a:xfrm>
            <a:off x="609600" y="1905000"/>
            <a:ext cx="8382000" cy="4225925"/>
          </a:xfrm>
        </p:spPr>
        <p:txBody>
          <a:bodyPr>
            <a:normAutofit fontScale="92500" lnSpcReduction="10000"/>
          </a:bodyPr>
          <a:lstStyle/>
          <a:p>
            <a:pPr marL="571500" indent="-571500" eaLnBrk="1" hangingPunct="1"/>
            <a:r>
              <a:rPr lang="en-US" sz="2800" b="1" dirty="0" smtClean="0">
                <a:solidFill>
                  <a:srgbClr val="FF3300"/>
                </a:solidFill>
                <a:latin typeface="Courier New" pitchFamily="49" charset="0"/>
              </a:rPr>
              <a:t>Array():</a:t>
            </a:r>
          </a:p>
          <a:p>
            <a:pPr marL="839788" lvl="1" indent="-495300" eaLnBrk="1" hangingPunct="1"/>
            <a:r>
              <a:rPr lang="en-US" sz="2800" dirty="0" err="1" smtClean="0"/>
              <a:t>lưu</a:t>
            </a:r>
            <a:r>
              <a:rPr lang="en-US" sz="2800" dirty="0" smtClean="0"/>
              <a:t> </a:t>
            </a:r>
            <a:r>
              <a:rPr lang="en-US" sz="2800" dirty="0" err="1" smtClean="0"/>
              <a:t>trữ</a:t>
            </a:r>
            <a:r>
              <a:rPr lang="en-US" sz="2800" dirty="0" smtClean="0"/>
              <a:t> </a:t>
            </a:r>
            <a:r>
              <a:rPr lang="en-US" sz="2800" dirty="0" err="1" smtClean="0"/>
              <a:t>nhiều</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với</a:t>
            </a:r>
            <a:r>
              <a:rPr lang="en-US" sz="2800" dirty="0" smtClean="0"/>
              <a:t> </a:t>
            </a:r>
            <a:r>
              <a:rPr lang="en-US" sz="2800" dirty="0" err="1" smtClean="0"/>
              <a:t>cùng</a:t>
            </a:r>
            <a:r>
              <a:rPr lang="en-US" sz="2800" dirty="0" smtClean="0"/>
              <a:t> </a:t>
            </a:r>
            <a:r>
              <a:rPr lang="en-US" sz="2800" dirty="0" err="1" smtClean="0"/>
              <a:t>một</a:t>
            </a:r>
            <a:r>
              <a:rPr lang="en-US" sz="2800" dirty="0" smtClean="0"/>
              <a:t> </a:t>
            </a:r>
            <a:r>
              <a:rPr lang="en-US" sz="2800" dirty="0" err="1" smtClean="0"/>
              <a:t>tên</a:t>
            </a:r>
            <a:r>
              <a:rPr lang="en-US" sz="2800" dirty="0" smtClean="0"/>
              <a:t> </a:t>
            </a:r>
            <a:r>
              <a:rPr lang="en-US" sz="2800" dirty="0" err="1" smtClean="0"/>
              <a:t>gọi</a:t>
            </a:r>
            <a:r>
              <a:rPr lang="en-US" sz="2800" dirty="0" smtClean="0"/>
              <a:t>.</a:t>
            </a:r>
          </a:p>
          <a:p>
            <a:pPr marL="839788" lvl="1" indent="-495300" eaLnBrk="1" hangingPunct="1"/>
            <a:r>
              <a:rPr lang="en-US" sz="2800" dirty="0" err="1" smtClean="0"/>
              <a:t>chứa</a:t>
            </a:r>
            <a:r>
              <a:rPr lang="en-US" sz="2800" dirty="0" smtClean="0"/>
              <a:t> </a:t>
            </a:r>
            <a:r>
              <a:rPr lang="en-US" sz="2800" dirty="0" err="1" smtClean="0"/>
              <a:t>các</a:t>
            </a:r>
            <a:r>
              <a:rPr lang="en-US" sz="2800" dirty="0" smtClean="0"/>
              <a:t> </a:t>
            </a:r>
            <a:r>
              <a:rPr lang="en-US" sz="2800" dirty="0" err="1" smtClean="0"/>
              <a:t>thành</a:t>
            </a:r>
            <a:r>
              <a:rPr lang="en-US" sz="2800" dirty="0" smtClean="0"/>
              <a:t> </a:t>
            </a:r>
            <a:r>
              <a:rPr lang="en-US" sz="2800" dirty="0" err="1" smtClean="0"/>
              <a:t>phần</a:t>
            </a:r>
            <a:r>
              <a:rPr lang="en-US" sz="2800" dirty="0" smtClean="0"/>
              <a:t> </a:t>
            </a:r>
            <a:r>
              <a:rPr lang="en-US" sz="2800" dirty="0" err="1" smtClean="0"/>
              <a:t>mang</a:t>
            </a:r>
            <a:r>
              <a:rPr lang="en-US" sz="2800" dirty="0" smtClean="0"/>
              <a:t> </a:t>
            </a:r>
            <a:r>
              <a:rPr lang="en-US" sz="2800" dirty="0" err="1" smtClean="0"/>
              <a:t>kiểu</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b="1" dirty="0" err="1" smtClean="0">
                <a:solidFill>
                  <a:srgbClr val="FF0000"/>
                </a:solidFill>
              </a:rPr>
              <a:t>khác</a:t>
            </a:r>
            <a:r>
              <a:rPr lang="en-US" sz="2800" b="1" dirty="0" smtClean="0">
                <a:solidFill>
                  <a:srgbClr val="FF0000"/>
                </a:solidFill>
              </a:rPr>
              <a:t> </a:t>
            </a:r>
            <a:r>
              <a:rPr lang="en-US" sz="2800" b="1" dirty="0" err="1" smtClean="0">
                <a:solidFill>
                  <a:srgbClr val="FF0000"/>
                </a:solidFill>
              </a:rPr>
              <a:t>nhau</a:t>
            </a:r>
            <a:endParaRPr lang="en-US" sz="2800" b="1" dirty="0" smtClean="0">
              <a:solidFill>
                <a:srgbClr val="FF0000"/>
              </a:solidFill>
            </a:endParaRPr>
          </a:p>
          <a:p>
            <a:pPr marL="839788" lvl="1" indent="-495300" eaLnBrk="1" hangingPunct="1"/>
            <a:r>
              <a:rPr lang="en-US" sz="2800" dirty="0" err="1" smtClean="0"/>
              <a:t>chỉ</a:t>
            </a:r>
            <a:r>
              <a:rPr lang="en-US" sz="2800" dirty="0" smtClean="0"/>
              <a:t> </a:t>
            </a:r>
            <a:r>
              <a:rPr lang="en-US" sz="2800" dirty="0" err="1" smtClean="0"/>
              <a:t>số</a:t>
            </a:r>
            <a:r>
              <a:rPr lang="en-US" sz="2800" dirty="0" smtClean="0"/>
              <a:t> </a:t>
            </a:r>
            <a:r>
              <a:rPr lang="en-US" sz="2800" dirty="0" err="1" smtClean="0"/>
              <a:t>từ</a:t>
            </a:r>
            <a:r>
              <a:rPr lang="en-US" sz="2800" dirty="0" smtClean="0"/>
              <a:t> 0 </a:t>
            </a:r>
            <a:r>
              <a:rPr lang="en-US" sz="2800" dirty="0" err="1" smtClean="0"/>
              <a:t>đến</a:t>
            </a:r>
            <a:r>
              <a:rPr lang="en-US" sz="2800" dirty="0" smtClean="0"/>
              <a:t> n-1.</a:t>
            </a:r>
          </a:p>
          <a:p>
            <a:pPr marL="839788" lvl="1" indent="-495300" eaLnBrk="1" hangingPunct="1"/>
            <a:r>
              <a:rPr lang="en-US" sz="2800" dirty="0" err="1" smtClean="0"/>
              <a:t>Khởi</a:t>
            </a:r>
            <a:r>
              <a:rPr lang="en-US" sz="2800" dirty="0" smtClean="0"/>
              <a:t> </a:t>
            </a:r>
            <a:r>
              <a:rPr lang="en-US" sz="2800" dirty="0" err="1" smtClean="0"/>
              <a:t>tạo</a:t>
            </a:r>
            <a:r>
              <a:rPr lang="en-US" sz="2800" dirty="0" smtClean="0"/>
              <a:t> </a:t>
            </a:r>
            <a:r>
              <a:rPr lang="en-US" sz="2800" dirty="0" err="1" smtClean="0"/>
              <a:t>một</a:t>
            </a:r>
            <a:r>
              <a:rPr lang="en-US" sz="2800" dirty="0" smtClean="0"/>
              <a:t> </a:t>
            </a:r>
            <a:r>
              <a:rPr lang="en-US" sz="2800" dirty="0" err="1" smtClean="0"/>
              <a:t>mảng</a:t>
            </a:r>
            <a:r>
              <a:rPr lang="en-US" sz="2800" dirty="0" smtClean="0"/>
              <a:t>:</a:t>
            </a:r>
          </a:p>
          <a:p>
            <a:pPr marL="839788" lvl="1" indent="-495300" eaLnBrk="1" hangingPunct="1">
              <a:buFont typeface="Wingdings" pitchFamily="2" charset="2"/>
              <a:buNone/>
            </a:pPr>
            <a:r>
              <a:rPr lang="en-US" sz="2800" dirty="0" err="1" smtClean="0"/>
              <a:t>Dùng</a:t>
            </a:r>
            <a:r>
              <a:rPr lang="en-US" sz="2800" dirty="0" smtClean="0"/>
              <a:t>  </a:t>
            </a:r>
            <a:r>
              <a:rPr lang="en-US" sz="2800" dirty="0" err="1" smtClean="0"/>
              <a:t>từ</a:t>
            </a:r>
            <a:r>
              <a:rPr lang="en-US" sz="2800" dirty="0" smtClean="0"/>
              <a:t> </a:t>
            </a:r>
            <a:r>
              <a:rPr lang="en-US" sz="2800" dirty="0" err="1" smtClean="0"/>
              <a:t>khóa</a:t>
            </a:r>
            <a:r>
              <a:rPr lang="en-US" sz="2800" dirty="0" smtClean="0"/>
              <a:t> </a:t>
            </a:r>
            <a:r>
              <a:rPr lang="en-US" sz="2800" b="1" dirty="0" smtClean="0"/>
              <a:t>new</a:t>
            </a:r>
            <a:r>
              <a:rPr lang="en-US" sz="2800" dirty="0" smtClean="0"/>
              <a:t> </a:t>
            </a:r>
            <a:r>
              <a:rPr lang="en-US" sz="2800" dirty="0" err="1" smtClean="0"/>
              <a:t>để</a:t>
            </a:r>
            <a:r>
              <a:rPr lang="en-US" sz="2800" dirty="0" smtClean="0"/>
              <a:t> </a:t>
            </a:r>
            <a:r>
              <a:rPr lang="en-US" sz="2800" dirty="0" err="1" smtClean="0"/>
              <a:t>khởi</a:t>
            </a:r>
            <a:r>
              <a:rPr lang="en-US" sz="2800" dirty="0" smtClean="0"/>
              <a:t> </a:t>
            </a:r>
            <a:r>
              <a:rPr lang="en-US" sz="2800" dirty="0" err="1" smtClean="0"/>
              <a:t>tạo</a:t>
            </a:r>
            <a:r>
              <a:rPr lang="en-US" sz="2800" dirty="0" smtClean="0"/>
              <a:t> </a:t>
            </a:r>
            <a:r>
              <a:rPr lang="en-US" sz="2800" dirty="0" err="1" smtClean="0"/>
              <a:t>một</a:t>
            </a:r>
            <a:r>
              <a:rPr lang="en-US" sz="2800" dirty="0" smtClean="0"/>
              <a:t> </a:t>
            </a:r>
            <a:r>
              <a:rPr lang="en-US" sz="2800" dirty="0" err="1" smtClean="0"/>
              <a:t>mảng</a:t>
            </a:r>
            <a:r>
              <a:rPr lang="en-US" sz="2800" dirty="0" smtClean="0"/>
              <a:t> </a:t>
            </a:r>
            <a:endParaRPr lang="en-US" sz="2800" b="1" dirty="0" smtClean="0"/>
          </a:p>
          <a:p>
            <a:pPr marL="839788" lvl="1" indent="-495300" eaLnBrk="1" hangingPunct="1">
              <a:buFont typeface="Wingdings" pitchFamily="2" charset="2"/>
              <a:buNone/>
            </a:pPr>
            <a:r>
              <a:rPr lang="en-US" sz="2800" b="1" dirty="0" err="1" smtClean="0">
                <a:solidFill>
                  <a:srgbClr val="FF3300"/>
                </a:solidFill>
                <a:latin typeface="Courier New" pitchFamily="49" charset="0"/>
              </a:rPr>
              <a:t>var</a:t>
            </a:r>
            <a:r>
              <a:rPr lang="en-US" sz="2800" b="1" dirty="0" smtClean="0">
                <a:solidFill>
                  <a:srgbClr val="FF3300"/>
                </a:solidFill>
                <a:latin typeface="Courier New" pitchFamily="49" charset="0"/>
              </a:rPr>
              <a:t>  </a:t>
            </a:r>
            <a:r>
              <a:rPr lang="en-US" sz="2800" b="1" dirty="0" err="1" smtClean="0">
                <a:solidFill>
                  <a:srgbClr val="FF3300"/>
                </a:solidFill>
                <a:latin typeface="Courier New" pitchFamily="49" charset="0"/>
              </a:rPr>
              <a:t>variable_arr</a:t>
            </a:r>
            <a:r>
              <a:rPr lang="en-US" sz="2800" b="1" dirty="0" smtClean="0">
                <a:solidFill>
                  <a:srgbClr val="FF3300"/>
                </a:solidFill>
                <a:latin typeface="Courier New" pitchFamily="49" charset="0"/>
              </a:rPr>
              <a:t> = </a:t>
            </a:r>
            <a:r>
              <a:rPr lang="en-US" sz="2800" b="1" dirty="0" smtClean="0">
                <a:solidFill>
                  <a:srgbClr val="0000FF"/>
                </a:solidFill>
                <a:latin typeface="Courier New" pitchFamily="49" charset="0"/>
              </a:rPr>
              <a:t>new</a:t>
            </a:r>
            <a:r>
              <a:rPr lang="en-US" sz="2800" b="1" dirty="0" smtClean="0">
                <a:solidFill>
                  <a:srgbClr val="FF3300"/>
                </a:solidFill>
                <a:latin typeface="Courier New" pitchFamily="49" charset="0"/>
              </a:rPr>
              <a:t> Array();</a:t>
            </a:r>
          </a:p>
          <a:p>
            <a:pPr marL="839788" lvl="1" indent="-495300" eaLnBrk="1" hangingPunct="1"/>
            <a:r>
              <a:rPr lang="en-US" sz="2800" b="1" dirty="0" smtClean="0">
                <a:solidFill>
                  <a:srgbClr val="FF3300"/>
                </a:solidFill>
                <a:latin typeface="Courier New" pitchFamily="49" charset="0"/>
              </a:rPr>
              <a:t>.length: </a:t>
            </a:r>
            <a:r>
              <a:rPr lang="en-US" sz="2800" dirty="0" err="1" smtClean="0"/>
              <a:t>số</a:t>
            </a:r>
            <a:r>
              <a:rPr lang="en-US" sz="2800" dirty="0" smtClean="0"/>
              <a:t> </a:t>
            </a:r>
            <a:r>
              <a:rPr lang="en-US" sz="2800" dirty="0" err="1" smtClean="0"/>
              <a:t>phần</a:t>
            </a:r>
            <a:r>
              <a:rPr lang="en-US" sz="2800" dirty="0" smtClean="0"/>
              <a:t> </a:t>
            </a:r>
            <a:r>
              <a:rPr lang="en-US" sz="2800" dirty="0" err="1" smtClean="0"/>
              <a:t>tử</a:t>
            </a:r>
            <a:r>
              <a:rPr lang="en-US" sz="2800" dirty="0" smtClean="0"/>
              <a:t> </a:t>
            </a:r>
            <a:r>
              <a:rPr lang="en-US" sz="2800" dirty="0" err="1" smtClean="0"/>
              <a:t>của</a:t>
            </a:r>
            <a:r>
              <a:rPr lang="en-US" sz="2800" dirty="0" smtClean="0"/>
              <a:t> Array</a:t>
            </a:r>
          </a:p>
        </p:txBody>
      </p:sp>
      <p:sp>
        <p:nvSpPr>
          <p:cNvPr id="8" name="Date Placeholder 7"/>
          <p:cNvSpPr>
            <a:spLocks noGrp="1"/>
          </p:cNvSpPr>
          <p:nvPr>
            <p:ph type="dt" sz="half" idx="10"/>
          </p:nvPr>
        </p:nvSpPr>
        <p:spPr/>
        <p:txBody>
          <a:bodyPr/>
          <a:lstStyle/>
          <a:p>
            <a:pPr>
              <a:defRPr/>
            </a:pPr>
            <a:fld id="{8A2EE79B-E8A0-4DB0-9D9A-A117B46056BC}"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7</a:t>
            </a:fld>
            <a:endParaRPr lang="en-US" altLang="en-US"/>
          </a:p>
        </p:txBody>
      </p:sp>
      <p:sp>
        <p:nvSpPr>
          <p:cNvPr id="6" name="Title 1"/>
          <p:cNvSpPr>
            <a:spLocks noGrp="1"/>
          </p:cNvSpPr>
          <p:nvPr>
            <p:ph type="title"/>
          </p:nvPr>
        </p:nvSpPr>
        <p:spPr>
          <a:xfrm>
            <a:off x="822960" y="286604"/>
            <a:ext cx="7543800" cy="1450757"/>
          </a:xfrm>
        </p:spPr>
        <p:txBody>
          <a:bodyPr/>
          <a:lstStyle/>
          <a:p>
            <a:r>
              <a:rPr lang="en-US" smtClean="0"/>
              <a:t>Một số đối tượng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304800" y="381000"/>
            <a:ext cx="8610600" cy="5791200"/>
          </a:xfrm>
        </p:spPr>
        <p:txBody>
          <a:bodyPr>
            <a:normAutofit fontScale="92500" lnSpcReduction="10000"/>
          </a:bodyPr>
          <a:lstStyle/>
          <a:p>
            <a:pPr eaLnBrk="1" hangingPunct="1">
              <a:lnSpc>
                <a:spcPct val="90000"/>
              </a:lnSpc>
              <a:buFont typeface="Wingdings" pitchFamily="2" charset="2"/>
              <a:buNone/>
            </a:pPr>
            <a:r>
              <a:rPr lang="en-US" sz="2600" b="1" u="sng" smtClean="0">
                <a:latin typeface="Courier New" pitchFamily="49" charset="0"/>
              </a:rPr>
              <a:t>Ví dụ</a:t>
            </a:r>
            <a:r>
              <a:rPr lang="en-US" sz="2600" b="1" smtClean="0">
                <a:latin typeface="Courier New" pitchFamily="49" charset="0"/>
              </a:rPr>
              <a:t>: </a:t>
            </a:r>
          </a:p>
          <a:p>
            <a:pPr eaLnBrk="1" hangingPunct="1">
              <a:lnSpc>
                <a:spcPct val="90000"/>
              </a:lnSpc>
              <a:buFont typeface="Wingdings" pitchFamily="2" charset="2"/>
              <a:buNone/>
            </a:pPr>
            <a:r>
              <a:rPr lang="en-US" sz="2600" b="1" smtClean="0">
                <a:solidFill>
                  <a:srgbClr val="FF3300"/>
                </a:solidFill>
                <a:latin typeface="Courier New" pitchFamily="49" charset="0"/>
              </a:rPr>
              <a:t>&lt;script&gt;</a:t>
            </a:r>
          </a:p>
          <a:p>
            <a:pPr eaLnBrk="1" hangingPunct="1">
              <a:lnSpc>
                <a:spcPct val="90000"/>
              </a:lnSpc>
              <a:buFont typeface="Wingdings" pitchFamily="2" charset="2"/>
              <a:buNone/>
            </a:pPr>
            <a:r>
              <a:rPr lang="en-US" sz="2600" b="1" smtClean="0">
                <a:latin typeface="Courier New" pitchFamily="49" charset="0"/>
              </a:rPr>
              <a:t>	var </a:t>
            </a:r>
            <a:r>
              <a:rPr lang="en-US" sz="2600" b="1" smtClean="0">
                <a:solidFill>
                  <a:srgbClr val="FF3300"/>
                </a:solidFill>
                <a:latin typeface="Courier New" pitchFamily="49" charset="0"/>
              </a:rPr>
              <a:t>arr</a:t>
            </a:r>
            <a:r>
              <a:rPr lang="en-US" sz="2600" b="1" smtClean="0">
                <a:latin typeface="Courier New" pitchFamily="49" charset="0"/>
              </a:rPr>
              <a:t>= </a:t>
            </a:r>
            <a:r>
              <a:rPr lang="en-US" sz="2600" b="1" smtClean="0">
                <a:solidFill>
                  <a:srgbClr val="0000FF"/>
                </a:solidFill>
                <a:latin typeface="Courier New" pitchFamily="49" charset="0"/>
              </a:rPr>
              <a:t>new </a:t>
            </a:r>
            <a:r>
              <a:rPr lang="en-US" sz="2600" b="1" smtClean="0">
                <a:latin typeface="Courier New" pitchFamily="49" charset="0"/>
              </a:rPr>
              <a:t>Array();</a:t>
            </a:r>
          </a:p>
          <a:p>
            <a:pPr eaLnBrk="1" hangingPunct="1">
              <a:lnSpc>
                <a:spcPct val="90000"/>
              </a:lnSpc>
              <a:buFont typeface="Wingdings" pitchFamily="2" charset="2"/>
              <a:buNone/>
            </a:pPr>
            <a:r>
              <a:rPr lang="en-US" sz="2600" b="1" smtClean="0">
                <a:latin typeface="Courier New" pitchFamily="49" charset="0"/>
              </a:rPr>
              <a:t>	arr[0]= "thu hai";</a:t>
            </a:r>
          </a:p>
          <a:p>
            <a:pPr eaLnBrk="1" hangingPunct="1">
              <a:lnSpc>
                <a:spcPct val="90000"/>
              </a:lnSpc>
              <a:buFont typeface="Wingdings" pitchFamily="2" charset="2"/>
              <a:buNone/>
            </a:pPr>
            <a:r>
              <a:rPr lang="en-US" sz="2600" b="1" smtClean="0">
                <a:latin typeface="Courier New" pitchFamily="49" charset="0"/>
              </a:rPr>
              <a:t>	arr[1]= "Thu ba";</a:t>
            </a:r>
          </a:p>
          <a:p>
            <a:pPr eaLnBrk="1" hangingPunct="1">
              <a:lnSpc>
                <a:spcPct val="90000"/>
              </a:lnSpc>
              <a:buFont typeface="Wingdings" pitchFamily="2" charset="2"/>
              <a:buNone/>
            </a:pPr>
            <a:r>
              <a:rPr lang="en-US" sz="2600" b="1" smtClean="0">
                <a:latin typeface="Courier New" pitchFamily="49" charset="0"/>
              </a:rPr>
              <a:t>	arr[2]= "Thu tu";</a:t>
            </a:r>
          </a:p>
          <a:p>
            <a:pPr eaLnBrk="1" hangingPunct="1">
              <a:lnSpc>
                <a:spcPct val="90000"/>
              </a:lnSpc>
              <a:buFont typeface="Wingdings" pitchFamily="2" charset="2"/>
              <a:buNone/>
            </a:pPr>
            <a:r>
              <a:rPr lang="en-US" sz="2600" b="1" smtClean="0">
                <a:latin typeface="Courier New" pitchFamily="49" charset="0"/>
              </a:rPr>
              <a:t>	arr[3]= "Thu nam";</a:t>
            </a:r>
          </a:p>
          <a:p>
            <a:pPr eaLnBrk="1" hangingPunct="1">
              <a:lnSpc>
                <a:spcPct val="90000"/>
              </a:lnSpc>
              <a:buFont typeface="Wingdings" pitchFamily="2" charset="2"/>
              <a:buNone/>
            </a:pPr>
            <a:r>
              <a:rPr lang="en-US" sz="2600" b="1" smtClean="0">
                <a:latin typeface="Courier New" pitchFamily="49" charset="0"/>
              </a:rPr>
              <a:t>	arr[4]= "Thu sau";</a:t>
            </a:r>
          </a:p>
          <a:p>
            <a:pPr eaLnBrk="1" hangingPunct="1">
              <a:lnSpc>
                <a:spcPct val="90000"/>
              </a:lnSpc>
              <a:buFont typeface="Wingdings" pitchFamily="2" charset="2"/>
              <a:buNone/>
            </a:pPr>
            <a:r>
              <a:rPr lang="en-US" sz="2600" b="1" smtClean="0">
                <a:latin typeface="Courier New" pitchFamily="49" charset="0"/>
              </a:rPr>
              <a:t>	arr[5]= "Thu bay";</a:t>
            </a:r>
          </a:p>
          <a:p>
            <a:pPr eaLnBrk="1" hangingPunct="1">
              <a:lnSpc>
                <a:spcPct val="90000"/>
              </a:lnSpc>
              <a:buFont typeface="Wingdings" pitchFamily="2" charset="2"/>
              <a:buNone/>
            </a:pPr>
            <a:r>
              <a:rPr lang="en-US" sz="2600" b="1" smtClean="0">
                <a:latin typeface="Courier New" pitchFamily="49" charset="0"/>
              </a:rPr>
              <a:t>	for(i=0; i&lt;=5; i++)</a:t>
            </a:r>
          </a:p>
          <a:p>
            <a:pPr eaLnBrk="1" hangingPunct="1">
              <a:lnSpc>
                <a:spcPct val="90000"/>
              </a:lnSpc>
              <a:buFont typeface="Wingdings" pitchFamily="2" charset="2"/>
              <a:buNone/>
            </a:pPr>
            <a:r>
              <a:rPr lang="en-US" sz="2600" b="1" smtClean="0">
                <a:latin typeface="Courier New" pitchFamily="49" charset="0"/>
              </a:rPr>
              <a:t>	document.write(arr[i]+ "&lt;br&gt;");</a:t>
            </a:r>
          </a:p>
          <a:p>
            <a:pPr eaLnBrk="1" hangingPunct="1">
              <a:lnSpc>
                <a:spcPct val="90000"/>
              </a:lnSpc>
              <a:buFont typeface="Wingdings" pitchFamily="2" charset="2"/>
              <a:buNone/>
            </a:pPr>
            <a:r>
              <a:rPr lang="en-US" sz="2600" b="1" smtClean="0">
                <a:latin typeface="Courier New" pitchFamily="49" charset="0"/>
              </a:rPr>
              <a:t>	document.write(arr.</a:t>
            </a:r>
            <a:r>
              <a:rPr lang="en-US" sz="2600" b="1" smtClean="0">
                <a:solidFill>
                  <a:srgbClr val="FF3300"/>
                </a:solidFill>
                <a:latin typeface="Courier New" pitchFamily="49" charset="0"/>
              </a:rPr>
              <a:t>length</a:t>
            </a:r>
            <a:r>
              <a:rPr lang="en-US" sz="2600" b="1" smtClean="0">
                <a:latin typeface="Courier New" pitchFamily="49" charset="0"/>
              </a:rPr>
              <a:t>+ "&lt;br&gt;");//6</a:t>
            </a:r>
          </a:p>
          <a:p>
            <a:pPr eaLnBrk="1" hangingPunct="1">
              <a:lnSpc>
                <a:spcPct val="90000"/>
              </a:lnSpc>
              <a:buFont typeface="Wingdings" pitchFamily="2" charset="2"/>
              <a:buNone/>
            </a:pPr>
            <a:r>
              <a:rPr lang="en-US" sz="2600" b="1" smtClean="0">
                <a:solidFill>
                  <a:srgbClr val="FF3300"/>
                </a:solidFill>
                <a:latin typeface="Courier New" pitchFamily="49" charset="0"/>
              </a:rPr>
              <a:t>&lt;/script&gt;</a:t>
            </a:r>
          </a:p>
        </p:txBody>
      </p:sp>
      <p:sp>
        <p:nvSpPr>
          <p:cNvPr id="8" name="Date Placeholder 7"/>
          <p:cNvSpPr>
            <a:spLocks noGrp="1"/>
          </p:cNvSpPr>
          <p:nvPr>
            <p:ph type="dt" sz="half" idx="10"/>
          </p:nvPr>
        </p:nvSpPr>
        <p:spPr/>
        <p:txBody>
          <a:bodyPr/>
          <a:lstStyle/>
          <a:p>
            <a:pPr>
              <a:defRPr/>
            </a:pPr>
            <a:fld id="{58218538-4453-41F1-A9E9-EF77E5DB2EF3}"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228600" y="457200"/>
            <a:ext cx="8915400" cy="5673725"/>
          </a:xfrm>
        </p:spPr>
        <p:txBody>
          <a:bodyPr>
            <a:normAutofit fontScale="85000" lnSpcReduction="20000"/>
          </a:bodyPr>
          <a:lstStyle/>
          <a:p>
            <a:pPr eaLnBrk="1" hangingPunct="1">
              <a:lnSpc>
                <a:spcPct val="80000"/>
              </a:lnSpc>
              <a:buFont typeface="Wingdings" pitchFamily="2" charset="2"/>
              <a:buNone/>
            </a:pPr>
            <a:r>
              <a:rPr lang="en-US" sz="2100" b="1" dirty="0" smtClean="0">
                <a:solidFill>
                  <a:srgbClr val="FF3300"/>
                </a:solidFill>
                <a:latin typeface="Courier New" pitchFamily="49" charset="0"/>
              </a:rPr>
              <a:t>&lt;script language="JavaScript" type="text/JavaScript"&gt;</a:t>
            </a:r>
          </a:p>
          <a:p>
            <a:pPr eaLnBrk="1" hangingPunct="1">
              <a:lnSpc>
                <a:spcPct val="80000"/>
              </a:lnSpc>
              <a:buFont typeface="Wingdings" pitchFamily="2" charset="2"/>
              <a:buNone/>
            </a:pPr>
            <a:r>
              <a:rPr lang="en-US" sz="2100" b="1" dirty="0" smtClean="0">
                <a:latin typeface="Courier New" pitchFamily="49" charset="0"/>
              </a:rPr>
              <a:t>function </a:t>
            </a:r>
            <a:r>
              <a:rPr lang="en-US" sz="2100" b="1" dirty="0" err="1" smtClean="0">
                <a:latin typeface="Courier New" pitchFamily="49" charset="0"/>
              </a:rPr>
              <a:t>changecolor</a:t>
            </a:r>
            <a:r>
              <a:rPr lang="en-US" sz="2100" b="1" dirty="0" smtClean="0">
                <a:latin typeface="Courier New" pitchFamily="49" charset="0"/>
              </a:rPr>
              <a:t>()</a:t>
            </a:r>
          </a:p>
          <a:p>
            <a:pPr eaLnBrk="1" hangingPunct="1">
              <a:lnSpc>
                <a:spcPct val="80000"/>
              </a:lnSpc>
              <a:buFont typeface="Wingdings" pitchFamily="2" charset="2"/>
              <a:buNone/>
            </a:pPr>
            <a:r>
              <a:rPr lang="en-US" sz="2100" b="1" dirty="0" smtClean="0">
                <a:latin typeface="Courier New" pitchFamily="49" charset="0"/>
              </a:rPr>
              <a:t>{</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var</a:t>
            </a:r>
            <a:r>
              <a:rPr lang="en-US" sz="2100" b="1" dirty="0" smtClean="0">
                <a:latin typeface="Courier New" pitchFamily="49" charset="0"/>
              </a:rPr>
              <a:t> </a:t>
            </a:r>
            <a:r>
              <a:rPr lang="en-US" sz="2100" b="1" dirty="0" err="1" smtClean="0">
                <a:latin typeface="Courier New" pitchFamily="49" charset="0"/>
              </a:rPr>
              <a:t>arrcolor</a:t>
            </a:r>
            <a:r>
              <a:rPr lang="en-US" sz="2100" b="1" dirty="0" smtClean="0">
                <a:latin typeface="Courier New" pitchFamily="49" charset="0"/>
              </a:rPr>
              <a:t>= new Array();</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arrcolor</a:t>
            </a:r>
            <a:r>
              <a:rPr lang="en-US" sz="2100" b="1" dirty="0" smtClean="0">
                <a:latin typeface="Courier New" pitchFamily="49" charset="0"/>
              </a:rPr>
              <a:t>[0]="#ff99ff";</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arrcolor</a:t>
            </a:r>
            <a:r>
              <a:rPr lang="en-US" sz="2100" b="1" dirty="0" smtClean="0">
                <a:latin typeface="Courier New" pitchFamily="49" charset="0"/>
              </a:rPr>
              <a:t>[1]="#ffff99";</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arrcolor</a:t>
            </a:r>
            <a:r>
              <a:rPr lang="en-US" sz="2100" b="1" dirty="0" smtClean="0">
                <a:latin typeface="Courier New" pitchFamily="49" charset="0"/>
              </a:rPr>
              <a:t>[2]="#99ffff";</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arrcolor</a:t>
            </a:r>
            <a:r>
              <a:rPr lang="en-US" sz="2100" b="1" dirty="0" smtClean="0">
                <a:latin typeface="Courier New" pitchFamily="49" charset="0"/>
              </a:rPr>
              <a:t>[3]="#ff6633";</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arrcolor</a:t>
            </a:r>
            <a:r>
              <a:rPr lang="en-US" sz="2100" b="1" dirty="0" smtClean="0">
                <a:latin typeface="Courier New" pitchFamily="49" charset="0"/>
              </a:rPr>
              <a:t>[4]="#990033";</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var</a:t>
            </a:r>
            <a:r>
              <a:rPr lang="en-US" sz="2100" b="1" dirty="0" smtClean="0">
                <a:latin typeface="Courier New" pitchFamily="49" charset="0"/>
              </a:rPr>
              <a:t> m= </a:t>
            </a:r>
            <a:r>
              <a:rPr lang="en-US" sz="2100" b="1" dirty="0" err="1" smtClean="0">
                <a:latin typeface="Courier New" pitchFamily="49" charset="0"/>
              </a:rPr>
              <a:t>Math.round</a:t>
            </a:r>
            <a:r>
              <a:rPr lang="en-US" sz="2100" b="1" dirty="0" smtClean="0">
                <a:latin typeface="Courier New" pitchFamily="49" charset="0"/>
              </a:rPr>
              <a:t>(</a:t>
            </a:r>
            <a:r>
              <a:rPr lang="en-US" sz="2100" b="1" dirty="0" err="1" smtClean="0">
                <a:latin typeface="Courier New" pitchFamily="49" charset="0"/>
              </a:rPr>
              <a:t>Math.random</a:t>
            </a:r>
            <a:r>
              <a:rPr lang="en-US" sz="2100" b="1" dirty="0" smtClean="0">
                <a:latin typeface="Courier New" pitchFamily="49" charset="0"/>
              </a:rPr>
              <a:t>()*5);</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document.bgColor</a:t>
            </a:r>
            <a:r>
              <a:rPr lang="en-US" sz="2100" b="1" dirty="0" smtClean="0">
                <a:latin typeface="Courier New" pitchFamily="49" charset="0"/>
              </a:rPr>
              <a:t>=</a:t>
            </a:r>
            <a:r>
              <a:rPr lang="en-US" sz="2100" b="1" dirty="0" err="1" smtClean="0">
                <a:latin typeface="Courier New" pitchFamily="49" charset="0"/>
              </a:rPr>
              <a:t>arrcolor</a:t>
            </a:r>
            <a:r>
              <a:rPr lang="en-US" sz="2100" b="1" dirty="0" smtClean="0">
                <a:latin typeface="Courier New" pitchFamily="49" charset="0"/>
              </a:rPr>
              <a:t>[m];</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idq</a:t>
            </a:r>
            <a:r>
              <a:rPr lang="en-US" sz="2100" b="1" dirty="0" smtClean="0">
                <a:latin typeface="Courier New" pitchFamily="49" charset="0"/>
              </a:rPr>
              <a:t>=</a:t>
            </a:r>
            <a:r>
              <a:rPr lang="en-US" sz="2100" b="1" dirty="0" err="1" smtClean="0">
                <a:latin typeface="Courier New" pitchFamily="49" charset="0"/>
              </a:rPr>
              <a:t>setTimeout</a:t>
            </a:r>
            <a:r>
              <a:rPr lang="en-US" sz="2100" b="1" dirty="0" smtClean="0">
                <a:latin typeface="Courier New" pitchFamily="49" charset="0"/>
              </a:rPr>
              <a:t>("</a:t>
            </a:r>
            <a:r>
              <a:rPr lang="en-US" sz="2100" b="1" dirty="0" err="1" smtClean="0">
                <a:latin typeface="Courier New" pitchFamily="49" charset="0"/>
              </a:rPr>
              <a:t>changecolor</a:t>
            </a:r>
            <a:r>
              <a:rPr lang="en-US" sz="2100" b="1" dirty="0" smtClean="0">
                <a:latin typeface="Courier New" pitchFamily="49" charset="0"/>
              </a:rPr>
              <a:t>()",1000);</a:t>
            </a:r>
          </a:p>
          <a:p>
            <a:pPr eaLnBrk="1" hangingPunct="1">
              <a:lnSpc>
                <a:spcPct val="80000"/>
              </a:lnSpc>
              <a:buFont typeface="Wingdings" pitchFamily="2" charset="2"/>
              <a:buNone/>
            </a:pPr>
            <a:r>
              <a:rPr lang="en-US" sz="2100" b="1" dirty="0" smtClean="0">
                <a:latin typeface="Courier New" pitchFamily="49" charset="0"/>
              </a:rPr>
              <a:t>}</a:t>
            </a:r>
          </a:p>
          <a:p>
            <a:pPr eaLnBrk="1" hangingPunct="1">
              <a:lnSpc>
                <a:spcPct val="80000"/>
              </a:lnSpc>
              <a:buFont typeface="Wingdings" pitchFamily="2" charset="2"/>
              <a:buNone/>
            </a:pPr>
            <a:r>
              <a:rPr lang="en-US" sz="2100" b="1" dirty="0" smtClean="0">
                <a:latin typeface="Courier New" pitchFamily="49" charset="0"/>
              </a:rPr>
              <a:t>function stop()</a:t>
            </a:r>
          </a:p>
          <a:p>
            <a:pPr eaLnBrk="1" hangingPunct="1">
              <a:lnSpc>
                <a:spcPct val="80000"/>
              </a:lnSpc>
              <a:buFont typeface="Wingdings" pitchFamily="2" charset="2"/>
              <a:buNone/>
            </a:pPr>
            <a:r>
              <a:rPr lang="en-US" sz="2100" b="1" dirty="0" smtClean="0">
                <a:latin typeface="Courier New" pitchFamily="49" charset="0"/>
              </a:rPr>
              <a:t>{</a:t>
            </a:r>
          </a:p>
          <a:p>
            <a:pPr eaLnBrk="1" hangingPunct="1">
              <a:lnSpc>
                <a:spcPct val="80000"/>
              </a:lnSpc>
              <a:buFont typeface="Wingdings" pitchFamily="2" charset="2"/>
              <a:buNone/>
            </a:pPr>
            <a:r>
              <a:rPr lang="en-US" sz="2100" b="1" dirty="0" smtClean="0">
                <a:latin typeface="Courier New" pitchFamily="49" charset="0"/>
              </a:rPr>
              <a:t>	</a:t>
            </a:r>
            <a:r>
              <a:rPr lang="en-US" sz="2100" b="1" dirty="0" err="1" smtClean="0">
                <a:latin typeface="Courier New" pitchFamily="49" charset="0"/>
              </a:rPr>
              <a:t>clearTimeout</a:t>
            </a:r>
            <a:r>
              <a:rPr lang="en-US" sz="2100" b="1" dirty="0" smtClean="0">
                <a:latin typeface="Courier New" pitchFamily="49" charset="0"/>
              </a:rPr>
              <a:t>(</a:t>
            </a:r>
            <a:r>
              <a:rPr lang="en-US" sz="2100" b="1" dirty="0" err="1" smtClean="0">
                <a:latin typeface="Courier New" pitchFamily="49" charset="0"/>
              </a:rPr>
              <a:t>idq</a:t>
            </a:r>
            <a:r>
              <a:rPr lang="en-US" sz="2100" b="1" dirty="0" smtClean="0">
                <a:latin typeface="Courier New" pitchFamily="49" charset="0"/>
              </a:rPr>
              <a:t>);	</a:t>
            </a:r>
          </a:p>
          <a:p>
            <a:pPr eaLnBrk="1" hangingPunct="1">
              <a:lnSpc>
                <a:spcPct val="80000"/>
              </a:lnSpc>
              <a:buFont typeface="Wingdings" pitchFamily="2" charset="2"/>
              <a:buNone/>
            </a:pPr>
            <a:r>
              <a:rPr lang="en-US" sz="2100" b="1" dirty="0" smtClean="0">
                <a:latin typeface="Courier New" pitchFamily="49" charset="0"/>
              </a:rPr>
              <a:t>}</a:t>
            </a:r>
          </a:p>
          <a:p>
            <a:pPr eaLnBrk="1" hangingPunct="1">
              <a:lnSpc>
                <a:spcPct val="80000"/>
              </a:lnSpc>
              <a:buFont typeface="Wingdings" pitchFamily="2" charset="2"/>
              <a:buNone/>
            </a:pPr>
            <a:r>
              <a:rPr lang="en-US" sz="2100" b="1" dirty="0" smtClean="0">
                <a:solidFill>
                  <a:srgbClr val="FF3300"/>
                </a:solidFill>
                <a:latin typeface="Courier New" pitchFamily="49" charset="0"/>
              </a:rPr>
              <a:t>&lt;/script&gt;</a:t>
            </a:r>
          </a:p>
        </p:txBody>
      </p:sp>
      <p:sp>
        <p:nvSpPr>
          <p:cNvPr id="8" name="Date Placeholder 7"/>
          <p:cNvSpPr>
            <a:spLocks noGrp="1"/>
          </p:cNvSpPr>
          <p:nvPr>
            <p:ph type="dt" sz="half" idx="10"/>
          </p:nvPr>
        </p:nvSpPr>
        <p:spPr/>
        <p:txBody>
          <a:bodyPr/>
          <a:lstStyle/>
          <a:p>
            <a:pPr>
              <a:defRPr/>
            </a:pPr>
            <a:fld id="{9C362F2A-20A4-43EB-B411-159336A2683F}" type="datetime1">
              <a:rPr lang="en-US" altLang="en-US" smtClean="0"/>
              <a:t>7/2/2020</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DOM</a:t>
            </a:r>
            <a:endParaRPr lang="en-US" altLang="en-US"/>
          </a:p>
        </p:txBody>
      </p:sp>
      <p:sp>
        <p:nvSpPr>
          <p:cNvPr id="10" name="Slide Number Placeholder 9"/>
          <p:cNvSpPr>
            <a:spLocks noGrp="1"/>
          </p:cNvSpPr>
          <p:nvPr>
            <p:ph type="sldNum" sz="quarter" idx="12"/>
          </p:nvPr>
        </p:nvSpPr>
        <p:spPr/>
        <p:txBody>
          <a:bodyPr/>
          <a:lstStyle/>
          <a:p>
            <a:pPr>
              <a:defRPr/>
            </a:pPr>
            <a:fld id="{A398817F-6473-4956-ACB4-D8B22E13B3F4}" type="slidenum">
              <a:rPr lang="en-US" altLang="en-US" smtClean="0"/>
              <a:pPr>
                <a:defRPr/>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320367</TotalTime>
  <Words>1692</Words>
  <Application>Microsoft Office PowerPoint</Application>
  <PresentationFormat>On-screen Show (4:3)</PresentationFormat>
  <Paragraphs>483</Paragraphs>
  <Slides>54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Courier New</vt:lpstr>
      <vt:lpstr>Garamond</vt:lpstr>
      <vt:lpstr>Tahoma</vt:lpstr>
      <vt:lpstr>Times New Roman</vt:lpstr>
      <vt:lpstr>Wingdings</vt:lpstr>
      <vt:lpstr>Retrospect</vt:lpstr>
      <vt:lpstr>CHƯƠNG XVII MÔ HÌNH ĐỐI TƯỢNG DOM</vt:lpstr>
      <vt:lpstr>Object</vt:lpstr>
      <vt:lpstr>Đối tượng Xe Vespa </vt:lpstr>
      <vt:lpstr>I. MÔ HÌNH DOM (Document Object Model)</vt:lpstr>
      <vt:lpstr>PowerPoint Presentation</vt:lpstr>
      <vt:lpstr>JavaScript Events</vt:lpstr>
      <vt:lpstr>Một số đối tượng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 và cách làm việc trên form</vt:lpstr>
      <vt:lpstr>PowerPoint Presentation</vt:lpstr>
      <vt:lpstr>Form và cách làm việc trên form</vt:lpstr>
      <vt:lpstr>Cách đặt tên cho các phần tử trên form</vt:lpstr>
      <vt:lpstr>Form</vt:lpstr>
      <vt:lpstr>PowerPoint Presentation</vt:lpstr>
      <vt:lpstr>PowerPoint Presentation</vt:lpstr>
      <vt:lpstr>Truy cập các phần tử trên form</vt:lpstr>
      <vt:lpstr>Textbox</vt:lpstr>
      <vt:lpstr>PowerPoint Presentation</vt:lpstr>
      <vt:lpstr>Regular Expression Biểu thức chính qui</vt:lpstr>
      <vt:lpstr>PowerPoint Presentation</vt:lpstr>
      <vt:lpstr>PowerPoint Presentation</vt:lpstr>
      <vt:lpstr>PowerPoint Presentation</vt:lpstr>
      <vt:lpstr>Ví dụ:</vt:lpstr>
      <vt:lpstr>Button</vt:lpstr>
      <vt:lpstr>Checkbox</vt:lpstr>
      <vt:lpstr>Cách thức duyệt checkbox:</vt:lpstr>
      <vt:lpstr>checkbox_new.html</vt:lpstr>
      <vt:lpstr>Radio</vt:lpstr>
      <vt:lpstr>Cách thức duyệt radio (group):</vt:lpstr>
      <vt:lpstr>PowerPoint Presentation</vt:lpstr>
      <vt:lpstr>Selection list &lt;select&gt;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dc:title>
  <dc:creator>client</dc:creator>
  <cp:lastModifiedBy>ThuHa DangThi</cp:lastModifiedBy>
  <cp:revision>696</cp:revision>
  <cp:lastPrinted>2016-12-30T16:03:45Z</cp:lastPrinted>
  <dcterms:created xsi:type="dcterms:W3CDTF">2007-02-15T02:30:37Z</dcterms:created>
  <dcterms:modified xsi:type="dcterms:W3CDTF">2020-07-02T02:11:30Z</dcterms:modified>
</cp:coreProperties>
</file>