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64" r:id="rId2"/>
    <p:sldId id="438" r:id="rId3"/>
    <p:sldId id="483" r:id="rId4"/>
    <p:sldId id="512" r:id="rId5"/>
    <p:sldId id="486" r:id="rId6"/>
    <p:sldId id="487" r:id="rId7"/>
    <p:sldId id="488" r:id="rId8"/>
    <p:sldId id="491" r:id="rId9"/>
    <p:sldId id="493" r:id="rId10"/>
    <p:sldId id="492" r:id="rId11"/>
    <p:sldId id="494" r:id="rId12"/>
    <p:sldId id="496" r:id="rId13"/>
    <p:sldId id="497" r:id="rId14"/>
    <p:sldId id="499" r:id="rId15"/>
    <p:sldId id="495" r:id="rId16"/>
    <p:sldId id="502" r:id="rId17"/>
    <p:sldId id="500" r:id="rId18"/>
    <p:sldId id="503" r:id="rId19"/>
    <p:sldId id="501" r:id="rId20"/>
    <p:sldId id="505" r:id="rId21"/>
    <p:sldId id="506" r:id="rId22"/>
    <p:sldId id="507" r:id="rId23"/>
    <p:sldId id="508" r:id="rId24"/>
    <p:sldId id="514" r:id="rId25"/>
    <p:sldId id="515" r:id="rId26"/>
    <p:sldId id="516" r:id="rId27"/>
    <p:sldId id="510" r:id="rId28"/>
    <p:sldId id="517" r:id="rId29"/>
    <p:sldId id="518" r:id="rId30"/>
    <p:sldId id="511" r:id="rId31"/>
    <p:sldId id="519" r:id="rId32"/>
    <p:sldId id="520" r:id="rId33"/>
    <p:sldId id="478" r:id="rId34"/>
    <p:sldId id="521" r:id="rId35"/>
    <p:sldId id="522" r:id="rId36"/>
    <p:sldId id="484" r:id="rId37"/>
    <p:sldId id="4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95">
          <p15:clr>
            <a:srgbClr val="A4A3A4"/>
          </p15:clr>
        </p15:guide>
        <p15:guide id="3" pos="2883">
          <p15:clr>
            <a:srgbClr val="A4A3A4"/>
          </p15:clr>
        </p15:guide>
        <p15:guide id="4" pos="287">
          <p15:clr>
            <a:srgbClr val="A4A3A4"/>
          </p15:clr>
        </p15:guide>
        <p15:guide id="5" pos="5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AC"/>
    <a:srgbClr val="352C88"/>
    <a:srgbClr val="2F5376"/>
    <a:srgbClr val="FFFFFF"/>
    <a:srgbClr val="FF0066"/>
    <a:srgbClr val="80A1B6"/>
    <a:srgbClr val="7EB0CC"/>
    <a:srgbClr val="C8BBA0"/>
    <a:srgbClr val="49A942"/>
    <a:srgbClr val="F6A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5501" autoAdjust="0"/>
  </p:normalViewPr>
  <p:slideViewPr>
    <p:cSldViewPr snapToGrid="0">
      <p:cViewPr varScale="1">
        <p:scale>
          <a:sx n="92" d="100"/>
          <a:sy n="92" d="100"/>
        </p:scale>
        <p:origin x="1134" y="90"/>
      </p:cViewPr>
      <p:guideLst>
        <p:guide orient="horz"/>
        <p:guide pos="295"/>
        <p:guide pos="2883"/>
        <p:guide pos="287"/>
        <p:guide pos="5487"/>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varScale="1">
        <p:scale>
          <a:sx n="78" d="100"/>
          <a:sy n="78" d="100"/>
        </p:scale>
        <p:origin x="-298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33FD76-89D2-455F-8840-B70278A8C50B}" type="datetimeFigureOut">
              <a:rPr lang="en-US" smtClean="0"/>
              <a:pPr/>
              <a:t>7/1/2014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26E6AF-5585-4682-A76C-1696B17A00AE}" type="slidenum">
              <a:rPr lang="en-US" smtClean="0"/>
              <a:pPr/>
              <a:t>‹#›</a:t>
            </a:fld>
            <a:endParaRPr lang="en-US"/>
          </a:p>
        </p:txBody>
      </p:sp>
    </p:spTree>
    <p:extLst>
      <p:ext uri="{BB962C8B-B14F-4D97-AF65-F5344CB8AC3E}">
        <p14:creationId xmlns:p14="http://schemas.microsoft.com/office/powerpoint/2010/main" val="3182549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CC1678-44B7-463C-A681-EDB9A328CB29}" type="datetimeFigureOut">
              <a:rPr lang="en-US" smtClean="0"/>
              <a:pPr/>
              <a:t>7/1/2014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14B09-7C50-4114-8675-D6CC4E79564E}" type="slidenum">
              <a:rPr lang="en-US" smtClean="0"/>
              <a:pPr/>
              <a:t>‹#›</a:t>
            </a:fld>
            <a:endParaRPr lang="en-US"/>
          </a:p>
        </p:txBody>
      </p:sp>
    </p:spTree>
    <p:extLst>
      <p:ext uri="{BB962C8B-B14F-4D97-AF65-F5344CB8AC3E}">
        <p14:creationId xmlns:p14="http://schemas.microsoft.com/office/powerpoint/2010/main" val="34888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a:t>
            </a:fld>
            <a:endParaRPr lang="en-US"/>
          </a:p>
        </p:txBody>
      </p:sp>
    </p:spTree>
    <p:extLst>
      <p:ext uri="{BB962C8B-B14F-4D97-AF65-F5344CB8AC3E}">
        <p14:creationId xmlns:p14="http://schemas.microsoft.com/office/powerpoint/2010/main" val="174249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12713" lvl="1" indent="-112713">
              <a:spcBef>
                <a:spcPts val="800"/>
              </a:spcBef>
              <a:spcAft>
                <a:spcPts val="400"/>
              </a:spcAft>
              <a:buSzPct val="100000"/>
              <a:buFont typeface="Wingdings" pitchFamily="2" charset="2"/>
              <a:buChar char="Ø"/>
            </a:pPr>
            <a:r>
              <a:rPr lang="en-US" altLang="zh-CN" sz="2400" dirty="0" smtClean="0"/>
              <a:t>Filter Behavioral</a:t>
            </a:r>
          </a:p>
          <a:p>
            <a:pPr marL="396875" lvl="2" indent="-112713">
              <a:lnSpc>
                <a:spcPct val="150000"/>
              </a:lnSpc>
              <a:spcBef>
                <a:spcPts val="800"/>
              </a:spcBef>
              <a:spcAft>
                <a:spcPts val="400"/>
              </a:spcAft>
              <a:buSzPct val="100000"/>
              <a:buNone/>
            </a:pPr>
            <a:r>
              <a:rPr lang="en-US" altLang="zh-CN" sz="2000" i="1" dirty="0" smtClean="0">
                <a:solidFill>
                  <a:srgbClr val="0070C0"/>
                </a:solidFill>
              </a:rPr>
              <a:t>When an internal endpoint opens an outgoing session through a NAT, the NAT assigns a filtering rule for the mapping between an internal </a:t>
            </a:r>
            <a:r>
              <a:rPr lang="en-US" altLang="zh-CN" sz="2000" i="1" dirty="0" err="1" smtClean="0">
                <a:solidFill>
                  <a:srgbClr val="0070C0"/>
                </a:solidFill>
              </a:rPr>
              <a:t>IP:port</a:t>
            </a:r>
            <a:r>
              <a:rPr lang="en-US" altLang="zh-CN" sz="2000" i="1" dirty="0" smtClean="0">
                <a:solidFill>
                  <a:srgbClr val="0070C0"/>
                </a:solidFill>
              </a:rPr>
              <a:t> (X:x) and external </a:t>
            </a:r>
            <a:r>
              <a:rPr lang="en-US" altLang="zh-CN" sz="2000" i="1" dirty="0" err="1" smtClean="0">
                <a:solidFill>
                  <a:srgbClr val="0070C0"/>
                </a:solidFill>
              </a:rPr>
              <a:t>IP:port</a:t>
            </a:r>
            <a:r>
              <a:rPr lang="en-US" altLang="zh-CN" sz="2000" i="1" dirty="0" smtClean="0">
                <a:solidFill>
                  <a:srgbClr val="0070C0"/>
                </a:solidFill>
              </a:rPr>
              <a:t> (Y:y) </a:t>
            </a:r>
            <a:r>
              <a:rPr lang="en-US" altLang="zh-CN" sz="2000" i="1" dirty="0" err="1" smtClean="0">
                <a:solidFill>
                  <a:srgbClr val="0070C0"/>
                </a:solidFill>
              </a:rPr>
              <a:t>tuple</a:t>
            </a:r>
            <a:r>
              <a:rPr lang="en-US" altLang="zh-CN" sz="2000" i="1" dirty="0" smtClean="0">
                <a:solidFill>
                  <a:srgbClr val="0070C0"/>
                </a:solidFill>
              </a:rPr>
              <a:t>.</a:t>
            </a:r>
          </a:p>
          <a:p>
            <a:pPr marL="396875" lvl="2" indent="-112713">
              <a:lnSpc>
                <a:spcPct val="150000"/>
              </a:lnSpc>
              <a:spcBef>
                <a:spcPts val="800"/>
              </a:spcBef>
              <a:spcAft>
                <a:spcPts val="400"/>
              </a:spcAft>
              <a:buSzPct val="100000"/>
              <a:buNone/>
            </a:pPr>
            <a:endParaRPr lang="en-US" altLang="zh-CN" sz="2000" dirty="0" smtClean="0"/>
          </a:p>
          <a:p>
            <a:pPr lvl="1">
              <a:lnSpc>
                <a:spcPct val="150000"/>
              </a:lnSpc>
              <a:buSzPct val="100000"/>
            </a:pPr>
            <a:r>
              <a:rPr lang="en-US" altLang="zh-CN" i="1" dirty="0" smtClean="0">
                <a:solidFill>
                  <a:srgbClr val="0070C0"/>
                </a:solidFill>
              </a:rPr>
              <a:t>Endpoint-Independent Filter(EIF) </a:t>
            </a:r>
          </a:p>
          <a:p>
            <a:pPr lvl="1">
              <a:lnSpc>
                <a:spcPct val="150000"/>
              </a:lnSpc>
              <a:buSzPct val="100000"/>
            </a:pPr>
            <a:r>
              <a:rPr lang="en-US" altLang="zh-CN" i="1" dirty="0" smtClean="0">
                <a:solidFill>
                  <a:srgbClr val="0070C0"/>
                </a:solidFill>
              </a:rPr>
              <a:t>Address-Dependent Filter(ADF)</a:t>
            </a:r>
          </a:p>
          <a:p>
            <a:pPr lvl="1">
              <a:lnSpc>
                <a:spcPct val="150000"/>
              </a:lnSpc>
              <a:buSzPct val="100000"/>
            </a:pPr>
            <a:r>
              <a:rPr lang="en-US" altLang="zh-CN" i="1" dirty="0" smtClean="0">
                <a:solidFill>
                  <a:srgbClr val="0070C0"/>
                </a:solidFill>
              </a:rPr>
              <a:t>Address and Port-Dependent Filter(APDF)</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12</a:t>
            </a:fld>
            <a:endParaRPr lang="en-US"/>
          </a:p>
        </p:txBody>
      </p:sp>
    </p:spTree>
    <p:extLst>
      <p:ext uri="{BB962C8B-B14F-4D97-AF65-F5344CB8AC3E}">
        <p14:creationId xmlns:p14="http://schemas.microsoft.com/office/powerpoint/2010/main" val="3069641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12713" lvl="1" indent="-112713">
              <a:spcBef>
                <a:spcPts val="800"/>
              </a:spcBef>
              <a:spcAft>
                <a:spcPts val="400"/>
              </a:spcAft>
              <a:buSzPct val="100000"/>
            </a:pPr>
            <a:r>
              <a:rPr lang="en-US" dirty="0" smtClean="0"/>
              <a:t>IP address pooling behavior of “Paired” </a:t>
            </a:r>
          </a:p>
          <a:p>
            <a:pPr marL="396875" lvl="2" indent="-112713">
              <a:spcBef>
                <a:spcPts val="800"/>
              </a:spcBef>
              <a:spcAft>
                <a:spcPts val="400"/>
              </a:spcAft>
              <a:buSzPct val="100000"/>
              <a:buNone/>
            </a:pPr>
            <a:r>
              <a:rPr lang="en-US" altLang="zh-CN" sz="2000" i="1" dirty="0" smtClean="0">
                <a:solidFill>
                  <a:srgbClr val="0070C0"/>
                </a:solidFill>
              </a:rPr>
              <a:t>Use the same external IP address mapping for all sessions associated with the same internal IP address. </a:t>
            </a:r>
          </a:p>
          <a:p>
            <a:pPr marL="112713" lvl="1" indent="-112713">
              <a:spcBef>
                <a:spcPts val="800"/>
              </a:spcBef>
              <a:spcAft>
                <a:spcPts val="400"/>
              </a:spcAft>
              <a:buSzPct val="100000"/>
            </a:pPr>
            <a:r>
              <a:rPr lang="en-US" altLang="zh-CN" dirty="0" smtClean="0"/>
              <a:t>IP address pooling behavior of “Arbitrary”</a:t>
            </a:r>
          </a:p>
          <a:p>
            <a:pPr marL="396875" lvl="2" indent="-112713">
              <a:spcBef>
                <a:spcPts val="800"/>
              </a:spcBef>
              <a:spcAft>
                <a:spcPts val="400"/>
              </a:spcAft>
              <a:buSzPct val="100000"/>
              <a:buNone/>
            </a:pPr>
            <a:r>
              <a:rPr lang="en-US" altLang="zh-CN" sz="2000" i="1" dirty="0" smtClean="0">
                <a:solidFill>
                  <a:srgbClr val="0070C0"/>
                </a:solidFill>
              </a:rPr>
              <a:t>Compared to “pared”, some NATs use the external IP address mapping in an arbitrary fashion(i.e., randomly, round-robin).</a:t>
            </a:r>
          </a:p>
          <a:p>
            <a:pPr marL="112713" lvl="1" indent="-112713">
              <a:spcBef>
                <a:spcPts val="800"/>
              </a:spcBef>
              <a:spcAft>
                <a:spcPts val="400"/>
              </a:spcAft>
              <a:buSzPct val="100000"/>
            </a:pPr>
            <a:r>
              <a:rPr lang="en-US" altLang="zh-CN" dirty="0" smtClean="0"/>
              <a:t>IP address pooling behavior of “shared”</a:t>
            </a:r>
          </a:p>
          <a:p>
            <a:pPr marL="396875" lvl="2" indent="-112713">
              <a:spcBef>
                <a:spcPts val="800"/>
              </a:spcBef>
              <a:spcAft>
                <a:spcPts val="400"/>
              </a:spcAft>
              <a:buSzPct val="25000"/>
              <a:buNone/>
            </a:pPr>
            <a:r>
              <a:rPr lang="en-US" altLang="zh-CN" sz="2000" i="1" dirty="0" smtClean="0">
                <a:solidFill>
                  <a:srgbClr val="0070C0"/>
                </a:solidFill>
              </a:rPr>
              <a:t>In basic NAT, each public IP address assign to an internal IP address by default. But due to number limitation of public IP address, some NATs allow different internal IPs with different source ports to use the same external IP.</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13</a:t>
            </a:fld>
            <a:endParaRPr lang="en-US"/>
          </a:p>
        </p:txBody>
      </p:sp>
    </p:spTree>
    <p:extLst>
      <p:ext uri="{BB962C8B-B14F-4D97-AF65-F5344CB8AC3E}">
        <p14:creationId xmlns:p14="http://schemas.microsoft.com/office/powerpoint/2010/main" val="180980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112713" lvl="1" indent="-112713">
              <a:spcBef>
                <a:spcPts val="800"/>
              </a:spcBef>
              <a:spcAft>
                <a:spcPts val="400"/>
              </a:spcAft>
              <a:buSzPct val="100000"/>
            </a:pPr>
            <a:r>
              <a:rPr lang="en-US" altLang="zh-CN" dirty="0" smtClean="0"/>
              <a:t>Port Preservation</a:t>
            </a:r>
          </a:p>
          <a:p>
            <a:pPr marL="396875" lvl="2" indent="-112713">
              <a:spcBef>
                <a:spcPts val="800"/>
              </a:spcBef>
              <a:spcAft>
                <a:spcPts val="400"/>
              </a:spcAft>
              <a:buSzPct val="100000"/>
              <a:buNone/>
            </a:pPr>
            <a:r>
              <a:rPr lang="en-US" altLang="zh-CN" i="1" dirty="0" smtClean="0">
                <a:solidFill>
                  <a:srgbClr val="0070C0"/>
                </a:solidFill>
              </a:rPr>
              <a:t>Preserve the port number used internally when assigning a mapping to an external IP address and port.</a:t>
            </a:r>
          </a:p>
          <a:p>
            <a:pPr marL="112713" lvl="1" indent="-112713">
              <a:spcBef>
                <a:spcPts val="800"/>
              </a:spcBef>
              <a:spcAft>
                <a:spcPts val="400"/>
              </a:spcAft>
              <a:buSzPct val="100000"/>
            </a:pPr>
            <a:r>
              <a:rPr lang="en-US" altLang="zh-CN" dirty="0" smtClean="0"/>
              <a:t>Port overloading</a:t>
            </a:r>
          </a:p>
          <a:p>
            <a:pPr marL="396875" lvl="2" indent="-112713">
              <a:spcBef>
                <a:spcPts val="800"/>
              </a:spcBef>
              <a:spcAft>
                <a:spcPts val="400"/>
              </a:spcAft>
              <a:buSzPct val="100000"/>
              <a:buNone/>
            </a:pPr>
            <a:r>
              <a:rPr lang="en-US" altLang="zh-CN" i="1" dirty="0" smtClean="0">
                <a:solidFill>
                  <a:srgbClr val="0070C0"/>
                </a:solidFill>
              </a:rPr>
              <a:t>Always use port preservation even in the case of collision. Most applications will fail if the NAT uses “Port overloading”. So a NAT device </a:t>
            </a:r>
            <a:r>
              <a:rPr lang="en-US" altLang="zh-CN" i="1" dirty="0" smtClean="0">
                <a:solidFill>
                  <a:srgbClr val="FF0000"/>
                </a:solidFill>
              </a:rPr>
              <a:t>must not </a:t>
            </a:r>
            <a:r>
              <a:rPr lang="en-US" altLang="zh-CN" i="1" dirty="0" smtClean="0">
                <a:solidFill>
                  <a:srgbClr val="0070C0"/>
                </a:solidFill>
              </a:rPr>
              <a:t>have the behavior of “Port overloading”.</a:t>
            </a:r>
          </a:p>
          <a:p>
            <a:pPr marL="112713" lvl="1" indent="-112713">
              <a:spcBef>
                <a:spcPts val="800"/>
              </a:spcBef>
              <a:spcAft>
                <a:spcPts val="400"/>
              </a:spcAft>
              <a:buSzPct val="100000"/>
            </a:pPr>
            <a:r>
              <a:rPr lang="en-US" altLang="zh-CN" dirty="0" smtClean="0"/>
              <a:t>Port ranges</a:t>
            </a:r>
          </a:p>
          <a:p>
            <a:pPr marL="396875" lvl="2" indent="-112713">
              <a:spcBef>
                <a:spcPts val="800"/>
              </a:spcBef>
              <a:spcAft>
                <a:spcPts val="400"/>
              </a:spcAft>
              <a:buSzPct val="100000"/>
              <a:buNone/>
            </a:pPr>
            <a:r>
              <a:rPr lang="en-US" altLang="zh-CN" i="1" dirty="0" smtClean="0">
                <a:solidFill>
                  <a:srgbClr val="0070C0"/>
                </a:solidFill>
              </a:rPr>
              <a:t>If the internal host's source port was in the range 0-1023, it is </a:t>
            </a:r>
            <a:r>
              <a:rPr lang="en-US" altLang="zh-CN" i="1" dirty="0" smtClean="0">
                <a:solidFill>
                  <a:srgbClr val="FF0000"/>
                </a:solidFill>
              </a:rPr>
              <a:t>RECOMMENDED</a:t>
            </a:r>
            <a:r>
              <a:rPr lang="en-US" altLang="zh-CN" i="1" dirty="0" smtClean="0">
                <a:solidFill>
                  <a:srgbClr val="0070C0"/>
                </a:solidFill>
              </a:rPr>
              <a:t> the NAT's source port be in the same range. If the host's source port was in the range 1024-65535, it is </a:t>
            </a:r>
            <a:r>
              <a:rPr lang="en-US" altLang="zh-CN" i="1" dirty="0" smtClean="0">
                <a:solidFill>
                  <a:srgbClr val="FF0000"/>
                </a:solidFill>
              </a:rPr>
              <a:t>RECOMMENDED</a:t>
            </a:r>
            <a:r>
              <a:rPr lang="en-US" altLang="zh-CN" i="1" dirty="0" smtClean="0">
                <a:solidFill>
                  <a:srgbClr val="0070C0"/>
                </a:solidFill>
              </a:rPr>
              <a:t> that the NAT's source port be in that range.</a:t>
            </a:r>
          </a:p>
          <a:p>
            <a:pPr marL="396875" lvl="2" indent="-112713">
              <a:spcBef>
                <a:spcPts val="800"/>
              </a:spcBef>
              <a:spcAft>
                <a:spcPts val="400"/>
              </a:spcAft>
              <a:buSzPct val="100000"/>
              <a:buNone/>
            </a:pPr>
            <a:endParaRPr lang="en-US" altLang="zh-CN" i="1" dirty="0" smtClean="0">
              <a:solidFill>
                <a:srgbClr val="0070C0"/>
              </a:solidFill>
            </a:endParaRPr>
          </a:p>
          <a:p>
            <a:pPr marL="112713" lvl="1" indent="-112713">
              <a:spcBef>
                <a:spcPts val="800"/>
              </a:spcBef>
              <a:spcAft>
                <a:spcPts val="400"/>
              </a:spcAft>
              <a:buSzPct val="100000"/>
            </a:pPr>
            <a:r>
              <a:rPr lang="en-US" altLang="zh-CN" dirty="0" smtClean="0"/>
              <a:t>Port Parity</a:t>
            </a:r>
          </a:p>
          <a:p>
            <a:pPr marL="396875" lvl="2" indent="-112713">
              <a:spcBef>
                <a:spcPts val="800"/>
              </a:spcBef>
              <a:spcAft>
                <a:spcPts val="400"/>
              </a:spcAft>
              <a:buSzPct val="100000"/>
              <a:buNone/>
            </a:pPr>
            <a:r>
              <a:rPr lang="en-US" altLang="zh-CN" i="1" dirty="0" smtClean="0">
                <a:solidFill>
                  <a:srgbClr val="0070C0"/>
                </a:solidFill>
              </a:rPr>
              <a:t>Some NATs preserve the parity of the UDP port, i.e., an even port will be mapped to an even port, and an odd port will be mapped to an odd port. It is </a:t>
            </a:r>
            <a:r>
              <a:rPr lang="en-US" altLang="zh-CN" i="1" dirty="0" smtClean="0">
                <a:solidFill>
                  <a:srgbClr val="FF0000"/>
                </a:solidFill>
              </a:rPr>
              <a:t>RECOMMENDED</a:t>
            </a:r>
            <a:r>
              <a:rPr lang="en-US" altLang="zh-CN" i="1" dirty="0" smtClean="0">
                <a:solidFill>
                  <a:srgbClr val="0070C0"/>
                </a:solidFill>
              </a:rPr>
              <a:t> that a NAT have a “Port parity preservation” behavior of “Yes”.</a:t>
            </a:r>
          </a:p>
          <a:p>
            <a:pPr marL="112713" lvl="1" indent="-112713">
              <a:spcBef>
                <a:spcPts val="800"/>
              </a:spcBef>
              <a:spcAft>
                <a:spcPts val="400"/>
              </a:spcAft>
              <a:buSzPct val="100000"/>
            </a:pPr>
            <a:r>
              <a:rPr lang="en-US" altLang="zh-CN" dirty="0" smtClean="0"/>
              <a:t>Port re-use</a:t>
            </a:r>
          </a:p>
          <a:p>
            <a:pPr marL="396875" lvl="2" indent="-112713">
              <a:spcBef>
                <a:spcPts val="800"/>
              </a:spcBef>
              <a:spcAft>
                <a:spcPts val="400"/>
              </a:spcAft>
              <a:buSzPct val="100000"/>
              <a:buNone/>
            </a:pPr>
            <a:r>
              <a:rPr lang="en-US" altLang="zh-CN" i="1" dirty="0" smtClean="0">
                <a:solidFill>
                  <a:srgbClr val="0070C0"/>
                </a:solidFill>
              </a:rPr>
              <a:t>In NAPT mode, some NATs can enable extended NAPT to use ports per service, as opposed to per IP address, by including the destination address and port in the translation information. In other words, they can re-use the same port for different services.</a:t>
            </a:r>
          </a:p>
          <a:p>
            <a:pPr marL="396875" lvl="2" indent="-112713">
              <a:spcBef>
                <a:spcPts val="800"/>
              </a:spcBef>
              <a:spcAft>
                <a:spcPts val="400"/>
              </a:spcAft>
              <a:buSzPct val="100000"/>
              <a:buNone/>
            </a:pPr>
            <a:endParaRPr lang="en-US" altLang="zh-CN" i="1" dirty="0" smtClean="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14</a:t>
            </a:fld>
            <a:endParaRPr lang="en-US"/>
          </a:p>
        </p:txBody>
      </p:sp>
    </p:spTree>
    <p:extLst>
      <p:ext uri="{BB962C8B-B14F-4D97-AF65-F5344CB8AC3E}">
        <p14:creationId xmlns:p14="http://schemas.microsoft.com/office/powerpoint/2010/main" val="4032232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a:t>
            </a:r>
            <a:r>
              <a:rPr lang="en-US" altLang="zh-CN" sz="1200" kern="1200" dirty="0" smtClean="0">
                <a:solidFill>
                  <a:schemeClr val="tx1"/>
                </a:solidFill>
                <a:latin typeface="+mn-lt"/>
                <a:ea typeface="+mn-ea"/>
                <a:cs typeface="+mn-cs"/>
              </a:rPr>
              <a:t>A: Adaptive Security Appliances (ASA)</a:t>
            </a:r>
          </a:p>
          <a:p>
            <a:endParaRPr lang="en-US" altLang="zh-CN" dirty="0" smtClean="0"/>
          </a:p>
          <a:p>
            <a:r>
              <a:rPr lang="en-US" altLang="zh-CN" sz="1200" b="0" i="0" kern="1200" dirty="0" smtClean="0">
                <a:solidFill>
                  <a:schemeClr val="tx1"/>
                </a:solidFill>
                <a:latin typeface="+mn-lt"/>
                <a:ea typeface="+mn-ea"/>
                <a:cs typeface="+mn-cs"/>
              </a:rPr>
              <a:t>Cisco ASA Next-Generation Firewall Services address these needs by adding next-generation capabilities, including Application Visibility and Control (AVC) and Web Security Essentials (WSE), to the industry's most proven </a:t>
            </a:r>
            <a:r>
              <a:rPr lang="en-US" altLang="zh-CN" sz="1200" b="0" i="0" kern="1200" dirty="0" err="1" smtClean="0">
                <a:solidFill>
                  <a:schemeClr val="tx1"/>
                </a:solidFill>
                <a:latin typeface="+mn-lt"/>
                <a:ea typeface="+mn-ea"/>
                <a:cs typeface="+mn-cs"/>
              </a:rPr>
              <a:t>stateful</a:t>
            </a:r>
            <a:r>
              <a:rPr lang="en-US" altLang="zh-CN" sz="1200" b="0" i="0" kern="1200" dirty="0" smtClean="0">
                <a:solidFill>
                  <a:schemeClr val="tx1"/>
                </a:solidFill>
                <a:latin typeface="+mn-lt"/>
                <a:ea typeface="+mn-ea"/>
                <a:cs typeface="+mn-cs"/>
              </a:rPr>
              <a:t> inspection firewall. The results are end-to-end network intelligence and streamlined security operations. And your organization can reap the productivity benefits of new applications and devices without compromising security.</a:t>
            </a:r>
          </a:p>
          <a:p>
            <a:endParaRPr lang="en-US" altLang="zh-CN" sz="1200" b="0" i="0" kern="1200" dirty="0" smtClean="0">
              <a:solidFill>
                <a:schemeClr val="tx1"/>
              </a:solidFill>
              <a:latin typeface="+mn-lt"/>
              <a:ea typeface="+mn-ea"/>
              <a:cs typeface="+mn-cs"/>
            </a:endParaRPr>
          </a:p>
          <a:p>
            <a:pPr>
              <a:buSzPct val="100000"/>
              <a:buFont typeface="Wingdings" pitchFamily="2" charset="2"/>
              <a:buChar char="Ø"/>
            </a:pPr>
            <a:r>
              <a:rPr lang="en-US" altLang="zh-CN" sz="2000" dirty="0" smtClean="0"/>
              <a:t>Static NAT</a:t>
            </a:r>
          </a:p>
          <a:p>
            <a:pPr lvl="1">
              <a:buSzPct val="100000"/>
              <a:buNone/>
            </a:pPr>
            <a:r>
              <a:rPr lang="en-US" altLang="zh-CN" sz="1800" i="1" dirty="0" smtClean="0">
                <a:solidFill>
                  <a:srgbClr val="0070C0"/>
                </a:solidFill>
              </a:rPr>
              <a:t>A consistent mapping between a real and mapped IP address. Allows bidirectional traffic initiation.</a:t>
            </a:r>
          </a:p>
          <a:p>
            <a:pPr>
              <a:buSzPct val="100000"/>
              <a:buFont typeface="Wingdings" pitchFamily="2" charset="2"/>
              <a:buChar char="Ø"/>
            </a:pPr>
            <a:r>
              <a:rPr lang="en-US" altLang="zh-CN" sz="2000" dirty="0" smtClean="0"/>
              <a:t>Dynamic NAT</a:t>
            </a:r>
          </a:p>
          <a:p>
            <a:pPr lvl="1">
              <a:buSzPct val="100000"/>
              <a:buNone/>
            </a:pPr>
            <a:r>
              <a:rPr lang="en-US" altLang="zh-CN" sz="1800" i="1" dirty="0" smtClean="0">
                <a:solidFill>
                  <a:srgbClr val="0070C0"/>
                </a:solidFill>
              </a:rPr>
              <a:t>A group of real IP addresses are mapped to a (usually smaller) group of mapped IP addresses, on a first come, first served basis. Only the real host can initiate traffic.</a:t>
            </a:r>
          </a:p>
          <a:p>
            <a:pPr>
              <a:buSzPct val="100000"/>
              <a:buFont typeface="Wingdings" pitchFamily="2" charset="2"/>
              <a:buChar char="Ø"/>
            </a:pPr>
            <a:r>
              <a:rPr lang="en-US" altLang="zh-CN" sz="2000" dirty="0" smtClean="0"/>
              <a:t>Dynamic Port Address Translation (PAT): </a:t>
            </a:r>
          </a:p>
          <a:p>
            <a:pPr lvl="1">
              <a:buSzPct val="100000"/>
              <a:buNone/>
            </a:pPr>
            <a:r>
              <a:rPr lang="en-US" altLang="zh-CN" sz="1800" i="1" dirty="0" smtClean="0">
                <a:solidFill>
                  <a:srgbClr val="0070C0"/>
                </a:solidFill>
              </a:rPr>
              <a:t>A group of real IP addresses are mapped to a single IP address using a unique source port of that IP address.</a:t>
            </a:r>
          </a:p>
          <a:p>
            <a:pPr>
              <a:buSzPct val="100000"/>
              <a:buFont typeface="Wingdings" pitchFamily="2" charset="2"/>
              <a:buChar char="Ø"/>
            </a:pPr>
            <a:r>
              <a:rPr lang="en-US" altLang="zh-CN" sz="2000" dirty="0" smtClean="0"/>
              <a:t>Identity NAT: </a:t>
            </a:r>
          </a:p>
          <a:p>
            <a:pPr lvl="1">
              <a:buSzPct val="100000"/>
              <a:buNone/>
            </a:pPr>
            <a:r>
              <a:rPr lang="en-US" altLang="zh-CN" sz="1800" i="1" dirty="0" smtClean="0">
                <a:solidFill>
                  <a:srgbClr val="0070C0"/>
                </a:solidFill>
              </a:rPr>
              <a:t>Static NAT lets you translate a real address to itself, essentially bypassing NAT. </a:t>
            </a:r>
          </a:p>
          <a:p>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15</a:t>
            </a:fld>
            <a:endParaRPr lang="en-US"/>
          </a:p>
        </p:txBody>
      </p:sp>
    </p:spTree>
    <p:extLst>
      <p:ext uri="{BB962C8B-B14F-4D97-AF65-F5344CB8AC3E}">
        <p14:creationId xmlns:p14="http://schemas.microsoft.com/office/powerpoint/2010/main" val="7497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SzPct val="100000"/>
              <a:buNone/>
            </a:pPr>
            <a:r>
              <a:rPr lang="en-US" altLang="zh-CN" sz="2400" dirty="0" smtClean="0"/>
              <a:t>Static NAT</a:t>
            </a:r>
          </a:p>
          <a:p>
            <a:pPr>
              <a:buSzPct val="100000"/>
              <a:buFont typeface="Wingdings" pitchFamily="2" charset="2"/>
              <a:buChar char="Ø"/>
            </a:pPr>
            <a:r>
              <a:rPr lang="en-US" altLang="zh-CN" sz="2000" dirty="0" smtClean="0"/>
              <a:t>One-to-one Static NAT</a:t>
            </a:r>
          </a:p>
          <a:p>
            <a:pPr>
              <a:buSzPct val="100000"/>
              <a:buFont typeface="Wingdings" pitchFamily="2" charset="2"/>
              <a:buChar char="Ø"/>
            </a:pPr>
            <a:r>
              <a:rPr lang="en-US" altLang="zh-CN" sz="2000" dirty="0" smtClean="0"/>
              <a:t>Static NAT with Port Translation</a:t>
            </a:r>
          </a:p>
          <a:p>
            <a:pPr lvl="1">
              <a:buSzPct val="100000"/>
              <a:buNone/>
            </a:pPr>
            <a:r>
              <a:rPr lang="en-US" altLang="zh-CN" sz="1800" i="1" dirty="0" smtClean="0">
                <a:solidFill>
                  <a:srgbClr val="0070C0"/>
                </a:solidFill>
              </a:rPr>
              <a:t>When specified the port with static NAT, users can choose to map the port to the same value or to a different value.</a:t>
            </a:r>
          </a:p>
          <a:p>
            <a:pPr>
              <a:buSzPct val="100000"/>
              <a:buFont typeface="Wingdings" pitchFamily="2" charset="2"/>
              <a:buChar char="Ø"/>
            </a:pPr>
            <a:r>
              <a:rPr lang="en-US" altLang="zh-CN" sz="2000" dirty="0" smtClean="0"/>
              <a:t>One-to-Many Static NAT</a:t>
            </a:r>
          </a:p>
          <a:p>
            <a:pPr lvl="1">
              <a:buSzPct val="100000"/>
              <a:buNone/>
            </a:pPr>
            <a:r>
              <a:rPr lang="en-US" altLang="zh-CN" sz="1800" i="1" dirty="0" smtClean="0">
                <a:solidFill>
                  <a:srgbClr val="0070C0"/>
                </a:solidFill>
              </a:rPr>
              <a:t>In one-to-many static NAT, a single real address is mapped to several mapped addresses. When the real host initiates traffic, it always uses the first mapped address. However, for traffic initiated to the host, you can initiate traffic to any of the mapped addresses, and they will be translated to the single real address.</a:t>
            </a:r>
          </a:p>
          <a:p>
            <a:pPr>
              <a:buSzPct val="100000"/>
              <a:buFont typeface="Wingdings" pitchFamily="2" charset="2"/>
              <a:buChar char="Ø"/>
            </a:pPr>
            <a:r>
              <a:rPr lang="en-US" altLang="zh-CN" sz="2000" dirty="0" smtClean="0"/>
              <a:t>Other Mapping Scenarios for Static NAT</a:t>
            </a:r>
          </a:p>
          <a:p>
            <a:pPr lvl="1">
              <a:buSzPct val="100000"/>
              <a:buNone/>
            </a:pPr>
            <a:r>
              <a:rPr lang="en-US" altLang="zh-CN" sz="1800" i="1" dirty="0" smtClean="0">
                <a:solidFill>
                  <a:srgbClr val="0070C0"/>
                </a:solidFill>
              </a:rPr>
              <a:t>Few-to-many, many-to-few, and many-to-one mappings might result in unintended consequences. Cisco recommends using only one-to-one or one-to-many mappings.</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16</a:t>
            </a:fld>
            <a:endParaRPr lang="en-US"/>
          </a:p>
        </p:txBody>
      </p:sp>
    </p:spTree>
    <p:extLst>
      <p:ext uri="{BB962C8B-B14F-4D97-AF65-F5344CB8AC3E}">
        <p14:creationId xmlns:p14="http://schemas.microsoft.com/office/powerpoint/2010/main" val="357275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None/>
            </a:pPr>
            <a:r>
              <a:rPr lang="en-US" altLang="zh-CN" sz="2400" dirty="0" smtClean="0"/>
              <a:t>Dynamic NAT</a:t>
            </a:r>
          </a:p>
          <a:p>
            <a:pPr>
              <a:buSzPct val="100000"/>
              <a:buFont typeface="Wingdings" pitchFamily="2" charset="2"/>
              <a:buChar char="Ø"/>
            </a:pPr>
            <a:r>
              <a:rPr lang="en-US" altLang="zh-CN" sz="2000" dirty="0" smtClean="0"/>
              <a:t>IP translation</a:t>
            </a:r>
          </a:p>
          <a:p>
            <a:pPr lvl="1">
              <a:buSzPct val="100000"/>
              <a:buNone/>
            </a:pPr>
            <a:r>
              <a:rPr lang="en-US" altLang="zh-CN" sz="1800" i="1" dirty="0" smtClean="0">
                <a:solidFill>
                  <a:srgbClr val="0070C0"/>
                </a:solidFill>
              </a:rPr>
              <a:t>Dynamic NAT is same as Basic NAT addressed in overview. Only the real host can initiate traffic.</a:t>
            </a:r>
          </a:p>
          <a:p>
            <a:pPr>
              <a:buSzPct val="100000"/>
              <a:buFont typeface="Wingdings" pitchFamily="2" charset="2"/>
              <a:buChar char="Ø"/>
            </a:pPr>
            <a:r>
              <a:rPr lang="en-US" altLang="zh-CN" sz="2000" dirty="0" smtClean="0"/>
              <a:t>EIM and EIF</a:t>
            </a:r>
          </a:p>
          <a:p>
            <a:pPr lvl="1">
              <a:buSzPct val="100000"/>
              <a:buNone/>
            </a:pPr>
            <a:r>
              <a:rPr lang="en-US" altLang="zh-CN" sz="1800" i="1" dirty="0" smtClean="0">
                <a:solidFill>
                  <a:srgbClr val="0070C0"/>
                </a:solidFill>
              </a:rPr>
              <a:t>EIM and EIF are supported naturally. IP-to-IP translation mapping will be added into </a:t>
            </a:r>
            <a:r>
              <a:rPr lang="en-US" altLang="zh-CN" sz="1800" i="1" dirty="0" err="1" smtClean="0">
                <a:solidFill>
                  <a:srgbClr val="0070C0"/>
                </a:solidFill>
              </a:rPr>
              <a:t>xlate</a:t>
            </a:r>
            <a:r>
              <a:rPr lang="en-US" altLang="zh-CN" sz="1800" i="1" dirty="0" smtClean="0">
                <a:solidFill>
                  <a:srgbClr val="0070C0"/>
                </a:solidFill>
              </a:rPr>
              <a:t> table after session installed. After the session expires, the IP translation also expires after 3 hours of inactivity by default.</a:t>
            </a:r>
          </a:p>
          <a:p>
            <a:pPr>
              <a:buSzPct val="100000"/>
              <a:buFont typeface="Wingdings" pitchFamily="2" charset="2"/>
              <a:buChar char="Ø"/>
            </a:pPr>
            <a:r>
              <a:rPr lang="en-US" altLang="zh-CN" sz="2000" dirty="0" smtClean="0"/>
              <a:t>PAT as fallback</a:t>
            </a:r>
          </a:p>
          <a:p>
            <a:pPr lvl="1">
              <a:buSzPct val="100000"/>
              <a:buNone/>
            </a:pPr>
            <a:r>
              <a:rPr lang="en-US" altLang="zh-CN" sz="1800" i="1" dirty="0" smtClean="0">
                <a:solidFill>
                  <a:srgbClr val="0070C0"/>
                </a:solidFill>
              </a:rPr>
              <a:t>Users can define a network-object group including one NAT range pool and one single IP address. After the mapped IP addresses of range pool are used up, dynamic PAT is performed using the single IP address. When the PAT translations are also use up, dynamic PAT is performed using the outside interface address.</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17</a:t>
            </a:fld>
            <a:endParaRPr lang="en-US"/>
          </a:p>
        </p:txBody>
      </p:sp>
    </p:spTree>
    <p:extLst>
      <p:ext uri="{BB962C8B-B14F-4D97-AF65-F5344CB8AC3E}">
        <p14:creationId xmlns:p14="http://schemas.microsoft.com/office/powerpoint/2010/main" val="98524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a:buNone/>
            </a:pPr>
            <a:r>
              <a:rPr lang="en-US" altLang="zh-CN" sz="2400" dirty="0" smtClean="0"/>
              <a:t>Dynamic PAT</a:t>
            </a:r>
          </a:p>
          <a:p>
            <a:pPr>
              <a:buSzPct val="100000"/>
              <a:buFont typeface="Wingdings" pitchFamily="2" charset="2"/>
              <a:buChar char="Ø"/>
            </a:pPr>
            <a:r>
              <a:rPr lang="en-US" altLang="zh-CN" sz="2000" dirty="0" smtClean="0"/>
              <a:t>EIM and EIF</a:t>
            </a:r>
          </a:p>
          <a:p>
            <a:pPr lvl="1">
              <a:buSzPct val="100000"/>
              <a:buNone/>
            </a:pPr>
            <a:r>
              <a:rPr lang="en-US" altLang="zh-CN" sz="1800" i="1" dirty="0" smtClean="0">
                <a:solidFill>
                  <a:srgbClr val="0070C0"/>
                </a:solidFill>
              </a:rPr>
              <a:t>EIM and EIF are supported naturally. IP port translation mapping will be added into </a:t>
            </a:r>
            <a:r>
              <a:rPr lang="en-US" altLang="zh-CN" sz="1800" i="1" dirty="0" err="1" smtClean="0">
                <a:solidFill>
                  <a:srgbClr val="0070C0"/>
                </a:solidFill>
              </a:rPr>
              <a:t>xlate</a:t>
            </a:r>
            <a:r>
              <a:rPr lang="en-US" altLang="zh-CN" sz="1800" i="1" dirty="0" smtClean="0">
                <a:solidFill>
                  <a:srgbClr val="0070C0"/>
                </a:solidFill>
              </a:rPr>
              <a:t> table after session installed. After the session expires, the IP port translation also expires after 30 seconds of inactivity.</a:t>
            </a:r>
          </a:p>
          <a:p>
            <a:pPr>
              <a:buSzPct val="100000"/>
              <a:buFont typeface="Wingdings" pitchFamily="2" charset="2"/>
              <a:buChar char="Ø"/>
            </a:pPr>
            <a:r>
              <a:rPr lang="en-US" altLang="zh-CN" sz="2000" dirty="0" smtClean="0"/>
              <a:t>Port preservation</a:t>
            </a:r>
          </a:p>
          <a:p>
            <a:pPr lvl="1">
              <a:buSzPct val="100000"/>
              <a:buNone/>
            </a:pPr>
            <a:r>
              <a:rPr lang="en-US" altLang="zh-CN" sz="1800" i="1" dirty="0" smtClean="0">
                <a:solidFill>
                  <a:srgbClr val="0070C0"/>
                </a:solidFill>
              </a:rPr>
              <a:t>ASA tries to keep source port no-translation to avoid breaking applications. If the real port is not available, by default the mapped ports are chosen from the same range of ports as the real port number: 0 to 511, 512 to 1023, and 1024 to 65535. BTW, it can maintain same address-port mappings for different protocols, such as TCP/UDP/ICMP.</a:t>
            </a:r>
          </a:p>
          <a:p>
            <a:pPr>
              <a:buSzPct val="100000"/>
              <a:buFont typeface="Wingdings" pitchFamily="2" charset="2"/>
              <a:buChar char="Ø"/>
            </a:pPr>
            <a:r>
              <a:rPr lang="en-US" altLang="zh-CN" sz="2000" dirty="0" smtClean="0"/>
              <a:t>Flat range</a:t>
            </a:r>
          </a:p>
          <a:p>
            <a:pPr lvl="1">
              <a:buSzPct val="100000"/>
              <a:buNone/>
            </a:pPr>
            <a:r>
              <a:rPr lang="en-US" altLang="zh-CN" sz="1800" i="1" dirty="0" smtClean="0">
                <a:solidFill>
                  <a:srgbClr val="0070C0"/>
                </a:solidFill>
              </a:rPr>
              <a:t>To avoid running out of ports at the low ranges, configure this setting to use the entire range of 1 to 65535. TCP and UDP cannot share one same port. </a:t>
            </a:r>
          </a:p>
          <a:p>
            <a:pPr>
              <a:buSzPct val="100000"/>
              <a:buFont typeface="Wingdings" pitchFamily="2" charset="2"/>
              <a:buChar char="Ø"/>
            </a:pPr>
            <a:r>
              <a:rPr lang="en-US" altLang="zh-CN" sz="2000" dirty="0" smtClean="0"/>
              <a:t>Extended PAT</a:t>
            </a:r>
          </a:p>
          <a:p>
            <a:pPr lvl="1">
              <a:buSzPct val="100000"/>
              <a:buNone/>
            </a:pPr>
            <a:r>
              <a:rPr lang="en-US" altLang="zh-CN" sz="1800" i="1" dirty="0" smtClean="0">
                <a:solidFill>
                  <a:srgbClr val="0070C0"/>
                </a:solidFill>
              </a:rPr>
              <a:t>Users can enable extended PAT to re-use the same port for different service. </a:t>
            </a:r>
          </a:p>
          <a:p>
            <a:pPr>
              <a:buSzPct val="100000"/>
              <a:buFont typeface="Wingdings" pitchFamily="2" charset="2"/>
              <a:buChar char="Ø"/>
            </a:pPr>
            <a:r>
              <a:rPr lang="en-US" altLang="zh-CN" sz="2000" dirty="0" smtClean="0"/>
              <a:t>Round robin</a:t>
            </a:r>
          </a:p>
          <a:p>
            <a:pPr lvl="1">
              <a:buSzPct val="100000"/>
              <a:buNone/>
            </a:pPr>
            <a:r>
              <a:rPr lang="en-US" altLang="zh-CN" sz="1800" i="1" dirty="0" smtClean="0">
                <a:solidFill>
                  <a:srgbClr val="0070C0"/>
                </a:solidFill>
              </a:rPr>
              <a:t>The ASA can enable round-robin address allocation for a PAT pool. Without round robin, by default all ports for a PAT address will be allocated before the next PAT address is used. The round-robin method assigns an address/port from each PAT address in the pool before returning to use the first address again, and then the second address, and so on.</a:t>
            </a:r>
          </a:p>
          <a:p>
            <a:pPr>
              <a:buSzPct val="100000"/>
              <a:buFont typeface="Wingdings" pitchFamily="2" charset="2"/>
              <a:buChar char="Ø"/>
            </a:pPr>
            <a:r>
              <a:rPr lang="en-US" altLang="zh-CN" sz="2000" dirty="0" smtClean="0"/>
              <a:t>Interface PAT fallback</a:t>
            </a:r>
          </a:p>
          <a:p>
            <a:pPr lvl="1">
              <a:buSzPct val="100000"/>
              <a:buNone/>
            </a:pPr>
            <a:r>
              <a:rPr lang="en-US" altLang="zh-CN" sz="1800" i="1" dirty="0" smtClean="0">
                <a:solidFill>
                  <a:srgbClr val="0070C0"/>
                </a:solidFill>
              </a:rPr>
              <a:t>As same as Dynamic NAT, PAT also can invoke interface PAT fallback. After the primary PAT address(</a:t>
            </a:r>
            <a:r>
              <a:rPr lang="en-US" altLang="zh-CN" sz="1800" i="1" dirty="0" err="1" smtClean="0">
                <a:solidFill>
                  <a:srgbClr val="0070C0"/>
                </a:solidFill>
              </a:rPr>
              <a:t>es</a:t>
            </a:r>
            <a:r>
              <a:rPr lang="en-US" altLang="zh-CN" sz="1800" i="1" dirty="0" smtClean="0">
                <a:solidFill>
                  <a:srgbClr val="0070C0"/>
                </a:solidFill>
              </a:rPr>
              <a:t>) are used up, then the IP address of the mapped interface is used.</a:t>
            </a:r>
            <a:endParaRPr lang="zh-CN" altLang="en-US" sz="1800" i="1" dirty="0" smtClean="0">
              <a:solidFill>
                <a:srgbClr val="0070C0"/>
              </a:solidFill>
            </a:endParaRP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18</a:t>
            </a:fld>
            <a:endParaRPr lang="en-US"/>
          </a:p>
        </p:txBody>
      </p:sp>
    </p:spTree>
    <p:extLst>
      <p:ext uri="{BB962C8B-B14F-4D97-AF65-F5344CB8AC3E}">
        <p14:creationId xmlns:p14="http://schemas.microsoft.com/office/powerpoint/2010/main" val="283759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1.When the inside host at 10.1.1.75 sends a packet to a web server, the real source address of the packet, 10.1.1.75, is changed to a mapped address, 209.165.201.15.</a:t>
            </a:r>
          </a:p>
          <a:p>
            <a:endParaRPr lang="en-US" altLang="zh-CN" dirty="0" smtClean="0"/>
          </a:p>
          <a:p>
            <a:r>
              <a:rPr lang="en-US" altLang="zh-CN" dirty="0" smtClean="0"/>
              <a:t>2.When the server responds, it sends the response to the mapped address, 209.165.201.15, and the adaptive security appliance receives the packet because the upstream router includes this mapped network in a static route directed through the adaptive security appliance.</a:t>
            </a:r>
          </a:p>
          <a:p>
            <a:endParaRPr lang="en-US" altLang="zh-CN" dirty="0" smtClean="0"/>
          </a:p>
          <a:p>
            <a:r>
              <a:rPr lang="en-US" altLang="zh-CN" dirty="0" smtClean="0"/>
              <a:t>3.The adaptive security appliance then undoes the translation of the mapped address, 209.165.201.15, back to the real address, 10.1.1.1.75. Because the real address is directly-connected, the adaptive security appliance sends it directly to the host.</a:t>
            </a:r>
          </a:p>
          <a:p>
            <a:endParaRPr lang="en-US" altLang="zh-CN" dirty="0" smtClean="0"/>
          </a:p>
          <a:p>
            <a:r>
              <a:rPr lang="en-US" altLang="zh-CN" dirty="0" smtClean="0"/>
              <a:t>4.For host 192.168.1.2, the same process occurs, except that the adaptive security appliance looks up the route in its route table and sends the packet to the downstream router at 10.1.1.3 based on the static route.</a:t>
            </a: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20</a:t>
            </a:fld>
            <a:endParaRPr lang="en-US"/>
          </a:p>
        </p:txBody>
      </p:sp>
    </p:spTree>
    <p:extLst>
      <p:ext uri="{BB962C8B-B14F-4D97-AF65-F5344CB8AC3E}">
        <p14:creationId xmlns:p14="http://schemas.microsoft.com/office/powerpoint/2010/main" val="16720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SzPct val="100000"/>
              <a:buFont typeface="Wingdings" pitchFamily="2" charset="2"/>
              <a:buChar char="Ø"/>
            </a:pPr>
            <a:r>
              <a:rPr lang="en-US" altLang="zh-CN" dirty="0" smtClean="0"/>
              <a:t>Network object NAT</a:t>
            </a:r>
          </a:p>
          <a:p>
            <a:pPr lvl="1">
              <a:buSzPct val="100000"/>
              <a:buNone/>
            </a:pPr>
            <a:r>
              <a:rPr lang="en-US" altLang="zh-CN" sz="2100" i="1" dirty="0" smtClean="0">
                <a:solidFill>
                  <a:srgbClr val="0070C0"/>
                </a:solidFill>
              </a:rPr>
              <a:t>ASA defines NAT as a parameter for a network object; the network object definition itself provides the real address. It lets users easily add NAT to network objects. The objects can also be used in other parts of the configuration, for example, for access rules or even in twice NAT rules. </a:t>
            </a:r>
          </a:p>
          <a:p>
            <a:pPr>
              <a:buSzPct val="100000"/>
              <a:buFont typeface="Wingdings" pitchFamily="2" charset="2"/>
              <a:buChar char="Ø"/>
            </a:pPr>
            <a:r>
              <a:rPr lang="en-US" altLang="zh-CN" dirty="0" smtClean="0"/>
              <a:t>Twice NAT</a:t>
            </a:r>
          </a:p>
          <a:p>
            <a:pPr lvl="1">
              <a:buSzPct val="100000"/>
              <a:buNone/>
            </a:pPr>
            <a:r>
              <a:rPr lang="en-US" altLang="zh-CN" sz="2100" i="1" dirty="0" smtClean="0">
                <a:solidFill>
                  <a:srgbClr val="0070C0"/>
                </a:solidFill>
              </a:rPr>
              <a:t>User also can identify a network object or network object group for both the real and mapped addresses. In this case, NAT is not a parameter of the network object; the network object or group is a parameter of the NAT configuration. </a:t>
            </a:r>
          </a:p>
          <a:p>
            <a:pPr lvl="1">
              <a:buSzPct val="100000"/>
              <a:buNone/>
            </a:pPr>
            <a:endParaRPr lang="en-US" altLang="zh-CN" sz="2100" i="1" dirty="0" smtClean="0">
              <a:solidFill>
                <a:srgbClr val="0070C0"/>
              </a:solidFill>
            </a:endParaRPr>
          </a:p>
          <a:p>
            <a:pPr>
              <a:buNone/>
            </a:pPr>
            <a:r>
              <a:rPr lang="en-US" altLang="zh-CN" dirty="0" smtClean="0"/>
              <a:t>Except session table, ASA also keeps NAT </a:t>
            </a:r>
            <a:r>
              <a:rPr lang="en-US" altLang="zh-CN" dirty="0" err="1" smtClean="0"/>
              <a:t>xlate</a:t>
            </a:r>
            <a:r>
              <a:rPr lang="en-US" altLang="zh-CN" dirty="0" smtClean="0"/>
              <a:t> table. After configured static/identity/twice NAT, the mapping entries are installed statically. For Dynamic NAT and PAT, mapping entries are installed dynamically.</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21</a:t>
            </a:fld>
            <a:endParaRPr lang="en-US"/>
          </a:p>
        </p:txBody>
      </p:sp>
    </p:spTree>
    <p:extLst>
      <p:ext uri="{BB962C8B-B14F-4D97-AF65-F5344CB8AC3E}">
        <p14:creationId xmlns:p14="http://schemas.microsoft.com/office/powerpoint/2010/main" val="2554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15000"/>
              </a:lnSpc>
              <a:spcBef>
                <a:spcPts val="65"/>
              </a:spcBef>
              <a:spcAft>
                <a:spcPts val="375"/>
              </a:spcAft>
            </a:pPr>
            <a:r>
              <a:rPr lang="en-US" altLang="zh-CN" sz="1200" kern="100" dirty="0" smtClean="0">
                <a:solidFill>
                  <a:srgbClr val="000000"/>
                </a:solidFill>
                <a:latin typeface="Arial"/>
                <a:ea typeface="Times New Roman"/>
                <a:cs typeface="Times New Roman"/>
              </a:rPr>
              <a:t>Section 2 rules are automatically determined by the adaptive security appliance.</a:t>
            </a:r>
            <a:r>
              <a:rPr lang="en-US" altLang="zh-CN" sz="1200" kern="100" baseline="0" dirty="0" smtClean="0">
                <a:solidFill>
                  <a:srgbClr val="000000"/>
                </a:solidFill>
                <a:latin typeface="Arial"/>
                <a:ea typeface="Times New Roman"/>
                <a:cs typeface="Times New Roman"/>
              </a:rPr>
              <a:t> </a:t>
            </a:r>
            <a:endParaRPr lang="zh-CN" altLang="zh-CN" sz="1200" kern="100" dirty="0" smtClean="0">
              <a:latin typeface="Cambria"/>
              <a:ea typeface="黑体"/>
              <a:cs typeface="Times New Roman"/>
            </a:endParaRPr>
          </a:p>
          <a:p>
            <a:pPr>
              <a:lnSpc>
                <a:spcPct val="115000"/>
              </a:lnSpc>
              <a:spcAft>
                <a:spcPts val="440"/>
              </a:spcAft>
            </a:pPr>
            <a:r>
              <a:rPr lang="en-US" altLang="zh-CN" sz="1200" b="1" kern="100" dirty="0" smtClean="0">
                <a:solidFill>
                  <a:srgbClr val="000000"/>
                </a:solidFill>
                <a:latin typeface="Arial"/>
                <a:ea typeface="Times New Roman"/>
                <a:cs typeface="Times New Roman"/>
              </a:rPr>
              <a:t>a. </a:t>
            </a:r>
            <a:r>
              <a:rPr lang="en-US" altLang="zh-CN" sz="1200" kern="100" dirty="0" smtClean="0">
                <a:solidFill>
                  <a:srgbClr val="000000"/>
                </a:solidFill>
                <a:latin typeface="Arial"/>
                <a:ea typeface="Times New Roman"/>
                <a:cs typeface="Times New Roman"/>
              </a:rPr>
              <a:t>Quantity of real IP addresses: From smallest to largest. For example, an object with one address will be assessed before an object with 10 addresses.</a:t>
            </a:r>
            <a:endParaRPr lang="zh-CN" altLang="zh-CN" sz="1200" kern="100" dirty="0" smtClean="0">
              <a:latin typeface="Cambria"/>
              <a:ea typeface="黑体"/>
              <a:cs typeface="Times New Roman"/>
            </a:endParaRPr>
          </a:p>
          <a:p>
            <a:pPr>
              <a:lnSpc>
                <a:spcPct val="115000"/>
              </a:lnSpc>
              <a:spcAft>
                <a:spcPts val="440"/>
              </a:spcAft>
            </a:pPr>
            <a:r>
              <a:rPr lang="en-US" altLang="zh-CN" sz="1200" b="1" kern="100" dirty="0" smtClean="0">
                <a:solidFill>
                  <a:srgbClr val="000000"/>
                </a:solidFill>
                <a:latin typeface="Arial"/>
                <a:ea typeface="Times New Roman"/>
                <a:cs typeface="Times New Roman"/>
              </a:rPr>
              <a:t>b. </a:t>
            </a:r>
            <a:r>
              <a:rPr lang="en-US" altLang="zh-CN" sz="1200" kern="100" dirty="0" smtClean="0">
                <a:solidFill>
                  <a:srgbClr val="000000"/>
                </a:solidFill>
                <a:latin typeface="Arial"/>
                <a:ea typeface="Times New Roman"/>
                <a:cs typeface="Times New Roman"/>
              </a:rPr>
              <a:t>For quantities that are the same, then the IP address number is used, from lowest to highest. For example, 10.1.1.0 is assessed before 11.1.1.0.</a:t>
            </a:r>
            <a:endParaRPr lang="zh-CN" altLang="zh-CN" sz="1200" kern="100" dirty="0" smtClean="0">
              <a:latin typeface="Cambria"/>
              <a:ea typeface="黑体"/>
              <a:cs typeface="Times New Roman"/>
            </a:endParaRPr>
          </a:p>
          <a:p>
            <a:pPr>
              <a:lnSpc>
                <a:spcPct val="115000"/>
              </a:lnSpc>
              <a:spcAft>
                <a:spcPts val="440"/>
              </a:spcAft>
            </a:pPr>
            <a:r>
              <a:rPr lang="en-US" altLang="zh-CN" sz="1200" b="1" kern="100" dirty="0" smtClean="0">
                <a:solidFill>
                  <a:srgbClr val="000000"/>
                </a:solidFill>
                <a:latin typeface="Arial"/>
                <a:ea typeface="Times New Roman"/>
                <a:cs typeface="Times New Roman"/>
              </a:rPr>
              <a:t>c. </a:t>
            </a:r>
            <a:r>
              <a:rPr lang="en-US" altLang="zh-CN" sz="1200" kern="100" dirty="0" smtClean="0">
                <a:solidFill>
                  <a:srgbClr val="000000"/>
                </a:solidFill>
                <a:latin typeface="Arial"/>
                <a:ea typeface="Times New Roman"/>
                <a:cs typeface="Times New Roman"/>
              </a:rPr>
              <a:t>If the same IP address is used, then the name of the network object is used, in alphabetical order. For example, abracadabra is assessed before </a:t>
            </a:r>
            <a:r>
              <a:rPr lang="en-US" altLang="zh-CN" sz="1200" kern="100" dirty="0" err="1" smtClean="0">
                <a:solidFill>
                  <a:srgbClr val="000000"/>
                </a:solidFill>
                <a:latin typeface="Arial"/>
                <a:ea typeface="Times New Roman"/>
                <a:cs typeface="Times New Roman"/>
              </a:rPr>
              <a:t>catwoman</a:t>
            </a:r>
            <a:r>
              <a:rPr lang="en-US" altLang="zh-CN" sz="1200" kern="100" dirty="0" smtClean="0">
                <a:solidFill>
                  <a:srgbClr val="000000"/>
                </a:solidFill>
                <a:latin typeface="Arial"/>
                <a:ea typeface="Times New Roman"/>
                <a:cs typeface="Times New Roman"/>
              </a:rPr>
              <a:t>.</a:t>
            </a: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22</a:t>
            </a:fld>
            <a:endParaRPr lang="en-US"/>
          </a:p>
        </p:txBody>
      </p:sp>
    </p:spTree>
    <p:extLst>
      <p:ext uri="{BB962C8B-B14F-4D97-AF65-F5344CB8AC3E}">
        <p14:creationId xmlns:p14="http://schemas.microsoft.com/office/powerpoint/2010/main" val="405814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Leaders</a:t>
            </a:r>
            <a:r>
              <a:rPr lang="en-US" dirty="0" smtClean="0"/>
              <a:t> execute well against their current vision and are well positioned for tomorrow.</a:t>
            </a:r>
          </a:p>
          <a:p>
            <a:r>
              <a:rPr lang="en-US" b="1" dirty="0" smtClean="0"/>
              <a:t>Visionaries</a:t>
            </a:r>
            <a:r>
              <a:rPr lang="en-US" dirty="0" smtClean="0"/>
              <a:t> understand where the market is going or have a vision for changing market rules, but do not yet execute well.</a:t>
            </a:r>
          </a:p>
          <a:p>
            <a:r>
              <a:rPr lang="en-US" b="1" dirty="0" smtClean="0"/>
              <a:t>Niche Players</a:t>
            </a:r>
            <a:r>
              <a:rPr lang="en-US" dirty="0" smtClean="0"/>
              <a:t> focus successfully on a small segment, or are unfocused and do not out-innovate or outperform others.</a:t>
            </a:r>
          </a:p>
          <a:p>
            <a:r>
              <a:rPr lang="en-US" b="1" dirty="0" smtClean="0"/>
              <a:t>Challengers</a:t>
            </a:r>
            <a:r>
              <a:rPr lang="en-US" dirty="0" smtClean="0"/>
              <a:t> execute well today or may dominate a large segment, but do not demonstrate an understanding of market direction. </a:t>
            </a:r>
          </a:p>
          <a:p>
            <a:pPr marL="228600" indent="-228600">
              <a:buNone/>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A14B09-7C50-4114-8675-D6CC4E79564E}" type="slidenum">
              <a:rPr lang="en-US" smtClean="0"/>
              <a:pPr/>
              <a:t>3</a:t>
            </a:fld>
            <a:endParaRPr lang="en-US"/>
          </a:p>
        </p:txBody>
      </p:sp>
    </p:spTree>
    <p:extLst>
      <p:ext uri="{BB962C8B-B14F-4D97-AF65-F5344CB8AC3E}">
        <p14:creationId xmlns:p14="http://schemas.microsoft.com/office/powerpoint/2010/main" val="1388132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Dynamic destination address </a:t>
            </a:r>
          </a:p>
          <a:p>
            <a:endParaRPr lang="en-US" dirty="0" smtClean="0"/>
          </a:p>
          <a:p>
            <a:r>
              <a:rPr lang="en-US" dirty="0" smtClean="0"/>
              <a:t>Dynamic destination address NAT (or DDNAT) translates one range of destination </a:t>
            </a:r>
          </a:p>
          <a:p>
            <a:r>
              <a:rPr lang="en-US" dirty="0" smtClean="0"/>
              <a:t>addresses to another range of destination addresses. Whenever a packet within the </a:t>
            </a:r>
          </a:p>
          <a:p>
            <a:r>
              <a:rPr lang="en-US" dirty="0" smtClean="0"/>
              <a:t>specified range of destination addresses to be translated is accepted by a security policy </a:t>
            </a:r>
          </a:p>
          <a:p>
            <a:r>
              <a:rPr lang="en-US" dirty="0" smtClean="0"/>
              <a:t>with DNAT is enabled, the </a:t>
            </a:r>
            <a:r>
              <a:rPr lang="en-US" dirty="0" err="1" smtClean="0"/>
              <a:t>FortiGate</a:t>
            </a:r>
            <a:r>
              <a:rPr lang="en-US" dirty="0" smtClean="0"/>
              <a:t> unit swaps the packet’s destination address with one </a:t>
            </a:r>
          </a:p>
          <a:p>
            <a:r>
              <a:rPr lang="en-US" dirty="0" smtClean="0"/>
              <a:t>of the addresses from the other specified range. </a:t>
            </a:r>
          </a:p>
          <a:p>
            <a:endParaRPr lang="en-US" dirty="0" smtClean="0"/>
          </a:p>
          <a:p>
            <a:r>
              <a:rPr lang="en-US" dirty="0" smtClean="0"/>
              <a:t>For example, to allow customers from the Internet to connect to several web servers </a:t>
            </a:r>
          </a:p>
          <a:p>
            <a:r>
              <a:rPr lang="en-US" dirty="0" smtClean="0"/>
              <a:t>protected by a </a:t>
            </a:r>
            <a:r>
              <a:rPr lang="en-US" dirty="0" err="1" smtClean="0"/>
              <a:t>FortiGate</a:t>
            </a:r>
            <a:r>
              <a:rPr lang="en-US" dirty="0" smtClean="0"/>
              <a:t> unit, you require a range of Internet addresses (for example, </a:t>
            </a:r>
          </a:p>
          <a:p>
            <a:r>
              <a:rPr lang="en-US" dirty="0" smtClean="0"/>
              <a:t>172.16.0.1-10), enough for each protected web server, and a range of real addresses (for </a:t>
            </a:r>
          </a:p>
          <a:p>
            <a:r>
              <a:rPr lang="en-US" dirty="0" smtClean="0"/>
              <a:t>example, 10.0.0.1-10) for each web server. When a packet is received at the external </a:t>
            </a:r>
          </a:p>
          <a:p>
            <a:r>
              <a:rPr lang="en-US" dirty="0" smtClean="0"/>
              <a:t>interface of the </a:t>
            </a:r>
            <a:r>
              <a:rPr lang="en-US" dirty="0" err="1" smtClean="0"/>
              <a:t>FortiGate</a:t>
            </a:r>
            <a:r>
              <a:rPr lang="en-US" dirty="0" smtClean="0"/>
              <a:t> unit with a destination IP address within the Internet range of </a:t>
            </a:r>
          </a:p>
          <a:p>
            <a:r>
              <a:rPr lang="en-US" dirty="0" smtClean="0"/>
              <a:t>addresses, the </a:t>
            </a:r>
            <a:r>
              <a:rPr lang="en-US" dirty="0" err="1" smtClean="0"/>
              <a:t>FortiGate</a:t>
            </a:r>
            <a:r>
              <a:rPr lang="en-US" dirty="0" smtClean="0"/>
              <a:t> unit translates the destination address of the packet to the real </a:t>
            </a:r>
          </a:p>
          <a:p>
            <a:r>
              <a:rPr lang="en-US" dirty="0" smtClean="0"/>
              <a:t>address and forwards the packet to the web server on the network protected by the </a:t>
            </a:r>
          </a:p>
          <a:p>
            <a:r>
              <a:rPr lang="en-US" dirty="0" err="1" smtClean="0"/>
              <a:t>FortiGate</a:t>
            </a:r>
            <a:r>
              <a:rPr lang="en-US" dirty="0" smtClean="0"/>
              <a:t> unit. </a:t>
            </a:r>
          </a:p>
          <a:p>
            <a:endParaRPr lang="en-US" dirty="0" smtClean="0"/>
          </a:p>
          <a:p>
            <a:r>
              <a:rPr lang="en-US" dirty="0" smtClean="0"/>
              <a:t>Dynamic port forwarding</a:t>
            </a:r>
          </a:p>
          <a:p>
            <a:endParaRPr lang="en-US" dirty="0" smtClean="0"/>
          </a:p>
          <a:p>
            <a:r>
              <a:rPr lang="en-US" dirty="0" smtClean="0"/>
              <a:t>Dynamic port forwarding translates one range of destination addresses and ports to </a:t>
            </a:r>
          </a:p>
          <a:p>
            <a:r>
              <a:rPr lang="en-US" dirty="0" smtClean="0"/>
              <a:t>another range of destination addresses and ports. Whenever a packet with a specified </a:t>
            </a:r>
          </a:p>
          <a:p>
            <a:r>
              <a:rPr lang="en-US" dirty="0" smtClean="0"/>
              <a:t>destination address to be translated is accepted by a security policy with destination NAT </a:t>
            </a:r>
          </a:p>
          <a:p>
            <a:r>
              <a:rPr lang="en-US" dirty="0" smtClean="0"/>
              <a:t>enabled, and a virtual IP with an external port mapped to that address’s port, then the </a:t>
            </a:r>
          </a:p>
          <a:p>
            <a:r>
              <a:rPr lang="en-US" dirty="0" err="1" smtClean="0"/>
              <a:t>FortiGate</a:t>
            </a:r>
            <a:r>
              <a:rPr lang="en-US" dirty="0" smtClean="0"/>
              <a:t> unit swaps the packet’s destination address with the other IP address, and its </a:t>
            </a:r>
          </a:p>
          <a:p>
            <a:r>
              <a:rPr lang="en-US" dirty="0" smtClean="0"/>
              <a:t>port number with the external port. </a:t>
            </a:r>
          </a:p>
          <a:p>
            <a:endParaRPr lang="en-US" dirty="0" smtClean="0"/>
          </a:p>
          <a:p>
            <a:r>
              <a:rPr lang="en-US" dirty="0" smtClean="0"/>
              <a:t>For example, to allow customers from the Internet to connect to web servers protected </a:t>
            </a:r>
          </a:p>
          <a:p>
            <a:r>
              <a:rPr lang="en-US" dirty="0" smtClean="0"/>
              <a:t>by a </a:t>
            </a:r>
            <a:r>
              <a:rPr lang="en-US" dirty="0" err="1" smtClean="0"/>
              <a:t>FortiGate</a:t>
            </a:r>
            <a:r>
              <a:rPr lang="en-US" dirty="0" smtClean="0"/>
              <a:t> unit, you require a range of Internet addresses (for example, 172.16.0.1-</a:t>
            </a:r>
          </a:p>
          <a:p>
            <a:r>
              <a:rPr lang="en-US" dirty="0" smtClean="0"/>
              <a:t>10) and a range of port numbers (for example, 80-89), and a range of ports numbers to be </a:t>
            </a:r>
          </a:p>
          <a:p>
            <a:r>
              <a:rPr lang="en-US" dirty="0" smtClean="0"/>
              <a:t>mapped to (for example, 8080-8089). When a packet is received at the external interface </a:t>
            </a:r>
          </a:p>
          <a:p>
            <a:r>
              <a:rPr lang="en-US" dirty="0" smtClean="0"/>
              <a:t>of the </a:t>
            </a:r>
            <a:r>
              <a:rPr lang="en-US" dirty="0" err="1" smtClean="0"/>
              <a:t>FortiGate</a:t>
            </a:r>
            <a:r>
              <a:rPr lang="en-US" dirty="0" smtClean="0"/>
              <a:t> unit with the 172.16.0.3 destination IP address and port number 8082, </a:t>
            </a:r>
          </a:p>
          <a:p>
            <a:r>
              <a:rPr lang="en-US" dirty="0" smtClean="0"/>
              <a:t>the </a:t>
            </a:r>
            <a:r>
              <a:rPr lang="en-US" dirty="0" err="1" smtClean="0"/>
              <a:t>FortiGate</a:t>
            </a:r>
            <a:r>
              <a:rPr lang="en-US" dirty="0" smtClean="0"/>
              <a:t> unit translates that address to 10.0.0.3 and port number to 82, and then </a:t>
            </a:r>
          </a:p>
          <a:p>
            <a:r>
              <a:rPr lang="en-US" dirty="0" smtClean="0"/>
              <a:t>forwards the packet to the web server.</a:t>
            </a:r>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23</a:t>
            </a:fld>
            <a:endParaRPr lang="en-US"/>
          </a:p>
        </p:txBody>
      </p:sp>
    </p:spTree>
    <p:extLst>
      <p:ext uri="{BB962C8B-B14F-4D97-AF65-F5344CB8AC3E}">
        <p14:creationId xmlns:p14="http://schemas.microsoft.com/office/powerpoint/2010/main" val="306067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Virtual IP, this will have the added 1-to-1 mapping function that whenever traffic goes from intranet to the Internet as well as traffic comes from Internet to intranet. </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Here, static NAT is same as Bi-directional NAT addressed in overview. It is also similar the Static NAT function in </a:t>
            </a:r>
            <a:r>
              <a:rPr lang="en-US" altLang="zh-CN" sz="1200" kern="1200" dirty="0" err="1" smtClean="0">
                <a:solidFill>
                  <a:schemeClr val="tx1"/>
                </a:solidFill>
                <a:latin typeface="+mn-lt"/>
                <a:ea typeface="+mn-ea"/>
                <a:cs typeface="+mn-cs"/>
              </a:rPr>
              <a:t>Junos</a:t>
            </a:r>
            <a:r>
              <a:rPr lang="en-US" altLang="zh-CN" sz="1200" kern="1200" dirty="0" smtClean="0">
                <a:solidFill>
                  <a:schemeClr val="tx1"/>
                </a:solidFill>
                <a:latin typeface="+mn-lt"/>
                <a:ea typeface="+mn-ea"/>
                <a:cs typeface="+mn-cs"/>
              </a:rPr>
              <a:t> SRX. However, </a:t>
            </a:r>
            <a:r>
              <a:rPr lang="en-US" altLang="zh-CN" sz="1200" kern="1200" dirty="0" err="1" smtClean="0">
                <a:solidFill>
                  <a:schemeClr val="tx1"/>
                </a:solidFill>
                <a:latin typeface="+mn-lt"/>
                <a:ea typeface="+mn-ea"/>
                <a:cs typeface="+mn-cs"/>
              </a:rPr>
              <a:t>FortiGate</a:t>
            </a:r>
            <a:r>
              <a:rPr lang="en-US" altLang="zh-CN" sz="1200" kern="1200" dirty="0" smtClean="0">
                <a:solidFill>
                  <a:schemeClr val="tx1"/>
                </a:solidFill>
                <a:latin typeface="+mn-lt"/>
                <a:ea typeface="+mn-ea"/>
                <a:cs typeface="+mn-cs"/>
              </a:rPr>
              <a:t> also gives a chose only for Inbound traffic, translated the public IP addresses to a really intranet IP addresses.  </a:t>
            </a:r>
          </a:p>
          <a:p>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Static NAT port forwarding</a:t>
            </a:r>
            <a:r>
              <a:rPr lang="en-US" altLang="zh-CN" sz="1200" kern="1200" dirty="0" smtClean="0">
                <a:solidFill>
                  <a:schemeClr val="tx1"/>
                </a:solidFill>
                <a:latin typeface="+mn-lt"/>
                <a:ea typeface="+mn-ea"/>
                <a:cs typeface="+mn-cs"/>
              </a:rPr>
              <a:t> </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In specially, there is also static port forwarding, which acts similarly to static NAT, translating a destination address and port number to another destination address and port number. The difference is that port forwarding requires a virtual IP address so that the </a:t>
            </a:r>
            <a:r>
              <a:rPr lang="en-US" altLang="zh-CN" sz="1200" kern="1200" dirty="0" err="1" smtClean="0">
                <a:solidFill>
                  <a:schemeClr val="tx1"/>
                </a:solidFill>
                <a:latin typeface="+mn-lt"/>
                <a:ea typeface="+mn-ea"/>
                <a:cs typeface="+mn-cs"/>
              </a:rPr>
              <a:t>FortiGate</a:t>
            </a:r>
            <a:r>
              <a:rPr lang="en-US" altLang="zh-CN" sz="1200" kern="1200" dirty="0" smtClean="0">
                <a:solidFill>
                  <a:schemeClr val="tx1"/>
                </a:solidFill>
                <a:latin typeface="+mn-lt"/>
                <a:ea typeface="+mn-ea"/>
                <a:cs typeface="+mn-cs"/>
              </a:rPr>
              <a:t> unit can properly translate the port number.</a:t>
            </a: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24</a:t>
            </a:fld>
            <a:endParaRPr lang="en-US"/>
          </a:p>
        </p:txBody>
      </p:sp>
    </p:spTree>
    <p:extLst>
      <p:ext uri="{BB962C8B-B14F-4D97-AF65-F5344CB8AC3E}">
        <p14:creationId xmlns:p14="http://schemas.microsoft.com/office/powerpoint/2010/main" val="740367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112713" lvl="2" indent="-112713">
              <a:spcBef>
                <a:spcPts val="800"/>
              </a:spcBef>
              <a:spcAft>
                <a:spcPts val="400"/>
              </a:spcAft>
              <a:buSzPct val="100000"/>
              <a:buNone/>
            </a:pPr>
            <a:r>
              <a:rPr lang="en-US" altLang="zh-CN" sz="2400" dirty="0" smtClean="0"/>
              <a:t>Dynamic source address translation</a:t>
            </a:r>
          </a:p>
          <a:p>
            <a:pPr marL="112713" lvl="2" indent="-112713">
              <a:lnSpc>
                <a:spcPct val="110000"/>
              </a:lnSpc>
              <a:spcBef>
                <a:spcPts val="800"/>
              </a:spcBef>
              <a:spcAft>
                <a:spcPts val="400"/>
              </a:spcAft>
              <a:buSzPct val="100000"/>
              <a:buFont typeface="Wingdings" pitchFamily="2" charset="2"/>
              <a:buChar char="Ø"/>
            </a:pPr>
            <a:r>
              <a:rPr lang="en-US" altLang="zh-CN" sz="2000" dirty="0" smtClean="0">
                <a:solidFill>
                  <a:srgbClr val="292929"/>
                </a:solidFill>
              </a:rPr>
              <a:t>IP pool</a:t>
            </a:r>
          </a:p>
          <a:p>
            <a:pPr marL="112713" lvl="2" indent="-112713">
              <a:lnSpc>
                <a:spcPct val="110000"/>
              </a:lnSpc>
              <a:spcBef>
                <a:spcPts val="800"/>
              </a:spcBef>
              <a:spcAft>
                <a:spcPts val="400"/>
              </a:spcAft>
              <a:buSzPct val="100000"/>
              <a:buFont typeface="Wingdings" pitchFamily="2" charset="2"/>
              <a:buChar char="Ø"/>
            </a:pPr>
            <a:r>
              <a:rPr lang="en-US" altLang="zh-CN" sz="2000" dirty="0" smtClean="0">
                <a:solidFill>
                  <a:srgbClr val="292929"/>
                </a:solidFill>
              </a:rPr>
              <a:t>PAT</a:t>
            </a:r>
          </a:p>
          <a:p>
            <a:pPr lvl="1">
              <a:lnSpc>
                <a:spcPct val="110000"/>
              </a:lnSpc>
              <a:buNone/>
            </a:pPr>
            <a:r>
              <a:rPr lang="en-US" altLang="zh-CN" sz="1800" i="1" dirty="0" smtClean="0">
                <a:solidFill>
                  <a:srgbClr val="0070C0"/>
                </a:solidFill>
              </a:rPr>
              <a:t>The port range is between 1 and 65535. </a:t>
            </a:r>
            <a:r>
              <a:rPr lang="en-US" altLang="zh-CN" sz="1800" i="1" dirty="0" err="1" smtClean="0">
                <a:solidFill>
                  <a:srgbClr val="0070C0"/>
                </a:solidFill>
              </a:rPr>
              <a:t>FortiGate</a:t>
            </a:r>
            <a:r>
              <a:rPr lang="en-US" altLang="zh-CN" sz="1800" i="1" dirty="0" smtClean="0">
                <a:solidFill>
                  <a:srgbClr val="0070C0"/>
                </a:solidFill>
              </a:rPr>
              <a:t> also supports PAT with outgoing interface IP address.</a:t>
            </a:r>
          </a:p>
          <a:p>
            <a:pPr>
              <a:lnSpc>
                <a:spcPct val="110000"/>
              </a:lnSpc>
              <a:buSzPct val="100000"/>
              <a:buFont typeface="Wingdings" pitchFamily="2" charset="2"/>
              <a:buChar char="Ø"/>
            </a:pPr>
            <a:r>
              <a:rPr lang="en-US" altLang="zh-CN" sz="2000" dirty="0" smtClean="0">
                <a:solidFill>
                  <a:srgbClr val="292929"/>
                </a:solidFill>
              </a:rPr>
              <a:t>IP Paired</a:t>
            </a:r>
          </a:p>
          <a:p>
            <a:pPr lvl="1">
              <a:lnSpc>
                <a:spcPct val="110000"/>
              </a:lnSpc>
              <a:buSzPct val="100000"/>
              <a:buNone/>
            </a:pPr>
            <a:r>
              <a:rPr lang="en-US" altLang="zh-CN" sz="1800" i="1" dirty="0" smtClean="0">
                <a:solidFill>
                  <a:srgbClr val="0070C0"/>
                </a:solidFill>
              </a:rPr>
              <a:t>When a client is assigned an IP address from the IP pool, it retains that address.</a:t>
            </a:r>
          </a:p>
          <a:p>
            <a:pPr>
              <a:lnSpc>
                <a:spcPct val="110000"/>
              </a:lnSpc>
              <a:buSzPct val="100000"/>
              <a:buFont typeface="Wingdings" pitchFamily="2" charset="2"/>
              <a:buChar char="Ø"/>
            </a:pPr>
            <a:r>
              <a:rPr lang="en-US" altLang="zh-CN" sz="2000" dirty="0" smtClean="0">
                <a:solidFill>
                  <a:srgbClr val="292929"/>
                </a:solidFill>
              </a:rPr>
              <a:t>Overloading</a:t>
            </a:r>
          </a:p>
          <a:p>
            <a:pPr lvl="1">
              <a:lnSpc>
                <a:spcPct val="110000"/>
              </a:lnSpc>
              <a:buSzPct val="100000"/>
              <a:buNone/>
            </a:pPr>
            <a:r>
              <a:rPr lang="en-US" altLang="zh-CN" sz="1800" i="1" dirty="0" smtClean="0">
                <a:solidFill>
                  <a:srgbClr val="0070C0"/>
                </a:solidFill>
              </a:rPr>
              <a:t>Clients can share pool IP addresses and ports even for fixed port pool. In other words, overload can let private hosts re-use the same IP and port for different service. </a:t>
            </a:r>
          </a:p>
          <a:p>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25</a:t>
            </a:fld>
            <a:endParaRPr lang="en-US"/>
          </a:p>
        </p:txBody>
      </p:sp>
    </p:spTree>
    <p:extLst>
      <p:ext uri="{BB962C8B-B14F-4D97-AF65-F5344CB8AC3E}">
        <p14:creationId xmlns:p14="http://schemas.microsoft.com/office/powerpoint/2010/main" val="2239405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12713" lvl="2" indent="-112713">
              <a:spcBef>
                <a:spcPts val="800"/>
              </a:spcBef>
              <a:spcAft>
                <a:spcPts val="400"/>
              </a:spcAft>
              <a:buSzPct val="100000"/>
              <a:buFont typeface="Wingdings" pitchFamily="2" charset="2"/>
              <a:buNone/>
            </a:pP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26</a:t>
            </a:fld>
            <a:endParaRPr lang="en-US"/>
          </a:p>
        </p:txBody>
      </p:sp>
    </p:spTree>
    <p:extLst>
      <p:ext uri="{BB962C8B-B14F-4D97-AF65-F5344CB8AC3E}">
        <p14:creationId xmlns:p14="http://schemas.microsoft.com/office/powerpoint/2010/main" val="159530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Source NAT in USG2000 series, is same as the traditional NAT addressed in overview. It allows hosts within a private network to access hosts in the public network. </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Address Mapping creates a fixed translation of a real address to a mapped address, in USG2000 series. It used to public the server in private network to Internet, so both inbound and outbound traffic can reuse the fixed mapping. Here, address mapping is same as Bi-directional NAT addressed in overview. It is also similar the Static NAT function in </a:t>
            </a:r>
            <a:r>
              <a:rPr lang="en-US" altLang="zh-CN" sz="1200" kern="1200" dirty="0" err="1" smtClean="0">
                <a:solidFill>
                  <a:schemeClr val="tx1"/>
                </a:solidFill>
                <a:latin typeface="+mn-lt"/>
                <a:ea typeface="+mn-ea"/>
                <a:cs typeface="+mn-cs"/>
              </a:rPr>
              <a:t>Junos</a:t>
            </a:r>
            <a:r>
              <a:rPr lang="en-US" altLang="zh-CN" sz="1200" kern="1200" dirty="0" smtClean="0">
                <a:solidFill>
                  <a:schemeClr val="tx1"/>
                </a:solidFill>
                <a:latin typeface="+mn-lt"/>
                <a:ea typeface="+mn-ea"/>
                <a:cs typeface="+mn-cs"/>
              </a:rPr>
              <a:t> SRX. </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Destination NAT of USG2000 series is also same as inbound NAT addressed in overview. It also used to public the server in private network to Internet. Compared to address mapping, Destination NAT do not perform the translation initiate from internal. </a:t>
            </a: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27</a:t>
            </a:fld>
            <a:endParaRPr lang="en-US"/>
          </a:p>
        </p:txBody>
      </p:sp>
    </p:spTree>
    <p:extLst>
      <p:ext uri="{BB962C8B-B14F-4D97-AF65-F5344CB8AC3E}">
        <p14:creationId xmlns:p14="http://schemas.microsoft.com/office/powerpoint/2010/main" val="1427125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29</a:t>
            </a:fld>
            <a:endParaRPr lang="en-US"/>
          </a:p>
        </p:txBody>
      </p:sp>
    </p:spTree>
    <p:extLst>
      <p:ext uri="{BB962C8B-B14F-4D97-AF65-F5344CB8AC3E}">
        <p14:creationId xmlns:p14="http://schemas.microsoft.com/office/powerpoint/2010/main" val="4241507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1" kern="1200" dirty="0" smtClean="0">
                <a:solidFill>
                  <a:schemeClr val="tx1"/>
                </a:solidFill>
                <a:latin typeface="+mn-lt"/>
                <a:ea typeface="+mn-ea"/>
                <a:cs typeface="+mn-cs"/>
              </a:rPr>
              <a:t>Port preservation</a:t>
            </a:r>
            <a:r>
              <a:rPr lang="en-US" altLang="zh-CN" sz="1200" kern="1200" dirty="0" smtClean="0">
                <a:solidFill>
                  <a:schemeClr val="tx1"/>
                </a:solidFill>
                <a:latin typeface="+mn-lt"/>
                <a:ea typeface="+mn-ea"/>
                <a:cs typeface="+mn-cs"/>
              </a:rPr>
              <a:t>: Ports are normally assigned from the second range. The first range is used for only three services: rlogin (destination port 512), </a:t>
            </a:r>
            <a:r>
              <a:rPr lang="en-US" altLang="zh-CN" sz="1200" kern="1200" dirty="0" err="1" smtClean="0">
                <a:solidFill>
                  <a:schemeClr val="tx1"/>
                </a:solidFill>
                <a:latin typeface="+mn-lt"/>
                <a:ea typeface="+mn-ea"/>
                <a:cs typeface="+mn-cs"/>
              </a:rPr>
              <a:t>rshell</a:t>
            </a:r>
            <a:r>
              <a:rPr lang="en-US" altLang="zh-CN" sz="1200" kern="1200" dirty="0" smtClean="0">
                <a:solidFill>
                  <a:schemeClr val="tx1"/>
                </a:solidFill>
                <a:latin typeface="+mn-lt"/>
                <a:ea typeface="+mn-ea"/>
                <a:cs typeface="+mn-cs"/>
              </a:rPr>
              <a:t> (destination port 513) and </a:t>
            </a:r>
            <a:r>
              <a:rPr lang="en-US" altLang="zh-CN" sz="1200" kern="1200" dirty="0" err="1" smtClean="0">
                <a:solidFill>
                  <a:schemeClr val="tx1"/>
                </a:solidFill>
                <a:latin typeface="+mn-lt"/>
                <a:ea typeface="+mn-ea"/>
                <a:cs typeface="+mn-cs"/>
              </a:rPr>
              <a:t>rexec</a:t>
            </a:r>
            <a:r>
              <a:rPr lang="en-US" altLang="zh-CN" sz="1200" kern="1200" dirty="0" smtClean="0">
                <a:solidFill>
                  <a:schemeClr val="tx1"/>
                </a:solidFill>
                <a:latin typeface="+mn-lt"/>
                <a:ea typeface="+mn-ea"/>
                <a:cs typeface="+mn-cs"/>
              </a:rPr>
              <a:t> (destination port 514). If the connection uses one of these services, and the original source port is less than 1024, then a port number is assigned from the first range. This behavior is configurable. </a:t>
            </a:r>
          </a:p>
          <a:p>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Port translation</a:t>
            </a:r>
            <a:r>
              <a:rPr lang="en-US" altLang="zh-CN" sz="1200" kern="1200" dirty="0" smtClean="0">
                <a:solidFill>
                  <a:schemeClr val="tx1"/>
                </a:solidFill>
                <a:latin typeface="+mn-lt"/>
                <a:ea typeface="+mn-ea"/>
                <a:cs typeface="+mn-cs"/>
              </a:rPr>
              <a:t>: Port translation allows multiple application servers in a hidden network to be accessed using a single IP address, based on the requested service (or destination port), which saves scarce public IP addresses. A typical implementation enables an FTP server (accessible via port 21), an SMTP server (port 25) and an HTTP server (port 80) to be accessed using a single IP public address.</a:t>
            </a:r>
          </a:p>
          <a:p>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IP Pool NAT</a:t>
            </a:r>
            <a:endParaRPr lang="zh-CN" altLang="zh-CN" sz="1200" b="1"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User can define a separate IP address pool on one or more of the gateway interfaces instead of defining a single pool of IPs for the gateway. Defining an IP pool per interface solves routing issues that occur when the gateway has more than two interfaces. Sometimes it is necessary that reply packets return to the gateway through the same gateway interface. IP Pool NAT can be used both for encrypted and non-encrypted connections. </a:t>
            </a:r>
          </a:p>
          <a:p>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Reusing IP Pool Addresses</a:t>
            </a:r>
            <a:r>
              <a:rPr lang="en-US" altLang="zh-CN" sz="1200" kern="1200" dirty="0" smtClean="0">
                <a:solidFill>
                  <a:schemeClr val="tx1"/>
                </a:solidFill>
                <a:latin typeface="+mn-lt"/>
                <a:ea typeface="+mn-ea"/>
                <a:cs typeface="+mn-cs"/>
              </a:rPr>
              <a:t> </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IP Pool addresses can be reused for different destinations, which make more efficient use of the addresses in the pool.</a:t>
            </a:r>
            <a:r>
              <a:rPr lang="en-US" altLang="zh-CN" dirty="0" smtClean="0"/>
              <a:t>  </a:t>
            </a:r>
            <a:r>
              <a:rPr lang="en-US" altLang="zh-CN" sz="1200" kern="1200" dirty="0" smtClean="0">
                <a:solidFill>
                  <a:schemeClr val="tx1"/>
                </a:solidFill>
                <a:latin typeface="+mn-lt"/>
                <a:ea typeface="+mn-ea"/>
                <a:cs typeface="+mn-cs"/>
              </a:rPr>
              <a:t>If a pool contains N addresses, then any number of clients can be assigned an IP from the pool as long as there are no more than N clients per server. Using IP Pool allocation per destination, two different clients can receive the same IP from the pool as long as they communicate with different servers. When reusing addresses from the IP Pool, back connections are supported from the original server only. This means that connections back to the client can be opened only from the specific server to which the connection was opened.</a:t>
            </a:r>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30</a:t>
            </a:fld>
            <a:endParaRPr lang="en-US"/>
          </a:p>
        </p:txBody>
      </p:sp>
    </p:spTree>
    <p:extLst>
      <p:ext uri="{BB962C8B-B14F-4D97-AF65-F5344CB8AC3E}">
        <p14:creationId xmlns:p14="http://schemas.microsoft.com/office/powerpoint/2010/main" val="457705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A14B09-7C50-4114-8675-D6CC4E79564E}" type="slidenum">
              <a:rPr lang="en-US" smtClean="0"/>
              <a:pPr/>
              <a:t>33</a:t>
            </a:fld>
            <a:endParaRPr lang="en-US"/>
          </a:p>
        </p:txBody>
      </p:sp>
    </p:spTree>
    <p:extLst>
      <p:ext uri="{BB962C8B-B14F-4D97-AF65-F5344CB8AC3E}">
        <p14:creationId xmlns:p14="http://schemas.microsoft.com/office/powerpoint/2010/main" val="3372420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3884613" y="8685787"/>
            <a:ext cx="2971800" cy="456654"/>
          </a:xfrm>
          <a:prstGeom prst="rect">
            <a:avLst/>
          </a:prstGeom>
          <a:noFill/>
          <a:ln w="9525">
            <a:noFill/>
            <a:miter lim="800000"/>
            <a:headEnd/>
            <a:tailEnd/>
          </a:ln>
        </p:spPr>
        <p:txBody>
          <a:bodyPr anchor="b"/>
          <a:lstStyle/>
          <a:p>
            <a:pPr algn="r">
              <a:spcBef>
                <a:spcPct val="0"/>
              </a:spcBef>
            </a:pPr>
            <a:fld id="{FB068039-6321-48BF-BE48-A3BA2000976F}" type="slidenum">
              <a:rPr lang="en-US" sz="1200"/>
              <a:pPr algn="r">
                <a:spcBef>
                  <a:spcPct val="0"/>
                </a:spcBef>
              </a:pPr>
              <a:t>37</a:t>
            </a:fld>
            <a:endParaRPr lang="en-US" sz="1200"/>
          </a:p>
        </p:txBody>
      </p:sp>
      <p:sp>
        <p:nvSpPr>
          <p:cNvPr id="12291" name="Rectangle 2"/>
          <p:cNvSpPr>
            <a:spLocks noGrp="1" noRot="1" noChangeAspect="1" noChangeArrowheads="1" noTextEdit="1"/>
          </p:cNvSpPr>
          <p:nvPr>
            <p:ph type="sldImg"/>
          </p:nvPr>
        </p:nvSpPr>
        <p:spPr>
          <a:xfrm>
            <a:off x="1143000" y="685800"/>
            <a:ext cx="4572000" cy="3429000"/>
          </a:xfrm>
          <a:ln/>
        </p:spPr>
      </p:sp>
      <p:sp>
        <p:nvSpPr>
          <p:cNvPr id="12292"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extLst>
      <p:ext uri="{BB962C8B-B14F-4D97-AF65-F5344CB8AC3E}">
        <p14:creationId xmlns:p14="http://schemas.microsoft.com/office/powerpoint/2010/main" val="120442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A14B09-7C50-4114-8675-D6CC4E79564E}" type="slidenum">
              <a:rPr lang="en-US" smtClean="0"/>
              <a:pPr/>
              <a:t>4</a:t>
            </a:fld>
            <a:endParaRPr lang="en-US"/>
          </a:p>
        </p:txBody>
      </p:sp>
    </p:spTree>
    <p:extLst>
      <p:ext uri="{BB962C8B-B14F-4D97-AF65-F5344CB8AC3E}">
        <p14:creationId xmlns:p14="http://schemas.microsoft.com/office/powerpoint/2010/main" val="99983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112713" lvl="1" indent="-112713">
              <a:lnSpc>
                <a:spcPct val="110000"/>
              </a:lnSpc>
              <a:spcBef>
                <a:spcPts val="800"/>
              </a:spcBef>
              <a:spcAft>
                <a:spcPts val="400"/>
              </a:spcAft>
              <a:buSzPct val="100000"/>
              <a:buFont typeface="Wingdings" pitchFamily="2" charset="2"/>
              <a:buChar char="Ø"/>
            </a:pPr>
            <a:r>
              <a:rPr lang="en-US" dirty="0" smtClean="0"/>
              <a:t>Traditional NAT(source/outbound NAT)</a:t>
            </a:r>
          </a:p>
          <a:p>
            <a:pPr marL="112713" lvl="1" indent="-112713">
              <a:lnSpc>
                <a:spcPct val="110000"/>
              </a:lnSpc>
              <a:spcBef>
                <a:spcPts val="800"/>
              </a:spcBef>
              <a:spcAft>
                <a:spcPts val="400"/>
              </a:spcAft>
              <a:buSzPct val="100000"/>
              <a:buFont typeface="Wingdings" pitchFamily="2" charset="2"/>
              <a:buChar char="Ø"/>
            </a:pPr>
            <a:endParaRPr lang="en-US" dirty="0" smtClean="0"/>
          </a:p>
          <a:p>
            <a:pPr marL="396875" lvl="2" indent="-112713">
              <a:lnSpc>
                <a:spcPct val="110000"/>
              </a:lnSpc>
              <a:spcBef>
                <a:spcPts val="800"/>
              </a:spcBef>
              <a:spcAft>
                <a:spcPts val="400"/>
              </a:spcAft>
              <a:buSzPct val="100000"/>
              <a:buNone/>
            </a:pPr>
            <a:r>
              <a:rPr lang="en-US" i="1" dirty="0" smtClean="0">
                <a:solidFill>
                  <a:srgbClr val="0070C0"/>
                </a:solidFill>
              </a:rPr>
              <a:t>Traditional NAT is primarily used by sites using private addresses that wish to allow outbound sessions from their site.</a:t>
            </a:r>
          </a:p>
          <a:p>
            <a:pPr marL="396875" lvl="2" indent="-112713">
              <a:lnSpc>
                <a:spcPct val="110000"/>
              </a:lnSpc>
              <a:spcBef>
                <a:spcPts val="800"/>
              </a:spcBef>
              <a:spcAft>
                <a:spcPts val="400"/>
              </a:spcAft>
              <a:buSzPct val="100000"/>
            </a:pPr>
            <a:endParaRPr lang="en-US" dirty="0" smtClean="0"/>
          </a:p>
          <a:p>
            <a:pPr marL="396875" lvl="2" indent="-112713">
              <a:lnSpc>
                <a:spcPct val="110000"/>
              </a:lnSpc>
              <a:spcBef>
                <a:spcPts val="800"/>
              </a:spcBef>
              <a:spcAft>
                <a:spcPts val="400"/>
              </a:spcAft>
              <a:buSzPct val="100000"/>
            </a:pPr>
            <a:r>
              <a:rPr lang="en-US" dirty="0" smtClean="0"/>
              <a:t>Basic NAT (IP/no port/fix-port translation)</a:t>
            </a:r>
          </a:p>
          <a:p>
            <a:pPr marL="690563" lvl="3" indent="-112713">
              <a:lnSpc>
                <a:spcPct val="110000"/>
              </a:lnSpc>
              <a:spcBef>
                <a:spcPts val="800"/>
              </a:spcBef>
              <a:spcAft>
                <a:spcPts val="400"/>
              </a:spcAft>
              <a:buSzPct val="100000"/>
              <a:buNone/>
            </a:pPr>
            <a:r>
              <a:rPr lang="en-US" sz="1800" i="1" dirty="0" smtClean="0">
                <a:solidFill>
                  <a:srgbClr val="0070C0"/>
                </a:solidFill>
              </a:rPr>
              <a:t>A block of external addresses are set aside for translating addresses of hosts in a private domain.</a:t>
            </a:r>
          </a:p>
          <a:p>
            <a:pPr marL="396875" lvl="2" indent="-112713">
              <a:lnSpc>
                <a:spcPct val="110000"/>
              </a:lnSpc>
              <a:spcBef>
                <a:spcPts val="800"/>
              </a:spcBef>
              <a:spcAft>
                <a:spcPts val="400"/>
              </a:spcAft>
              <a:buSzPct val="100000"/>
            </a:pPr>
            <a:endParaRPr lang="en-US" dirty="0" smtClean="0"/>
          </a:p>
          <a:p>
            <a:pPr marL="396875" lvl="2" indent="-112713">
              <a:lnSpc>
                <a:spcPct val="110000"/>
              </a:lnSpc>
              <a:spcBef>
                <a:spcPts val="800"/>
              </a:spcBef>
              <a:spcAft>
                <a:spcPts val="400"/>
              </a:spcAft>
              <a:buSzPct val="100000"/>
            </a:pPr>
            <a:r>
              <a:rPr lang="en-US" dirty="0" smtClean="0"/>
              <a:t>NAPT (PAT/IP masquerading)</a:t>
            </a:r>
          </a:p>
          <a:p>
            <a:pPr marL="690563" lvl="3" indent="-112713">
              <a:lnSpc>
                <a:spcPct val="110000"/>
              </a:lnSpc>
              <a:spcBef>
                <a:spcPts val="800"/>
              </a:spcBef>
              <a:spcAft>
                <a:spcPts val="400"/>
              </a:spcAft>
              <a:buSzPct val="100000"/>
              <a:buNone/>
            </a:pPr>
            <a:r>
              <a:rPr lang="en-US" altLang="zh-CN" sz="1800" i="1" dirty="0" smtClean="0">
                <a:solidFill>
                  <a:srgbClr val="0070C0"/>
                </a:solidFill>
              </a:rPr>
              <a:t>NAPT allows a set of hosts to share a single external address. The translations are including not only IP but also transport identifier. </a:t>
            </a:r>
            <a:endParaRPr lang="en-US" sz="1800" dirty="0" smtClean="0"/>
          </a:p>
          <a:p>
            <a:pPr marL="396875" lvl="2" indent="-112713">
              <a:lnSpc>
                <a:spcPct val="110000"/>
              </a:lnSpc>
              <a:spcBef>
                <a:spcPts val="800"/>
              </a:spcBef>
              <a:spcAft>
                <a:spcPts val="400"/>
              </a:spcAft>
              <a:buSzPct val="100000"/>
            </a:pPr>
            <a:endParaRPr lang="en-US" altLang="zh-CN" dirty="0" smtClean="0"/>
          </a:p>
          <a:p>
            <a:pPr marL="396875" lvl="2" indent="-112713">
              <a:lnSpc>
                <a:spcPct val="110000"/>
              </a:lnSpc>
              <a:spcBef>
                <a:spcPts val="800"/>
              </a:spcBef>
              <a:spcAft>
                <a:spcPts val="400"/>
              </a:spcAft>
              <a:buSzPct val="100000"/>
            </a:pPr>
            <a:r>
              <a:rPr lang="en-US" altLang="zh-CN" dirty="0" smtClean="0"/>
              <a:t>Switch-over from Basic NAT to NAPT</a:t>
            </a:r>
            <a:endParaRPr lang="en-US" dirty="0" smtClean="0"/>
          </a:p>
          <a:p>
            <a:pPr marL="228600" indent="-228600">
              <a:buNone/>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A14B09-7C50-4114-8675-D6CC4E79564E}" type="slidenum">
              <a:rPr lang="en-US" smtClean="0"/>
              <a:pPr/>
              <a:t>5</a:t>
            </a:fld>
            <a:endParaRPr lang="en-US"/>
          </a:p>
        </p:txBody>
      </p:sp>
    </p:spTree>
    <p:extLst>
      <p:ext uri="{BB962C8B-B14F-4D97-AF65-F5344CB8AC3E}">
        <p14:creationId xmlns:p14="http://schemas.microsoft.com/office/powerpoint/2010/main" val="251148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lvl="1" indent="-112713">
              <a:spcBef>
                <a:spcPts val="800"/>
              </a:spcBef>
              <a:spcAft>
                <a:spcPts val="400"/>
              </a:spcAft>
              <a:buSzPct val="100000"/>
              <a:buFont typeface="Wingdings" pitchFamily="2" charset="2"/>
              <a:buChar char="Ø"/>
            </a:pPr>
            <a:r>
              <a:rPr lang="en-US" dirty="0" smtClean="0"/>
              <a:t>Inbound NAT(DNAT)</a:t>
            </a:r>
          </a:p>
          <a:p>
            <a:pPr marL="396875" lvl="2" indent="-112713">
              <a:spcBef>
                <a:spcPts val="800"/>
              </a:spcBef>
              <a:spcAft>
                <a:spcPts val="400"/>
              </a:spcAft>
              <a:buSzPct val="100000"/>
              <a:buNone/>
            </a:pPr>
            <a:r>
              <a:rPr lang="en-US" i="1" dirty="0" smtClean="0">
                <a:solidFill>
                  <a:srgbClr val="0070C0"/>
                </a:solidFill>
              </a:rPr>
              <a:t>Inbound NAT, also named Destination Network Address Translation, changes the destination IP address of an inbound packet and performing the inverse function for any replies.</a:t>
            </a:r>
          </a:p>
          <a:p>
            <a:pPr marL="112713" lvl="1" indent="-112713">
              <a:spcBef>
                <a:spcPts val="800"/>
              </a:spcBef>
              <a:spcAft>
                <a:spcPts val="400"/>
              </a:spcAft>
              <a:buSzPct val="100000"/>
              <a:buFont typeface="Wingdings" pitchFamily="2" charset="2"/>
              <a:buChar char="Ø"/>
            </a:pPr>
            <a:r>
              <a:rPr lang="en-US" dirty="0" smtClean="0"/>
              <a:t>Bi-directional NAT</a:t>
            </a:r>
          </a:p>
          <a:p>
            <a:pPr marL="396875" lvl="2" indent="-112713">
              <a:spcBef>
                <a:spcPts val="800"/>
              </a:spcBef>
              <a:spcAft>
                <a:spcPts val="400"/>
              </a:spcAft>
              <a:buSzPct val="100000"/>
              <a:buNone/>
            </a:pPr>
            <a:r>
              <a:rPr lang="en-US" i="1" dirty="0" smtClean="0">
                <a:solidFill>
                  <a:srgbClr val="0070C0"/>
                </a:solidFill>
              </a:rPr>
              <a:t>With a Bi-directional NAT, sessions can be initiated from hosts in the public network as well as the private network. </a:t>
            </a:r>
          </a:p>
          <a:p>
            <a:pPr marL="112713" lvl="1" indent="-112713">
              <a:spcBef>
                <a:spcPts val="800"/>
              </a:spcBef>
              <a:spcAft>
                <a:spcPts val="400"/>
              </a:spcAft>
              <a:buSzPct val="100000"/>
              <a:buFont typeface="Wingdings" pitchFamily="2" charset="2"/>
              <a:buChar char="Ø"/>
            </a:pPr>
            <a:r>
              <a:rPr lang="en-US" dirty="0" smtClean="0"/>
              <a:t>Twice NAT</a:t>
            </a:r>
          </a:p>
          <a:p>
            <a:pPr marL="396875" lvl="2" indent="-112713">
              <a:spcBef>
                <a:spcPts val="800"/>
              </a:spcBef>
              <a:spcAft>
                <a:spcPts val="400"/>
              </a:spcAft>
              <a:buSzPct val="100000"/>
              <a:buNone/>
            </a:pPr>
            <a:r>
              <a:rPr lang="en-US" i="1" dirty="0" smtClean="0">
                <a:solidFill>
                  <a:srgbClr val="0070C0"/>
                </a:solidFill>
              </a:rPr>
              <a:t>Twice NAT is a variation of NAT in that both the source and destination addresses are modified by NAT.</a:t>
            </a:r>
          </a:p>
          <a:p>
            <a:pPr marL="112713" lvl="1" indent="-112713">
              <a:spcBef>
                <a:spcPts val="800"/>
              </a:spcBef>
              <a:spcAft>
                <a:spcPts val="400"/>
              </a:spcAft>
              <a:buSzPct val="100000"/>
              <a:buFont typeface="Wingdings" pitchFamily="2" charset="2"/>
              <a:buChar char="Ø"/>
            </a:pPr>
            <a:r>
              <a:rPr lang="en-US" sz="2100" dirty="0" smtClean="0"/>
              <a:t>Proxy-ARP</a:t>
            </a:r>
          </a:p>
          <a:p>
            <a:pPr marL="396875" lvl="2" indent="-112713">
              <a:spcBef>
                <a:spcPts val="800"/>
              </a:spcBef>
              <a:spcAft>
                <a:spcPts val="400"/>
              </a:spcAft>
              <a:buSzPct val="100000"/>
              <a:buNone/>
            </a:pPr>
            <a:r>
              <a:rPr lang="en-US" i="1" dirty="0" smtClean="0">
                <a:solidFill>
                  <a:srgbClr val="0070C0"/>
                </a:solidFill>
              </a:rPr>
              <a:t>NAT would be expected to provide ARP support for the address range that belongs to the same subnet.</a:t>
            </a:r>
          </a:p>
          <a:p>
            <a:pPr marL="228600" indent="-228600">
              <a:buNone/>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A14B09-7C50-4114-8675-D6CC4E79564E}" type="slidenum">
              <a:rPr lang="en-US" smtClean="0"/>
              <a:pPr/>
              <a:t>6</a:t>
            </a:fld>
            <a:endParaRPr lang="en-US"/>
          </a:p>
        </p:txBody>
      </p:sp>
    </p:spTree>
    <p:extLst>
      <p:ext uri="{BB962C8B-B14F-4D97-AF65-F5344CB8AC3E}">
        <p14:creationId xmlns:p14="http://schemas.microsoft.com/office/powerpoint/2010/main" val="43022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lvl="1" indent="-112713">
              <a:lnSpc>
                <a:spcPct val="150000"/>
              </a:lnSpc>
              <a:spcBef>
                <a:spcPts val="800"/>
              </a:spcBef>
              <a:spcAft>
                <a:spcPts val="400"/>
              </a:spcAft>
              <a:buSzPct val="100000"/>
              <a:buFont typeface="Wingdings" pitchFamily="2" charset="2"/>
              <a:buChar char="Ø"/>
            </a:pPr>
            <a:r>
              <a:rPr lang="en-US" dirty="0" smtClean="0"/>
              <a:t>Why defining the new requirements?</a:t>
            </a:r>
          </a:p>
          <a:p>
            <a:pPr marL="396875" lvl="2" indent="-112713">
              <a:lnSpc>
                <a:spcPct val="150000"/>
              </a:lnSpc>
              <a:spcBef>
                <a:spcPts val="800"/>
              </a:spcBef>
              <a:spcAft>
                <a:spcPts val="400"/>
              </a:spcAft>
              <a:buSzPct val="25000"/>
              <a:buNone/>
            </a:pPr>
            <a:r>
              <a:rPr lang="en-US" i="1" dirty="0" smtClean="0">
                <a:solidFill>
                  <a:srgbClr val="0070C0"/>
                </a:solidFill>
              </a:rPr>
              <a:t>NAT are well known to cause very significant problems with applications carried IP addresses in the payload. Applications that suffer from this problem include Voice over IP and Multimedia over IP, as well as online gaming.</a:t>
            </a:r>
          </a:p>
          <a:p>
            <a:pPr marL="112713" lvl="1" indent="-112713">
              <a:lnSpc>
                <a:spcPct val="150000"/>
              </a:lnSpc>
              <a:spcBef>
                <a:spcPts val="800"/>
              </a:spcBef>
              <a:spcAft>
                <a:spcPts val="400"/>
              </a:spcAft>
              <a:buSzPct val="100000"/>
              <a:buFont typeface="Wingdings" pitchFamily="2" charset="2"/>
              <a:buChar char="Ø"/>
            </a:pPr>
            <a:endParaRPr lang="en-US" dirty="0" smtClean="0"/>
          </a:p>
          <a:p>
            <a:pPr marL="112713" lvl="1" indent="-112713">
              <a:lnSpc>
                <a:spcPct val="150000"/>
              </a:lnSpc>
              <a:spcBef>
                <a:spcPts val="800"/>
              </a:spcBef>
              <a:spcAft>
                <a:spcPts val="400"/>
              </a:spcAft>
              <a:buSzPct val="100000"/>
              <a:buFont typeface="Wingdings" pitchFamily="2" charset="2"/>
              <a:buChar char="Ø"/>
            </a:pPr>
            <a:r>
              <a:rPr lang="en-US" dirty="0" smtClean="0"/>
              <a:t>The new behaviors can allow many applications to work consistently. </a:t>
            </a:r>
          </a:p>
          <a:p>
            <a:pPr lvl="1">
              <a:lnSpc>
                <a:spcPct val="150000"/>
              </a:lnSpc>
              <a:buSzPct val="75000"/>
              <a:buNone/>
            </a:pPr>
            <a:r>
              <a:rPr lang="en-US" altLang="zh-CN" sz="1800" i="1" dirty="0" smtClean="0">
                <a:solidFill>
                  <a:srgbClr val="0070C0"/>
                </a:solidFill>
              </a:rPr>
              <a:t>RFC4787: "NAT Behavioral Requirements for </a:t>
            </a:r>
            <a:r>
              <a:rPr lang="en-US" altLang="zh-CN" sz="1800" i="1" dirty="0" err="1" smtClean="0">
                <a:solidFill>
                  <a:srgbClr val="0070C0"/>
                </a:solidFill>
              </a:rPr>
              <a:t>Unicast</a:t>
            </a:r>
            <a:r>
              <a:rPr lang="en-US" altLang="zh-CN" sz="1800" i="1" dirty="0" smtClean="0">
                <a:solidFill>
                  <a:srgbClr val="0070C0"/>
                </a:solidFill>
              </a:rPr>
              <a:t> UDP"</a:t>
            </a:r>
          </a:p>
          <a:p>
            <a:pPr lvl="1">
              <a:lnSpc>
                <a:spcPct val="150000"/>
              </a:lnSpc>
              <a:buSzPct val="75000"/>
              <a:buNone/>
            </a:pPr>
            <a:r>
              <a:rPr lang="en-US" altLang="zh-CN" sz="1800" i="1" dirty="0" smtClean="0">
                <a:solidFill>
                  <a:srgbClr val="0070C0"/>
                </a:solidFill>
              </a:rPr>
              <a:t>RFC5382: "NAT Behavioral Requirements for TCP"</a:t>
            </a:r>
          </a:p>
          <a:p>
            <a:pPr lvl="1">
              <a:lnSpc>
                <a:spcPct val="150000"/>
              </a:lnSpc>
              <a:buSzPct val="75000"/>
              <a:buNone/>
            </a:pPr>
            <a:r>
              <a:rPr lang="en-US" altLang="zh-CN" sz="1800" i="1" dirty="0" smtClean="0">
                <a:solidFill>
                  <a:srgbClr val="0070C0"/>
                </a:solidFill>
              </a:rPr>
              <a:t>RFC5508: "NAT Behavioral Requirements for ICMP"</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7</a:t>
            </a:fld>
            <a:endParaRPr lang="en-US"/>
          </a:p>
        </p:txBody>
      </p:sp>
    </p:spTree>
    <p:extLst>
      <p:ext uri="{BB962C8B-B14F-4D97-AF65-F5344CB8AC3E}">
        <p14:creationId xmlns:p14="http://schemas.microsoft.com/office/powerpoint/2010/main" val="268424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alibri" pitchFamily="34" charset="0"/>
              </a:rPr>
              <a:t>The NAT reuses the port mapping for subsequent packets sent from the same internal IP address and port (X:x) to any external IP address and port. Specifically, X1’:x1’ for all values of Y2:y2.</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9</a:t>
            </a:fld>
            <a:endParaRPr lang="en-US"/>
          </a:p>
        </p:txBody>
      </p:sp>
    </p:spTree>
    <p:extLst>
      <p:ext uri="{BB962C8B-B14F-4D97-AF65-F5344CB8AC3E}">
        <p14:creationId xmlns:p14="http://schemas.microsoft.com/office/powerpoint/2010/main" val="147268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50000"/>
              </a:lnSpc>
              <a:buFont typeface="Wingdings" pitchFamily="2" charset="2"/>
              <a:buChar char="§"/>
            </a:pPr>
            <a:r>
              <a:rPr lang="en-US" altLang="zh-CN" sz="1400" dirty="0" smtClean="0">
                <a:latin typeface="Arial" pitchFamily="34" charset="0"/>
              </a:rPr>
              <a:t>Address-Dependent Mapping</a:t>
            </a:r>
          </a:p>
          <a:p>
            <a:pPr>
              <a:lnSpc>
                <a:spcPct val="150000"/>
              </a:lnSpc>
              <a:buFont typeface="Wingdings" pitchFamily="2" charset="2"/>
              <a:buChar char="§"/>
            </a:pPr>
            <a:endParaRPr lang="en-US" altLang="zh-CN" sz="1400" dirty="0" smtClean="0">
              <a:latin typeface="Arial" pitchFamily="34" charset="0"/>
            </a:endParaRPr>
          </a:p>
          <a:p>
            <a:r>
              <a:rPr lang="en-US" altLang="zh-CN" i="1" dirty="0" smtClean="0">
                <a:solidFill>
                  <a:srgbClr val="0070C0"/>
                </a:solidFill>
                <a:latin typeface="Arial" pitchFamily="34" charset="0"/>
              </a:rPr>
              <a:t>The NAT reuses the port mapping for subsequent packets sent from the same internal IP address and port (X:x) to the same external IP address, regardless of the external port. Specifically, X1’:x1’ equals X2’:x2’ if and only if, Y2 equals Y1.</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10</a:t>
            </a:fld>
            <a:endParaRPr lang="en-US"/>
          </a:p>
        </p:txBody>
      </p:sp>
    </p:spTree>
    <p:extLst>
      <p:ext uri="{BB962C8B-B14F-4D97-AF65-F5344CB8AC3E}">
        <p14:creationId xmlns:p14="http://schemas.microsoft.com/office/powerpoint/2010/main" val="35903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solidFill>
                  <a:srgbClr val="0070C0"/>
                </a:solidFill>
                <a:latin typeface="Arial" pitchFamily="34" charset="0"/>
              </a:rPr>
              <a:t>The NAT reuses the port mapping for subsequent packets sent from the same internal IP address and port (X:x) to the same external IP address and port while the mapping is still active. Specifically, X1’:x1’ equals X2’:x2’ if and only if, Y2:y2 equals Y1:y1.</a:t>
            </a:r>
          </a:p>
          <a:p>
            <a:endParaRPr lang="en-US" dirty="0"/>
          </a:p>
        </p:txBody>
      </p:sp>
      <p:sp>
        <p:nvSpPr>
          <p:cNvPr id="4" name="Slide Number Placeholder 3"/>
          <p:cNvSpPr>
            <a:spLocks noGrp="1"/>
          </p:cNvSpPr>
          <p:nvPr>
            <p:ph type="sldNum" sz="quarter" idx="10"/>
          </p:nvPr>
        </p:nvSpPr>
        <p:spPr/>
        <p:txBody>
          <a:bodyPr/>
          <a:lstStyle/>
          <a:p>
            <a:fld id="{B3A14B09-7C50-4114-8675-D6CC4E79564E}" type="slidenum">
              <a:rPr lang="en-US" smtClean="0"/>
              <a:pPr/>
              <a:t>11</a:t>
            </a:fld>
            <a:endParaRPr lang="en-US"/>
          </a:p>
        </p:txBody>
      </p:sp>
    </p:spTree>
    <p:extLst>
      <p:ext uri="{BB962C8B-B14F-4D97-AF65-F5344CB8AC3E}">
        <p14:creationId xmlns:p14="http://schemas.microsoft.com/office/powerpoint/2010/main" val="1972954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11"/>
          <p:cNvSpPr>
            <a:spLocks noChangeArrowheads="1"/>
          </p:cNvSpPr>
          <p:nvPr userDrawn="1"/>
        </p:nvSpPr>
        <p:spPr bwMode="gray">
          <a:xfrm>
            <a:off x="0" y="0"/>
            <a:ext cx="9144000" cy="6858000"/>
          </a:xfrm>
          <a:prstGeom prst="rect">
            <a:avLst/>
          </a:prstGeom>
          <a:solidFill>
            <a:srgbClr val="DFDFDF"/>
          </a:solidFill>
          <a:ln w="28575" algn="ctr">
            <a:noFill/>
            <a:miter lim="800000"/>
            <a:headEnd/>
            <a:tailEnd/>
          </a:ln>
          <a:effectLst/>
        </p:spPr>
        <p:txBody>
          <a:bodyPr wrap="none" tIns="0" rIns="0" bIns="0" anchor="ctr">
            <a:noAutofit/>
          </a:bodyPr>
          <a:lstStyle/>
          <a:p>
            <a:pPr>
              <a:defRPr/>
            </a:pPr>
            <a:endParaRPr lang="en-US">
              <a:latin typeface="Arial" pitchFamily="34" charset="0"/>
              <a:ea typeface="+mn-ea"/>
            </a:endParaRPr>
          </a:p>
        </p:txBody>
      </p:sp>
      <p:sp>
        <p:nvSpPr>
          <p:cNvPr id="2" name="Title 1"/>
          <p:cNvSpPr>
            <a:spLocks noGrp="1"/>
          </p:cNvSpPr>
          <p:nvPr>
            <p:ph type="ctrTitle"/>
          </p:nvPr>
        </p:nvSpPr>
        <p:spPr>
          <a:xfrm>
            <a:off x="914400" y="2532888"/>
            <a:ext cx="7315200" cy="877824"/>
          </a:xfrm>
        </p:spPr>
        <p:txBody>
          <a:bodyPr>
            <a:noAutofit/>
          </a:bodyPr>
          <a:lstStyle>
            <a:lvl1pPr algn="l" defTabSz="457200" rtl="0" eaLnBrk="1" fontAlgn="base" hangingPunct="1">
              <a:lnSpc>
                <a:spcPct val="90000"/>
              </a:lnSpc>
              <a:spcBef>
                <a:spcPct val="0"/>
              </a:spcBef>
              <a:spcAft>
                <a:spcPct val="20000"/>
              </a:spcAft>
              <a:defRPr lang="en-US" sz="3200" b="1" cap="all" baseline="0" dirty="0" smtClean="0">
                <a:solidFill>
                  <a:srgbClr val="292929"/>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611880"/>
            <a:ext cx="5943600" cy="1051560"/>
          </a:xfrm>
        </p:spPr>
        <p:txBody>
          <a:bodyPr>
            <a:noAutofit/>
          </a:bodyPr>
          <a:lstStyle>
            <a:lvl1pPr marL="0" indent="0" algn="l" defTabSz="457200" rtl="0" eaLnBrk="1" fontAlgn="base" hangingPunct="1">
              <a:lnSpc>
                <a:spcPts val="2000"/>
              </a:lnSpc>
              <a:spcBef>
                <a:spcPct val="0"/>
              </a:spcBef>
              <a:spcAft>
                <a:spcPts val="600"/>
              </a:spcAft>
              <a:buClrTx/>
              <a:buFontTx/>
              <a:buNone/>
              <a:defRPr lang="en-US" sz="2000" dirty="0" smtClean="0">
                <a:solidFill>
                  <a:srgbClr val="4D4D4D"/>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7" descr="blue-window"/>
          <p:cNvPicPr>
            <a:picLocks noChangeAspect="1" noChangeArrowheads="1"/>
          </p:cNvPicPr>
          <p:nvPr userDrawn="1"/>
        </p:nvPicPr>
        <p:blipFill>
          <a:blip r:embed="rId2" cstate="print"/>
          <a:srcRect b="37572"/>
          <a:stretch>
            <a:fillRect/>
          </a:stretch>
        </p:blipFill>
        <p:spPr bwMode="auto">
          <a:xfrm>
            <a:off x="450851" y="5468938"/>
            <a:ext cx="8242300" cy="933450"/>
          </a:xfrm>
          <a:prstGeom prst="rect">
            <a:avLst/>
          </a:prstGeom>
          <a:noFill/>
          <a:ln w="9525">
            <a:noFill/>
            <a:miter lim="800000"/>
            <a:headEnd/>
            <a:tailEnd/>
          </a:ln>
        </p:spPr>
      </p:pic>
      <p:pic>
        <p:nvPicPr>
          <p:cNvPr id="7" name="Picture 6" descr="juniper_black.png"/>
          <p:cNvPicPr>
            <a:picLocks noChangeAspect="1"/>
          </p:cNvPicPr>
          <p:nvPr userDrawn="1"/>
        </p:nvPicPr>
        <p:blipFill>
          <a:blip r:embed="rId3" cstate="print"/>
          <a:stretch>
            <a:fillRect/>
          </a:stretch>
        </p:blipFill>
        <p:spPr>
          <a:xfrm>
            <a:off x="6495899" y="917674"/>
            <a:ext cx="1718044" cy="46855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457200" rtl="0" eaLnBrk="1" fontAlgn="base" hangingPunct="1">
              <a:lnSpc>
                <a:spcPct val="90000"/>
              </a:lnSpc>
              <a:spcBef>
                <a:spcPct val="0"/>
              </a:spcBef>
              <a:spcAft>
                <a:spcPts val="526"/>
              </a:spcAft>
              <a:defRPr lang="en-US" sz="2400" b="1" cap="all" baseline="0" dirty="0" smtClean="0">
                <a:solidFill>
                  <a:srgbClr val="292929"/>
                </a:solidFill>
                <a:latin typeface="+mj-lt"/>
                <a:ea typeface="+mj-ea"/>
                <a:cs typeface="+mj-cs"/>
              </a:defRPr>
            </a:lvl1pPr>
          </a:lstStyle>
          <a:p>
            <a:pPr lvl="0" algn="l" defTabSz="457200" rtl="0" eaLnBrk="1" fontAlgn="base" hangingPunct="1">
              <a:lnSpc>
                <a:spcPct val="90000"/>
              </a:lnSpc>
              <a:spcBef>
                <a:spcPct val="0"/>
              </a:spcBef>
              <a:spcAft>
                <a:spcPct val="20000"/>
              </a:spcAft>
            </a:pPr>
            <a:r>
              <a:rPr lang="en-US" dirty="0" smtClean="0"/>
              <a:t>Click to edit Master title style</a:t>
            </a:r>
            <a:endParaRPr lang="en-US" dirty="0"/>
          </a:p>
        </p:txBody>
      </p:sp>
      <p:sp>
        <p:nvSpPr>
          <p:cNvPr id="13" name="Content Placeholder 12"/>
          <p:cNvSpPr>
            <a:spLocks noGrp="1"/>
          </p:cNvSpPr>
          <p:nvPr>
            <p:ph sz="quarter" idx="10"/>
          </p:nvPr>
        </p:nvSpPr>
        <p:spPr>
          <a:xfrm>
            <a:off x="485775" y="1143000"/>
            <a:ext cx="8210551" cy="4914900"/>
          </a:xfrm>
        </p:spPr>
        <p:txBody>
          <a:bodyPr/>
          <a:lstStyle>
            <a:lvl1pPr marL="112713" indent="-112713">
              <a:buClr>
                <a:schemeClr val="tx1"/>
              </a:buClr>
              <a:defRPr>
                <a:solidFill>
                  <a:schemeClr val="tx1"/>
                </a:solidFill>
              </a:defRPr>
            </a:lvl1pPr>
            <a:lvl2pPr marL="569913" indent="-225425">
              <a:buClr>
                <a:schemeClr val="tx1"/>
              </a:buClr>
              <a:defRPr>
                <a:solidFill>
                  <a:schemeClr val="tx1"/>
                </a:solidFill>
              </a:defRPr>
            </a:lvl2pPr>
            <a:lvl3pPr marL="854075" indent="-223838">
              <a:buClr>
                <a:schemeClr val="tx1"/>
              </a:buClr>
              <a:buSzPct val="96000"/>
              <a:buFont typeface="Wingdings" pitchFamily="2" charset="2"/>
              <a:buChar char="§"/>
              <a:defRPr>
                <a:solidFill>
                  <a:schemeClr val="tx1"/>
                </a:solidFill>
              </a:defRPr>
            </a:lvl3pPr>
            <a:lvl4pPr marL="1147763" indent="-233363">
              <a:buClr>
                <a:schemeClr val="tx1"/>
              </a:buClr>
              <a:defRPr>
                <a:solidFill>
                  <a:schemeClr val="tx1"/>
                </a:solidFill>
              </a:defRPr>
            </a:lvl4pPr>
            <a:lvl5pPr marL="1484313" indent="-225425">
              <a:buClr>
                <a:schemeClr val="tx1"/>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457200" rtl="0" eaLnBrk="1" fontAlgn="base" hangingPunct="1">
              <a:lnSpc>
                <a:spcPct val="90000"/>
              </a:lnSpc>
              <a:spcBef>
                <a:spcPct val="0"/>
              </a:spcBef>
              <a:spcAft>
                <a:spcPct val="20000"/>
              </a:spcAft>
              <a:defRPr lang="en-US" sz="2400" b="1" cap="all" baseline="0" dirty="0" smtClean="0">
                <a:solidFill>
                  <a:srgbClr val="292929"/>
                </a:solidFill>
                <a:latin typeface="+mj-lt"/>
                <a:ea typeface="+mj-ea"/>
                <a:cs typeface="+mj-cs"/>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457200" rtl="0" eaLnBrk="1" fontAlgn="base" hangingPunct="1">
              <a:lnSpc>
                <a:spcPct val="90000"/>
              </a:lnSpc>
              <a:spcBef>
                <a:spcPct val="0"/>
              </a:spcBef>
              <a:spcAft>
                <a:spcPct val="20000"/>
              </a:spcAft>
              <a:defRPr lang="en-US" sz="2400" b="1" cap="all" baseline="0" dirty="0" smtClean="0">
                <a:solidFill>
                  <a:schemeClr val="bg1"/>
                </a:solidFill>
                <a:latin typeface="+mj-lt"/>
                <a:ea typeface="+mj-ea"/>
                <a:cs typeface="+mj-cs"/>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3" name="Picture 2" descr="lrg-ven-gradient-3.png"/>
          <p:cNvPicPr>
            <a:picLocks noChangeAspect="1"/>
          </p:cNvPicPr>
          <p:nvPr userDrawn="1"/>
        </p:nvPicPr>
        <p:blipFill>
          <a:blip r:embed="rId2" cstate="print"/>
          <a:stretch>
            <a:fillRect/>
          </a:stretch>
        </p:blipFill>
        <p:spPr>
          <a:xfrm>
            <a:off x="0" y="5038726"/>
            <a:ext cx="9144000" cy="1819275"/>
          </a:xfrm>
          <a:prstGeom prst="rect">
            <a:avLst/>
          </a:prstGeom>
        </p:spPr>
      </p:pic>
      <p:sp>
        <p:nvSpPr>
          <p:cNvPr id="4" name="Rectangle 44"/>
          <p:cNvSpPr>
            <a:spLocks noChangeArrowheads="1"/>
          </p:cNvSpPr>
          <p:nvPr userDrawn="1"/>
        </p:nvSpPr>
        <p:spPr bwMode="invGray">
          <a:xfrm>
            <a:off x="0" y="3290501"/>
            <a:ext cx="92398" cy="276999"/>
          </a:xfrm>
          <a:prstGeom prst="rect">
            <a:avLst/>
          </a:prstGeom>
          <a:gradFill rotWithShape="1">
            <a:gsLst>
              <a:gs pos="0">
                <a:srgbClr val="BABCBE">
                  <a:alpha val="14999"/>
                </a:srgbClr>
              </a:gs>
              <a:gs pos="100000">
                <a:srgbClr val="565758">
                  <a:alpha val="14999"/>
                </a:srgbClr>
              </a:gs>
            </a:gsLst>
            <a:lin ang="5400000" scaled="1"/>
          </a:gradFill>
          <a:ln w="28575" algn="ctr">
            <a:noFill/>
            <a:miter lim="800000"/>
            <a:headEnd/>
            <a:tailEnd/>
          </a:ln>
          <a:effectLst/>
        </p:spPr>
        <p:txBody>
          <a:bodyPr wrap="none" tIns="0" rIns="0" bIns="0" anchor="ctr">
            <a:spAutoFit/>
          </a:bodyPr>
          <a:lstStyle/>
          <a:p>
            <a:pPr>
              <a:defRPr/>
            </a:pPr>
            <a:endParaRPr lang="en-US">
              <a:latin typeface="Arial" pitchFamily="34" charset="0"/>
              <a:ea typeface="+mn-ea"/>
            </a:endParaRPr>
          </a:p>
        </p:txBody>
      </p:sp>
      <p:pic>
        <p:nvPicPr>
          <p:cNvPr id="6" name="Picture 43" descr="junos_brand_transparent"/>
          <p:cNvPicPr>
            <a:picLocks noChangeAspect="1" noChangeArrowheads="1"/>
          </p:cNvPicPr>
          <p:nvPr userDrawn="1"/>
        </p:nvPicPr>
        <p:blipFill>
          <a:blip r:embed="rId3" cstate="print"/>
          <a:srcRect/>
          <a:stretch>
            <a:fillRect/>
          </a:stretch>
        </p:blipFill>
        <p:spPr bwMode="auto">
          <a:xfrm>
            <a:off x="3759201" y="2211389"/>
            <a:ext cx="4483100" cy="372745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488" y="256032"/>
            <a:ext cx="8220456" cy="740664"/>
          </a:xfrm>
          <a:prstGeom prst="rect">
            <a:avLst/>
          </a:prstGeom>
          <a:noFill/>
          <a:ln w="9525" algn="ctr">
            <a:noFill/>
            <a:miter lim="800000"/>
            <a:headEnd/>
            <a:tailEnd/>
          </a:ln>
        </p:spPr>
        <p:txBody>
          <a:bodyPr vert="horz" wrap="square" lIns="0" tIns="45720" rIns="91440" bIns="45720" numCol="1" anchor="b" anchorCtr="0" compatLnSpc="1">
            <a:prstTxWarp prst="textNoShape">
              <a:avLst/>
            </a:prstTxWarp>
          </a:bodyPr>
          <a:lstStyle/>
          <a:p>
            <a:pPr lvl="0" algn="l" defTabSz="457200" rtl="0" eaLnBrk="1" fontAlgn="base" hangingPunct="1">
              <a:lnSpc>
                <a:spcPct val="90000"/>
              </a:lnSpc>
              <a:spcBef>
                <a:spcPct val="0"/>
              </a:spcBef>
              <a:spcAft>
                <a:spcPct val="20000"/>
              </a:spcAft>
            </a:pPr>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362832" y="1151288"/>
            <a:ext cx="8220456" cy="4773168"/>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8" name="Group 6"/>
          <p:cNvGrpSpPr>
            <a:grpSpLocks/>
          </p:cNvGrpSpPr>
          <p:nvPr/>
        </p:nvGrpSpPr>
        <p:grpSpPr bwMode="auto">
          <a:xfrm>
            <a:off x="450851" y="238125"/>
            <a:ext cx="8240713" cy="5994400"/>
            <a:chOff x="284" y="150"/>
            <a:chExt cx="5182" cy="3776"/>
          </a:xfrm>
        </p:grpSpPr>
        <p:sp>
          <p:nvSpPr>
            <p:cNvPr id="19" name="Line 7"/>
            <p:cNvSpPr>
              <a:spLocks noChangeShapeType="1"/>
            </p:cNvSpPr>
            <p:nvPr userDrawn="1"/>
          </p:nvSpPr>
          <p:spPr bwMode="auto">
            <a:xfrm>
              <a:off x="284" y="3926"/>
              <a:ext cx="5182" cy="0"/>
            </a:xfrm>
            <a:prstGeom prst="line">
              <a:avLst/>
            </a:prstGeom>
            <a:noFill/>
            <a:ln w="12700">
              <a:solidFill>
                <a:srgbClr val="BABCBE"/>
              </a:solidFill>
              <a:round/>
              <a:headEnd/>
              <a:tailEnd/>
            </a:ln>
            <a:effectLst/>
          </p:spPr>
          <p:txBody>
            <a:bodyPr/>
            <a:lstStyle/>
            <a:p>
              <a:pPr>
                <a:defRPr/>
              </a:pPr>
              <a:endParaRPr lang="en-US">
                <a:latin typeface="Arial" pitchFamily="34" charset="0"/>
                <a:ea typeface="+mn-ea"/>
              </a:endParaRPr>
            </a:p>
          </p:txBody>
        </p:sp>
        <p:sp>
          <p:nvSpPr>
            <p:cNvPr id="20" name="Line 8"/>
            <p:cNvSpPr>
              <a:spLocks noChangeShapeType="1"/>
            </p:cNvSpPr>
            <p:nvPr userDrawn="1"/>
          </p:nvSpPr>
          <p:spPr bwMode="auto">
            <a:xfrm>
              <a:off x="284" y="602"/>
              <a:ext cx="5182" cy="0"/>
            </a:xfrm>
            <a:prstGeom prst="line">
              <a:avLst/>
            </a:prstGeom>
            <a:noFill/>
            <a:ln w="12700">
              <a:solidFill>
                <a:srgbClr val="BABCBE"/>
              </a:solidFill>
              <a:round/>
              <a:headEnd/>
              <a:tailEnd/>
            </a:ln>
            <a:effectLst/>
          </p:spPr>
          <p:txBody>
            <a:bodyPr/>
            <a:lstStyle/>
            <a:p>
              <a:pPr>
                <a:defRPr/>
              </a:pPr>
              <a:endParaRPr lang="en-US">
                <a:latin typeface="Arial" pitchFamily="34" charset="0"/>
                <a:ea typeface="+mn-ea"/>
              </a:endParaRPr>
            </a:p>
          </p:txBody>
        </p:sp>
        <p:sp>
          <p:nvSpPr>
            <p:cNvPr id="21" name="Line 9"/>
            <p:cNvSpPr>
              <a:spLocks noChangeShapeType="1"/>
            </p:cNvSpPr>
            <p:nvPr userDrawn="1"/>
          </p:nvSpPr>
          <p:spPr bwMode="auto">
            <a:xfrm>
              <a:off x="284" y="150"/>
              <a:ext cx="5182" cy="0"/>
            </a:xfrm>
            <a:prstGeom prst="line">
              <a:avLst/>
            </a:prstGeom>
            <a:noFill/>
            <a:ln w="12700">
              <a:solidFill>
                <a:srgbClr val="BABCBE"/>
              </a:solidFill>
              <a:round/>
              <a:headEnd/>
              <a:tailEnd/>
            </a:ln>
            <a:effectLst/>
          </p:spPr>
          <p:txBody>
            <a:bodyPr/>
            <a:lstStyle/>
            <a:p>
              <a:pPr>
                <a:defRPr/>
              </a:pPr>
              <a:endParaRPr lang="en-US">
                <a:latin typeface="Arial" pitchFamily="34" charset="0"/>
                <a:ea typeface="+mn-ea"/>
              </a:endParaRPr>
            </a:p>
          </p:txBody>
        </p:sp>
      </p:grpSp>
      <p:sp>
        <p:nvSpPr>
          <p:cNvPr id="11" name="Rectangle 26"/>
          <p:cNvSpPr>
            <a:spLocks noChangeArrowheads="1"/>
          </p:cNvSpPr>
          <p:nvPr userDrawn="1"/>
        </p:nvSpPr>
        <p:spPr bwMode="black">
          <a:xfrm>
            <a:off x="471489" y="6229350"/>
            <a:ext cx="530225" cy="198438"/>
          </a:xfrm>
          <a:prstGeom prst="rect">
            <a:avLst/>
          </a:prstGeom>
          <a:noFill/>
          <a:ln w="9525" algn="ctr">
            <a:noFill/>
            <a:miter lim="800000"/>
            <a:headEnd/>
            <a:tailEnd/>
          </a:ln>
        </p:spPr>
        <p:txBody>
          <a:bodyPr wrap="none" lIns="0" tIns="0" rIns="0" bIns="0" anchor="b"/>
          <a:lstStyle/>
          <a:p>
            <a:pPr algn="l" eaLnBrk="0" hangingPunct="0">
              <a:spcBef>
                <a:spcPct val="0"/>
              </a:spcBef>
              <a:tabLst>
                <a:tab pos="461963" algn="l"/>
                <a:tab pos="4572000" algn="ctr"/>
                <a:tab pos="8461375" algn="r"/>
                <a:tab pos="8855075" algn="r"/>
              </a:tabLst>
              <a:defRPr/>
            </a:pPr>
            <a:fld id="{E46DE64C-7D15-458B-8CF1-EEE6A14FF4AB}" type="slidenum">
              <a:rPr lang="en-US" sz="1000">
                <a:solidFill>
                  <a:srgbClr val="807F83"/>
                </a:solidFill>
                <a:latin typeface="Arial" pitchFamily="34" charset="0"/>
              </a:rPr>
              <a:pPr algn="l" eaLnBrk="0" hangingPunct="0">
                <a:spcBef>
                  <a:spcPct val="0"/>
                </a:spcBef>
                <a:tabLst>
                  <a:tab pos="461963" algn="l"/>
                  <a:tab pos="4572000" algn="ctr"/>
                  <a:tab pos="8461375" algn="r"/>
                  <a:tab pos="8855075" algn="r"/>
                </a:tabLst>
                <a:defRPr/>
              </a:pPr>
              <a:t>‹#›</a:t>
            </a:fld>
            <a:endParaRPr lang="en-US" sz="1000">
              <a:solidFill>
                <a:srgbClr val="807F83"/>
              </a:solidFill>
              <a:latin typeface="Arial" pitchFamily="34" charset="0"/>
            </a:endParaRPr>
          </a:p>
        </p:txBody>
      </p:sp>
      <p:sp>
        <p:nvSpPr>
          <p:cNvPr id="13" name="TextBox 12"/>
          <p:cNvSpPr txBox="1"/>
          <p:nvPr userDrawn="1"/>
        </p:nvSpPr>
        <p:spPr>
          <a:xfrm>
            <a:off x="3117084" y="6241145"/>
            <a:ext cx="2914580" cy="215444"/>
          </a:xfrm>
          <a:prstGeom prst="rect">
            <a:avLst/>
          </a:prstGeom>
          <a:noFill/>
        </p:spPr>
        <p:txBody>
          <a:bodyPr wrap="none" rtlCol="0">
            <a:spAutoFit/>
          </a:bodyPr>
          <a:lstStyle/>
          <a:p>
            <a:pPr marL="0" marR="0" indent="0" algn="ctr" defTabSz="914400" rtl="0" eaLnBrk="1" fontAlgn="base" latinLnBrk="0" hangingPunct="1">
              <a:lnSpc>
                <a:spcPct val="100000"/>
              </a:lnSpc>
              <a:spcBef>
                <a:spcPct val="50000"/>
              </a:spcBef>
              <a:spcAft>
                <a:spcPct val="0"/>
              </a:spcAft>
              <a:buClrTx/>
              <a:buSzTx/>
              <a:buFontTx/>
              <a:buNone/>
              <a:tabLst/>
              <a:defRPr/>
            </a:pPr>
            <a:r>
              <a:rPr lang="en-US" sz="800" dirty="0" smtClean="0">
                <a:solidFill>
                  <a:schemeClr val="accent6"/>
                </a:solidFill>
              </a:rPr>
              <a:t>Copyright </a:t>
            </a:r>
            <a:r>
              <a:rPr lang="en-US" sz="800" kern="1200" dirty="0" smtClean="0">
                <a:solidFill>
                  <a:schemeClr val="accent6"/>
                </a:solidFill>
                <a:latin typeface="Arial" charset="0"/>
                <a:ea typeface="ＭＳ Ｐゴシック" charset="-128"/>
                <a:cs typeface="+mn-cs"/>
              </a:rPr>
              <a:t>©</a:t>
            </a:r>
            <a:r>
              <a:rPr lang="en-US" sz="800" kern="1200" baseline="0" dirty="0" smtClean="0">
                <a:solidFill>
                  <a:schemeClr val="accent6"/>
                </a:solidFill>
                <a:latin typeface="Arial" charset="0"/>
                <a:ea typeface="ＭＳ Ｐゴシック" charset="-128"/>
                <a:cs typeface="+mn-cs"/>
              </a:rPr>
              <a:t> 2010 Juniper Networks, Inc.     www.juniper.net</a:t>
            </a:r>
            <a:endParaRPr lang="en-US" sz="800" dirty="0">
              <a:solidFill>
                <a:schemeClr val="accent6"/>
              </a:solidFill>
            </a:endParaRPr>
          </a:p>
        </p:txBody>
      </p:sp>
      <p:pic>
        <p:nvPicPr>
          <p:cNvPr id="12" name="Picture 11" descr="juniper_black.png"/>
          <p:cNvPicPr>
            <a:picLocks noChangeAspect="1"/>
          </p:cNvPicPr>
          <p:nvPr userDrawn="1"/>
        </p:nvPicPr>
        <p:blipFill>
          <a:blip r:embed="rId7" cstate="print"/>
          <a:stretch>
            <a:fillRect/>
          </a:stretch>
        </p:blipFill>
        <p:spPr>
          <a:xfrm>
            <a:off x="7563921" y="6316676"/>
            <a:ext cx="1111452" cy="3031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5" r:id="rId4"/>
    <p:sldLayoutId id="2147483658" r:id="rId5"/>
  </p:sldLayoutIdLst>
  <p:txStyles>
    <p:titleStyle>
      <a:lvl1pPr algn="l" defTabSz="457200" rtl="0" eaLnBrk="1" fontAlgn="base" latinLnBrk="0" hangingPunct="1">
        <a:lnSpc>
          <a:spcPct val="90000"/>
        </a:lnSpc>
        <a:spcBef>
          <a:spcPct val="0"/>
        </a:spcBef>
        <a:spcAft>
          <a:spcPct val="20000"/>
        </a:spcAft>
        <a:buNone/>
        <a:defRPr lang="en-US" sz="2400" b="1" kern="1200" cap="all" baseline="0" dirty="0" smtClean="0">
          <a:solidFill>
            <a:srgbClr val="292929"/>
          </a:solidFill>
          <a:latin typeface="Arial" pitchFamily="34" charset="0"/>
          <a:ea typeface="+mj-ea"/>
          <a:cs typeface="+mj-cs"/>
        </a:defRPr>
      </a:lvl1pPr>
    </p:titleStyle>
    <p:bodyStyle>
      <a:lvl1pPr marL="112713" indent="-112713" algn="l" defTabSz="914400" rtl="0" eaLnBrk="1" latinLnBrk="0" hangingPunct="1">
        <a:spcBef>
          <a:spcPts val="800"/>
        </a:spcBef>
        <a:spcAft>
          <a:spcPts val="400"/>
        </a:spcAft>
        <a:buClr>
          <a:schemeClr val="tx1"/>
        </a:buClr>
        <a:buSzPct val="25000"/>
        <a:buFont typeface="Arial" pitchFamily="34" charset="0"/>
        <a:buChar char=" "/>
        <a:defRPr lang="en-US" sz="2200" kern="1200" baseline="0" dirty="0" smtClean="0">
          <a:solidFill>
            <a:schemeClr val="tx1"/>
          </a:solidFill>
          <a:latin typeface="Arial" pitchFamily="34" charset="0"/>
          <a:ea typeface="+mn-ea"/>
          <a:cs typeface="+mn-cs"/>
        </a:defRPr>
      </a:lvl1pPr>
      <a:lvl2pPr marL="569913" indent="-225425" algn="l" defTabSz="914400" rtl="0" eaLnBrk="1" latinLnBrk="0" hangingPunct="1">
        <a:spcBef>
          <a:spcPts val="0"/>
        </a:spcBef>
        <a:spcAft>
          <a:spcPts val="500"/>
        </a:spcAft>
        <a:buClr>
          <a:schemeClr val="tx1"/>
        </a:buClr>
        <a:buSzPct val="90000"/>
        <a:buFont typeface="Wingdings" pitchFamily="2" charset="2"/>
        <a:buChar char="§"/>
        <a:defRPr lang="en-US" sz="2000" kern="1200" baseline="0" dirty="0" smtClean="0">
          <a:solidFill>
            <a:schemeClr val="tx1"/>
          </a:solidFill>
          <a:latin typeface="Arial" pitchFamily="34" charset="0"/>
          <a:ea typeface="+mn-ea"/>
          <a:cs typeface="+mn-cs"/>
        </a:defRPr>
      </a:lvl2pPr>
      <a:lvl3pPr marL="854075" indent="-223838" algn="l" defTabSz="914400" rtl="0" eaLnBrk="1" latinLnBrk="0" hangingPunct="1">
        <a:spcBef>
          <a:spcPts val="0"/>
        </a:spcBef>
        <a:spcAft>
          <a:spcPts val="500"/>
        </a:spcAft>
        <a:buClr>
          <a:schemeClr val="tx1"/>
        </a:buClr>
        <a:buSzPct val="96000"/>
        <a:buFont typeface="Wingdings" pitchFamily="2" charset="2"/>
        <a:buChar char="§"/>
        <a:defRPr lang="en-US" sz="1800" kern="1200" baseline="0" dirty="0" smtClean="0">
          <a:solidFill>
            <a:schemeClr val="tx1"/>
          </a:solidFill>
          <a:latin typeface="Arial" pitchFamily="34" charset="0"/>
          <a:ea typeface="+mn-ea"/>
          <a:cs typeface="+mn-cs"/>
        </a:defRPr>
      </a:lvl3pPr>
      <a:lvl4pPr marL="1147763" indent="-233363" algn="l" defTabSz="914400" rtl="0" eaLnBrk="1" latinLnBrk="0" hangingPunct="1">
        <a:spcBef>
          <a:spcPts val="0"/>
        </a:spcBef>
        <a:spcAft>
          <a:spcPts val="500"/>
        </a:spcAft>
        <a:buClr>
          <a:schemeClr val="tx1"/>
        </a:buClr>
        <a:buFont typeface="Arial" pitchFamily="34" charset="0"/>
        <a:buChar char="–"/>
        <a:defRPr lang="en-US" sz="1600" kern="1200" baseline="0" dirty="0" smtClean="0">
          <a:solidFill>
            <a:schemeClr val="tx1"/>
          </a:solidFill>
          <a:latin typeface="Arial" pitchFamily="34" charset="0"/>
          <a:ea typeface="+mn-ea"/>
          <a:cs typeface="+mn-cs"/>
        </a:defRPr>
      </a:lvl4pPr>
      <a:lvl5pPr marL="1431925" indent="-173038" algn="l" defTabSz="914400" rtl="0" eaLnBrk="1" latinLnBrk="0" hangingPunct="1">
        <a:spcBef>
          <a:spcPts val="0"/>
        </a:spcBef>
        <a:spcAft>
          <a:spcPts val="500"/>
        </a:spcAft>
        <a:buClr>
          <a:schemeClr val="tx1"/>
        </a:buClr>
        <a:buFont typeface="Arial" pitchFamily="34" charset="0"/>
        <a:buChar char="-"/>
        <a:defRPr lang="en-US" sz="160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atrix.juniper.net/docs/DOC-1364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4552" y="3792185"/>
            <a:ext cx="7353837" cy="1437361"/>
          </a:xfrm>
        </p:spPr>
        <p:txBody>
          <a:bodyPr/>
          <a:lstStyle/>
          <a:p>
            <a:pPr algn="r"/>
            <a:r>
              <a:rPr lang="en-US" b="1" dirty="0" smtClean="0"/>
              <a:t>Tony Li</a:t>
            </a:r>
          </a:p>
          <a:p>
            <a:pPr algn="r"/>
            <a:r>
              <a:rPr lang="en-US" b="1" dirty="0" smtClean="0"/>
              <a:t>tonyli@juniper.net</a:t>
            </a:r>
          </a:p>
          <a:p>
            <a:pPr algn="r"/>
            <a:r>
              <a:rPr lang="en-US" b="1" dirty="0"/>
              <a:t>ALG-NAT</a:t>
            </a:r>
          </a:p>
          <a:p>
            <a:pPr algn="r"/>
            <a:r>
              <a:rPr lang="en-US" b="1" dirty="0" smtClean="0"/>
              <a:t>March 6th. 2013</a:t>
            </a:r>
          </a:p>
          <a:p>
            <a:pPr algn="r"/>
            <a:endParaRPr lang="en-US" b="1" dirty="0"/>
          </a:p>
        </p:txBody>
      </p:sp>
      <p:sp>
        <p:nvSpPr>
          <p:cNvPr id="5" name="Rectangle 4"/>
          <p:cNvSpPr>
            <a:spLocks noGrp="1" noChangeArrowheads="1"/>
          </p:cNvSpPr>
          <p:nvPr>
            <p:ph type="ctrTitle"/>
          </p:nvPr>
        </p:nvSpPr>
        <p:spPr>
          <a:xfrm>
            <a:off x="558800" y="1983270"/>
            <a:ext cx="8021639" cy="1268413"/>
          </a:xfrm>
        </p:spPr>
        <p:txBody>
          <a:bodyPr/>
          <a:lstStyle/>
          <a:p>
            <a:r>
              <a:rPr lang="en-US" altLang="zh-CN" dirty="0">
                <a:ea typeface="宋体" pitchFamily="2" charset="-122"/>
              </a:rPr>
              <a:t>Competitor Analysis for </a:t>
            </a:r>
            <a:r>
              <a:rPr lang="en-US" altLang="zh-CN" dirty="0" smtClean="0">
                <a:ea typeface="宋体" pitchFamily="2" charset="-122"/>
              </a:rPr>
              <a:t>NAT</a:t>
            </a:r>
            <a:endParaRPr lang="en-US" altLang="zh-CN" dirty="0">
              <a:ea typeface="宋体" pitchFamily="2" charset="-122"/>
            </a:endParaRPr>
          </a:p>
        </p:txBody>
      </p:sp>
      <p:sp>
        <p:nvSpPr>
          <p:cNvPr id="4" name="Rectangle 3"/>
          <p:cNvSpPr/>
          <p:nvPr/>
        </p:nvSpPr>
        <p:spPr>
          <a:xfrm>
            <a:off x="502191" y="3358634"/>
            <a:ext cx="4609019" cy="369332"/>
          </a:xfrm>
          <a:prstGeom prst="rect">
            <a:avLst/>
          </a:prstGeom>
        </p:spPr>
        <p:txBody>
          <a:bodyPr wrap="none">
            <a:spAutoFit/>
          </a:bodyPr>
          <a:lstStyle/>
          <a:p>
            <a:r>
              <a:rPr lang="en-US" u="sng" dirty="0" smtClean="0">
                <a:hlinkClick r:id="rId2"/>
              </a:rPr>
              <a:t>https://matrix.juniper.net/docs/DOC-136475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lstStyle/>
          <a:p>
            <a:pPr marL="112713" lvl="1" indent="-112713">
              <a:lnSpc>
                <a:spcPct val="150000"/>
              </a:lnSpc>
              <a:spcBef>
                <a:spcPts val="800"/>
              </a:spcBef>
              <a:spcAft>
                <a:spcPts val="400"/>
              </a:spcAft>
              <a:buSzPct val="100000"/>
              <a:buNone/>
            </a:pPr>
            <a:endParaRPr lang="en-US" altLang="zh-CN" dirty="0" smtClean="0"/>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
        <p:nvSpPr>
          <p:cNvPr id="12" name="Rectangle 11"/>
          <p:cNvSpPr>
            <a:spLocks noChangeArrowheads="1"/>
          </p:cNvSpPr>
          <p:nvPr/>
        </p:nvSpPr>
        <p:spPr bwMode="auto">
          <a:xfrm>
            <a:off x="653087" y="3132436"/>
            <a:ext cx="3633119" cy="1323439"/>
          </a:xfrm>
          <a:prstGeom prst="rect">
            <a:avLst/>
          </a:prstGeom>
          <a:noFill/>
          <a:ln w="9525">
            <a:noFill/>
            <a:miter lim="800000"/>
            <a:headEnd/>
            <a:tailEnd/>
          </a:ln>
        </p:spPr>
        <p:txBody>
          <a:bodyPr wrap="square">
            <a:spAutoFit/>
          </a:bodyPr>
          <a:lstStyle/>
          <a:p>
            <a:r>
              <a:rPr lang="en-US" altLang="zh-CN" sz="2000" dirty="0">
                <a:latin typeface="Calibri" pitchFamily="34" charset="0"/>
              </a:rPr>
              <a:t>X:x -&gt; </a:t>
            </a:r>
            <a:r>
              <a:rPr lang="en-US" altLang="zh-CN" sz="2000" dirty="0">
                <a:solidFill>
                  <a:srgbClr val="0000CC"/>
                </a:solidFill>
                <a:latin typeface="Calibri" pitchFamily="34" charset="0"/>
              </a:rPr>
              <a:t>Y1</a:t>
            </a:r>
            <a:r>
              <a:rPr lang="en-US" altLang="zh-CN" sz="2000" dirty="0">
                <a:latin typeface="Calibri" pitchFamily="34" charset="0"/>
              </a:rPr>
              <a:t>:y1	X:x -&gt; </a:t>
            </a:r>
            <a:r>
              <a:rPr lang="en-US" altLang="zh-CN" sz="2000" dirty="0">
                <a:solidFill>
                  <a:srgbClr val="0000CC"/>
                </a:solidFill>
                <a:latin typeface="Calibri" pitchFamily="34" charset="0"/>
              </a:rPr>
              <a:t>Y1</a:t>
            </a:r>
            <a:r>
              <a:rPr lang="en-US" altLang="zh-CN" sz="2000" dirty="0">
                <a:latin typeface="Calibri" pitchFamily="34" charset="0"/>
              </a:rPr>
              <a:t>:y2</a:t>
            </a:r>
          </a:p>
          <a:p>
            <a:endParaRPr lang="en-US" altLang="zh-CN" sz="2000" dirty="0" smtClean="0">
              <a:latin typeface="Calibri" pitchFamily="34" charset="0"/>
            </a:endParaRPr>
          </a:p>
          <a:p>
            <a:endParaRPr lang="en-US" altLang="zh-CN" sz="2000" dirty="0">
              <a:latin typeface="Calibri" pitchFamily="34" charset="0"/>
            </a:endParaRPr>
          </a:p>
          <a:p>
            <a:r>
              <a:rPr lang="en-US" altLang="zh-CN" sz="2000" dirty="0">
                <a:solidFill>
                  <a:srgbClr val="FF0000"/>
                </a:solidFill>
                <a:latin typeface="Calibri" pitchFamily="34" charset="0"/>
              </a:rPr>
              <a:t>X1’:x1’</a:t>
            </a:r>
            <a:r>
              <a:rPr lang="en-US" altLang="zh-CN" sz="2000" dirty="0">
                <a:latin typeface="Calibri" pitchFamily="34" charset="0"/>
              </a:rPr>
              <a:t>-&gt; Y1:y1 	</a:t>
            </a:r>
            <a:r>
              <a:rPr lang="en-US" altLang="zh-CN" sz="2000" dirty="0">
                <a:solidFill>
                  <a:srgbClr val="FF0000"/>
                </a:solidFill>
                <a:latin typeface="Calibri" pitchFamily="34" charset="0"/>
              </a:rPr>
              <a:t>X1’:x1’</a:t>
            </a:r>
            <a:r>
              <a:rPr lang="en-US" altLang="zh-CN" sz="2000" dirty="0">
                <a:latin typeface="Calibri" pitchFamily="34" charset="0"/>
              </a:rPr>
              <a:t>-&gt; Y1:y2 </a:t>
            </a:r>
          </a:p>
        </p:txBody>
      </p:sp>
      <p:pic>
        <p:nvPicPr>
          <p:cNvPr id="13" name="Picture 4"/>
          <p:cNvPicPr>
            <a:picLocks noChangeAspect="1" noChangeArrowheads="1"/>
          </p:cNvPicPr>
          <p:nvPr/>
        </p:nvPicPr>
        <p:blipFill>
          <a:blip r:embed="rId3" cstate="print"/>
          <a:srcRect/>
          <a:stretch>
            <a:fillRect/>
          </a:stretch>
        </p:blipFill>
        <p:spPr bwMode="auto">
          <a:xfrm>
            <a:off x="4524822" y="1842595"/>
            <a:ext cx="4225777" cy="4032250"/>
          </a:xfrm>
          <a:prstGeom prst="rect">
            <a:avLst/>
          </a:prstGeom>
          <a:noFill/>
          <a:ln w="6350" algn="ctr">
            <a:noFill/>
            <a:miter lim="800000"/>
            <a:headEnd/>
            <a:tailEnd/>
          </a:ln>
        </p:spPr>
      </p:pic>
      <p:sp>
        <p:nvSpPr>
          <p:cNvPr id="14" name="Rectangle 5"/>
          <p:cNvSpPr>
            <a:spLocks noChangeArrowheads="1"/>
          </p:cNvSpPr>
          <p:nvPr/>
        </p:nvSpPr>
        <p:spPr bwMode="auto">
          <a:xfrm>
            <a:off x="384654" y="1291860"/>
            <a:ext cx="5998893" cy="2779807"/>
          </a:xfrm>
          <a:prstGeom prst="rect">
            <a:avLst/>
          </a:prstGeom>
          <a:noFill/>
          <a:ln w="9525">
            <a:noFill/>
            <a:miter lim="800000"/>
            <a:headEnd/>
            <a:tailEnd/>
          </a:ln>
        </p:spPr>
        <p:txBody>
          <a:bodyPr/>
          <a:lstStyle/>
          <a:p>
            <a:pPr>
              <a:lnSpc>
                <a:spcPct val="150000"/>
              </a:lnSpc>
            </a:pPr>
            <a:r>
              <a:rPr lang="en-US" altLang="zh-CN" sz="2800" dirty="0" smtClean="0">
                <a:latin typeface="Arial" pitchFamily="34" charset="0"/>
              </a:rPr>
              <a:t>Address-Dependent Mapping</a:t>
            </a:r>
          </a:p>
          <a:p>
            <a:endParaRPr lang="en-US" altLang="zh-CN" dirty="0">
              <a:latin typeface="Calibri" pitchFamily="34" charset="0"/>
            </a:endParaRPr>
          </a:p>
        </p:txBody>
      </p:sp>
      <p:cxnSp>
        <p:nvCxnSpPr>
          <p:cNvPr id="15" name="Elbow Connector 14"/>
          <p:cNvCxnSpPr>
            <a:cxnSpLocks noChangeShapeType="1"/>
          </p:cNvCxnSpPr>
          <p:nvPr/>
        </p:nvCxnSpPr>
        <p:spPr bwMode="auto">
          <a:xfrm rot="16200000" flipV="1">
            <a:off x="4847879" y="3114498"/>
            <a:ext cx="2232025" cy="1150938"/>
          </a:xfrm>
          <a:prstGeom prst="bentConnector3">
            <a:avLst>
              <a:gd name="adj1" fmla="val 50000"/>
            </a:avLst>
          </a:prstGeom>
          <a:noFill/>
          <a:ln w="28575" algn="ctr">
            <a:solidFill>
              <a:srgbClr val="FF3300"/>
            </a:solidFill>
            <a:round/>
            <a:headEnd/>
            <a:tailEnd type="arrow" w="med" len="med"/>
          </a:ln>
        </p:spPr>
      </p:cxnSp>
      <p:cxnSp>
        <p:nvCxnSpPr>
          <p:cNvPr id="16" name="Elbow Connector 15"/>
          <p:cNvCxnSpPr>
            <a:cxnSpLocks noChangeShapeType="1"/>
          </p:cNvCxnSpPr>
          <p:nvPr/>
        </p:nvCxnSpPr>
        <p:spPr bwMode="auto">
          <a:xfrm rot="16200000" flipV="1">
            <a:off x="5423349" y="3113704"/>
            <a:ext cx="2232025" cy="1152525"/>
          </a:xfrm>
          <a:prstGeom prst="bentConnector3">
            <a:avLst>
              <a:gd name="adj1" fmla="val 50000"/>
            </a:avLst>
          </a:prstGeom>
          <a:noFill/>
          <a:ln w="28575" algn="ctr">
            <a:solidFill>
              <a:srgbClr val="339933"/>
            </a:solidFill>
            <a:round/>
            <a:headEnd/>
            <a:tailEnd type="arrow" w="med" len="med"/>
          </a:ln>
        </p:spPr>
      </p:cxnSp>
      <p:sp>
        <p:nvSpPr>
          <p:cNvPr id="17" name="Down Arrow 9"/>
          <p:cNvSpPr>
            <a:spLocks noChangeArrowheads="1"/>
          </p:cNvSpPr>
          <p:nvPr/>
        </p:nvSpPr>
        <p:spPr bwMode="auto">
          <a:xfrm>
            <a:off x="832719" y="3577679"/>
            <a:ext cx="132511" cy="360362"/>
          </a:xfrm>
          <a:prstGeom prst="downArrow">
            <a:avLst>
              <a:gd name="adj1" fmla="val 50000"/>
              <a:gd name="adj2" fmla="val 49890"/>
            </a:avLst>
          </a:prstGeom>
          <a:noFill/>
          <a:ln w="6350" algn="ctr">
            <a:solidFill>
              <a:srgbClr val="000000"/>
            </a:solidFill>
            <a:round/>
            <a:headEnd/>
            <a:tailEnd/>
          </a:ln>
        </p:spPr>
        <p:txBody>
          <a:bodyPr lIns="0"/>
          <a:lstStyle/>
          <a:p>
            <a:pPr marL="419100" indent="-419100"/>
            <a:endParaRPr lang="zh-CN" altLang="en-US"/>
          </a:p>
        </p:txBody>
      </p:sp>
      <p:sp>
        <p:nvSpPr>
          <p:cNvPr id="18" name="Down Arrow 10"/>
          <p:cNvSpPr>
            <a:spLocks noChangeArrowheads="1"/>
          </p:cNvSpPr>
          <p:nvPr/>
        </p:nvSpPr>
        <p:spPr bwMode="auto">
          <a:xfrm>
            <a:off x="2632944" y="3577679"/>
            <a:ext cx="132511" cy="360362"/>
          </a:xfrm>
          <a:prstGeom prst="downArrow">
            <a:avLst>
              <a:gd name="adj1" fmla="val 50000"/>
              <a:gd name="adj2" fmla="val 49890"/>
            </a:avLst>
          </a:prstGeom>
          <a:noFill/>
          <a:ln w="6350" algn="ctr">
            <a:solidFill>
              <a:srgbClr val="000000"/>
            </a:solidFill>
            <a:round/>
            <a:headEnd/>
            <a:tailEnd/>
          </a:ln>
        </p:spPr>
        <p:txBody>
          <a:bodyPr lIns="0"/>
          <a:lstStyle/>
          <a:p>
            <a:pPr marL="419100" indent="-41910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20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lstStyle/>
          <a:p>
            <a:pPr marL="112713" lvl="1" indent="-112713">
              <a:lnSpc>
                <a:spcPct val="150000"/>
              </a:lnSpc>
              <a:spcBef>
                <a:spcPts val="800"/>
              </a:spcBef>
              <a:spcAft>
                <a:spcPts val="400"/>
              </a:spcAft>
              <a:buSzPct val="100000"/>
              <a:buNone/>
            </a:pPr>
            <a:endParaRPr lang="en-US" altLang="zh-CN" dirty="0" smtClean="0"/>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
        <p:nvSpPr>
          <p:cNvPr id="5" name="Rectangle 4"/>
          <p:cNvSpPr>
            <a:spLocks noChangeArrowheads="1"/>
          </p:cNvSpPr>
          <p:nvPr/>
        </p:nvSpPr>
        <p:spPr bwMode="auto">
          <a:xfrm>
            <a:off x="478330" y="3223458"/>
            <a:ext cx="3600450" cy="1323439"/>
          </a:xfrm>
          <a:prstGeom prst="rect">
            <a:avLst/>
          </a:prstGeom>
          <a:noFill/>
          <a:ln w="9525">
            <a:noFill/>
            <a:miter lim="800000"/>
            <a:headEnd/>
            <a:tailEnd/>
          </a:ln>
        </p:spPr>
        <p:txBody>
          <a:bodyPr>
            <a:spAutoFit/>
          </a:bodyPr>
          <a:lstStyle/>
          <a:p>
            <a:r>
              <a:rPr lang="en-US" altLang="zh-CN" sz="2000" dirty="0">
                <a:latin typeface="Calibri" pitchFamily="34" charset="0"/>
              </a:rPr>
              <a:t>X:x -&gt; Y1:y1	X:x -&gt; Y1:y2</a:t>
            </a:r>
          </a:p>
          <a:p>
            <a:endParaRPr lang="en-US" altLang="zh-CN" sz="2000" dirty="0" smtClean="0">
              <a:latin typeface="Calibri" pitchFamily="34" charset="0"/>
            </a:endParaRPr>
          </a:p>
          <a:p>
            <a:endParaRPr lang="en-US" altLang="zh-CN" sz="2000" dirty="0">
              <a:latin typeface="Calibri" pitchFamily="34" charset="0"/>
            </a:endParaRPr>
          </a:p>
          <a:p>
            <a:r>
              <a:rPr lang="en-US" altLang="zh-CN" sz="2000" dirty="0">
                <a:solidFill>
                  <a:srgbClr val="FF0000"/>
                </a:solidFill>
                <a:latin typeface="Calibri" pitchFamily="34" charset="0"/>
              </a:rPr>
              <a:t>X1’:x1’</a:t>
            </a:r>
            <a:r>
              <a:rPr lang="en-US" altLang="zh-CN" sz="2000" dirty="0">
                <a:latin typeface="Calibri" pitchFamily="34" charset="0"/>
              </a:rPr>
              <a:t>-&gt; Y1:y1 	</a:t>
            </a:r>
            <a:r>
              <a:rPr lang="en-US" altLang="zh-CN" sz="2000" dirty="0">
                <a:solidFill>
                  <a:srgbClr val="FF0000"/>
                </a:solidFill>
                <a:latin typeface="Calibri" pitchFamily="34" charset="0"/>
              </a:rPr>
              <a:t>X2’:x2’</a:t>
            </a:r>
            <a:r>
              <a:rPr lang="en-US" altLang="zh-CN" sz="2000" dirty="0">
                <a:latin typeface="Calibri" pitchFamily="34" charset="0"/>
              </a:rPr>
              <a:t>-&gt; Y1:y2</a:t>
            </a:r>
            <a:endParaRPr lang="en-US" altLang="zh-CN" dirty="0">
              <a:latin typeface="Calibri"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293609" y="2064844"/>
            <a:ext cx="4289425" cy="3890963"/>
          </a:xfrm>
          <a:prstGeom prst="rect">
            <a:avLst/>
          </a:prstGeom>
          <a:noFill/>
          <a:ln w="6350" algn="ctr">
            <a:noFill/>
            <a:miter lim="800000"/>
            <a:headEnd/>
            <a:tailEnd/>
          </a:ln>
        </p:spPr>
      </p:pic>
      <p:cxnSp>
        <p:nvCxnSpPr>
          <p:cNvPr id="8" name="Elbow Connector 7"/>
          <p:cNvCxnSpPr>
            <a:cxnSpLocks noChangeShapeType="1"/>
          </p:cNvCxnSpPr>
          <p:nvPr/>
        </p:nvCxnSpPr>
        <p:spPr bwMode="auto">
          <a:xfrm rot="16200000" flipV="1">
            <a:off x="4422132" y="3184826"/>
            <a:ext cx="2232025" cy="1150938"/>
          </a:xfrm>
          <a:prstGeom prst="bentConnector3">
            <a:avLst>
              <a:gd name="adj1" fmla="val 64509"/>
            </a:avLst>
          </a:prstGeom>
          <a:noFill/>
          <a:ln w="28575" algn="ctr">
            <a:solidFill>
              <a:srgbClr val="FF3300"/>
            </a:solidFill>
            <a:round/>
            <a:headEnd/>
            <a:tailEnd type="arrow" w="med" len="med"/>
          </a:ln>
        </p:spPr>
      </p:cxnSp>
      <p:cxnSp>
        <p:nvCxnSpPr>
          <p:cNvPr id="9" name="Elbow Connector 8"/>
          <p:cNvCxnSpPr>
            <a:cxnSpLocks noChangeShapeType="1"/>
          </p:cNvCxnSpPr>
          <p:nvPr/>
        </p:nvCxnSpPr>
        <p:spPr bwMode="auto">
          <a:xfrm rot="16200000" flipV="1">
            <a:off x="4638032" y="3184826"/>
            <a:ext cx="2232025" cy="1150938"/>
          </a:xfrm>
          <a:prstGeom prst="bentConnector3">
            <a:avLst>
              <a:gd name="adj1" fmla="val 77736"/>
            </a:avLst>
          </a:prstGeom>
          <a:noFill/>
          <a:ln w="28575" algn="ctr">
            <a:solidFill>
              <a:srgbClr val="339933"/>
            </a:solidFill>
            <a:round/>
            <a:headEnd/>
            <a:tailEnd type="arrow" w="med" len="med"/>
          </a:ln>
        </p:spPr>
      </p:cxnSp>
      <p:sp>
        <p:nvSpPr>
          <p:cNvPr id="10" name="Rectangle 5"/>
          <p:cNvSpPr>
            <a:spLocks noChangeArrowheads="1"/>
          </p:cNvSpPr>
          <p:nvPr/>
        </p:nvSpPr>
        <p:spPr bwMode="auto">
          <a:xfrm>
            <a:off x="329608" y="1281227"/>
            <a:ext cx="8427530" cy="846511"/>
          </a:xfrm>
          <a:prstGeom prst="rect">
            <a:avLst/>
          </a:prstGeom>
          <a:noFill/>
          <a:ln w="9525">
            <a:noFill/>
            <a:miter lim="800000"/>
            <a:headEnd/>
            <a:tailEnd/>
          </a:ln>
        </p:spPr>
        <p:txBody>
          <a:bodyPr/>
          <a:lstStyle/>
          <a:p>
            <a:pPr>
              <a:lnSpc>
                <a:spcPct val="150000"/>
              </a:lnSpc>
            </a:pPr>
            <a:r>
              <a:rPr lang="en-US" altLang="zh-CN" sz="2800" dirty="0" smtClean="0">
                <a:latin typeface="Arial" pitchFamily="34" charset="0"/>
              </a:rPr>
              <a:t>Address and Port-Dependent Mapping</a:t>
            </a:r>
          </a:p>
          <a:p>
            <a:endParaRPr lang="en-US" altLang="zh-CN" sz="2000" dirty="0">
              <a:latin typeface="Calibri" pitchFamily="34" charset="0"/>
            </a:endParaRPr>
          </a:p>
        </p:txBody>
      </p:sp>
      <p:sp>
        <p:nvSpPr>
          <p:cNvPr id="11" name="Down Arrow 9"/>
          <p:cNvSpPr>
            <a:spLocks noChangeArrowheads="1"/>
          </p:cNvSpPr>
          <p:nvPr/>
        </p:nvSpPr>
        <p:spPr bwMode="auto">
          <a:xfrm>
            <a:off x="657962" y="3691040"/>
            <a:ext cx="144463" cy="360363"/>
          </a:xfrm>
          <a:prstGeom prst="downArrow">
            <a:avLst>
              <a:gd name="adj1" fmla="val 50000"/>
              <a:gd name="adj2" fmla="val 49890"/>
            </a:avLst>
          </a:prstGeom>
          <a:noFill/>
          <a:ln w="6350" algn="ctr">
            <a:solidFill>
              <a:srgbClr val="000000"/>
            </a:solidFill>
            <a:round/>
            <a:headEnd/>
            <a:tailEnd/>
          </a:ln>
        </p:spPr>
        <p:txBody>
          <a:bodyPr lIns="0"/>
          <a:lstStyle/>
          <a:p>
            <a:pPr marL="419100" indent="-419100"/>
            <a:endParaRPr lang="zh-CN" altLang="en-US"/>
          </a:p>
        </p:txBody>
      </p:sp>
      <p:sp>
        <p:nvSpPr>
          <p:cNvPr id="12" name="Down Arrow 10"/>
          <p:cNvSpPr>
            <a:spLocks noChangeArrowheads="1"/>
          </p:cNvSpPr>
          <p:nvPr/>
        </p:nvSpPr>
        <p:spPr bwMode="auto">
          <a:xfrm>
            <a:off x="2493357" y="3691040"/>
            <a:ext cx="144463" cy="360363"/>
          </a:xfrm>
          <a:prstGeom prst="downArrow">
            <a:avLst>
              <a:gd name="adj1" fmla="val 50000"/>
              <a:gd name="adj2" fmla="val 49890"/>
            </a:avLst>
          </a:prstGeom>
          <a:noFill/>
          <a:ln w="6350" algn="ctr">
            <a:solidFill>
              <a:srgbClr val="000000"/>
            </a:solidFill>
            <a:round/>
            <a:headEnd/>
            <a:tailEnd/>
          </a:ln>
        </p:spPr>
        <p:txBody>
          <a:bodyPr lIns="0"/>
          <a:lstStyle/>
          <a:p>
            <a:pPr marL="419100" indent="-41910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lstStyle/>
          <a:p>
            <a:pPr marL="112713" lvl="1" indent="-112713">
              <a:lnSpc>
                <a:spcPct val="200000"/>
              </a:lnSpc>
              <a:spcBef>
                <a:spcPts val="800"/>
              </a:spcBef>
              <a:spcAft>
                <a:spcPts val="400"/>
              </a:spcAft>
              <a:buSzPct val="100000"/>
              <a:buNone/>
            </a:pPr>
            <a:r>
              <a:rPr lang="en-US" altLang="zh-CN" sz="2800" dirty="0" smtClean="0"/>
              <a:t>Filter Behavioral</a:t>
            </a:r>
          </a:p>
          <a:p>
            <a:pPr lvl="1">
              <a:lnSpc>
                <a:spcPct val="200000"/>
              </a:lnSpc>
              <a:buSzPct val="100000"/>
              <a:buFont typeface="Wingdings" pitchFamily="2" charset="2"/>
              <a:buChar char="Ø"/>
            </a:pPr>
            <a:r>
              <a:rPr lang="en-US" altLang="zh-CN" sz="2400" i="1" dirty="0" smtClean="0">
                <a:solidFill>
                  <a:srgbClr val="0070C0"/>
                </a:solidFill>
              </a:rPr>
              <a:t>Endpoint-Independent Filter(EIF) </a:t>
            </a:r>
          </a:p>
          <a:p>
            <a:pPr lvl="1">
              <a:lnSpc>
                <a:spcPct val="200000"/>
              </a:lnSpc>
              <a:buSzPct val="100000"/>
              <a:buFont typeface="Wingdings" pitchFamily="2" charset="2"/>
              <a:buChar char="Ø"/>
            </a:pPr>
            <a:r>
              <a:rPr lang="en-US" altLang="zh-CN" sz="2400" i="1" dirty="0" smtClean="0">
                <a:solidFill>
                  <a:srgbClr val="0070C0"/>
                </a:solidFill>
              </a:rPr>
              <a:t>Address-Dependent Filter(ADF)</a:t>
            </a:r>
          </a:p>
          <a:p>
            <a:pPr lvl="1">
              <a:lnSpc>
                <a:spcPct val="200000"/>
              </a:lnSpc>
              <a:buSzPct val="100000"/>
              <a:buFont typeface="Wingdings" pitchFamily="2" charset="2"/>
              <a:buChar char="Ø"/>
            </a:pPr>
            <a:r>
              <a:rPr lang="en-US" altLang="zh-CN" sz="2400" i="1" dirty="0" smtClean="0">
                <a:solidFill>
                  <a:srgbClr val="0070C0"/>
                </a:solidFill>
              </a:rPr>
              <a:t>Address and Port-Dependent Filter(APDF)</a:t>
            </a:r>
          </a:p>
          <a:p>
            <a:pPr marL="112713" lvl="1" indent="-112713">
              <a:lnSpc>
                <a:spcPct val="150000"/>
              </a:lnSpc>
              <a:spcBef>
                <a:spcPts val="800"/>
              </a:spcBef>
              <a:spcAft>
                <a:spcPts val="400"/>
              </a:spcAft>
              <a:buSzPct val="100000"/>
              <a:buNone/>
            </a:pPr>
            <a:endParaRPr lang="en-US" altLang="zh-CN" dirty="0" smtClean="0"/>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normAutofit/>
          </a:bodyPr>
          <a:lstStyle/>
          <a:p>
            <a:pPr marL="112713" lvl="1" indent="-112713">
              <a:lnSpc>
                <a:spcPct val="150000"/>
              </a:lnSpc>
              <a:spcBef>
                <a:spcPts val="800"/>
              </a:spcBef>
              <a:spcAft>
                <a:spcPts val="400"/>
              </a:spcAft>
              <a:buSzPct val="100000"/>
              <a:buNone/>
            </a:pPr>
            <a:r>
              <a:rPr lang="en-US" altLang="zh-CN" sz="2800" dirty="0" smtClean="0"/>
              <a:t>Address and Port Assignment</a:t>
            </a:r>
          </a:p>
          <a:p>
            <a:pPr marL="396875" lvl="2" indent="-112713">
              <a:lnSpc>
                <a:spcPct val="150000"/>
              </a:lnSpc>
              <a:spcBef>
                <a:spcPts val="800"/>
              </a:spcBef>
              <a:spcAft>
                <a:spcPts val="400"/>
              </a:spcAft>
              <a:buSzPct val="100000"/>
              <a:buFont typeface="Wingdings" pitchFamily="2" charset="2"/>
              <a:buChar char="Ø"/>
            </a:pPr>
            <a:r>
              <a:rPr lang="en-US" altLang="zh-CN" sz="2400" dirty="0" smtClean="0"/>
              <a:t>Address assignment</a:t>
            </a:r>
          </a:p>
          <a:p>
            <a:pPr marL="690563" lvl="3" indent="-112713">
              <a:lnSpc>
                <a:spcPct val="150000"/>
              </a:lnSpc>
              <a:spcBef>
                <a:spcPts val="800"/>
              </a:spcBef>
              <a:spcAft>
                <a:spcPts val="400"/>
              </a:spcAft>
              <a:buSzPct val="100000"/>
              <a:buFont typeface="Wingdings" pitchFamily="2" charset="2"/>
              <a:buChar char="§"/>
            </a:pPr>
            <a:r>
              <a:rPr lang="en-US" sz="2400" i="1" dirty="0" smtClean="0">
                <a:solidFill>
                  <a:srgbClr val="0070C0"/>
                </a:solidFill>
              </a:rPr>
              <a:t>IP address pooling behavior of “Paired” </a:t>
            </a:r>
          </a:p>
          <a:p>
            <a:pPr marL="690563" lvl="3" indent="-112713">
              <a:lnSpc>
                <a:spcPct val="150000"/>
              </a:lnSpc>
              <a:spcBef>
                <a:spcPts val="800"/>
              </a:spcBef>
              <a:spcAft>
                <a:spcPts val="400"/>
              </a:spcAft>
              <a:buSzPct val="100000"/>
              <a:buFont typeface="Wingdings" pitchFamily="2" charset="2"/>
              <a:buChar char="§"/>
            </a:pPr>
            <a:r>
              <a:rPr lang="en-US" altLang="zh-CN" sz="2400" i="1" dirty="0" smtClean="0">
                <a:solidFill>
                  <a:srgbClr val="0070C0"/>
                </a:solidFill>
              </a:rPr>
              <a:t>IP address pooling behavior of “Arbitrary”</a:t>
            </a:r>
          </a:p>
          <a:p>
            <a:pPr marL="690563" lvl="3" indent="-112713">
              <a:lnSpc>
                <a:spcPct val="150000"/>
              </a:lnSpc>
              <a:spcBef>
                <a:spcPts val="800"/>
              </a:spcBef>
              <a:spcAft>
                <a:spcPts val="400"/>
              </a:spcAft>
              <a:buSzPct val="100000"/>
              <a:buFont typeface="Wingdings" pitchFamily="2" charset="2"/>
              <a:buChar char="§"/>
            </a:pPr>
            <a:r>
              <a:rPr lang="en-US" altLang="zh-CN" sz="2400" i="1" dirty="0" smtClean="0">
                <a:solidFill>
                  <a:srgbClr val="0070C0"/>
                </a:solidFill>
              </a:rPr>
              <a:t>IP address pooling behavior of “Shared”</a:t>
            </a:r>
          </a:p>
          <a:p>
            <a:pPr marL="112713" lvl="1" indent="-112713">
              <a:lnSpc>
                <a:spcPct val="150000"/>
              </a:lnSpc>
              <a:spcBef>
                <a:spcPts val="800"/>
              </a:spcBef>
              <a:spcAft>
                <a:spcPts val="400"/>
              </a:spcAft>
              <a:buSzPct val="100000"/>
              <a:buNone/>
            </a:pPr>
            <a:endParaRPr lang="en-US" altLang="zh-CN" dirty="0" smtClean="0"/>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normAutofit/>
          </a:bodyPr>
          <a:lstStyle/>
          <a:p>
            <a:pPr marL="112713" lvl="1" indent="-112713">
              <a:lnSpc>
                <a:spcPct val="150000"/>
              </a:lnSpc>
              <a:spcBef>
                <a:spcPts val="800"/>
              </a:spcBef>
              <a:spcAft>
                <a:spcPts val="400"/>
              </a:spcAft>
              <a:buSzPct val="100000"/>
              <a:buFont typeface="Wingdings" pitchFamily="2" charset="2"/>
              <a:buChar char="Ø"/>
            </a:pPr>
            <a:r>
              <a:rPr lang="en-US" altLang="zh-CN" sz="2800" dirty="0" smtClean="0"/>
              <a:t>Port assignment</a:t>
            </a:r>
          </a:p>
          <a:p>
            <a:pPr marL="396875" lvl="2" indent="-112713">
              <a:lnSpc>
                <a:spcPct val="150000"/>
              </a:lnSpc>
              <a:spcBef>
                <a:spcPts val="800"/>
              </a:spcBef>
              <a:spcAft>
                <a:spcPts val="400"/>
              </a:spcAft>
              <a:buSzPct val="100000"/>
            </a:pPr>
            <a:r>
              <a:rPr lang="en-US" altLang="zh-CN" sz="2400" i="1" dirty="0" smtClean="0">
                <a:solidFill>
                  <a:srgbClr val="0070C0"/>
                </a:solidFill>
              </a:rPr>
              <a:t>Port Preservation</a:t>
            </a:r>
          </a:p>
          <a:p>
            <a:pPr marL="396875" lvl="2" indent="-112713">
              <a:lnSpc>
                <a:spcPct val="150000"/>
              </a:lnSpc>
              <a:spcBef>
                <a:spcPts val="800"/>
              </a:spcBef>
              <a:spcAft>
                <a:spcPts val="400"/>
              </a:spcAft>
              <a:buSzPct val="100000"/>
            </a:pPr>
            <a:r>
              <a:rPr lang="en-US" altLang="zh-CN" sz="2400" i="1" dirty="0" smtClean="0">
                <a:solidFill>
                  <a:srgbClr val="0070C0"/>
                </a:solidFill>
              </a:rPr>
              <a:t>Port overloading</a:t>
            </a:r>
          </a:p>
          <a:p>
            <a:pPr marL="396875" lvl="2" indent="-112713">
              <a:lnSpc>
                <a:spcPct val="150000"/>
              </a:lnSpc>
              <a:spcBef>
                <a:spcPts val="800"/>
              </a:spcBef>
              <a:spcAft>
                <a:spcPts val="400"/>
              </a:spcAft>
              <a:buSzPct val="100000"/>
            </a:pPr>
            <a:r>
              <a:rPr lang="en-US" altLang="zh-CN" sz="2400" i="1" dirty="0" smtClean="0">
                <a:solidFill>
                  <a:srgbClr val="0070C0"/>
                </a:solidFill>
              </a:rPr>
              <a:t>Port ranges</a:t>
            </a:r>
          </a:p>
          <a:p>
            <a:pPr marL="396875" lvl="2" indent="-112713">
              <a:lnSpc>
                <a:spcPct val="150000"/>
              </a:lnSpc>
              <a:spcBef>
                <a:spcPts val="800"/>
              </a:spcBef>
              <a:spcAft>
                <a:spcPts val="400"/>
              </a:spcAft>
              <a:buSzPct val="100000"/>
            </a:pPr>
            <a:r>
              <a:rPr lang="en-US" altLang="zh-CN" sz="2400" i="1" dirty="0" smtClean="0">
                <a:solidFill>
                  <a:srgbClr val="0070C0"/>
                </a:solidFill>
              </a:rPr>
              <a:t>Port Parity</a:t>
            </a:r>
          </a:p>
          <a:p>
            <a:pPr marL="396875" lvl="2" indent="-112713">
              <a:lnSpc>
                <a:spcPct val="150000"/>
              </a:lnSpc>
              <a:spcBef>
                <a:spcPts val="800"/>
              </a:spcBef>
              <a:spcAft>
                <a:spcPts val="400"/>
              </a:spcAft>
              <a:buSzPct val="100000"/>
            </a:pPr>
            <a:r>
              <a:rPr lang="en-US" altLang="zh-CN" sz="2400" i="1" dirty="0" smtClean="0">
                <a:solidFill>
                  <a:srgbClr val="0070C0"/>
                </a:solidFill>
              </a:rPr>
              <a:t>Port re-use</a:t>
            </a:r>
          </a:p>
          <a:p>
            <a:pPr marL="112713" lvl="1" indent="-112713">
              <a:spcBef>
                <a:spcPts val="800"/>
              </a:spcBef>
              <a:spcAft>
                <a:spcPts val="400"/>
              </a:spcAft>
              <a:buSzPct val="100000"/>
            </a:pPr>
            <a:endParaRPr lang="en-US" altLang="zh-CN"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Cisco </a:t>
            </a:r>
            <a:r>
              <a:rPr lang="en-US" altLang="zh-CN" sz="2800" dirty="0" smtClean="0"/>
              <a:t>ASA </a:t>
            </a:r>
            <a:r>
              <a:rPr lang="en-US" altLang="zh-CN" sz="2800" dirty="0"/>
              <a:t>Series </a:t>
            </a:r>
          </a:p>
        </p:txBody>
      </p:sp>
      <p:sp>
        <p:nvSpPr>
          <p:cNvPr id="3" name="Content Placeholder 2"/>
          <p:cNvSpPr>
            <a:spLocks noGrp="1"/>
          </p:cNvSpPr>
          <p:nvPr>
            <p:ph sz="quarter" idx="10"/>
          </p:nvPr>
        </p:nvSpPr>
        <p:spPr/>
        <p:txBody>
          <a:bodyPr>
            <a:normAutofit/>
          </a:bodyPr>
          <a:lstStyle/>
          <a:p>
            <a:pPr>
              <a:lnSpc>
                <a:spcPct val="150000"/>
              </a:lnSpc>
              <a:buNone/>
            </a:pPr>
            <a:r>
              <a:rPr lang="en-US" altLang="zh-CN" sz="2800" dirty="0" smtClean="0"/>
              <a:t>Cisco ASA5505 with build version 8.4(4)1.</a:t>
            </a:r>
          </a:p>
          <a:p>
            <a:pPr>
              <a:lnSpc>
                <a:spcPct val="150000"/>
              </a:lnSpc>
              <a:buNone/>
            </a:pPr>
            <a:r>
              <a:rPr lang="en-US" altLang="zh-CN" sz="2800" dirty="0" smtClean="0"/>
              <a:t>NAT Types in ASA:</a:t>
            </a:r>
          </a:p>
          <a:p>
            <a:pPr lvl="1">
              <a:lnSpc>
                <a:spcPct val="150000"/>
              </a:lnSpc>
              <a:buSzPct val="100000"/>
              <a:buFont typeface="Wingdings" pitchFamily="2" charset="2"/>
              <a:buChar char="Ø"/>
            </a:pPr>
            <a:r>
              <a:rPr lang="en-US" altLang="zh-CN" sz="2400" i="1" dirty="0" smtClean="0">
                <a:solidFill>
                  <a:srgbClr val="0070C0"/>
                </a:solidFill>
              </a:rPr>
              <a:t>Static NAT</a:t>
            </a:r>
          </a:p>
          <a:p>
            <a:pPr lvl="1">
              <a:lnSpc>
                <a:spcPct val="150000"/>
              </a:lnSpc>
              <a:buSzPct val="100000"/>
              <a:buFont typeface="Wingdings" pitchFamily="2" charset="2"/>
              <a:buChar char="Ø"/>
            </a:pPr>
            <a:r>
              <a:rPr lang="en-US" altLang="zh-CN" sz="2400" i="1" dirty="0" smtClean="0">
                <a:solidFill>
                  <a:srgbClr val="0070C0"/>
                </a:solidFill>
              </a:rPr>
              <a:t>Dynamic NAT</a:t>
            </a:r>
          </a:p>
          <a:p>
            <a:pPr lvl="1">
              <a:lnSpc>
                <a:spcPct val="150000"/>
              </a:lnSpc>
              <a:buSzPct val="100000"/>
              <a:buFont typeface="Wingdings" pitchFamily="2" charset="2"/>
              <a:buChar char="Ø"/>
            </a:pPr>
            <a:r>
              <a:rPr lang="en-US" altLang="zh-CN" sz="2400" i="1" dirty="0" smtClean="0">
                <a:solidFill>
                  <a:srgbClr val="0070C0"/>
                </a:solidFill>
              </a:rPr>
              <a:t>Dynamic Port Address Translation (PAT): </a:t>
            </a:r>
          </a:p>
          <a:p>
            <a:pPr lvl="1">
              <a:lnSpc>
                <a:spcPct val="150000"/>
              </a:lnSpc>
              <a:buSzPct val="100000"/>
              <a:buFont typeface="Wingdings" pitchFamily="2" charset="2"/>
              <a:buChar char="Ø"/>
            </a:pPr>
            <a:r>
              <a:rPr lang="en-US" altLang="zh-CN" sz="2400" i="1" dirty="0" smtClean="0">
                <a:solidFill>
                  <a:srgbClr val="0070C0"/>
                </a:solidFill>
              </a:rPr>
              <a:t>Identity NAT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Cisco ASA Series </a:t>
            </a:r>
            <a:endParaRPr lang="en-US" sz="2800" dirty="0"/>
          </a:p>
        </p:txBody>
      </p:sp>
      <p:sp>
        <p:nvSpPr>
          <p:cNvPr id="3" name="Content Placeholder 2"/>
          <p:cNvSpPr>
            <a:spLocks noGrp="1"/>
          </p:cNvSpPr>
          <p:nvPr>
            <p:ph sz="quarter" idx="10"/>
          </p:nvPr>
        </p:nvSpPr>
        <p:spPr/>
        <p:txBody>
          <a:bodyPr>
            <a:normAutofit/>
          </a:bodyPr>
          <a:lstStyle/>
          <a:p>
            <a:pPr>
              <a:lnSpc>
                <a:spcPct val="150000"/>
              </a:lnSpc>
              <a:buSzPct val="100000"/>
              <a:buNone/>
            </a:pPr>
            <a:r>
              <a:rPr lang="en-US" altLang="zh-CN" sz="2800" dirty="0" smtClean="0"/>
              <a:t>Static NAT</a:t>
            </a:r>
          </a:p>
          <a:p>
            <a:pPr lvl="1">
              <a:lnSpc>
                <a:spcPct val="150000"/>
              </a:lnSpc>
              <a:buSzPct val="100000"/>
              <a:buFont typeface="Wingdings" pitchFamily="2" charset="2"/>
              <a:buChar char="Ø"/>
            </a:pPr>
            <a:r>
              <a:rPr lang="en-US" altLang="zh-CN" sz="2400" i="1" dirty="0" smtClean="0">
                <a:solidFill>
                  <a:schemeClr val="accent1"/>
                </a:solidFill>
              </a:rPr>
              <a:t>One-to-one Static NAT</a:t>
            </a:r>
          </a:p>
          <a:p>
            <a:pPr lvl="1">
              <a:lnSpc>
                <a:spcPct val="150000"/>
              </a:lnSpc>
              <a:buSzPct val="100000"/>
              <a:buFont typeface="Wingdings" pitchFamily="2" charset="2"/>
              <a:buChar char="Ø"/>
            </a:pPr>
            <a:r>
              <a:rPr lang="en-US" altLang="zh-CN" sz="2400" i="1" dirty="0" smtClean="0">
                <a:solidFill>
                  <a:schemeClr val="accent1"/>
                </a:solidFill>
              </a:rPr>
              <a:t>Static NAT with Port Translation</a:t>
            </a:r>
          </a:p>
          <a:p>
            <a:pPr lvl="1">
              <a:lnSpc>
                <a:spcPct val="150000"/>
              </a:lnSpc>
              <a:buSzPct val="100000"/>
              <a:buFont typeface="Wingdings" pitchFamily="2" charset="2"/>
              <a:buChar char="Ø"/>
            </a:pPr>
            <a:r>
              <a:rPr lang="en-US" altLang="zh-CN" sz="2400" i="1" dirty="0" smtClean="0">
                <a:solidFill>
                  <a:schemeClr val="accent1"/>
                </a:solidFill>
              </a:rPr>
              <a:t>One-to-Many Static NAT</a:t>
            </a:r>
          </a:p>
          <a:p>
            <a:pPr lvl="1">
              <a:lnSpc>
                <a:spcPct val="150000"/>
              </a:lnSpc>
              <a:buSzPct val="100000"/>
              <a:buFont typeface="Wingdings" pitchFamily="2" charset="2"/>
              <a:buChar char="Ø"/>
            </a:pPr>
            <a:r>
              <a:rPr lang="en-US" altLang="zh-CN" sz="2400" i="1" dirty="0" smtClean="0">
                <a:solidFill>
                  <a:schemeClr val="accent1"/>
                </a:solidFill>
              </a:rPr>
              <a:t>Other Mapping Scenarios for Static NAT</a:t>
            </a:r>
          </a:p>
          <a:p>
            <a:pPr lvl="1">
              <a:buSzPct val="100000"/>
              <a:buNone/>
            </a:pPr>
            <a:endParaRPr lang="en-US" altLang="zh-CN" sz="1800" dirty="0" smtClean="0"/>
          </a:p>
        </p:txBody>
      </p:sp>
      <p:pic>
        <p:nvPicPr>
          <p:cNvPr id="1026" name="Picture 2"/>
          <p:cNvPicPr>
            <a:picLocks noChangeAspect="1" noChangeArrowheads="1"/>
          </p:cNvPicPr>
          <p:nvPr/>
        </p:nvPicPr>
        <p:blipFill>
          <a:blip r:embed="rId4" cstate="print"/>
          <a:srcRect/>
          <a:stretch>
            <a:fillRect/>
          </a:stretch>
        </p:blipFill>
        <p:spPr bwMode="auto">
          <a:xfrm>
            <a:off x="1262062" y="1916723"/>
            <a:ext cx="6815748" cy="3798277"/>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Cisco ASA Series </a:t>
            </a:r>
            <a:endParaRPr lang="zh-CN" altLang="en-US" sz="2800" dirty="0"/>
          </a:p>
        </p:txBody>
      </p:sp>
      <p:sp>
        <p:nvSpPr>
          <p:cNvPr id="3" name="内容占位符 2"/>
          <p:cNvSpPr>
            <a:spLocks noGrp="1"/>
          </p:cNvSpPr>
          <p:nvPr>
            <p:ph sz="quarter" idx="10"/>
          </p:nvPr>
        </p:nvSpPr>
        <p:spPr/>
        <p:txBody>
          <a:bodyPr/>
          <a:lstStyle/>
          <a:p>
            <a:pPr>
              <a:lnSpc>
                <a:spcPct val="150000"/>
              </a:lnSpc>
              <a:buNone/>
            </a:pPr>
            <a:r>
              <a:rPr lang="en-US" altLang="zh-CN" sz="2800" dirty="0" smtClean="0"/>
              <a:t>Dynamic NAT</a:t>
            </a:r>
          </a:p>
          <a:p>
            <a:pPr lvl="1">
              <a:lnSpc>
                <a:spcPct val="150000"/>
              </a:lnSpc>
              <a:buSzPct val="100000"/>
              <a:buFont typeface="Wingdings" pitchFamily="2" charset="2"/>
              <a:buChar char="Ø"/>
            </a:pPr>
            <a:r>
              <a:rPr lang="en-US" altLang="zh-CN" sz="2400" i="1" dirty="0" smtClean="0">
                <a:solidFill>
                  <a:schemeClr val="accent1"/>
                </a:solidFill>
              </a:rPr>
              <a:t>IP translation</a:t>
            </a:r>
          </a:p>
          <a:p>
            <a:pPr lvl="1">
              <a:lnSpc>
                <a:spcPct val="150000"/>
              </a:lnSpc>
              <a:buSzPct val="100000"/>
              <a:buFont typeface="Wingdings" pitchFamily="2" charset="2"/>
              <a:buChar char="Ø"/>
            </a:pPr>
            <a:r>
              <a:rPr lang="en-US" altLang="zh-CN" sz="2400" i="1" dirty="0" smtClean="0">
                <a:solidFill>
                  <a:schemeClr val="accent1"/>
                </a:solidFill>
              </a:rPr>
              <a:t>EIM and EIF</a:t>
            </a:r>
          </a:p>
          <a:p>
            <a:pPr lvl="1">
              <a:lnSpc>
                <a:spcPct val="150000"/>
              </a:lnSpc>
              <a:buSzPct val="100000"/>
              <a:buFont typeface="Wingdings" pitchFamily="2" charset="2"/>
              <a:buChar char="Ø"/>
            </a:pPr>
            <a:r>
              <a:rPr lang="en-US" altLang="zh-CN" sz="2400" i="1" dirty="0" smtClean="0">
                <a:solidFill>
                  <a:schemeClr val="accent1"/>
                </a:solidFill>
              </a:rPr>
              <a:t>PAT as fallback</a:t>
            </a:r>
          </a:p>
          <a:p>
            <a:pPr>
              <a:buNone/>
            </a:pPr>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Cisco ASA Series </a:t>
            </a:r>
            <a:endParaRPr lang="zh-CN" altLang="en-US" sz="2800" dirty="0"/>
          </a:p>
        </p:txBody>
      </p:sp>
      <p:sp>
        <p:nvSpPr>
          <p:cNvPr id="3" name="内容占位符 2"/>
          <p:cNvSpPr>
            <a:spLocks noGrp="1"/>
          </p:cNvSpPr>
          <p:nvPr>
            <p:ph sz="quarter" idx="10"/>
          </p:nvPr>
        </p:nvSpPr>
        <p:spPr/>
        <p:txBody>
          <a:bodyPr>
            <a:normAutofit/>
          </a:bodyPr>
          <a:lstStyle/>
          <a:p>
            <a:pPr>
              <a:lnSpc>
                <a:spcPct val="150000"/>
              </a:lnSpc>
              <a:buNone/>
            </a:pPr>
            <a:r>
              <a:rPr lang="en-US" altLang="zh-CN" sz="2800" dirty="0" smtClean="0"/>
              <a:t>Dynamic PAT</a:t>
            </a:r>
          </a:p>
          <a:p>
            <a:pPr lvl="1">
              <a:lnSpc>
                <a:spcPct val="150000"/>
              </a:lnSpc>
              <a:buSzPct val="100000"/>
              <a:buFont typeface="Wingdings" pitchFamily="2" charset="2"/>
              <a:buChar char="Ø"/>
            </a:pPr>
            <a:r>
              <a:rPr lang="en-US" altLang="zh-CN" sz="2400" i="1" dirty="0" smtClean="0">
                <a:solidFill>
                  <a:schemeClr val="accent1"/>
                </a:solidFill>
              </a:rPr>
              <a:t>EIM and EIF</a:t>
            </a:r>
          </a:p>
          <a:p>
            <a:pPr lvl="1">
              <a:lnSpc>
                <a:spcPct val="150000"/>
              </a:lnSpc>
              <a:buSzPct val="100000"/>
              <a:buFont typeface="Wingdings" pitchFamily="2" charset="2"/>
              <a:buChar char="Ø"/>
            </a:pPr>
            <a:r>
              <a:rPr lang="en-US" altLang="zh-CN" sz="2400" i="1" dirty="0" smtClean="0">
                <a:solidFill>
                  <a:schemeClr val="accent1"/>
                </a:solidFill>
              </a:rPr>
              <a:t>Port preservation</a:t>
            </a:r>
          </a:p>
          <a:p>
            <a:pPr lvl="1">
              <a:lnSpc>
                <a:spcPct val="150000"/>
              </a:lnSpc>
              <a:buSzPct val="100000"/>
              <a:buFont typeface="Wingdings" pitchFamily="2" charset="2"/>
              <a:buChar char="Ø"/>
            </a:pPr>
            <a:r>
              <a:rPr lang="en-US" altLang="zh-CN" sz="2400" i="1" dirty="0" smtClean="0">
                <a:solidFill>
                  <a:schemeClr val="accent1"/>
                </a:solidFill>
              </a:rPr>
              <a:t>Flat range</a:t>
            </a:r>
          </a:p>
          <a:p>
            <a:pPr lvl="1">
              <a:lnSpc>
                <a:spcPct val="150000"/>
              </a:lnSpc>
              <a:buSzPct val="100000"/>
              <a:buFont typeface="Wingdings" pitchFamily="2" charset="2"/>
              <a:buChar char="Ø"/>
            </a:pPr>
            <a:r>
              <a:rPr lang="en-US" altLang="zh-CN" sz="2400" i="1" dirty="0" smtClean="0">
                <a:solidFill>
                  <a:schemeClr val="accent1"/>
                </a:solidFill>
              </a:rPr>
              <a:t>Extended PAT</a:t>
            </a:r>
          </a:p>
          <a:p>
            <a:pPr lvl="1">
              <a:lnSpc>
                <a:spcPct val="150000"/>
              </a:lnSpc>
              <a:buSzPct val="100000"/>
              <a:buFont typeface="Wingdings" pitchFamily="2" charset="2"/>
              <a:buChar char="Ø"/>
            </a:pPr>
            <a:r>
              <a:rPr lang="en-US" altLang="zh-CN" sz="2400" i="1" dirty="0" smtClean="0">
                <a:solidFill>
                  <a:schemeClr val="accent1"/>
                </a:solidFill>
              </a:rPr>
              <a:t>Round robin</a:t>
            </a:r>
          </a:p>
          <a:p>
            <a:pPr lvl="1">
              <a:lnSpc>
                <a:spcPct val="150000"/>
              </a:lnSpc>
              <a:buSzPct val="100000"/>
              <a:buFont typeface="Wingdings" pitchFamily="2" charset="2"/>
              <a:buChar char="Ø"/>
            </a:pPr>
            <a:r>
              <a:rPr lang="en-US" altLang="zh-CN" sz="2400" i="1" dirty="0" smtClean="0">
                <a:solidFill>
                  <a:schemeClr val="accent1"/>
                </a:solidFill>
              </a:rPr>
              <a:t>Interface PAT fallback</a:t>
            </a:r>
            <a:endParaRPr lang="en-US" altLang="zh-CN" sz="1800" dirty="0" smtClean="0"/>
          </a:p>
          <a:p>
            <a:pPr lvl="1">
              <a:buSzPct val="100000"/>
              <a:buNone/>
            </a:pPr>
            <a:r>
              <a:rPr lang="en-US" altLang="zh-CN" sz="1800" i="1" dirty="0" smtClean="0">
                <a:solidFill>
                  <a:srgbClr val="0070C0"/>
                </a:solidFill>
              </a:rPr>
              <a:t>. </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Cisco ASA Series</a:t>
            </a:r>
            <a:endParaRPr lang="zh-CN" altLang="en-US" sz="2800" dirty="0"/>
          </a:p>
        </p:txBody>
      </p:sp>
      <p:sp>
        <p:nvSpPr>
          <p:cNvPr id="3" name="内容占位符 2"/>
          <p:cNvSpPr>
            <a:spLocks noGrp="1"/>
          </p:cNvSpPr>
          <p:nvPr>
            <p:ph sz="quarter" idx="10"/>
          </p:nvPr>
        </p:nvSpPr>
        <p:spPr/>
        <p:txBody>
          <a:bodyPr>
            <a:normAutofit/>
          </a:bodyPr>
          <a:lstStyle/>
          <a:p>
            <a:pPr>
              <a:buSzPct val="100000"/>
              <a:buNone/>
            </a:pPr>
            <a:r>
              <a:rPr lang="en-US" altLang="zh-CN" sz="2400" dirty="0" smtClean="0"/>
              <a:t>Identity NAT</a:t>
            </a:r>
            <a:endParaRPr lang="zh-CN" altLang="zh-CN" sz="2400" dirty="0" smtClean="0"/>
          </a:p>
          <a:p>
            <a:pPr lvl="1">
              <a:buNone/>
            </a:pPr>
            <a:r>
              <a:rPr lang="en-US" altLang="zh-CN" sz="2200" i="1" dirty="0" smtClean="0">
                <a:solidFill>
                  <a:srgbClr val="0070C0"/>
                </a:solidFill>
              </a:rPr>
              <a:t>The ASA lets users translate a real address to itself in Static NAT, essentially bypassing NAT. Users might want to configure NAT this way when they want to translate a large group of addresses, but then want to exempt a smaller subset of addresses.</a:t>
            </a:r>
          </a:p>
          <a:p>
            <a:pPr>
              <a:buSzPct val="100000"/>
              <a:buNone/>
            </a:pPr>
            <a:r>
              <a:rPr lang="en-US" altLang="zh-CN" sz="2400" dirty="0" smtClean="0"/>
              <a:t>Twice NAT </a:t>
            </a:r>
          </a:p>
          <a:p>
            <a:pPr lvl="1">
              <a:buSzPct val="100000"/>
              <a:buNone/>
            </a:pPr>
            <a:r>
              <a:rPr lang="en-US" altLang="zh-CN" sz="2200" dirty="0" smtClean="0">
                <a:solidFill>
                  <a:srgbClr val="0070C0"/>
                </a:solidFill>
              </a:rPr>
              <a:t>It lets users identify both the source and destination address in a single rule. If they specify the destination address, they can either map it to itself (identity NAT), or they can map it to a different address. The destination mapping is always a static mapping. </a:t>
            </a:r>
            <a:endParaRPr lang="en-US" altLang="zh-CN" sz="2200" i="1" dirty="0" smtClean="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ea typeface="宋体" pitchFamily="2" charset="-122"/>
              </a:rPr>
              <a:t>Agenda</a:t>
            </a:r>
            <a:endParaRPr lang="en-US" sz="2800" dirty="0"/>
          </a:p>
        </p:txBody>
      </p:sp>
      <p:sp>
        <p:nvSpPr>
          <p:cNvPr id="3" name="Content Placeholder 2"/>
          <p:cNvSpPr>
            <a:spLocks noGrp="1"/>
          </p:cNvSpPr>
          <p:nvPr>
            <p:ph sz="quarter" idx="10"/>
          </p:nvPr>
        </p:nvSpPr>
        <p:spPr/>
        <p:txBody>
          <a:bodyPr>
            <a:normAutofit lnSpcReduction="10000"/>
          </a:bodyPr>
          <a:lstStyle/>
          <a:p>
            <a:pPr lvl="0">
              <a:lnSpc>
                <a:spcPct val="120000"/>
              </a:lnSpc>
              <a:buSzPct val="100000"/>
              <a:buFont typeface="Wingdings" pitchFamily="2" charset="2"/>
              <a:buChar char="Ø"/>
            </a:pPr>
            <a:r>
              <a:rPr lang="en-US" dirty="0" smtClean="0"/>
              <a:t>Background Introduction </a:t>
            </a:r>
          </a:p>
          <a:p>
            <a:pPr lvl="0">
              <a:lnSpc>
                <a:spcPct val="120000"/>
              </a:lnSpc>
              <a:buSzPct val="100000"/>
              <a:buFont typeface="Wingdings" pitchFamily="2" charset="2"/>
              <a:buChar char="Ø"/>
            </a:pPr>
            <a:r>
              <a:rPr lang="en-US" dirty="0" smtClean="0"/>
              <a:t>NAT Overview</a:t>
            </a:r>
          </a:p>
          <a:p>
            <a:pPr>
              <a:lnSpc>
                <a:spcPct val="120000"/>
              </a:lnSpc>
              <a:buSzPct val="100000"/>
              <a:buFont typeface="Wingdings" pitchFamily="2" charset="2"/>
              <a:buChar char="Ø"/>
            </a:pPr>
            <a:r>
              <a:rPr lang="en-US" dirty="0" smtClean="0"/>
              <a:t>Cisco ASA </a:t>
            </a:r>
            <a:r>
              <a:rPr lang="en-US" altLang="zh-CN" dirty="0" smtClean="0"/>
              <a:t>Series</a:t>
            </a:r>
            <a:endParaRPr lang="en-US" dirty="0" smtClean="0"/>
          </a:p>
          <a:p>
            <a:pPr>
              <a:lnSpc>
                <a:spcPct val="120000"/>
              </a:lnSpc>
              <a:buSzPct val="100000"/>
              <a:buFont typeface="Wingdings" pitchFamily="2" charset="2"/>
              <a:buChar char="Ø"/>
            </a:pPr>
            <a:r>
              <a:rPr lang="en-US" dirty="0" err="1" smtClean="0"/>
              <a:t>FortiGate</a:t>
            </a:r>
            <a:r>
              <a:rPr lang="en-US" dirty="0" smtClean="0"/>
              <a:t> Series</a:t>
            </a:r>
          </a:p>
          <a:p>
            <a:pPr>
              <a:lnSpc>
                <a:spcPct val="120000"/>
              </a:lnSpc>
              <a:buSzPct val="100000"/>
              <a:buFont typeface="Wingdings" pitchFamily="2" charset="2"/>
              <a:buChar char="Ø"/>
            </a:pPr>
            <a:r>
              <a:rPr lang="en-US" dirty="0" err="1" smtClean="0"/>
              <a:t>Huawei</a:t>
            </a:r>
            <a:r>
              <a:rPr lang="en-US" dirty="0" smtClean="0"/>
              <a:t> USG Series</a:t>
            </a:r>
          </a:p>
          <a:p>
            <a:pPr>
              <a:lnSpc>
                <a:spcPct val="120000"/>
              </a:lnSpc>
              <a:buSzPct val="100000"/>
              <a:buFont typeface="Wingdings" pitchFamily="2" charset="2"/>
              <a:buChar char="Ø"/>
            </a:pPr>
            <a:r>
              <a:rPr lang="en-US" dirty="0" smtClean="0"/>
              <a:t>Check Point</a:t>
            </a:r>
          </a:p>
          <a:p>
            <a:pPr>
              <a:lnSpc>
                <a:spcPct val="120000"/>
              </a:lnSpc>
              <a:buSzPct val="100000"/>
              <a:buFont typeface="Wingdings" pitchFamily="2" charset="2"/>
              <a:buChar char="Ø"/>
            </a:pPr>
            <a:r>
              <a:rPr lang="en-US" altLang="zh-CN" dirty="0" smtClean="0"/>
              <a:t>Juniper SRX Series</a:t>
            </a:r>
            <a:endParaRPr lang="en-US" dirty="0" smtClean="0"/>
          </a:p>
          <a:p>
            <a:pPr>
              <a:lnSpc>
                <a:spcPct val="120000"/>
              </a:lnSpc>
              <a:buSzPct val="100000"/>
              <a:buFont typeface="Wingdings" pitchFamily="2" charset="2"/>
              <a:buChar char="Ø"/>
            </a:pPr>
            <a:r>
              <a:rPr lang="en-US" dirty="0" smtClean="0"/>
              <a:t>Summary</a:t>
            </a:r>
          </a:p>
          <a:p>
            <a:pPr>
              <a:lnSpc>
                <a:spcPct val="120000"/>
              </a:lnSpc>
              <a:buSzPct val="100000"/>
              <a:buFont typeface="Wingdings" pitchFamily="2" charset="2"/>
              <a:buChar char="Ø"/>
            </a:pPr>
            <a:r>
              <a:rPr lang="en-US" altLang="zh-CN" dirty="0" smtClean="0"/>
              <a:t>Reference</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74108" y="1558963"/>
            <a:ext cx="5979629" cy="463846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2800" dirty="0"/>
              <a:t>Cisco ASA Series</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800" dirty="0" smtClean="0"/>
              <a:t>NAT in Transparent Mode</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Cisco ASA Series</a:t>
            </a:r>
            <a:endParaRPr lang="zh-CN" altLang="en-US" sz="2800" dirty="0"/>
          </a:p>
        </p:txBody>
      </p:sp>
      <p:sp>
        <p:nvSpPr>
          <p:cNvPr id="3" name="内容占位符 2"/>
          <p:cNvSpPr>
            <a:spLocks noGrp="1"/>
          </p:cNvSpPr>
          <p:nvPr>
            <p:ph sz="quarter" idx="10"/>
          </p:nvPr>
        </p:nvSpPr>
        <p:spPr/>
        <p:txBody>
          <a:bodyPr>
            <a:normAutofit lnSpcReduction="10000"/>
          </a:bodyPr>
          <a:lstStyle/>
          <a:p>
            <a:pPr>
              <a:lnSpc>
                <a:spcPct val="150000"/>
              </a:lnSpc>
              <a:buNone/>
            </a:pPr>
            <a:r>
              <a:rPr lang="en-US" altLang="zh-CN" sz="2800" dirty="0" smtClean="0"/>
              <a:t>NAT Implementation</a:t>
            </a:r>
          </a:p>
          <a:p>
            <a:pPr lvl="1">
              <a:lnSpc>
                <a:spcPct val="150000"/>
              </a:lnSpc>
              <a:buSzPct val="100000"/>
              <a:buFont typeface="Wingdings" pitchFamily="2" charset="2"/>
              <a:buChar char="Ø"/>
            </a:pPr>
            <a:r>
              <a:rPr lang="en-US" altLang="zh-CN" sz="2400" dirty="0" smtClean="0"/>
              <a:t>Network object NAT</a:t>
            </a:r>
          </a:p>
          <a:p>
            <a:pPr lvl="2">
              <a:lnSpc>
                <a:spcPct val="150000"/>
              </a:lnSpc>
              <a:buSzPct val="100000"/>
              <a:buNone/>
            </a:pPr>
            <a:r>
              <a:rPr lang="en-US" altLang="zh-CN" sz="2000" i="1" dirty="0" smtClean="0">
                <a:solidFill>
                  <a:srgbClr val="0070C0"/>
                </a:solidFill>
              </a:rPr>
              <a:t>ASA defines NAT as a parameter for a network object; the network object definition itself provides the real address. It lets users easily add NAT to network objects. </a:t>
            </a:r>
          </a:p>
          <a:p>
            <a:pPr lvl="1">
              <a:lnSpc>
                <a:spcPct val="150000"/>
              </a:lnSpc>
              <a:buSzPct val="100000"/>
              <a:buFont typeface="Wingdings" pitchFamily="2" charset="2"/>
              <a:buChar char="Ø"/>
            </a:pPr>
            <a:r>
              <a:rPr lang="en-US" altLang="zh-CN" sz="2400" dirty="0" smtClean="0"/>
              <a:t>Twice NAT</a:t>
            </a:r>
          </a:p>
          <a:p>
            <a:pPr lvl="2">
              <a:lnSpc>
                <a:spcPct val="150000"/>
              </a:lnSpc>
              <a:buSzPct val="100000"/>
              <a:buNone/>
            </a:pPr>
            <a:r>
              <a:rPr lang="en-US" altLang="zh-CN" sz="2000" i="1" dirty="0" smtClean="0">
                <a:solidFill>
                  <a:srgbClr val="0070C0"/>
                </a:solidFill>
              </a:rPr>
              <a:t>In this case, NAT is not a parameter of the network object; the network object or group is a parameter of the NAT configuration. </a:t>
            </a:r>
          </a:p>
          <a:p>
            <a:pPr>
              <a:lnSpc>
                <a:spcPct val="150000"/>
              </a:lnSpc>
              <a:buNone/>
            </a:pPr>
            <a:r>
              <a:rPr lang="en-US" altLang="zh-CN" sz="2400" dirty="0" smtClean="0"/>
              <a:t>Except session table, ASA also keeps NAT </a:t>
            </a:r>
            <a:r>
              <a:rPr lang="en-US" altLang="zh-CN" sz="2400" dirty="0" err="1" smtClean="0"/>
              <a:t>xlate</a:t>
            </a:r>
            <a:r>
              <a:rPr lang="en-US" altLang="zh-CN" sz="2400" dirty="0" smtClean="0"/>
              <a:t> table. </a:t>
            </a:r>
            <a:endParaRPr lang="zh-CN" alt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Cisco ASA Series</a:t>
            </a:r>
            <a:endParaRPr lang="zh-CN" altLang="en-US" sz="2800" dirty="0"/>
          </a:p>
        </p:txBody>
      </p:sp>
      <p:sp>
        <p:nvSpPr>
          <p:cNvPr id="3" name="内容占位符 2"/>
          <p:cNvSpPr>
            <a:spLocks noGrp="1"/>
          </p:cNvSpPr>
          <p:nvPr>
            <p:ph sz="quarter" idx="10"/>
          </p:nvPr>
        </p:nvSpPr>
        <p:spPr/>
        <p:txBody>
          <a:bodyPr/>
          <a:lstStyle/>
          <a:p>
            <a:pPr>
              <a:buNone/>
            </a:pPr>
            <a:r>
              <a:rPr lang="en-US" altLang="zh-CN" sz="2800" dirty="0" smtClean="0"/>
              <a:t>NAT Rule Matching Order</a:t>
            </a:r>
          </a:p>
          <a:p>
            <a:pPr>
              <a:buNone/>
            </a:pPr>
            <a:endParaRPr lang="zh-CN" altLang="en-US" dirty="0"/>
          </a:p>
        </p:txBody>
      </p:sp>
      <p:graphicFrame>
        <p:nvGraphicFramePr>
          <p:cNvPr id="4" name="表格 3"/>
          <p:cNvGraphicFramePr>
            <a:graphicFrameLocks noGrp="1"/>
          </p:cNvGraphicFramePr>
          <p:nvPr/>
        </p:nvGraphicFramePr>
        <p:xfrm>
          <a:off x="556592" y="1781313"/>
          <a:ext cx="8123583" cy="4186903"/>
        </p:xfrm>
        <a:graphic>
          <a:graphicData uri="http://schemas.openxmlformats.org/drawingml/2006/table">
            <a:tbl>
              <a:tblPr firstRow="1" bandRow="1">
                <a:tableStyleId>{7DF18680-E054-41AD-8BC1-D1AEF772440D}</a:tableStyleId>
              </a:tblPr>
              <a:tblGrid>
                <a:gridCol w="1258956"/>
                <a:gridCol w="1524000"/>
                <a:gridCol w="5340627"/>
              </a:tblGrid>
              <a:tr h="498061">
                <a:tc>
                  <a:txBody>
                    <a:bodyPr/>
                    <a:lstStyle/>
                    <a:p>
                      <a:pPr>
                        <a:lnSpc>
                          <a:spcPct val="115000"/>
                        </a:lnSpc>
                        <a:spcAft>
                          <a:spcPts val="0"/>
                        </a:spcAft>
                      </a:pPr>
                      <a:r>
                        <a:rPr lang="en-US" sz="2000" b="0" kern="100" dirty="0">
                          <a:solidFill>
                            <a:schemeClr val="tx1"/>
                          </a:solidFill>
                        </a:rPr>
                        <a:t>Section</a:t>
                      </a:r>
                      <a:endParaRPr lang="zh-CN" sz="2800" b="0" kern="100" dirty="0">
                        <a:solidFill>
                          <a:schemeClr val="tx1"/>
                        </a:solidFill>
                        <a:latin typeface="Cambria"/>
                        <a:ea typeface="黑体"/>
                        <a:cs typeface="Times New Roman"/>
                      </a:endParaRPr>
                    </a:p>
                  </a:txBody>
                  <a:tcPr marL="28575" marR="28575" marT="28575" marB="28575" anchor="b"/>
                </a:tc>
                <a:tc>
                  <a:txBody>
                    <a:bodyPr/>
                    <a:lstStyle/>
                    <a:p>
                      <a:pPr>
                        <a:lnSpc>
                          <a:spcPct val="115000"/>
                        </a:lnSpc>
                        <a:spcAft>
                          <a:spcPts val="0"/>
                        </a:spcAft>
                      </a:pPr>
                      <a:r>
                        <a:rPr lang="en-US" sz="2000" b="0" kern="100" dirty="0">
                          <a:solidFill>
                            <a:schemeClr val="tx1"/>
                          </a:solidFill>
                        </a:rPr>
                        <a:t>Rule Type</a:t>
                      </a:r>
                      <a:endParaRPr lang="zh-CN" sz="2800" b="0" kern="100" dirty="0">
                        <a:solidFill>
                          <a:schemeClr val="tx1"/>
                        </a:solidFill>
                        <a:latin typeface="Cambria"/>
                        <a:ea typeface="黑体"/>
                        <a:cs typeface="Times New Roman"/>
                      </a:endParaRPr>
                    </a:p>
                  </a:txBody>
                  <a:tcPr marL="28575" marR="28575" marT="28575" marB="28575" anchor="b"/>
                </a:tc>
                <a:tc>
                  <a:txBody>
                    <a:bodyPr/>
                    <a:lstStyle/>
                    <a:p>
                      <a:pPr>
                        <a:lnSpc>
                          <a:spcPct val="115000"/>
                        </a:lnSpc>
                        <a:spcAft>
                          <a:spcPts val="0"/>
                        </a:spcAft>
                      </a:pPr>
                      <a:r>
                        <a:rPr lang="en-US" sz="2000" b="0" kern="100" dirty="0">
                          <a:solidFill>
                            <a:schemeClr val="tx1"/>
                          </a:solidFill>
                        </a:rPr>
                        <a:t>Order of Rules within the Section</a:t>
                      </a:r>
                      <a:endParaRPr lang="zh-CN" sz="2800" b="0" kern="100" dirty="0">
                        <a:solidFill>
                          <a:schemeClr val="tx1"/>
                        </a:solidFill>
                        <a:latin typeface="Cambria"/>
                        <a:ea typeface="黑体"/>
                        <a:cs typeface="Times New Roman"/>
                      </a:endParaRPr>
                    </a:p>
                  </a:txBody>
                  <a:tcPr marL="28575" marR="28575" marT="28575" marB="28575" anchor="b"/>
                </a:tc>
              </a:tr>
              <a:tr h="530087">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Section 1</a:t>
                      </a:r>
                      <a:endParaRPr lang="zh-CN" sz="1600" i="1" kern="100" dirty="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Twice NAT</a:t>
                      </a:r>
                      <a:endParaRPr lang="zh-CN" sz="1600" i="1" kern="100" dirty="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Applied on a first match basis, in the order they appear in the configuration. By default, twice NAT rules are added to section 1.</a:t>
                      </a:r>
                      <a:endParaRPr lang="zh-CN" sz="1600" i="1" kern="100" dirty="0">
                        <a:solidFill>
                          <a:schemeClr val="tx1"/>
                        </a:solidFill>
                        <a:latin typeface="Cambria"/>
                        <a:ea typeface="黑体"/>
                        <a:cs typeface="Times New Roman"/>
                      </a:endParaRPr>
                    </a:p>
                  </a:txBody>
                  <a:tcPr marL="28575" marR="28575" marT="28575" marB="28575"/>
                </a:tc>
              </a:tr>
              <a:tr h="1068733">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Section 2</a:t>
                      </a:r>
                      <a:endParaRPr lang="zh-CN" sz="1600" i="1" kern="100" dirty="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Network object NAT</a:t>
                      </a:r>
                      <a:endParaRPr lang="zh-CN" sz="1600" i="1" kern="100" dirty="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Section 2 rules are </a:t>
                      </a:r>
                      <a:r>
                        <a:rPr lang="en-US" sz="1600" i="1" kern="100" dirty="0" smtClean="0">
                          <a:solidFill>
                            <a:schemeClr val="tx1"/>
                          </a:solidFill>
                          <a:latin typeface="Arial"/>
                          <a:ea typeface="Times New Roman"/>
                          <a:cs typeface="Times New Roman"/>
                        </a:rPr>
                        <a:t>automatically </a:t>
                      </a:r>
                      <a:r>
                        <a:rPr lang="en-US" sz="1600" i="1" kern="100" dirty="0">
                          <a:solidFill>
                            <a:schemeClr val="tx1"/>
                          </a:solidFill>
                          <a:latin typeface="Arial"/>
                          <a:ea typeface="Times New Roman"/>
                          <a:cs typeface="Times New Roman"/>
                        </a:rPr>
                        <a:t>determined by </a:t>
                      </a:r>
                      <a:r>
                        <a:rPr lang="en-US" sz="1600" i="1" kern="100" dirty="0" smtClean="0">
                          <a:solidFill>
                            <a:schemeClr val="tx1"/>
                          </a:solidFill>
                          <a:latin typeface="Arial"/>
                          <a:ea typeface="Times New Roman"/>
                          <a:cs typeface="Times New Roman"/>
                        </a:rPr>
                        <a:t>ASA.</a:t>
                      </a:r>
                      <a:r>
                        <a:rPr lang="en-US" sz="1600" i="1" kern="100" baseline="0" dirty="0" smtClean="0">
                          <a:solidFill>
                            <a:schemeClr val="tx1"/>
                          </a:solidFill>
                          <a:latin typeface="Arial"/>
                          <a:ea typeface="Times New Roman"/>
                          <a:cs typeface="Times New Roman"/>
                        </a:rPr>
                        <a:t> </a:t>
                      </a:r>
                      <a:endParaRPr lang="zh-CN" sz="1600" i="1" kern="100" dirty="0">
                        <a:solidFill>
                          <a:schemeClr val="tx1"/>
                        </a:solidFill>
                        <a:latin typeface="Cambria"/>
                        <a:ea typeface="黑体"/>
                        <a:cs typeface="Times New Roman"/>
                      </a:endParaRPr>
                    </a:p>
                    <a:p>
                      <a:pPr>
                        <a:lnSpc>
                          <a:spcPct val="115000"/>
                        </a:lnSpc>
                        <a:spcAft>
                          <a:spcPts val="440"/>
                        </a:spcAft>
                      </a:pPr>
                      <a:r>
                        <a:rPr lang="en-US" sz="1600" b="0" i="1" kern="100" dirty="0" smtClean="0">
                          <a:solidFill>
                            <a:schemeClr val="tx1"/>
                          </a:solidFill>
                          <a:latin typeface="Arial"/>
                          <a:ea typeface="Times New Roman"/>
                          <a:cs typeface="Times New Roman"/>
                        </a:rPr>
                        <a:t>1. </a:t>
                      </a:r>
                      <a:r>
                        <a:rPr lang="en-US" sz="1600" b="0" i="1" kern="100" dirty="0">
                          <a:solidFill>
                            <a:schemeClr val="tx1"/>
                          </a:solidFill>
                          <a:latin typeface="Arial"/>
                          <a:ea typeface="Times New Roman"/>
                          <a:cs typeface="Times New Roman"/>
                        </a:rPr>
                        <a:t>Quantity of real IP addresses: From smallest to largest</a:t>
                      </a:r>
                      <a:r>
                        <a:rPr lang="en-US" sz="1600" b="0" i="1" kern="100" dirty="0" smtClean="0">
                          <a:solidFill>
                            <a:schemeClr val="tx1"/>
                          </a:solidFill>
                          <a:latin typeface="Arial"/>
                          <a:ea typeface="Times New Roman"/>
                          <a:cs typeface="Times New Roman"/>
                        </a:rPr>
                        <a:t>. </a:t>
                      </a:r>
                      <a:endParaRPr lang="zh-CN" sz="1600" b="0" i="1" kern="100" dirty="0">
                        <a:solidFill>
                          <a:schemeClr val="tx1"/>
                        </a:solidFill>
                        <a:latin typeface="Cambria"/>
                        <a:ea typeface="黑体"/>
                        <a:cs typeface="Times New Roman"/>
                      </a:endParaRPr>
                    </a:p>
                    <a:p>
                      <a:pPr>
                        <a:lnSpc>
                          <a:spcPct val="115000"/>
                        </a:lnSpc>
                        <a:spcAft>
                          <a:spcPts val="440"/>
                        </a:spcAft>
                      </a:pPr>
                      <a:r>
                        <a:rPr lang="en-US" sz="1600" b="0" i="1" kern="100" dirty="0" smtClean="0">
                          <a:solidFill>
                            <a:schemeClr val="tx1"/>
                          </a:solidFill>
                          <a:latin typeface="Arial"/>
                          <a:ea typeface="Times New Roman"/>
                          <a:cs typeface="Times New Roman"/>
                        </a:rPr>
                        <a:t>2. The IP </a:t>
                      </a:r>
                      <a:r>
                        <a:rPr lang="en-US" sz="1600" b="0" i="1" kern="100" dirty="0">
                          <a:solidFill>
                            <a:schemeClr val="tx1"/>
                          </a:solidFill>
                          <a:latin typeface="Arial"/>
                          <a:ea typeface="Times New Roman"/>
                          <a:cs typeface="Times New Roman"/>
                        </a:rPr>
                        <a:t>address </a:t>
                      </a:r>
                      <a:r>
                        <a:rPr lang="en-US" sz="1600" b="0" i="1" kern="100" dirty="0" smtClean="0">
                          <a:solidFill>
                            <a:schemeClr val="tx1"/>
                          </a:solidFill>
                          <a:latin typeface="Arial"/>
                          <a:ea typeface="Times New Roman"/>
                          <a:cs typeface="Times New Roman"/>
                        </a:rPr>
                        <a:t>number: From </a:t>
                      </a:r>
                      <a:r>
                        <a:rPr lang="en-US" sz="1600" b="0" i="1" kern="100" dirty="0">
                          <a:solidFill>
                            <a:schemeClr val="tx1"/>
                          </a:solidFill>
                          <a:latin typeface="Arial"/>
                          <a:ea typeface="Times New Roman"/>
                          <a:cs typeface="Times New Roman"/>
                        </a:rPr>
                        <a:t>lowest to highest. </a:t>
                      </a:r>
                      <a:endParaRPr lang="zh-CN" sz="1600" b="0" i="1" kern="100" dirty="0">
                        <a:solidFill>
                          <a:schemeClr val="tx1"/>
                        </a:solidFill>
                        <a:latin typeface="Cambria"/>
                        <a:ea typeface="黑体"/>
                        <a:cs typeface="Times New Roman"/>
                      </a:endParaRPr>
                    </a:p>
                    <a:p>
                      <a:pPr>
                        <a:lnSpc>
                          <a:spcPct val="115000"/>
                        </a:lnSpc>
                        <a:spcAft>
                          <a:spcPts val="440"/>
                        </a:spcAft>
                      </a:pPr>
                      <a:r>
                        <a:rPr lang="en-US" sz="1600" b="0" i="1" kern="100" dirty="0" smtClean="0">
                          <a:solidFill>
                            <a:schemeClr val="tx1"/>
                          </a:solidFill>
                          <a:latin typeface="Arial"/>
                          <a:ea typeface="Times New Roman"/>
                          <a:cs typeface="Times New Roman"/>
                        </a:rPr>
                        <a:t>3. The </a:t>
                      </a:r>
                      <a:r>
                        <a:rPr lang="en-US" sz="1600" b="0" i="1" kern="100" dirty="0">
                          <a:solidFill>
                            <a:schemeClr val="tx1"/>
                          </a:solidFill>
                          <a:latin typeface="Arial"/>
                          <a:ea typeface="Times New Roman"/>
                          <a:cs typeface="Times New Roman"/>
                        </a:rPr>
                        <a:t>name of the network object is </a:t>
                      </a:r>
                      <a:r>
                        <a:rPr lang="en-US" sz="1600" b="0" i="1" kern="100" dirty="0" smtClean="0">
                          <a:solidFill>
                            <a:schemeClr val="tx1"/>
                          </a:solidFill>
                          <a:latin typeface="Arial"/>
                          <a:ea typeface="Times New Roman"/>
                          <a:cs typeface="Times New Roman"/>
                        </a:rPr>
                        <a:t>used: In </a:t>
                      </a:r>
                      <a:r>
                        <a:rPr lang="en-US" sz="1600" b="0" i="1" kern="100" dirty="0">
                          <a:solidFill>
                            <a:schemeClr val="tx1"/>
                          </a:solidFill>
                          <a:latin typeface="Arial"/>
                          <a:ea typeface="Times New Roman"/>
                          <a:cs typeface="Times New Roman"/>
                        </a:rPr>
                        <a:t>alphabetical order. </a:t>
                      </a:r>
                      <a:endParaRPr lang="zh-CN" sz="1600" b="0" i="1" kern="100" dirty="0">
                        <a:solidFill>
                          <a:schemeClr val="tx1"/>
                        </a:solidFill>
                        <a:latin typeface="Cambria"/>
                        <a:ea typeface="黑体"/>
                        <a:cs typeface="Times New Roman"/>
                      </a:endParaRPr>
                    </a:p>
                  </a:txBody>
                  <a:tcPr marL="28575" marR="28575" marT="28575" marB="28575"/>
                </a:tc>
              </a:tr>
              <a:tr h="1068733">
                <a:tc>
                  <a:txBody>
                    <a:bodyPr/>
                    <a:lstStyle/>
                    <a:p>
                      <a:pPr>
                        <a:lnSpc>
                          <a:spcPct val="115000"/>
                        </a:lnSpc>
                        <a:spcBef>
                          <a:spcPts val="65"/>
                        </a:spcBef>
                        <a:spcAft>
                          <a:spcPts val="375"/>
                        </a:spcAft>
                      </a:pPr>
                      <a:r>
                        <a:rPr lang="en-US" sz="1600" i="1" kern="100">
                          <a:solidFill>
                            <a:schemeClr val="tx1"/>
                          </a:solidFill>
                          <a:latin typeface="Arial"/>
                          <a:ea typeface="Times New Roman"/>
                          <a:cs typeface="Times New Roman"/>
                        </a:rPr>
                        <a:t>Section 3</a:t>
                      </a:r>
                      <a:endParaRPr lang="zh-CN" sz="1600" i="1" kern="10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a:solidFill>
                            <a:schemeClr val="tx1"/>
                          </a:solidFill>
                          <a:latin typeface="Arial"/>
                          <a:ea typeface="Times New Roman"/>
                          <a:cs typeface="Times New Roman"/>
                        </a:rPr>
                        <a:t>Twice NAT</a:t>
                      </a:r>
                      <a:endParaRPr lang="zh-CN" sz="1600" i="1" kern="100">
                        <a:solidFill>
                          <a:schemeClr val="tx1"/>
                        </a:solidFill>
                        <a:latin typeface="Cambria"/>
                        <a:ea typeface="黑体"/>
                        <a:cs typeface="Times New Roman"/>
                      </a:endParaRPr>
                    </a:p>
                  </a:txBody>
                  <a:tcPr marL="28575" marR="28575" marT="28575" marB="28575"/>
                </a:tc>
                <a:tc>
                  <a:txBody>
                    <a:bodyPr/>
                    <a:lstStyle/>
                    <a:p>
                      <a:pPr>
                        <a:lnSpc>
                          <a:spcPct val="115000"/>
                        </a:lnSpc>
                        <a:spcBef>
                          <a:spcPts val="65"/>
                        </a:spcBef>
                        <a:spcAft>
                          <a:spcPts val="375"/>
                        </a:spcAft>
                      </a:pPr>
                      <a:r>
                        <a:rPr lang="en-US" sz="1600" i="1" kern="100" dirty="0">
                          <a:solidFill>
                            <a:schemeClr val="tx1"/>
                          </a:solidFill>
                          <a:latin typeface="Arial"/>
                          <a:ea typeface="Times New Roman"/>
                          <a:cs typeface="Times New Roman"/>
                        </a:rPr>
                        <a:t>Section 3 rules are applied on a first match basis, in the order they appear in the configuration. </a:t>
                      </a:r>
                      <a:r>
                        <a:rPr lang="en-US" sz="1600" i="1" kern="100" dirty="0" smtClean="0">
                          <a:solidFill>
                            <a:schemeClr val="tx1"/>
                          </a:solidFill>
                          <a:latin typeface="Arial"/>
                          <a:ea typeface="Times New Roman"/>
                          <a:cs typeface="Times New Roman"/>
                        </a:rPr>
                        <a:t>User </a:t>
                      </a:r>
                      <a:r>
                        <a:rPr lang="en-US" sz="1600" i="1" kern="100" dirty="0">
                          <a:solidFill>
                            <a:schemeClr val="tx1"/>
                          </a:solidFill>
                          <a:latin typeface="Arial"/>
                          <a:ea typeface="Times New Roman"/>
                          <a:cs typeface="Times New Roman"/>
                        </a:rPr>
                        <a:t>can specify whether to add a twice NAT rule to section 3 when you add the rule.</a:t>
                      </a:r>
                      <a:endParaRPr lang="zh-CN" sz="1600" i="1" kern="100" dirty="0">
                        <a:solidFill>
                          <a:schemeClr val="tx1"/>
                        </a:solidFill>
                        <a:latin typeface="Cambria"/>
                        <a:ea typeface="黑体"/>
                        <a:cs typeface="Times New Roman"/>
                      </a:endParaRPr>
                    </a:p>
                  </a:txBody>
                  <a:tcPr marL="28575" marR="28575" marT="28575" marB="28575"/>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FortiGate</a:t>
            </a:r>
            <a:r>
              <a:rPr lang="en-US" altLang="zh-CN" sz="2800" dirty="0"/>
              <a:t>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fontScale="92500" lnSpcReduction="10000"/>
          </a:bodyPr>
          <a:lstStyle/>
          <a:p>
            <a:pPr>
              <a:buNone/>
            </a:pPr>
            <a:r>
              <a:rPr lang="en-US" altLang="zh-CN" sz="2800" dirty="0" smtClean="0"/>
              <a:t>FortiGate80C with build version v4.0 MR3</a:t>
            </a:r>
          </a:p>
          <a:p>
            <a:pPr>
              <a:lnSpc>
                <a:spcPct val="150000"/>
              </a:lnSpc>
              <a:buNone/>
            </a:pPr>
            <a:r>
              <a:rPr lang="en-US" altLang="zh-CN" sz="2400" dirty="0" smtClean="0"/>
              <a:t>NAT Types in </a:t>
            </a:r>
            <a:r>
              <a:rPr lang="en-US" altLang="zh-CN" sz="2400" dirty="0" err="1" smtClean="0"/>
              <a:t>FortiGate</a:t>
            </a:r>
            <a:r>
              <a:rPr lang="en-US" altLang="zh-CN" sz="2400" dirty="0" smtClean="0"/>
              <a:t>: </a:t>
            </a:r>
          </a:p>
          <a:p>
            <a:pPr lvl="1">
              <a:lnSpc>
                <a:spcPct val="150000"/>
              </a:lnSpc>
              <a:buSzPct val="100000"/>
              <a:buFont typeface="Wingdings" pitchFamily="2" charset="2"/>
              <a:buChar char="Ø"/>
            </a:pPr>
            <a:r>
              <a:rPr lang="en-US" altLang="zh-CN" sz="2400" dirty="0" smtClean="0"/>
              <a:t>Static NAT(SNAT)</a:t>
            </a:r>
          </a:p>
          <a:p>
            <a:pPr lvl="2">
              <a:lnSpc>
                <a:spcPct val="150000"/>
              </a:lnSpc>
            </a:pPr>
            <a:r>
              <a:rPr lang="en-US" altLang="zh-CN" sz="2400" i="1" dirty="0" smtClean="0">
                <a:solidFill>
                  <a:srgbClr val="0070C0"/>
                </a:solidFill>
              </a:rPr>
              <a:t>Static Destination NAT(SDNAT)</a:t>
            </a:r>
          </a:p>
          <a:p>
            <a:pPr lvl="2">
              <a:lnSpc>
                <a:spcPct val="150000"/>
              </a:lnSpc>
            </a:pPr>
            <a:r>
              <a:rPr lang="en-US" altLang="zh-CN" sz="2400" i="1" dirty="0" smtClean="0">
                <a:solidFill>
                  <a:srgbClr val="0070C0"/>
                </a:solidFill>
              </a:rPr>
              <a:t>Static NAT port forwarding</a:t>
            </a:r>
          </a:p>
          <a:p>
            <a:pPr lvl="1">
              <a:lnSpc>
                <a:spcPct val="150000"/>
              </a:lnSpc>
              <a:buSzPct val="100000"/>
              <a:buFont typeface="Wingdings" pitchFamily="2" charset="2"/>
              <a:buChar char="Ø"/>
            </a:pPr>
            <a:r>
              <a:rPr lang="en-US" altLang="zh-CN" sz="2400" dirty="0" smtClean="0"/>
              <a:t>Dynamic NAT(DNAT)</a:t>
            </a:r>
          </a:p>
          <a:p>
            <a:pPr lvl="2">
              <a:lnSpc>
                <a:spcPct val="150000"/>
              </a:lnSpc>
            </a:pPr>
            <a:r>
              <a:rPr lang="en-US" altLang="zh-CN" sz="2400" i="1" dirty="0" smtClean="0">
                <a:solidFill>
                  <a:srgbClr val="0070C0"/>
                </a:solidFill>
              </a:rPr>
              <a:t>Dynamic source address translation</a:t>
            </a:r>
          </a:p>
          <a:p>
            <a:pPr lvl="2">
              <a:lnSpc>
                <a:spcPct val="150000"/>
              </a:lnSpc>
            </a:pPr>
            <a:r>
              <a:rPr lang="en-US" altLang="zh-CN" sz="2400" i="1" dirty="0" smtClean="0">
                <a:solidFill>
                  <a:srgbClr val="0070C0"/>
                </a:solidFill>
              </a:rPr>
              <a:t>Dynamic destination address</a:t>
            </a:r>
          </a:p>
          <a:p>
            <a:pPr lvl="2">
              <a:lnSpc>
                <a:spcPct val="150000"/>
              </a:lnSpc>
            </a:pPr>
            <a:r>
              <a:rPr lang="en-US" altLang="zh-CN" sz="2400" i="1" dirty="0" smtClean="0">
                <a:solidFill>
                  <a:srgbClr val="0070C0"/>
                </a:solidFill>
              </a:rPr>
              <a:t>Dynamic port forwarding</a:t>
            </a:r>
          </a:p>
          <a:p>
            <a:pPr>
              <a:buNone/>
            </a:pP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FortiGate</a:t>
            </a:r>
            <a:r>
              <a:rPr lang="en-US" altLang="zh-CN" sz="2800" dirty="0"/>
              <a:t>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800" dirty="0" smtClean="0"/>
              <a:t>Static NAT</a:t>
            </a:r>
          </a:p>
          <a:p>
            <a:pPr lvl="1">
              <a:lnSpc>
                <a:spcPct val="150000"/>
              </a:lnSpc>
              <a:buSzPct val="100000"/>
              <a:buFont typeface="Wingdings" pitchFamily="2" charset="2"/>
              <a:buChar char="Ø"/>
            </a:pPr>
            <a:r>
              <a:rPr lang="en-US" altLang="zh-CN" sz="2400" dirty="0" smtClean="0"/>
              <a:t>Virtual IP</a:t>
            </a:r>
          </a:p>
          <a:p>
            <a:pPr lvl="2">
              <a:lnSpc>
                <a:spcPct val="150000"/>
              </a:lnSpc>
            </a:pPr>
            <a:r>
              <a:rPr lang="en-US" altLang="zh-CN" sz="2000" i="1" dirty="0" smtClean="0">
                <a:solidFill>
                  <a:srgbClr val="0070C0"/>
                </a:solidFill>
              </a:rPr>
              <a:t>Virtual IP performs 1-to-1 mapping.</a:t>
            </a:r>
          </a:p>
          <a:p>
            <a:pPr lvl="2">
              <a:lnSpc>
                <a:spcPct val="150000"/>
              </a:lnSpc>
            </a:pPr>
            <a:r>
              <a:rPr lang="en-US" altLang="zh-CN" sz="2000" i="1" dirty="0" err="1" smtClean="0">
                <a:solidFill>
                  <a:srgbClr val="0070C0"/>
                </a:solidFill>
              </a:rPr>
              <a:t>FortiGate</a:t>
            </a:r>
            <a:r>
              <a:rPr lang="en-US" altLang="zh-CN" sz="2000" i="1" dirty="0" smtClean="0">
                <a:solidFill>
                  <a:srgbClr val="0070C0"/>
                </a:solidFill>
              </a:rPr>
              <a:t> also gives a chose only for Inbound traffic.</a:t>
            </a:r>
          </a:p>
          <a:p>
            <a:pPr lvl="1">
              <a:lnSpc>
                <a:spcPct val="150000"/>
              </a:lnSpc>
              <a:buSzPct val="100000"/>
              <a:buFont typeface="Wingdings" pitchFamily="2" charset="2"/>
              <a:buChar char="Ø"/>
            </a:pPr>
            <a:r>
              <a:rPr lang="en-US" altLang="zh-CN" sz="2400" dirty="0" smtClean="0"/>
              <a:t>Static NAT port forwarding</a:t>
            </a:r>
          </a:p>
          <a:p>
            <a:pPr lvl="2">
              <a:lnSpc>
                <a:spcPct val="150000"/>
              </a:lnSpc>
              <a:buSzPct val="100000"/>
              <a:buNone/>
            </a:pPr>
            <a:r>
              <a:rPr lang="en-US" altLang="zh-CN" sz="2000" i="1" dirty="0" smtClean="0">
                <a:solidFill>
                  <a:srgbClr val="0070C0"/>
                </a:solidFill>
              </a:rPr>
              <a:t>In specially, there is also static port forwarding, which acts similarly to static NAT, translating a destination address and port number to another destination address and port number. </a:t>
            </a:r>
            <a:endParaRPr lang="zh-CN" altLang="en-US" sz="2000" i="1" dirty="0" smtClean="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FortiGate</a:t>
            </a:r>
            <a:r>
              <a:rPr lang="en-US" altLang="zh-CN" sz="2800" dirty="0"/>
              <a:t>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marL="112713" lvl="2" indent="-112713">
              <a:spcBef>
                <a:spcPts val="800"/>
              </a:spcBef>
              <a:spcAft>
                <a:spcPts val="400"/>
              </a:spcAft>
              <a:buSzPct val="100000"/>
              <a:buNone/>
            </a:pPr>
            <a:r>
              <a:rPr lang="en-US" altLang="zh-CN" sz="2800" dirty="0" smtClean="0"/>
              <a:t>Dynamic source address translation</a:t>
            </a:r>
          </a:p>
          <a:p>
            <a:pPr marL="406401" lvl="3" indent="-112713">
              <a:lnSpc>
                <a:spcPct val="150000"/>
              </a:lnSpc>
              <a:spcBef>
                <a:spcPts val="800"/>
              </a:spcBef>
              <a:spcAft>
                <a:spcPts val="400"/>
              </a:spcAft>
              <a:buSzPct val="100000"/>
              <a:buFont typeface="Wingdings" pitchFamily="2" charset="2"/>
              <a:buChar char="Ø"/>
            </a:pPr>
            <a:r>
              <a:rPr lang="en-US" altLang="zh-CN" sz="2400" i="1" dirty="0" smtClean="0">
                <a:solidFill>
                  <a:schemeClr val="accent1"/>
                </a:solidFill>
              </a:rPr>
              <a:t>IP pool</a:t>
            </a:r>
          </a:p>
          <a:p>
            <a:pPr marL="406401" lvl="3" indent="-112713">
              <a:lnSpc>
                <a:spcPct val="150000"/>
              </a:lnSpc>
              <a:spcBef>
                <a:spcPts val="800"/>
              </a:spcBef>
              <a:spcAft>
                <a:spcPts val="400"/>
              </a:spcAft>
              <a:buSzPct val="100000"/>
              <a:buFont typeface="Wingdings" pitchFamily="2" charset="2"/>
              <a:buChar char="Ø"/>
            </a:pPr>
            <a:r>
              <a:rPr lang="en-US" altLang="zh-CN" sz="2400" i="1" dirty="0" smtClean="0">
                <a:solidFill>
                  <a:schemeClr val="accent1"/>
                </a:solidFill>
              </a:rPr>
              <a:t>PAT</a:t>
            </a:r>
          </a:p>
          <a:p>
            <a:pPr marL="406401" lvl="3" indent="-112713">
              <a:lnSpc>
                <a:spcPct val="150000"/>
              </a:lnSpc>
              <a:spcBef>
                <a:spcPts val="800"/>
              </a:spcBef>
              <a:spcAft>
                <a:spcPts val="400"/>
              </a:spcAft>
              <a:buSzPct val="100000"/>
              <a:buFont typeface="Wingdings" pitchFamily="2" charset="2"/>
              <a:buChar char="Ø"/>
            </a:pPr>
            <a:r>
              <a:rPr lang="en-US" altLang="zh-CN" sz="2400" i="1" dirty="0" smtClean="0">
                <a:solidFill>
                  <a:schemeClr val="accent1"/>
                </a:solidFill>
              </a:rPr>
              <a:t>IP Paired</a:t>
            </a:r>
          </a:p>
          <a:p>
            <a:pPr marL="406401" lvl="3" indent="-112713">
              <a:lnSpc>
                <a:spcPct val="150000"/>
              </a:lnSpc>
              <a:spcBef>
                <a:spcPts val="800"/>
              </a:spcBef>
              <a:spcAft>
                <a:spcPts val="400"/>
              </a:spcAft>
              <a:buSzPct val="100000"/>
              <a:buFont typeface="Wingdings" pitchFamily="2" charset="2"/>
              <a:buChar char="Ø"/>
            </a:pPr>
            <a:r>
              <a:rPr lang="en-US" altLang="zh-CN" sz="2400" i="1" dirty="0" smtClean="0">
                <a:solidFill>
                  <a:schemeClr val="accent1"/>
                </a:solidFill>
              </a:rPr>
              <a:t>Overloading</a:t>
            </a:r>
          </a:p>
          <a:p>
            <a:pPr>
              <a:buSzPct val="100000"/>
              <a:buNone/>
            </a:pPr>
            <a:endParaRPr lang="en-US" altLang="zh-CN" sz="2000" dirty="0" smtClean="0">
              <a:solidFill>
                <a:srgbClr val="292929"/>
              </a:solidFill>
            </a:endParaRPr>
          </a:p>
          <a:p>
            <a:pPr>
              <a:buNone/>
            </a:pPr>
            <a:endParaRPr lang="en-US" altLang="zh-CN" i="1" dirty="0" smtClean="0">
              <a:solidFill>
                <a:srgbClr val="0070C0"/>
              </a:solidFill>
            </a:endParaRPr>
          </a:p>
          <a:p>
            <a:pPr lvl="1">
              <a:lnSpc>
                <a:spcPct val="150000"/>
              </a:lnSpc>
              <a:buNone/>
            </a:pPr>
            <a:endParaRPr lang="en-US" altLang="zh-CN" sz="1800" i="1" dirty="0" smtClean="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FortiGate</a:t>
            </a:r>
            <a:r>
              <a:rPr lang="en-US" altLang="zh-CN" sz="2800" dirty="0"/>
              <a:t>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marL="112713" lvl="2" indent="-112713">
              <a:spcBef>
                <a:spcPts val="800"/>
              </a:spcBef>
              <a:spcAft>
                <a:spcPts val="400"/>
              </a:spcAft>
              <a:buSzPct val="100000"/>
              <a:buNone/>
            </a:pPr>
            <a:r>
              <a:rPr lang="en-US" altLang="zh-CN" sz="2400" dirty="0" smtClean="0"/>
              <a:t>Central NAT Table</a:t>
            </a:r>
          </a:p>
          <a:p>
            <a:pPr lvl="1">
              <a:buNone/>
            </a:pPr>
            <a:r>
              <a:rPr lang="en-US" altLang="zh-CN" i="1" dirty="0" smtClean="0">
                <a:solidFill>
                  <a:srgbClr val="0070C0"/>
                </a:solidFill>
              </a:rPr>
              <a:t>Central NAT table enables NAT rules as well as NAT mappings that are set up by the global firewall table. Multiple NAT rules can be added, and they can be used in firewall policies. </a:t>
            </a:r>
          </a:p>
          <a:p>
            <a:pPr>
              <a:buSzPct val="100000"/>
              <a:buNone/>
            </a:pPr>
            <a:r>
              <a:rPr lang="en-US" altLang="zh-CN" sz="2400" dirty="0" smtClean="0">
                <a:solidFill>
                  <a:srgbClr val="292929"/>
                </a:solidFill>
              </a:rPr>
              <a:t>NAT in transparent mode</a:t>
            </a:r>
          </a:p>
          <a:p>
            <a:pPr lvl="1">
              <a:buSzPct val="100000"/>
              <a:buNone/>
            </a:pPr>
            <a:r>
              <a:rPr lang="en-US" altLang="zh-CN" i="1" dirty="0" smtClean="0">
                <a:solidFill>
                  <a:srgbClr val="0070C0"/>
                </a:solidFill>
              </a:rPr>
              <a:t>To support NAT in transparent mode, users need to add a second management IP. These two management IPs must be on different subnets. </a:t>
            </a:r>
          </a:p>
          <a:p>
            <a:pPr>
              <a:buSzPct val="100000"/>
              <a:buNone/>
            </a:pPr>
            <a:r>
              <a:rPr lang="en-US" altLang="zh-CN" sz="2400" dirty="0" smtClean="0">
                <a:solidFill>
                  <a:srgbClr val="292929"/>
                </a:solidFill>
              </a:rPr>
              <a:t>Double NAT</a:t>
            </a:r>
          </a:p>
          <a:p>
            <a:pPr lvl="1">
              <a:buSzPct val="100000"/>
              <a:buNone/>
            </a:pPr>
            <a:r>
              <a:rPr lang="en-US" altLang="zh-CN" i="1" dirty="0" smtClean="0">
                <a:solidFill>
                  <a:srgbClr val="0070C0"/>
                </a:solidFill>
              </a:rPr>
              <a:t>Users can combine IP pool and virtual IP as double NAT to perform both source and destination address translation. In fact, it is same as twice NAT addressed in overview.</a:t>
            </a:r>
            <a:endParaRPr lang="en-US" altLang="zh-CN" sz="1800" i="1" dirty="0" smtClean="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Huawei</a:t>
            </a:r>
            <a:r>
              <a:rPr lang="en-US" altLang="zh-CN" sz="2800" dirty="0"/>
              <a:t> USG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700" dirty="0" smtClean="0"/>
              <a:t>USG2210 with build version V100R005C00SPC300.</a:t>
            </a:r>
          </a:p>
          <a:p>
            <a:pPr>
              <a:lnSpc>
                <a:spcPct val="200000"/>
              </a:lnSpc>
              <a:buNone/>
            </a:pPr>
            <a:r>
              <a:rPr lang="en-US" altLang="zh-CN" sz="2700" dirty="0" smtClean="0"/>
              <a:t>NAT Types in USG series:</a:t>
            </a:r>
          </a:p>
          <a:p>
            <a:pPr lvl="1">
              <a:lnSpc>
                <a:spcPct val="200000"/>
              </a:lnSpc>
              <a:buSzPct val="100000"/>
              <a:buFont typeface="Wingdings" pitchFamily="2" charset="2"/>
              <a:buChar char="Ø"/>
            </a:pPr>
            <a:r>
              <a:rPr lang="en-US" altLang="zh-CN" sz="2400" i="1" dirty="0" smtClean="0">
                <a:solidFill>
                  <a:srgbClr val="0070C0"/>
                </a:solidFill>
              </a:rPr>
              <a:t>Source NAT</a:t>
            </a:r>
          </a:p>
          <a:p>
            <a:pPr lvl="1">
              <a:lnSpc>
                <a:spcPct val="200000"/>
              </a:lnSpc>
              <a:buSzPct val="100000"/>
              <a:buFont typeface="Wingdings" pitchFamily="2" charset="2"/>
              <a:buChar char="Ø"/>
            </a:pPr>
            <a:r>
              <a:rPr lang="en-US" altLang="zh-CN" sz="2400" i="1" dirty="0" smtClean="0">
                <a:solidFill>
                  <a:srgbClr val="0070C0"/>
                </a:solidFill>
              </a:rPr>
              <a:t>Address Mapping</a:t>
            </a:r>
          </a:p>
          <a:p>
            <a:pPr lvl="1">
              <a:lnSpc>
                <a:spcPct val="200000"/>
              </a:lnSpc>
              <a:buSzPct val="100000"/>
              <a:buFont typeface="Wingdings" pitchFamily="2" charset="2"/>
              <a:buChar char="Ø"/>
            </a:pPr>
            <a:r>
              <a:rPr lang="en-US" altLang="zh-CN" sz="2400" i="1" dirty="0" smtClean="0">
                <a:solidFill>
                  <a:srgbClr val="0070C0"/>
                </a:solidFill>
              </a:rPr>
              <a:t>Destination NAT</a:t>
            </a:r>
          </a:p>
          <a:p>
            <a:pPr>
              <a:buNone/>
            </a:pPr>
            <a:endParaRPr lang="en-US" altLang="zh-CN"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Huawei</a:t>
            </a:r>
            <a:r>
              <a:rPr lang="en-US" altLang="zh-CN" sz="2800" dirty="0"/>
              <a:t> USG Series</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800" dirty="0" smtClean="0"/>
              <a:t>Source NAT</a:t>
            </a:r>
          </a:p>
          <a:p>
            <a:pPr lvl="1">
              <a:lnSpc>
                <a:spcPct val="150000"/>
              </a:lnSpc>
              <a:buSzPct val="100000"/>
              <a:buFont typeface="Wingdings" pitchFamily="2" charset="2"/>
              <a:buChar char="Ø"/>
            </a:pPr>
            <a:r>
              <a:rPr lang="en-US" altLang="zh-CN" sz="2400" dirty="0" smtClean="0"/>
              <a:t>Supports Basic NAT and NAPT. </a:t>
            </a:r>
          </a:p>
          <a:p>
            <a:pPr lvl="1">
              <a:lnSpc>
                <a:spcPct val="150000"/>
              </a:lnSpc>
              <a:buSzPct val="100000"/>
              <a:buFont typeface="Wingdings" pitchFamily="2" charset="2"/>
              <a:buChar char="Ø"/>
            </a:pPr>
            <a:r>
              <a:rPr lang="en-US" altLang="zh-CN" sz="2400" dirty="0" smtClean="0"/>
              <a:t>Uses special NAT policy to implement source NAT</a:t>
            </a:r>
          </a:p>
          <a:p>
            <a:pPr lvl="1">
              <a:lnSpc>
                <a:spcPct val="150000"/>
              </a:lnSpc>
              <a:buSzPct val="100000"/>
              <a:buFont typeface="Wingdings" pitchFamily="2" charset="2"/>
              <a:buChar char="Ø"/>
            </a:pPr>
            <a:r>
              <a:rPr lang="en-US" altLang="zh-CN" sz="2400" dirty="0" smtClean="0"/>
              <a:t>Address pool</a:t>
            </a:r>
          </a:p>
          <a:p>
            <a:pPr lvl="3">
              <a:lnSpc>
                <a:spcPct val="150000"/>
              </a:lnSpc>
              <a:buFont typeface="Wingdings" pitchFamily="2" charset="2"/>
              <a:buChar char="§"/>
            </a:pPr>
            <a:r>
              <a:rPr lang="en-US" altLang="zh-CN" sz="2000" i="1" dirty="0" smtClean="0">
                <a:solidFill>
                  <a:srgbClr val="0070C0"/>
                </a:solidFill>
              </a:rPr>
              <a:t>PAT is enable by default</a:t>
            </a:r>
          </a:p>
          <a:p>
            <a:pPr lvl="3">
              <a:lnSpc>
                <a:spcPct val="150000"/>
              </a:lnSpc>
              <a:buFont typeface="Wingdings" pitchFamily="2" charset="2"/>
              <a:buChar char="§"/>
            </a:pPr>
            <a:r>
              <a:rPr lang="en-US" altLang="zh-CN" sz="2000" i="1" dirty="0" smtClean="0">
                <a:solidFill>
                  <a:srgbClr val="0070C0"/>
                </a:solidFill>
              </a:rPr>
              <a:t>Enable no-pat attribute in NAT policy to perform IP translation</a:t>
            </a:r>
          </a:p>
          <a:p>
            <a:pPr lvl="1">
              <a:lnSpc>
                <a:spcPct val="150000"/>
              </a:lnSpc>
              <a:buSzPct val="100000"/>
              <a:buFont typeface="Wingdings" pitchFamily="2" charset="2"/>
              <a:buChar char="Ø"/>
            </a:pPr>
            <a:r>
              <a:rPr lang="en-US" altLang="zh-CN" sz="2400" dirty="0" smtClean="0"/>
              <a:t>Easy IP:</a:t>
            </a:r>
            <a:r>
              <a:rPr lang="en-US" altLang="zh-CN" sz="2400" i="1" dirty="0" smtClean="0">
                <a:solidFill>
                  <a:srgbClr val="0070C0"/>
                </a:solidFill>
              </a:rPr>
              <a:t>PAT with outgoing interface IP address</a:t>
            </a:r>
            <a:endParaRPr lang="zh-CN" altLang="en-US" sz="2400" i="1" dirty="0" smtClean="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Huawei</a:t>
            </a:r>
            <a:r>
              <a:rPr lang="en-US" altLang="zh-CN" sz="2800" dirty="0"/>
              <a:t> USG Series</a:t>
            </a:r>
            <a:endParaRPr lang="zh-CN" altLang="en-US" sz="2800" dirty="0"/>
          </a:p>
        </p:txBody>
      </p:sp>
      <p:sp>
        <p:nvSpPr>
          <p:cNvPr id="3" name="内容占位符 2"/>
          <p:cNvSpPr>
            <a:spLocks noGrp="1"/>
          </p:cNvSpPr>
          <p:nvPr>
            <p:ph sz="quarter" idx="10"/>
          </p:nvPr>
        </p:nvSpPr>
        <p:spPr/>
        <p:txBody>
          <a:bodyPr>
            <a:normAutofit/>
          </a:bodyPr>
          <a:lstStyle/>
          <a:p>
            <a:pPr>
              <a:buSzPct val="100000"/>
              <a:buFont typeface="Wingdings" pitchFamily="2" charset="2"/>
              <a:buChar char="Ø"/>
            </a:pPr>
            <a:r>
              <a:rPr lang="en-US" altLang="zh-CN" sz="2400" dirty="0" smtClean="0"/>
              <a:t>Address mapping</a:t>
            </a:r>
          </a:p>
          <a:p>
            <a:pPr lvl="1">
              <a:buSzPct val="100000"/>
              <a:buNone/>
            </a:pPr>
            <a:r>
              <a:rPr lang="en-US" altLang="zh-CN" i="1" dirty="0" smtClean="0">
                <a:solidFill>
                  <a:srgbClr val="0070C0"/>
                </a:solidFill>
              </a:rPr>
              <a:t>Address Mapping creates a fixed translation of a real address to a mapped address. Both inbound and outbound traffic can reuse the fixed mapping.</a:t>
            </a:r>
          </a:p>
          <a:p>
            <a:pPr lvl="2">
              <a:buSzPct val="100000"/>
            </a:pPr>
            <a:r>
              <a:rPr lang="en-US" altLang="zh-CN" sz="2000" i="1" dirty="0" smtClean="0">
                <a:solidFill>
                  <a:srgbClr val="0070C0"/>
                </a:solidFill>
              </a:rPr>
              <a:t>Address and port mapping</a:t>
            </a:r>
          </a:p>
          <a:p>
            <a:pPr>
              <a:buSzPct val="100000"/>
              <a:buFont typeface="Wingdings" pitchFamily="2" charset="2"/>
              <a:buChar char="Ø"/>
            </a:pPr>
            <a:r>
              <a:rPr lang="en-US" altLang="zh-CN" sz="2400" dirty="0" smtClean="0"/>
              <a:t>Destination NAT</a:t>
            </a:r>
          </a:p>
          <a:p>
            <a:pPr lvl="1">
              <a:buSzPct val="100000"/>
              <a:buNone/>
            </a:pPr>
            <a:r>
              <a:rPr lang="en-US" altLang="zh-CN" i="1" dirty="0" smtClean="0">
                <a:solidFill>
                  <a:srgbClr val="0070C0"/>
                </a:solidFill>
              </a:rPr>
              <a:t>Compared to address mapping, Destination NAT do not perform the translation initiate from internal.</a:t>
            </a:r>
          </a:p>
          <a:p>
            <a:pPr lvl="1">
              <a:buSzPct val="100000"/>
              <a:buNone/>
            </a:pPr>
            <a:r>
              <a:rPr lang="en-US" altLang="zh-CN" i="1" dirty="0" smtClean="0">
                <a:solidFill>
                  <a:srgbClr val="0070C0"/>
                </a:solidFill>
              </a:rPr>
              <a:t>USG series implements destination NAT via inbound ACL rule and security zone. It uses ACL to permit inbound traffic to virtual IP address, and then associated to really service defined in security zone.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sz="2800" dirty="0"/>
              <a:t>Background introduction </a:t>
            </a:r>
          </a:p>
        </p:txBody>
      </p:sp>
      <p:pic>
        <p:nvPicPr>
          <p:cNvPr id="3" name="Picture 2" descr="C:\Users\tonyli\Desktop\Gartner_12_11.png"/>
          <p:cNvPicPr>
            <a:picLocks noChangeAspect="1" noChangeArrowheads="1"/>
          </p:cNvPicPr>
          <p:nvPr/>
        </p:nvPicPr>
        <p:blipFill>
          <a:blip r:embed="rId3" cstate="print"/>
          <a:srcRect/>
          <a:stretch>
            <a:fillRect/>
          </a:stretch>
        </p:blipFill>
        <p:spPr bwMode="auto">
          <a:xfrm>
            <a:off x="506095" y="1544638"/>
            <a:ext cx="3810000" cy="3905250"/>
          </a:xfrm>
          <a:prstGeom prst="rect">
            <a:avLst/>
          </a:prstGeom>
          <a:noFill/>
        </p:spPr>
      </p:pic>
      <p:pic>
        <p:nvPicPr>
          <p:cNvPr id="1027" name="Picture 3" descr="C:\Users\tonyli\Desktop\Gartner_02_13.png"/>
          <p:cNvPicPr>
            <a:picLocks noChangeAspect="1" noChangeArrowheads="1"/>
          </p:cNvPicPr>
          <p:nvPr/>
        </p:nvPicPr>
        <p:blipFill>
          <a:blip r:embed="rId4" cstate="print"/>
          <a:srcRect/>
          <a:stretch>
            <a:fillRect/>
          </a:stretch>
        </p:blipFill>
        <p:spPr bwMode="auto">
          <a:xfrm>
            <a:off x="4301490" y="1544638"/>
            <a:ext cx="3810000" cy="39052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Check </a:t>
            </a:r>
            <a:r>
              <a:rPr lang="en-US" altLang="zh-CN" sz="2800" dirty="0" smtClean="0"/>
              <a:t>Point</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400" dirty="0" smtClean="0"/>
              <a:t>NAT types in Checkpoint:</a:t>
            </a:r>
          </a:p>
          <a:p>
            <a:pPr>
              <a:buSzPct val="100000"/>
              <a:buFont typeface="Wingdings" pitchFamily="2" charset="2"/>
              <a:buChar char="Ø"/>
            </a:pPr>
            <a:r>
              <a:rPr lang="en-US" altLang="zh-CN" dirty="0" smtClean="0"/>
              <a:t>Static NAT</a:t>
            </a:r>
          </a:p>
          <a:p>
            <a:pPr>
              <a:buSzPct val="100000"/>
              <a:buFont typeface="Wingdings" pitchFamily="2" charset="2"/>
              <a:buChar char="Ø"/>
            </a:pPr>
            <a:r>
              <a:rPr lang="en-US" altLang="zh-CN" dirty="0" smtClean="0"/>
              <a:t>Hide NAT</a:t>
            </a:r>
          </a:p>
          <a:p>
            <a:pPr lvl="1">
              <a:buSzPct val="100000"/>
            </a:pPr>
            <a:r>
              <a:rPr lang="en-US" altLang="zh-CN" dirty="0" smtClean="0"/>
              <a:t>PAT</a:t>
            </a:r>
            <a:r>
              <a:rPr lang="en-US" altLang="zh-CN" i="1" dirty="0" smtClean="0">
                <a:solidFill>
                  <a:srgbClr val="0070C0"/>
                </a:solidFill>
              </a:rPr>
              <a:t>: dynamically assigned from 600 to 1023 and 10,000 to 60,000.</a:t>
            </a:r>
          </a:p>
          <a:p>
            <a:pPr lvl="1">
              <a:buSzPct val="100000"/>
            </a:pPr>
            <a:r>
              <a:rPr lang="en-US" altLang="zh-CN" dirty="0" smtClean="0"/>
              <a:t>Port preservation: </a:t>
            </a:r>
            <a:r>
              <a:rPr lang="en-US" altLang="zh-CN" i="1" dirty="0" smtClean="0">
                <a:solidFill>
                  <a:srgbClr val="0070C0"/>
                </a:solidFill>
              </a:rPr>
              <a:t>Ports are normally assigned from the second range. The first range is used for only three services: rlogin, </a:t>
            </a:r>
            <a:r>
              <a:rPr lang="en-US" altLang="zh-CN" i="1" dirty="0" err="1" smtClean="0">
                <a:solidFill>
                  <a:srgbClr val="0070C0"/>
                </a:solidFill>
              </a:rPr>
              <a:t>rshell</a:t>
            </a:r>
            <a:r>
              <a:rPr lang="en-US" altLang="zh-CN" i="1" dirty="0" smtClean="0">
                <a:solidFill>
                  <a:srgbClr val="0070C0"/>
                </a:solidFill>
              </a:rPr>
              <a:t> and </a:t>
            </a:r>
            <a:r>
              <a:rPr lang="en-US" altLang="zh-CN" i="1" dirty="0" err="1" smtClean="0">
                <a:solidFill>
                  <a:srgbClr val="0070C0"/>
                </a:solidFill>
              </a:rPr>
              <a:t>rexec</a:t>
            </a:r>
            <a:r>
              <a:rPr lang="en-US" altLang="zh-CN" i="1" dirty="0" smtClean="0">
                <a:solidFill>
                  <a:srgbClr val="0070C0"/>
                </a:solidFill>
              </a:rPr>
              <a:t>. </a:t>
            </a:r>
          </a:p>
          <a:p>
            <a:pPr lvl="1">
              <a:buSzPct val="100000"/>
            </a:pPr>
            <a:r>
              <a:rPr lang="en-US" altLang="zh-CN" dirty="0" smtClean="0"/>
              <a:t>Port translation: </a:t>
            </a:r>
            <a:r>
              <a:rPr lang="en-US" altLang="zh-CN" i="1" dirty="0" smtClean="0">
                <a:solidFill>
                  <a:srgbClr val="0070C0"/>
                </a:solidFill>
              </a:rPr>
              <a:t>Port translation allows multiple application servers in a hidden network to be accessed using a single IP address, based on the requested service (or destination port).</a:t>
            </a:r>
          </a:p>
          <a:p>
            <a:pPr lvl="1">
              <a:buSzPct val="100000"/>
            </a:pPr>
            <a:r>
              <a:rPr lang="en-US" altLang="zh-CN" dirty="0" smtClean="0"/>
              <a:t>Reusing IP Pool Addresses: </a:t>
            </a:r>
            <a:r>
              <a:rPr lang="en-US" altLang="zh-CN" i="1" dirty="0" smtClean="0">
                <a:solidFill>
                  <a:srgbClr val="0070C0"/>
                </a:solidFill>
              </a:rPr>
              <a:t>IP Pool addresses can be reused for different destinations.</a:t>
            </a:r>
          </a:p>
          <a:p>
            <a:pPr lvl="1">
              <a:buSzPct val="100000"/>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Juniper SRX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a:buNone/>
            </a:pPr>
            <a:r>
              <a:rPr lang="en-US" altLang="zh-CN" sz="2800" dirty="0" smtClean="0"/>
              <a:t>SRX implements NAT as following: </a:t>
            </a:r>
          </a:p>
          <a:p>
            <a:pPr lvl="1">
              <a:buSzPct val="100000"/>
              <a:buFont typeface="Wingdings" pitchFamily="2" charset="2"/>
              <a:buChar char="Ø"/>
            </a:pPr>
            <a:r>
              <a:rPr lang="en-US" altLang="zh-CN" sz="2400" dirty="0" smtClean="0"/>
              <a:t>Static NAT</a:t>
            </a:r>
          </a:p>
          <a:p>
            <a:pPr lvl="2">
              <a:buSzPct val="100000"/>
            </a:pPr>
            <a:r>
              <a:rPr lang="en-US" altLang="zh-CN" sz="2000" i="1" dirty="0" smtClean="0">
                <a:solidFill>
                  <a:srgbClr val="0070C0"/>
                </a:solidFill>
              </a:rPr>
              <a:t>Basic Static NAT</a:t>
            </a:r>
          </a:p>
          <a:p>
            <a:pPr lvl="2">
              <a:buSzPct val="100000"/>
            </a:pPr>
            <a:r>
              <a:rPr lang="en-US" altLang="zh-CN" sz="2000" i="1" dirty="0" smtClean="0">
                <a:solidFill>
                  <a:srgbClr val="0070C0"/>
                </a:solidFill>
              </a:rPr>
              <a:t>Static NAT with Port Translation </a:t>
            </a:r>
          </a:p>
          <a:p>
            <a:pPr lvl="1">
              <a:buSzPct val="100000"/>
              <a:buFont typeface="Wingdings" pitchFamily="2" charset="2"/>
              <a:buChar char="Ø"/>
            </a:pPr>
            <a:r>
              <a:rPr lang="en-US" altLang="zh-CN" sz="2400" dirty="0" smtClean="0"/>
              <a:t>Destination NAT: </a:t>
            </a:r>
            <a:r>
              <a:rPr lang="en-US" altLang="zh-CN" i="1" dirty="0" smtClean="0">
                <a:solidFill>
                  <a:srgbClr val="0070C0"/>
                </a:solidFill>
              </a:rPr>
              <a:t>IP translation/PAT </a:t>
            </a:r>
          </a:p>
          <a:p>
            <a:pPr lvl="1">
              <a:buSzPct val="100000"/>
              <a:buFont typeface="Wingdings" pitchFamily="2" charset="2"/>
              <a:buChar char="Ø"/>
            </a:pPr>
            <a:r>
              <a:rPr lang="en-US" altLang="zh-CN" sz="2400" dirty="0" smtClean="0"/>
              <a:t>Source NAT</a:t>
            </a:r>
          </a:p>
          <a:p>
            <a:pPr lvl="2">
              <a:buSzPct val="100000"/>
            </a:pPr>
            <a:r>
              <a:rPr lang="en-US" altLang="zh-CN" sz="2000" i="1" dirty="0" smtClean="0">
                <a:solidFill>
                  <a:srgbClr val="0070C0"/>
                </a:solidFill>
              </a:rPr>
              <a:t>Basic source NAT</a:t>
            </a:r>
          </a:p>
          <a:p>
            <a:pPr lvl="2">
              <a:buSzPct val="100000"/>
            </a:pPr>
            <a:r>
              <a:rPr lang="en-US" altLang="zh-CN" sz="2000" i="1" dirty="0" smtClean="0">
                <a:solidFill>
                  <a:srgbClr val="0070C0"/>
                </a:solidFill>
              </a:rPr>
              <a:t>Persistent NAT</a:t>
            </a:r>
            <a:r>
              <a:rPr lang="en-US" altLang="zh-CN" sz="2000" dirty="0" smtClean="0"/>
              <a:t> </a:t>
            </a:r>
          </a:p>
          <a:p>
            <a:pPr lvl="1">
              <a:buSzPct val="100000"/>
              <a:buFont typeface="Wingdings" pitchFamily="2" charset="2"/>
              <a:buChar char="Ø"/>
            </a:pPr>
            <a:r>
              <a:rPr lang="en-US" altLang="zh-CN" sz="2400" dirty="0" smtClean="0"/>
              <a:t>IPv6 support: </a:t>
            </a:r>
            <a:r>
              <a:rPr lang="en-US" altLang="zh-CN" i="1" dirty="0" smtClean="0">
                <a:solidFill>
                  <a:srgbClr val="0070C0"/>
                </a:solidFill>
              </a:rPr>
              <a:t>IPv6 NAT/NAT-PT/NAT64</a:t>
            </a:r>
          </a:p>
          <a:p>
            <a:pPr lvl="1">
              <a:buSzPct val="100000"/>
              <a:buFont typeface="Wingdings" pitchFamily="2" charset="2"/>
              <a:buChar char="Ø"/>
            </a:pPr>
            <a:r>
              <a:rPr lang="en-US" altLang="zh-CN" sz="2400" dirty="0" smtClean="0"/>
              <a:t>Proxy-ARP/Proxy-NDP</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Juniper SRX </a:t>
            </a:r>
            <a:r>
              <a:rPr lang="en-US" altLang="zh-CN" sz="2800" dirty="0" smtClean="0"/>
              <a:t>Series</a:t>
            </a:r>
            <a:endParaRPr lang="zh-CN" altLang="en-US" sz="2800" dirty="0"/>
          </a:p>
        </p:txBody>
      </p:sp>
      <p:sp>
        <p:nvSpPr>
          <p:cNvPr id="3" name="内容占位符 2"/>
          <p:cNvSpPr>
            <a:spLocks noGrp="1"/>
          </p:cNvSpPr>
          <p:nvPr>
            <p:ph sz="quarter" idx="10"/>
          </p:nvPr>
        </p:nvSpPr>
        <p:spPr/>
        <p:txBody>
          <a:bodyPr>
            <a:normAutofit/>
          </a:bodyPr>
          <a:lstStyle/>
          <a:p>
            <a:pPr>
              <a:buSzPct val="100000"/>
              <a:buNone/>
            </a:pPr>
            <a:r>
              <a:rPr lang="en-US" altLang="zh-CN" sz="2800" dirty="0" smtClean="0"/>
              <a:t>Source NAT</a:t>
            </a:r>
          </a:p>
          <a:p>
            <a:pPr lvl="1">
              <a:buSzPct val="100000"/>
              <a:buFont typeface="Wingdings" pitchFamily="2" charset="2"/>
              <a:buChar char="Ø"/>
            </a:pPr>
            <a:r>
              <a:rPr lang="en-US" altLang="zh-CN" dirty="0" smtClean="0"/>
              <a:t>IP-shift</a:t>
            </a:r>
          </a:p>
          <a:p>
            <a:pPr lvl="1">
              <a:buSzPct val="100000"/>
              <a:buFont typeface="Wingdings" pitchFamily="2" charset="2"/>
              <a:buChar char="Ø"/>
            </a:pPr>
            <a:r>
              <a:rPr lang="en-US" altLang="zh-CN" dirty="0" smtClean="0"/>
              <a:t>IP translation: </a:t>
            </a:r>
            <a:r>
              <a:rPr lang="en-US" altLang="zh-CN" sz="1800" i="1" dirty="0" smtClean="0">
                <a:solidFill>
                  <a:srgbClr val="0070C0"/>
                </a:solidFill>
              </a:rPr>
              <a:t>Overflow pool/Interface, IP-shared</a:t>
            </a:r>
          </a:p>
          <a:p>
            <a:pPr lvl="1">
              <a:buSzPct val="100000"/>
              <a:buFont typeface="Wingdings" pitchFamily="2" charset="2"/>
              <a:buChar char="Ø"/>
            </a:pPr>
            <a:r>
              <a:rPr lang="en-US" altLang="zh-CN" dirty="0" smtClean="0"/>
              <a:t>PAT</a:t>
            </a:r>
          </a:p>
          <a:p>
            <a:pPr lvl="2">
              <a:buSzPct val="100000"/>
            </a:pPr>
            <a:r>
              <a:rPr lang="en-US" altLang="zh-CN" i="1" dirty="0" smtClean="0">
                <a:solidFill>
                  <a:srgbClr val="0070C0"/>
                </a:solidFill>
              </a:rPr>
              <a:t>Port range</a:t>
            </a:r>
          </a:p>
          <a:p>
            <a:pPr lvl="2">
              <a:buSzPct val="100000"/>
            </a:pPr>
            <a:r>
              <a:rPr lang="en-US" altLang="zh-CN" i="1" dirty="0" smtClean="0">
                <a:solidFill>
                  <a:srgbClr val="0070C0"/>
                </a:solidFill>
              </a:rPr>
              <a:t>Port allocation: random/round robin</a:t>
            </a:r>
          </a:p>
          <a:p>
            <a:pPr lvl="2">
              <a:buSzPct val="100000"/>
            </a:pPr>
            <a:r>
              <a:rPr lang="en-US" altLang="zh-CN" i="1" dirty="0" smtClean="0">
                <a:solidFill>
                  <a:srgbClr val="0070C0"/>
                </a:solidFill>
              </a:rPr>
              <a:t>Port overloading</a:t>
            </a:r>
          </a:p>
          <a:p>
            <a:pPr lvl="2">
              <a:buSzPct val="100000"/>
            </a:pPr>
            <a:r>
              <a:rPr lang="en-US" altLang="zh-CN" i="1" dirty="0" smtClean="0">
                <a:solidFill>
                  <a:srgbClr val="0070C0"/>
                </a:solidFill>
              </a:rPr>
              <a:t>PAT with outgoing interface</a:t>
            </a:r>
          </a:p>
          <a:p>
            <a:pPr lvl="2">
              <a:buSzPct val="100000"/>
            </a:pPr>
            <a:r>
              <a:rPr lang="en-US" altLang="zh-CN" i="1" dirty="0" smtClean="0">
                <a:solidFill>
                  <a:srgbClr val="0070C0"/>
                </a:solidFill>
              </a:rPr>
              <a:t>IP-paired</a:t>
            </a:r>
          </a:p>
          <a:p>
            <a:pPr lvl="2">
              <a:buSzPct val="100000"/>
            </a:pPr>
            <a:r>
              <a:rPr lang="en-US" altLang="zh-CN" i="1" dirty="0" smtClean="0">
                <a:solidFill>
                  <a:srgbClr val="0070C0"/>
                </a:solidFill>
              </a:rPr>
              <a:t>Address-persistent</a:t>
            </a:r>
          </a:p>
          <a:p>
            <a:pPr lvl="1">
              <a:buSzPct val="100000"/>
              <a:buFont typeface="Wingdings" pitchFamily="2" charset="2"/>
              <a:buChar char="Ø"/>
            </a:pPr>
            <a:r>
              <a:rPr lang="en-US" altLang="zh-CN" dirty="0" smtClean="0"/>
              <a:t>Persistent NAT</a:t>
            </a:r>
          </a:p>
          <a:p>
            <a:pPr lvl="2">
              <a:buSzPct val="100000"/>
            </a:pPr>
            <a:r>
              <a:rPr lang="en-US" altLang="zh-CN" i="1" dirty="0" smtClean="0">
                <a:solidFill>
                  <a:srgbClr val="0070C0"/>
                </a:solidFill>
              </a:rPr>
              <a:t>Address mapping and address-port mapping</a:t>
            </a:r>
          </a:p>
          <a:p>
            <a:pPr lvl="2">
              <a:buSzPct val="100000"/>
            </a:pPr>
            <a:r>
              <a:rPr lang="en-US" altLang="zh-CN" i="1" dirty="0" smtClean="0">
                <a:solidFill>
                  <a:srgbClr val="0070C0"/>
                </a:solidFill>
              </a:rPr>
              <a:t>Any-remote-host/target-host/target-host-port(EIM and EIF/ADF/APDF)</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Summarization</a:t>
            </a:r>
            <a:endParaRPr lang="en-US" altLang="zh-CN" sz="2800" dirty="0"/>
          </a:p>
        </p:txBody>
      </p:sp>
      <p:sp>
        <p:nvSpPr>
          <p:cNvPr id="5" name="Content Placeholder 4"/>
          <p:cNvSpPr>
            <a:spLocks noGrp="1"/>
          </p:cNvSpPr>
          <p:nvPr>
            <p:ph sz="quarter" idx="10"/>
          </p:nvPr>
        </p:nvSpPr>
        <p:spPr/>
        <p:txBody>
          <a:bodyPr>
            <a:normAutofit/>
          </a:bodyPr>
          <a:lstStyle/>
          <a:p>
            <a:pPr>
              <a:buNone/>
            </a:pPr>
            <a:r>
              <a:rPr lang="en-US" altLang="zh-CN" sz="2800" dirty="0" smtClean="0"/>
              <a:t>NAT implementation: rule based or policy based?</a:t>
            </a:r>
          </a:p>
          <a:p>
            <a:pPr>
              <a:buSzPct val="100000"/>
              <a:buFont typeface="Wingdings" pitchFamily="2" charset="2"/>
              <a:buChar char="Ø"/>
            </a:pPr>
            <a:r>
              <a:rPr lang="en-US" altLang="zh-CN" sz="2000" dirty="0" smtClean="0"/>
              <a:t>The advantage to invoke NAT in firewall policy </a:t>
            </a:r>
          </a:p>
          <a:p>
            <a:pPr marL="801688" lvl="1" indent="-457200">
              <a:buFont typeface="+mj-lt"/>
              <a:buAutoNum type="arabicPeriod"/>
            </a:pPr>
            <a:r>
              <a:rPr lang="en-US" altLang="zh-CN" i="1" dirty="0" smtClean="0">
                <a:solidFill>
                  <a:srgbClr val="0070C0"/>
                </a:solidFill>
              </a:rPr>
              <a:t>It has more detail match conditions, and also can add schedule/authentication attributes for NAT action.  </a:t>
            </a:r>
          </a:p>
          <a:p>
            <a:pPr marL="801688" lvl="1" indent="-457200">
              <a:buFont typeface="+mj-lt"/>
              <a:buAutoNum type="arabicPeriod"/>
            </a:pPr>
            <a:r>
              <a:rPr lang="en-US" altLang="zh-CN" i="1" dirty="0" smtClean="0">
                <a:solidFill>
                  <a:srgbClr val="0070C0"/>
                </a:solidFill>
              </a:rPr>
              <a:t>It can save more memory, and accelerate rule/policy matching process. </a:t>
            </a:r>
          </a:p>
          <a:p>
            <a:pPr>
              <a:buSzPct val="100000"/>
              <a:buFont typeface="Wingdings" pitchFamily="2" charset="2"/>
              <a:buChar char="Ø"/>
            </a:pPr>
            <a:r>
              <a:rPr lang="en-US" altLang="zh-CN" sz="2000" dirty="0" smtClean="0"/>
              <a:t>The advantage to invoke NAT in special rule</a:t>
            </a:r>
          </a:p>
          <a:p>
            <a:pPr marL="687388" lvl="1" indent="-342900">
              <a:buFont typeface="+mj-lt"/>
              <a:buAutoNum type="arabicPeriod"/>
            </a:pPr>
            <a:r>
              <a:rPr lang="en-US" altLang="zh-CN" i="1" dirty="0" smtClean="0">
                <a:solidFill>
                  <a:srgbClr val="0070C0"/>
                </a:solidFill>
              </a:rPr>
              <a:t>It is more flexible for setup it regardless of policy. </a:t>
            </a:r>
          </a:p>
          <a:p>
            <a:pPr marL="687388" lvl="1" indent="-342900">
              <a:buFont typeface="+mj-lt"/>
              <a:buAutoNum type="arabicPeriod"/>
            </a:pPr>
            <a:r>
              <a:rPr lang="en-US" altLang="zh-CN" i="1" dirty="0" smtClean="0">
                <a:solidFill>
                  <a:srgbClr val="0070C0"/>
                </a:solidFill>
              </a:rPr>
              <a:t>It may have different match conditions.</a:t>
            </a:r>
          </a:p>
          <a:p>
            <a:pPr marL="687388" lvl="1" indent="-342900">
              <a:buFont typeface="+mj-lt"/>
              <a:buAutoNum type="arabicPeriod"/>
            </a:pPr>
            <a:r>
              <a:rPr lang="en-US" altLang="zh-CN" i="1" dirty="0" smtClean="0">
                <a:solidFill>
                  <a:srgbClr val="0070C0"/>
                </a:solidFill>
              </a:rPr>
              <a:t>It is a more general way for networking devices, not only for firewall devices.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Summarization</a:t>
            </a:r>
            <a:endParaRPr lang="en-US" altLang="zh-CN" sz="2800" dirty="0"/>
          </a:p>
        </p:txBody>
      </p:sp>
      <p:sp>
        <p:nvSpPr>
          <p:cNvPr id="5" name="Content Placeholder 4"/>
          <p:cNvSpPr>
            <a:spLocks noGrp="1"/>
          </p:cNvSpPr>
          <p:nvPr>
            <p:ph sz="quarter" idx="10"/>
          </p:nvPr>
        </p:nvSpPr>
        <p:spPr/>
        <p:txBody>
          <a:bodyPr>
            <a:normAutofit/>
          </a:bodyPr>
          <a:lstStyle/>
          <a:p>
            <a:pPr>
              <a:buSzPct val="100000"/>
              <a:buNone/>
            </a:pPr>
            <a:r>
              <a:rPr lang="en-US" altLang="zh-CN" sz="2800" dirty="0" smtClean="0"/>
              <a:t>NAT Functionality</a:t>
            </a:r>
          </a:p>
          <a:p>
            <a:pPr lvl="1">
              <a:buSzPct val="100000"/>
              <a:buFont typeface="Wingdings" pitchFamily="2" charset="2"/>
              <a:buChar char="Ø"/>
            </a:pPr>
            <a:r>
              <a:rPr lang="en-US" altLang="zh-CN" sz="2400" dirty="0" smtClean="0"/>
              <a:t>NAT behaviors</a:t>
            </a:r>
          </a:p>
          <a:p>
            <a:pPr lvl="2">
              <a:buSzPct val="100000"/>
            </a:pPr>
            <a:r>
              <a:rPr lang="en-US" altLang="zh-CN" sz="2000" i="1" dirty="0" smtClean="0">
                <a:solidFill>
                  <a:srgbClr val="0070C0"/>
                </a:solidFill>
              </a:rPr>
              <a:t>Basic NAT types: Cisco/Juniper</a:t>
            </a:r>
          </a:p>
          <a:p>
            <a:pPr lvl="2">
              <a:buSzPct val="100000"/>
            </a:pPr>
            <a:r>
              <a:rPr lang="en-US" altLang="zh-CN" sz="2000" i="1" dirty="0" smtClean="0">
                <a:solidFill>
                  <a:srgbClr val="0070C0"/>
                </a:solidFill>
              </a:rPr>
              <a:t>EIM and EIF: Juniper/Cisco</a:t>
            </a:r>
          </a:p>
          <a:p>
            <a:pPr lvl="2">
              <a:buSzPct val="100000"/>
            </a:pPr>
            <a:r>
              <a:rPr lang="en-US" altLang="zh-CN" sz="2000" i="1" dirty="0" smtClean="0">
                <a:solidFill>
                  <a:srgbClr val="0070C0"/>
                </a:solidFill>
              </a:rPr>
              <a:t>Address and port assignment: Cisco/Juniper</a:t>
            </a:r>
          </a:p>
          <a:p>
            <a:pPr lvl="1">
              <a:buSzPct val="100000"/>
              <a:buFont typeface="Wingdings" pitchFamily="2" charset="2"/>
              <a:buChar char="Ø"/>
            </a:pPr>
            <a:r>
              <a:rPr lang="en-US" altLang="zh-CN" sz="2400" dirty="0" smtClean="0"/>
              <a:t>Working scenarios</a:t>
            </a:r>
          </a:p>
          <a:p>
            <a:pPr lvl="2">
              <a:buSzPct val="100000"/>
            </a:pPr>
            <a:r>
              <a:rPr lang="en-US" altLang="zh-CN" sz="2000" i="1" dirty="0" smtClean="0">
                <a:solidFill>
                  <a:srgbClr val="0070C0"/>
                </a:solidFill>
              </a:rPr>
              <a:t>Transparent mode: Cisco and </a:t>
            </a:r>
            <a:r>
              <a:rPr lang="en-US" altLang="zh-CN" sz="2000" i="1" dirty="0" err="1" smtClean="0">
                <a:solidFill>
                  <a:srgbClr val="0070C0"/>
                </a:solidFill>
              </a:rPr>
              <a:t>FortiGate</a:t>
            </a:r>
            <a:endParaRPr lang="en-US" altLang="zh-CN" sz="2000" i="1" dirty="0" smtClean="0">
              <a:solidFill>
                <a:srgbClr val="0070C0"/>
              </a:solidFill>
            </a:endParaRPr>
          </a:p>
          <a:p>
            <a:pPr lvl="2">
              <a:buSzPct val="100000"/>
            </a:pPr>
            <a:r>
              <a:rPr lang="en-US" altLang="zh-CN" sz="2000" i="1" dirty="0" smtClean="0">
                <a:solidFill>
                  <a:srgbClr val="0070C0"/>
                </a:solidFill>
              </a:rPr>
              <a:t>IPv6 Supporting</a:t>
            </a:r>
          </a:p>
          <a:p>
            <a:pPr lvl="2">
              <a:buSzPct val="100000"/>
            </a:pPr>
            <a:r>
              <a:rPr lang="en-US" altLang="zh-CN" sz="2000" i="1" dirty="0" smtClean="0">
                <a:solidFill>
                  <a:srgbClr val="0070C0"/>
                </a:solidFill>
              </a:rPr>
              <a:t>HA and Logical system</a:t>
            </a:r>
          </a:p>
          <a:p>
            <a:pPr lvl="1">
              <a:buSzPct val="100000"/>
              <a:buFont typeface="Wingdings" pitchFamily="2" charset="2"/>
              <a:buChar char="Ø"/>
            </a:pPr>
            <a:r>
              <a:rPr lang="en-US" altLang="zh-CN" sz="2400" dirty="0" smtClean="0"/>
              <a:t>Management Usability</a:t>
            </a:r>
          </a:p>
          <a:p>
            <a:pPr lvl="2">
              <a:buSzPct val="100000"/>
            </a:pPr>
            <a:r>
              <a:rPr lang="en-US" altLang="zh-CN" sz="2000" i="1" dirty="0" smtClean="0">
                <a:solidFill>
                  <a:srgbClr val="0070C0"/>
                </a:solidFill>
              </a:rPr>
              <a:t>CLI: Cisco/Juniper</a:t>
            </a:r>
          </a:p>
          <a:p>
            <a:pPr lvl="2">
              <a:buSzPct val="100000"/>
            </a:pPr>
            <a:r>
              <a:rPr lang="en-US" altLang="zh-CN" sz="2000" i="1" dirty="0" smtClean="0">
                <a:solidFill>
                  <a:srgbClr val="0070C0"/>
                </a:solidFill>
              </a:rPr>
              <a:t>Web management: </a:t>
            </a:r>
            <a:r>
              <a:rPr lang="en-US" altLang="zh-CN" sz="2000" i="1" dirty="0" err="1" smtClean="0">
                <a:solidFill>
                  <a:srgbClr val="0070C0"/>
                </a:solidFill>
              </a:rPr>
              <a:t>FortiGate</a:t>
            </a:r>
            <a:r>
              <a:rPr lang="en-US" altLang="zh-CN" sz="2000" i="1" dirty="0" smtClean="0">
                <a:solidFill>
                  <a:srgbClr val="0070C0"/>
                </a:solidFill>
              </a:rPr>
              <a:t>/Cisco</a:t>
            </a:r>
          </a:p>
          <a:p>
            <a:pPr>
              <a:buSzPct val="100000"/>
              <a:buNone/>
            </a:pPr>
            <a:endParaRPr lang="en-US" altLang="zh-CN" sz="2000" dirty="0" smtClean="0"/>
          </a:p>
          <a:p>
            <a:pPr>
              <a:buSzPct val="100000"/>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Summarization</a:t>
            </a:r>
            <a:endParaRPr lang="zh-CN" altLang="en-US" sz="2800"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453739709"/>
              </p:ext>
            </p:extLst>
          </p:nvPr>
        </p:nvGraphicFramePr>
        <p:xfrm>
          <a:off x="450575" y="1050229"/>
          <a:ext cx="8295860" cy="5353705"/>
        </p:xfrm>
        <a:graphic>
          <a:graphicData uri="http://schemas.openxmlformats.org/drawingml/2006/table">
            <a:tbl>
              <a:tblPr>
                <a:tableStyleId>{284E427A-3D55-4303-BF80-6455036E1DE7}</a:tableStyleId>
              </a:tblPr>
              <a:tblGrid>
                <a:gridCol w="874643"/>
                <a:gridCol w="967409"/>
                <a:gridCol w="1338469"/>
                <a:gridCol w="1048685"/>
                <a:gridCol w="1195680"/>
                <a:gridCol w="1435487"/>
                <a:gridCol w="1435487"/>
              </a:tblGrid>
              <a:tr h="261507">
                <a:tc gridSpan="3">
                  <a:txBody>
                    <a:bodyPr/>
                    <a:lstStyle/>
                    <a:p>
                      <a:pPr algn="ctr">
                        <a:lnSpc>
                          <a:spcPct val="115000"/>
                        </a:lnSpc>
                        <a:spcAft>
                          <a:spcPts val="0"/>
                        </a:spcAft>
                      </a:pPr>
                      <a:r>
                        <a:rPr lang="en-US" sz="1000" b="1" dirty="0"/>
                        <a:t> </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sz="1000" b="1" dirty="0" err="1"/>
                        <a:t>Juninper</a:t>
                      </a:r>
                      <a:r>
                        <a:rPr lang="en-US" sz="1000" b="1" dirty="0"/>
                        <a:t> SRX</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Cisco ASA</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err="1"/>
                        <a:t>Fortinet</a:t>
                      </a:r>
                      <a:r>
                        <a:rPr lang="en-US" sz="1000" b="1" dirty="0"/>
                        <a:t> </a:t>
                      </a:r>
                      <a:r>
                        <a:rPr lang="en-US" sz="1000" b="1" dirty="0" err="1"/>
                        <a:t>FortiGate</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err="1"/>
                        <a:t>Huawei</a:t>
                      </a:r>
                      <a:r>
                        <a:rPr lang="en-US" sz="1000" b="1" dirty="0"/>
                        <a:t> USG2000</a:t>
                      </a:r>
                      <a:endParaRPr lang="zh-CN" sz="1000" b="1" dirty="0">
                        <a:latin typeface="Cambria"/>
                        <a:ea typeface="黑体"/>
                        <a:cs typeface="Times New Roman"/>
                      </a:endParaRPr>
                    </a:p>
                  </a:txBody>
                  <a:tcPr marL="44830" marR="44830" marT="0" marB="0" anchor="ctr"/>
                </a:tc>
              </a:tr>
              <a:tr h="182955">
                <a:tc gridSpan="3">
                  <a:txBody>
                    <a:bodyPr/>
                    <a:lstStyle/>
                    <a:p>
                      <a:pPr>
                        <a:lnSpc>
                          <a:spcPct val="115000"/>
                        </a:lnSpc>
                        <a:spcAft>
                          <a:spcPts val="0"/>
                        </a:spcAft>
                      </a:pPr>
                      <a:r>
                        <a:rPr lang="en-US" sz="1000" b="1" dirty="0"/>
                        <a:t>Version</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altLang="zh-CN" sz="1000" b="1" dirty="0" smtClean="0">
                          <a:latin typeface="+mn-lt"/>
                          <a:ea typeface="+mn-ea"/>
                          <a:cs typeface="+mn-cs"/>
                        </a:rPr>
                        <a:t>X45</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8.4(4)1</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v4.0, MR3</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V100R005C00SPC300</a:t>
                      </a:r>
                      <a:endParaRPr lang="zh-CN" sz="1000" b="1" dirty="0">
                        <a:latin typeface="Cambria"/>
                        <a:ea typeface="黑体"/>
                        <a:cs typeface="Times New Roman"/>
                      </a:endParaRPr>
                    </a:p>
                  </a:txBody>
                  <a:tcPr marL="44830" marR="44830" marT="0" marB="0" anchor="ctr"/>
                </a:tc>
              </a:tr>
              <a:tr h="161531">
                <a:tc rowSpan="4">
                  <a:txBody>
                    <a:bodyPr/>
                    <a:lstStyle/>
                    <a:p>
                      <a:pPr>
                        <a:lnSpc>
                          <a:spcPct val="115000"/>
                        </a:lnSpc>
                        <a:spcAft>
                          <a:spcPts val="0"/>
                        </a:spcAft>
                      </a:pPr>
                      <a:r>
                        <a:rPr lang="en-US" sz="1000" b="1"/>
                        <a:t>Static NAT</a:t>
                      </a:r>
                      <a:endParaRPr lang="zh-CN" sz="1000" b="1">
                        <a:latin typeface="Cambria"/>
                        <a:ea typeface="黑体"/>
                        <a:cs typeface="Times New Roman"/>
                      </a:endParaRPr>
                    </a:p>
                  </a:txBody>
                  <a:tcPr marL="44830" marR="44830" marT="0" marB="0" anchor="ctr"/>
                </a:tc>
                <a:tc gridSpan="2">
                  <a:txBody>
                    <a:bodyPr/>
                    <a:lstStyle/>
                    <a:p>
                      <a:pPr>
                        <a:lnSpc>
                          <a:spcPct val="115000"/>
                        </a:lnSpc>
                        <a:spcAft>
                          <a:spcPts val="0"/>
                        </a:spcAft>
                      </a:pPr>
                      <a:r>
                        <a:rPr lang="en-US" sz="1000" b="1" dirty="0"/>
                        <a:t>Address mapping</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r>
              <a:tr h="161531">
                <a:tc vMerge="1">
                  <a:txBody>
                    <a:bodyPr/>
                    <a:lstStyle/>
                    <a:p>
                      <a:endParaRPr lang="zh-CN" altLang="en-US"/>
                    </a:p>
                  </a:txBody>
                  <a:tcPr/>
                </a:tc>
                <a:tc gridSpan="2">
                  <a:txBody>
                    <a:bodyPr/>
                    <a:lstStyle/>
                    <a:p>
                      <a:pPr>
                        <a:lnSpc>
                          <a:spcPct val="115000"/>
                        </a:lnSpc>
                        <a:spcAft>
                          <a:spcPts val="0"/>
                        </a:spcAft>
                      </a:pPr>
                      <a:r>
                        <a:rPr lang="en-US" sz="1000" b="1" dirty="0"/>
                        <a:t>Address and port mapping</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gridSpan="2">
                  <a:txBody>
                    <a:bodyPr/>
                    <a:lstStyle/>
                    <a:p>
                      <a:pPr>
                        <a:lnSpc>
                          <a:spcPct val="115000"/>
                        </a:lnSpc>
                        <a:spcAft>
                          <a:spcPts val="0"/>
                        </a:spcAft>
                      </a:pPr>
                      <a:r>
                        <a:rPr lang="en-US" sz="1000" b="1" dirty="0"/>
                        <a:t>M to N mapping</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gridSpan="2">
                  <a:txBody>
                    <a:bodyPr/>
                    <a:lstStyle/>
                    <a:p>
                      <a:pPr>
                        <a:lnSpc>
                          <a:spcPct val="115000"/>
                        </a:lnSpc>
                        <a:spcAft>
                          <a:spcPts val="0"/>
                        </a:spcAft>
                      </a:pPr>
                      <a:r>
                        <a:rPr lang="en-US" sz="1000" b="1" dirty="0">
                          <a:solidFill>
                            <a:srgbClr val="FF0000"/>
                          </a:solidFill>
                        </a:rPr>
                        <a:t>Bi-directional</a:t>
                      </a:r>
                      <a:r>
                        <a:rPr lang="en-US" sz="1000" b="1" dirty="0"/>
                        <a:t> mapping</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rowSpan="2">
                  <a:txBody>
                    <a:bodyPr/>
                    <a:lstStyle/>
                    <a:p>
                      <a:pPr>
                        <a:lnSpc>
                          <a:spcPct val="115000"/>
                        </a:lnSpc>
                        <a:spcAft>
                          <a:spcPts val="0"/>
                        </a:spcAft>
                      </a:pPr>
                      <a:r>
                        <a:rPr lang="en-US" sz="1000" b="1"/>
                        <a:t>Destination NAT</a:t>
                      </a:r>
                      <a:endParaRPr lang="zh-CN" sz="1000" b="1">
                        <a:latin typeface="Cambria"/>
                        <a:ea typeface="黑体"/>
                        <a:cs typeface="Times New Roman"/>
                      </a:endParaRPr>
                    </a:p>
                  </a:txBody>
                  <a:tcPr marL="44830" marR="44830" marT="0" marB="0" anchor="ctr"/>
                </a:tc>
                <a:tc gridSpan="2">
                  <a:txBody>
                    <a:bodyPr/>
                    <a:lstStyle/>
                    <a:p>
                      <a:pPr>
                        <a:lnSpc>
                          <a:spcPct val="115000"/>
                        </a:lnSpc>
                        <a:spcAft>
                          <a:spcPts val="0"/>
                        </a:spcAft>
                      </a:pPr>
                      <a:r>
                        <a:rPr lang="en-US" sz="1000" b="1" dirty="0"/>
                        <a:t>Basic destination NAT</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gridSpan="2">
                  <a:txBody>
                    <a:bodyPr/>
                    <a:lstStyle/>
                    <a:p>
                      <a:pPr>
                        <a:lnSpc>
                          <a:spcPct val="115000"/>
                        </a:lnSpc>
                        <a:spcAft>
                          <a:spcPts val="0"/>
                        </a:spcAft>
                      </a:pPr>
                      <a:r>
                        <a:rPr lang="en-US" sz="1000" b="1" dirty="0"/>
                        <a:t>Destination port translation</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rowSpan="17">
                  <a:txBody>
                    <a:bodyPr/>
                    <a:lstStyle/>
                    <a:p>
                      <a:pPr>
                        <a:lnSpc>
                          <a:spcPct val="115000"/>
                        </a:lnSpc>
                        <a:spcAft>
                          <a:spcPts val="0"/>
                        </a:spcAft>
                      </a:pPr>
                      <a:r>
                        <a:rPr lang="en-US" sz="1000" b="1"/>
                        <a:t>Source NAT</a:t>
                      </a:r>
                      <a:endParaRPr lang="zh-CN" sz="1000" b="1">
                        <a:latin typeface="Cambria"/>
                        <a:ea typeface="黑体"/>
                        <a:cs typeface="Times New Roman"/>
                      </a:endParaRPr>
                    </a:p>
                  </a:txBody>
                  <a:tcPr marL="44830" marR="44830" marT="0" marB="0" anchor="ctr"/>
                </a:tc>
                <a:tc gridSpan="2">
                  <a:txBody>
                    <a:bodyPr/>
                    <a:lstStyle/>
                    <a:p>
                      <a:pPr>
                        <a:lnSpc>
                          <a:spcPct val="115000"/>
                        </a:lnSpc>
                        <a:spcAft>
                          <a:spcPts val="0"/>
                        </a:spcAft>
                      </a:pPr>
                      <a:r>
                        <a:rPr lang="en-US" sz="1000" b="1" dirty="0"/>
                        <a:t>Static IP mapping</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6190">
                <a:tc vMerge="1">
                  <a:txBody>
                    <a:bodyPr/>
                    <a:lstStyle/>
                    <a:p>
                      <a:endParaRPr lang="zh-CN" altLang="en-US"/>
                    </a:p>
                  </a:txBody>
                  <a:tcPr/>
                </a:tc>
                <a:tc rowSpan="3">
                  <a:txBody>
                    <a:bodyPr/>
                    <a:lstStyle/>
                    <a:p>
                      <a:pPr>
                        <a:lnSpc>
                          <a:spcPct val="115000"/>
                        </a:lnSpc>
                        <a:spcAft>
                          <a:spcPts val="0"/>
                        </a:spcAft>
                      </a:pPr>
                      <a:r>
                        <a:rPr lang="en-US" sz="1000" b="1" dirty="0"/>
                        <a:t>Dynamic IP</a:t>
                      </a:r>
                      <a:endParaRPr lang="zh-CN" sz="1000" b="1" dirty="0">
                        <a:latin typeface="Cambria"/>
                        <a:ea typeface="黑体"/>
                        <a:cs typeface="Times New Roman"/>
                      </a:endParaRPr>
                    </a:p>
                  </a:txBody>
                  <a:tcPr marL="44830" marR="44830" marT="0" marB="0" anchor="ctr"/>
                </a:tc>
                <a:tc>
                  <a:txBody>
                    <a:bodyPr/>
                    <a:lstStyle/>
                    <a:p>
                      <a:pPr>
                        <a:lnSpc>
                          <a:spcPct val="115000"/>
                        </a:lnSpc>
                        <a:spcAft>
                          <a:spcPts val="0"/>
                        </a:spcAft>
                      </a:pPr>
                      <a:r>
                        <a:rPr lang="en-US" sz="1000" b="1" dirty="0"/>
                        <a:t>IP translation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IP shared</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dirty="0"/>
                        <a:t>PAT fallback</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rowSpan="7">
                  <a:txBody>
                    <a:bodyPr/>
                    <a:lstStyle/>
                    <a:p>
                      <a:pPr>
                        <a:lnSpc>
                          <a:spcPct val="115000"/>
                        </a:lnSpc>
                        <a:spcAft>
                          <a:spcPts val="0"/>
                        </a:spcAft>
                      </a:pPr>
                      <a:r>
                        <a:rPr lang="en-US" sz="1000" b="1" dirty="0"/>
                        <a:t>PAT</a:t>
                      </a:r>
                      <a:endParaRPr lang="zh-CN" sz="1000" b="1" dirty="0">
                        <a:latin typeface="Cambria"/>
                        <a:ea typeface="黑体"/>
                        <a:cs typeface="Times New Roman"/>
                      </a:endParaRPr>
                    </a:p>
                  </a:txBody>
                  <a:tcPr marL="44830" marR="44830" marT="0" marB="0" anchor="ctr"/>
                </a:tc>
                <a:tc>
                  <a:txBody>
                    <a:bodyPr/>
                    <a:lstStyle/>
                    <a:p>
                      <a:pPr>
                        <a:lnSpc>
                          <a:spcPct val="115000"/>
                        </a:lnSpc>
                        <a:spcAft>
                          <a:spcPts val="0"/>
                        </a:spcAft>
                      </a:pPr>
                      <a:r>
                        <a:rPr lang="en-US" sz="1000" b="1" dirty="0"/>
                        <a:t>Port </a:t>
                      </a:r>
                      <a:r>
                        <a:rPr lang="en-US" sz="1000" b="1" dirty="0" smtClean="0">
                          <a:solidFill>
                            <a:srgbClr val="FF0000"/>
                          </a:solidFill>
                        </a:rPr>
                        <a:t>preservation no</a:t>
                      </a:r>
                      <a:r>
                        <a:rPr lang="en-US" sz="1000" b="1" baseline="0" dirty="0" smtClean="0">
                          <a:solidFill>
                            <a:srgbClr val="FF0000"/>
                          </a:solidFill>
                        </a:rPr>
                        <a:t> PAT</a:t>
                      </a:r>
                      <a:endParaRPr lang="zh-CN" sz="1000" b="1" dirty="0">
                        <a:solidFill>
                          <a:srgbClr val="FF0000"/>
                        </a:solidFill>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76425">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dirty="0">
                          <a:solidFill>
                            <a:srgbClr val="FF0000"/>
                          </a:solidFill>
                        </a:rPr>
                        <a:t>Port ranges</a:t>
                      </a:r>
                      <a:endParaRPr lang="zh-CN" sz="1000" b="1" dirty="0">
                        <a:solidFill>
                          <a:srgbClr val="FF0000"/>
                        </a:solidFill>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dirty="0">
                          <a:solidFill>
                            <a:srgbClr val="FF0000"/>
                          </a:solidFill>
                        </a:rPr>
                        <a:t>Port parity</a:t>
                      </a:r>
                      <a:endParaRPr lang="zh-CN" sz="1000" b="1" dirty="0">
                        <a:solidFill>
                          <a:srgbClr val="FF0000"/>
                        </a:solidFill>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dirty="0"/>
                        <a:t>Port reuse</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Port parity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IP paired</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81999">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Outgoing interface</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r>
              <a:tr h="161531">
                <a:tc vMerge="1">
                  <a:txBody>
                    <a:bodyPr/>
                    <a:lstStyle/>
                    <a:p>
                      <a:endParaRPr lang="zh-CN" altLang="en-US"/>
                    </a:p>
                  </a:txBody>
                  <a:tcPr/>
                </a:tc>
                <a:tc rowSpan="3">
                  <a:txBody>
                    <a:bodyPr/>
                    <a:lstStyle/>
                    <a:p>
                      <a:pPr>
                        <a:lnSpc>
                          <a:spcPct val="115000"/>
                        </a:lnSpc>
                        <a:spcAft>
                          <a:spcPts val="0"/>
                        </a:spcAft>
                      </a:pPr>
                      <a:r>
                        <a:rPr lang="en-US" sz="1000" b="1" dirty="0"/>
                        <a:t>Address and port mapping</a:t>
                      </a:r>
                      <a:endParaRPr lang="zh-CN" sz="1000" b="1" dirty="0">
                        <a:latin typeface="Cambria"/>
                        <a:ea typeface="黑体"/>
                        <a:cs typeface="Times New Roman"/>
                      </a:endParaRPr>
                    </a:p>
                  </a:txBody>
                  <a:tcPr marL="44830" marR="44830" marT="0" marB="0" anchor="ctr"/>
                </a:tc>
                <a:tc>
                  <a:txBody>
                    <a:bodyPr/>
                    <a:lstStyle/>
                    <a:p>
                      <a:pPr>
                        <a:lnSpc>
                          <a:spcPct val="115000"/>
                        </a:lnSpc>
                        <a:spcAft>
                          <a:spcPts val="0"/>
                        </a:spcAft>
                      </a:pPr>
                      <a:r>
                        <a:rPr lang="en-US" sz="1000" b="1"/>
                        <a:t>EIM</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03226">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Session limitation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8424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Mapping timeout</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61531">
                <a:tc vMerge="1">
                  <a:txBody>
                    <a:bodyPr/>
                    <a:lstStyle/>
                    <a:p>
                      <a:endParaRPr lang="zh-CN" altLang="en-US"/>
                    </a:p>
                  </a:txBody>
                  <a:tcPr/>
                </a:tc>
                <a:tc rowSpan="3">
                  <a:txBody>
                    <a:bodyPr/>
                    <a:lstStyle/>
                    <a:p>
                      <a:pPr>
                        <a:lnSpc>
                          <a:spcPct val="115000"/>
                        </a:lnSpc>
                        <a:spcAft>
                          <a:spcPts val="0"/>
                        </a:spcAft>
                      </a:pPr>
                      <a:r>
                        <a:rPr lang="en-US" sz="1000" b="1" dirty="0"/>
                        <a:t>Filter behavior</a:t>
                      </a:r>
                      <a:endParaRPr lang="zh-CN" sz="1000" b="1" dirty="0">
                        <a:latin typeface="Cambria"/>
                        <a:ea typeface="黑体"/>
                        <a:cs typeface="Times New Roman"/>
                      </a:endParaRPr>
                    </a:p>
                  </a:txBody>
                  <a:tcPr marL="44830" marR="44830" marT="0" marB="0" anchor="ctr"/>
                </a:tc>
                <a:tc>
                  <a:txBody>
                    <a:bodyPr/>
                    <a:lstStyle/>
                    <a:p>
                      <a:pPr>
                        <a:lnSpc>
                          <a:spcPct val="115000"/>
                        </a:lnSpc>
                        <a:spcAft>
                          <a:spcPts val="0"/>
                        </a:spcAft>
                      </a:pPr>
                      <a:r>
                        <a:rPr lang="en-US" sz="1000" b="1"/>
                        <a:t>EIF</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ADF</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61531">
                <a:tc vMerge="1">
                  <a:txBody>
                    <a:bodyPr/>
                    <a:lstStyle/>
                    <a:p>
                      <a:endParaRPr lang="zh-CN" altLang="en-US"/>
                    </a:p>
                  </a:txBody>
                  <a:tcPr/>
                </a:tc>
                <a:tc vMerge="1">
                  <a:txBody>
                    <a:bodyPr/>
                    <a:lstStyle/>
                    <a:p>
                      <a:endParaRPr lang="zh-CN" altLang="en-US"/>
                    </a:p>
                  </a:txBody>
                  <a:tcPr/>
                </a:tc>
                <a:tc>
                  <a:txBody>
                    <a:bodyPr/>
                    <a:lstStyle/>
                    <a:p>
                      <a:pPr>
                        <a:lnSpc>
                          <a:spcPct val="115000"/>
                        </a:lnSpc>
                        <a:spcAft>
                          <a:spcPts val="0"/>
                        </a:spcAft>
                      </a:pPr>
                      <a:r>
                        <a:rPr lang="en-US" sz="1000" b="1"/>
                        <a:t>APDF</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r>
              <a:tr h="161531">
                <a:tc gridSpan="3">
                  <a:txBody>
                    <a:bodyPr/>
                    <a:lstStyle/>
                    <a:p>
                      <a:pPr>
                        <a:lnSpc>
                          <a:spcPct val="115000"/>
                        </a:lnSpc>
                        <a:spcAft>
                          <a:spcPts val="0"/>
                        </a:spcAft>
                      </a:pPr>
                      <a:r>
                        <a:rPr lang="en-US" sz="1000" b="1" dirty="0"/>
                        <a:t>Twice NAT</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r>
              <a:tr h="161531">
                <a:tc gridSpan="3">
                  <a:txBody>
                    <a:bodyPr/>
                    <a:lstStyle/>
                    <a:p>
                      <a:pPr>
                        <a:lnSpc>
                          <a:spcPct val="115000"/>
                        </a:lnSpc>
                        <a:spcAft>
                          <a:spcPts val="0"/>
                        </a:spcAft>
                      </a:pPr>
                      <a:r>
                        <a:rPr lang="en-US" sz="1000" b="1" dirty="0"/>
                        <a:t>Proxy ARP for NAT</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Y</a:t>
                      </a:r>
                      <a:endParaRPr lang="zh-CN" sz="1000" b="1" dirty="0">
                        <a:latin typeface="Cambria"/>
                        <a:ea typeface="黑体"/>
                        <a:cs typeface="Times New Roman"/>
                      </a:endParaRPr>
                    </a:p>
                  </a:txBody>
                  <a:tcPr marL="44830" marR="44830" marT="0" marB="0" anchor="ctr"/>
                </a:tc>
              </a:tr>
              <a:tr h="161531">
                <a:tc gridSpan="3">
                  <a:txBody>
                    <a:bodyPr/>
                    <a:lstStyle/>
                    <a:p>
                      <a:pPr>
                        <a:lnSpc>
                          <a:spcPct val="115000"/>
                        </a:lnSpc>
                        <a:spcAft>
                          <a:spcPts val="0"/>
                        </a:spcAft>
                      </a:pPr>
                      <a:r>
                        <a:rPr lang="en-US" sz="1000" b="1" dirty="0"/>
                        <a:t>IPv6 support</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N</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r h="161531">
                <a:tc gridSpan="3">
                  <a:txBody>
                    <a:bodyPr/>
                    <a:lstStyle/>
                    <a:p>
                      <a:pPr>
                        <a:lnSpc>
                          <a:spcPct val="115000"/>
                        </a:lnSpc>
                        <a:spcAft>
                          <a:spcPts val="0"/>
                        </a:spcAft>
                      </a:pPr>
                      <a:r>
                        <a:rPr lang="en-US" sz="1000" b="1" dirty="0"/>
                        <a:t>NAT in </a:t>
                      </a:r>
                      <a:r>
                        <a:rPr lang="en-US" sz="1000" b="1" dirty="0">
                          <a:solidFill>
                            <a:srgbClr val="FF0000"/>
                          </a:solidFill>
                        </a:rPr>
                        <a:t>transparent</a:t>
                      </a:r>
                      <a:r>
                        <a:rPr lang="en-US" sz="1000" b="1" dirty="0"/>
                        <a:t> mode</a:t>
                      </a:r>
                      <a:endParaRPr lang="zh-CN" sz="1000" b="1" dirty="0">
                        <a:latin typeface="Cambria"/>
                        <a:ea typeface="黑体"/>
                        <a:cs typeface="Times New Roman"/>
                      </a:endParaRPr>
                    </a:p>
                  </a:txBody>
                  <a:tcPr marL="44830" marR="44830" marT="0" marB="0" anchor="ctr"/>
                </a:tc>
                <a:tc hMerge="1">
                  <a:txBody>
                    <a:bodyPr/>
                    <a:lstStyle/>
                    <a:p>
                      <a:endParaRPr lang="zh-CN" altLang="en-US"/>
                    </a:p>
                  </a:txBody>
                  <a:tcPr/>
                </a:tc>
                <a:tc hMerge="1">
                  <a:txBody>
                    <a:bodyPr/>
                    <a:lstStyle/>
                    <a:p>
                      <a:endParaRPr lang="zh-CN" altLang="en-US"/>
                    </a:p>
                  </a:txBody>
                  <a:tcP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a:t>Y</a:t>
                      </a:r>
                      <a:endParaRPr lang="zh-CN" sz="1000" b="1">
                        <a:latin typeface="Cambria"/>
                        <a:ea typeface="黑体"/>
                        <a:cs typeface="Times New Roman"/>
                      </a:endParaRPr>
                    </a:p>
                  </a:txBody>
                  <a:tcPr marL="44830" marR="44830" marT="0" marB="0" anchor="ctr"/>
                </a:tc>
                <a:tc>
                  <a:txBody>
                    <a:bodyPr/>
                    <a:lstStyle/>
                    <a:p>
                      <a:pPr algn="ctr">
                        <a:lnSpc>
                          <a:spcPct val="115000"/>
                        </a:lnSpc>
                        <a:spcAft>
                          <a:spcPts val="0"/>
                        </a:spcAft>
                      </a:pPr>
                      <a:r>
                        <a:rPr lang="en-US" sz="1000" b="1" dirty="0"/>
                        <a:t>N</a:t>
                      </a:r>
                      <a:endParaRPr lang="zh-CN" sz="1000" b="1" dirty="0">
                        <a:latin typeface="Cambria"/>
                        <a:ea typeface="黑体"/>
                        <a:cs typeface="Times New Roman"/>
                      </a:endParaRPr>
                    </a:p>
                  </a:txBody>
                  <a:tcPr marL="44830" marR="44830" marT="0" marB="0" anchor="ct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a:t>
            </a:r>
            <a:endParaRPr lang="en-US" sz="2800" dirty="0"/>
          </a:p>
        </p:txBody>
      </p:sp>
      <p:sp>
        <p:nvSpPr>
          <p:cNvPr id="3" name="Content Placeholder 2"/>
          <p:cNvSpPr>
            <a:spLocks noGrp="1"/>
          </p:cNvSpPr>
          <p:nvPr>
            <p:ph sz="quarter" idx="10"/>
          </p:nvPr>
        </p:nvSpPr>
        <p:spPr/>
        <p:txBody>
          <a:bodyPr>
            <a:noAutofit/>
          </a:bodyPr>
          <a:lstStyle/>
          <a:p>
            <a:pPr>
              <a:buSzPct val="100000"/>
              <a:buNone/>
            </a:pPr>
            <a:r>
              <a:rPr lang="en-US" altLang="zh-CN" sz="1700" i="1" dirty="0" smtClean="0">
                <a:solidFill>
                  <a:srgbClr val="0070C0"/>
                </a:solidFill>
              </a:rPr>
              <a:t>[1] RFC2663, IP Network Address Translator (NAT) Terminology and Considerations.</a:t>
            </a:r>
          </a:p>
          <a:p>
            <a:pPr>
              <a:buSzPct val="100000"/>
              <a:buNone/>
            </a:pPr>
            <a:r>
              <a:rPr lang="en-US" altLang="zh-CN" sz="1700" i="1" dirty="0" smtClean="0">
                <a:solidFill>
                  <a:srgbClr val="0070C0"/>
                </a:solidFill>
              </a:rPr>
              <a:t>[2] RFC3022, Traditional IP Network Address Translator.</a:t>
            </a:r>
          </a:p>
          <a:p>
            <a:pPr>
              <a:buSzPct val="100000"/>
              <a:buNone/>
            </a:pPr>
            <a:r>
              <a:rPr lang="en-US" altLang="zh-CN" sz="1700" i="1" dirty="0" smtClean="0">
                <a:solidFill>
                  <a:srgbClr val="0070C0"/>
                </a:solidFill>
              </a:rPr>
              <a:t>[3] RFC3489, STUN - Simple Traversal of User Datagram Protocol (UDP) Through Network Address Translators (NATs).</a:t>
            </a:r>
          </a:p>
          <a:p>
            <a:pPr>
              <a:buSzPct val="100000"/>
              <a:buNone/>
            </a:pPr>
            <a:r>
              <a:rPr lang="en-US" altLang="zh-CN" sz="1700" i="1" dirty="0" smtClean="0">
                <a:solidFill>
                  <a:srgbClr val="0070C0"/>
                </a:solidFill>
              </a:rPr>
              <a:t>[4] RFC4787, NAT Behavioral Requirements for </a:t>
            </a:r>
            <a:r>
              <a:rPr lang="en-US" altLang="zh-CN" sz="1700" i="1" dirty="0" err="1" smtClean="0">
                <a:solidFill>
                  <a:srgbClr val="0070C0"/>
                </a:solidFill>
              </a:rPr>
              <a:t>Unicast</a:t>
            </a:r>
            <a:r>
              <a:rPr lang="en-US" altLang="zh-CN" sz="1700" i="1" dirty="0" smtClean="0">
                <a:solidFill>
                  <a:srgbClr val="0070C0"/>
                </a:solidFill>
              </a:rPr>
              <a:t> UDP.</a:t>
            </a:r>
          </a:p>
          <a:p>
            <a:pPr>
              <a:buSzPct val="100000"/>
              <a:buNone/>
            </a:pPr>
            <a:r>
              <a:rPr lang="en-US" altLang="zh-CN" sz="1700" i="1" dirty="0" smtClean="0">
                <a:solidFill>
                  <a:srgbClr val="0070C0"/>
                </a:solidFill>
              </a:rPr>
              <a:t>[5] RFC5382, NAT Behavioral Requirements for TCP.</a:t>
            </a:r>
          </a:p>
          <a:p>
            <a:pPr>
              <a:buSzPct val="100000"/>
              <a:buNone/>
            </a:pPr>
            <a:r>
              <a:rPr lang="en-US" altLang="zh-CN" sz="1700" i="1" dirty="0" smtClean="0">
                <a:solidFill>
                  <a:srgbClr val="0070C0"/>
                </a:solidFill>
              </a:rPr>
              <a:t>[6] RFC5508, NAT Behavioral Requirements for ICMP.</a:t>
            </a:r>
          </a:p>
          <a:p>
            <a:pPr>
              <a:buSzPct val="100000"/>
              <a:buNone/>
            </a:pPr>
            <a:r>
              <a:rPr lang="en-US" altLang="zh-CN" sz="1700" i="1" dirty="0" smtClean="0">
                <a:solidFill>
                  <a:srgbClr val="0070C0"/>
                </a:solidFill>
              </a:rPr>
              <a:t>[7] RFC6144, Framework for IPv4/IPv6 Translation.</a:t>
            </a:r>
          </a:p>
          <a:p>
            <a:pPr>
              <a:buSzPct val="100000"/>
              <a:buNone/>
            </a:pPr>
            <a:r>
              <a:rPr lang="en-US" altLang="zh-CN" sz="1700" i="1" dirty="0" smtClean="0">
                <a:solidFill>
                  <a:srgbClr val="0070C0"/>
                </a:solidFill>
              </a:rPr>
              <a:t>[8] RFC6146, </a:t>
            </a:r>
            <a:r>
              <a:rPr lang="en-US" altLang="zh-CN" sz="1700" i="1" dirty="0" err="1" smtClean="0">
                <a:solidFill>
                  <a:srgbClr val="0070C0"/>
                </a:solidFill>
              </a:rPr>
              <a:t>Stateful</a:t>
            </a:r>
            <a:r>
              <a:rPr lang="en-US" altLang="zh-CN" sz="1700" i="1" dirty="0" smtClean="0">
                <a:solidFill>
                  <a:srgbClr val="0070C0"/>
                </a:solidFill>
              </a:rPr>
              <a:t> NAT64: Network Address and Protocol Translation from IPv6 Clients to IPv4 Servers.</a:t>
            </a:r>
          </a:p>
          <a:p>
            <a:pPr>
              <a:buSzPct val="100000"/>
              <a:buNone/>
            </a:pPr>
            <a:r>
              <a:rPr lang="en-US" altLang="zh-CN" sz="1700" i="1" dirty="0" smtClean="0">
                <a:solidFill>
                  <a:srgbClr val="0070C0"/>
                </a:solidFill>
              </a:rPr>
              <a:t>[9] Cisco ASA84 CLI Manual.</a:t>
            </a:r>
          </a:p>
          <a:p>
            <a:pPr>
              <a:buSzPct val="100000"/>
              <a:buNone/>
            </a:pPr>
            <a:r>
              <a:rPr lang="en-US" altLang="zh-CN" sz="1700" i="1" dirty="0" smtClean="0">
                <a:solidFill>
                  <a:srgbClr val="0070C0"/>
                </a:solidFill>
              </a:rPr>
              <a:t>[10] </a:t>
            </a:r>
            <a:r>
              <a:rPr lang="en-US" altLang="zh-CN" sz="1700" i="1" dirty="0" err="1" smtClean="0">
                <a:solidFill>
                  <a:srgbClr val="0070C0"/>
                </a:solidFill>
              </a:rPr>
              <a:t>FortiOS</a:t>
            </a:r>
            <a:r>
              <a:rPr lang="en-US" altLang="zh-CN" sz="1700" i="1" dirty="0" smtClean="0">
                <a:solidFill>
                  <a:srgbClr val="0070C0"/>
                </a:solidFill>
              </a:rPr>
              <a:t> handbook for 4.0 MR3. </a:t>
            </a:r>
          </a:p>
          <a:p>
            <a:pPr>
              <a:buSzPct val="100000"/>
              <a:buNone/>
            </a:pPr>
            <a:r>
              <a:rPr lang="en-US" altLang="zh-CN" sz="1700" i="1" dirty="0" smtClean="0">
                <a:solidFill>
                  <a:srgbClr val="0070C0"/>
                </a:solidFill>
              </a:rPr>
              <a:t>[11] </a:t>
            </a:r>
            <a:r>
              <a:rPr lang="en-US" altLang="zh-CN" sz="1700" i="1" dirty="0" err="1" smtClean="0">
                <a:solidFill>
                  <a:srgbClr val="0070C0"/>
                </a:solidFill>
              </a:rPr>
              <a:t>CheckPoint</a:t>
            </a:r>
            <a:r>
              <a:rPr lang="en-US" altLang="zh-CN" sz="1700" i="1" dirty="0" smtClean="0">
                <a:solidFill>
                  <a:srgbClr val="0070C0"/>
                </a:solidFill>
              </a:rPr>
              <a:t> Firewall </a:t>
            </a:r>
            <a:r>
              <a:rPr lang="en-US" altLang="zh-CN" sz="1700" i="1" dirty="0" err="1" smtClean="0">
                <a:solidFill>
                  <a:srgbClr val="0070C0"/>
                </a:solidFill>
              </a:rPr>
              <a:t>AdminGuide</a:t>
            </a:r>
            <a:r>
              <a:rPr lang="en-US" altLang="zh-CN" sz="1700" i="1" dirty="0" smtClean="0">
                <a:solidFill>
                  <a:srgbClr val="0070C0"/>
                </a:solidFill>
              </a:rPr>
              <a:t> for R75.40.</a:t>
            </a:r>
            <a:endParaRPr lang="en-US" sz="1700" i="1" dirty="0" smtClean="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2605" y="1589285"/>
            <a:ext cx="2951921" cy="584775"/>
          </a:xfrm>
          <a:prstGeom prst="rect">
            <a:avLst/>
          </a:prstGeom>
          <a:noFill/>
        </p:spPr>
        <p:txBody>
          <a:bodyPr wrap="square" rtlCol="0">
            <a:spAutoFit/>
          </a:bodyPr>
          <a:lstStyle/>
          <a:p>
            <a:r>
              <a:rPr lang="en-US" sz="3200" dirty="0" smtClean="0">
                <a:solidFill>
                  <a:srgbClr val="0067AC"/>
                </a:solidFill>
                <a:latin typeface="Berlin Sans FB" pitchFamily="34" charset="0"/>
              </a:rPr>
              <a:t>Q &amp; A </a:t>
            </a:r>
            <a:endParaRPr lang="en-US" sz="3200" dirty="0">
              <a:solidFill>
                <a:srgbClr val="0067AC"/>
              </a:solidFill>
              <a:latin typeface="Berlin Sans FB"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sz="2800" dirty="0"/>
              <a:t>Background introduction </a:t>
            </a:r>
          </a:p>
        </p:txBody>
      </p:sp>
      <p:sp>
        <p:nvSpPr>
          <p:cNvPr id="6" name="Content Placeholder 5"/>
          <p:cNvSpPr>
            <a:spLocks noGrp="1"/>
          </p:cNvSpPr>
          <p:nvPr>
            <p:ph sz="quarter" idx="10"/>
          </p:nvPr>
        </p:nvSpPr>
        <p:spPr/>
        <p:txBody>
          <a:bodyPr/>
          <a:lstStyle/>
          <a:p>
            <a:endParaRPr lang="en-US" dirty="0"/>
          </a:p>
        </p:txBody>
      </p:sp>
      <p:pic>
        <p:nvPicPr>
          <p:cNvPr id="1032" name="Picture 8" descr="D:\业界动态\Competitor Analysis for NAT\srx220h-front-high.jpg"/>
          <p:cNvPicPr>
            <a:picLocks noChangeAspect="1" noChangeArrowheads="1"/>
          </p:cNvPicPr>
          <p:nvPr/>
        </p:nvPicPr>
        <p:blipFill>
          <a:blip r:embed="rId3" cstate="print"/>
          <a:srcRect/>
          <a:stretch>
            <a:fillRect/>
          </a:stretch>
        </p:blipFill>
        <p:spPr bwMode="auto">
          <a:xfrm>
            <a:off x="2154995" y="4832786"/>
            <a:ext cx="5332484" cy="693223"/>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4628045" y="2035865"/>
            <a:ext cx="3347077" cy="932622"/>
          </a:xfrm>
          <a:prstGeom prst="rect">
            <a:avLst/>
          </a:prstGeom>
          <a:noFill/>
          <a:ln w="9525">
            <a:noFill/>
            <a:miter lim="800000"/>
            <a:headEnd/>
            <a:tailEnd/>
          </a:ln>
        </p:spPr>
      </p:pic>
      <p:pic>
        <p:nvPicPr>
          <p:cNvPr id="5" name="Picture 5"/>
          <p:cNvPicPr>
            <a:picLocks noChangeAspect="1" noChangeArrowheads="1"/>
          </p:cNvPicPr>
          <p:nvPr/>
        </p:nvPicPr>
        <p:blipFill>
          <a:blip r:embed="rId5" cstate="print"/>
          <a:srcRect/>
          <a:stretch>
            <a:fillRect/>
          </a:stretch>
        </p:blipFill>
        <p:spPr bwMode="auto">
          <a:xfrm>
            <a:off x="614016" y="3265557"/>
            <a:ext cx="3251200" cy="101600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1433721" y="1758673"/>
            <a:ext cx="2857500" cy="1193800"/>
          </a:xfrm>
          <a:prstGeom prst="rect">
            <a:avLst/>
          </a:prstGeom>
          <a:noFill/>
          <a:ln w="9525">
            <a:noFill/>
            <a:miter lim="800000"/>
            <a:headEnd/>
            <a:tailEnd/>
          </a:ln>
        </p:spPr>
      </p:pic>
      <p:pic>
        <p:nvPicPr>
          <p:cNvPr id="7" name="Picture 8"/>
          <p:cNvPicPr>
            <a:picLocks noChangeAspect="1" noChangeArrowheads="1"/>
          </p:cNvPicPr>
          <p:nvPr/>
        </p:nvPicPr>
        <p:blipFill>
          <a:blip r:embed="rId7" cstate="print"/>
          <a:srcRect/>
          <a:stretch>
            <a:fillRect/>
          </a:stretch>
        </p:blipFill>
        <p:spPr bwMode="auto">
          <a:xfrm>
            <a:off x="4956934" y="3565871"/>
            <a:ext cx="3250740" cy="780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sz="2800" dirty="0"/>
              <a:t>NAT </a:t>
            </a:r>
            <a:r>
              <a:rPr lang="en-US" sz="2800" dirty="0" smtClean="0"/>
              <a:t>Overview</a:t>
            </a:r>
            <a:endParaRPr lang="en-US" sz="2800" dirty="0"/>
          </a:p>
        </p:txBody>
      </p:sp>
      <p:sp>
        <p:nvSpPr>
          <p:cNvPr id="6" name="Content Placeholder 5"/>
          <p:cNvSpPr>
            <a:spLocks noGrp="1"/>
          </p:cNvSpPr>
          <p:nvPr>
            <p:ph sz="quarter" idx="10"/>
          </p:nvPr>
        </p:nvSpPr>
        <p:spPr/>
        <p:txBody>
          <a:bodyPr>
            <a:normAutofit/>
          </a:bodyPr>
          <a:lstStyle/>
          <a:p>
            <a:pPr marL="112713" lvl="1" indent="-112713">
              <a:lnSpc>
                <a:spcPct val="200000"/>
              </a:lnSpc>
              <a:spcBef>
                <a:spcPts val="800"/>
              </a:spcBef>
              <a:spcAft>
                <a:spcPts val="400"/>
              </a:spcAft>
              <a:buSzPct val="25000"/>
              <a:buNone/>
            </a:pPr>
            <a:r>
              <a:rPr lang="en-US" sz="2800" dirty="0" smtClean="0"/>
              <a:t>Basic flavors of NAT</a:t>
            </a:r>
          </a:p>
          <a:p>
            <a:pPr marL="112713" lvl="1" indent="-112713">
              <a:lnSpc>
                <a:spcPct val="200000"/>
              </a:lnSpc>
              <a:spcBef>
                <a:spcPts val="800"/>
              </a:spcBef>
              <a:spcAft>
                <a:spcPts val="400"/>
              </a:spcAft>
              <a:buSzPct val="100000"/>
              <a:buFont typeface="Wingdings" pitchFamily="2" charset="2"/>
              <a:buChar char="Ø"/>
            </a:pPr>
            <a:r>
              <a:rPr lang="en-US" sz="2400" dirty="0" smtClean="0"/>
              <a:t>Traditional NAT(source/outbound NAT)</a:t>
            </a:r>
          </a:p>
          <a:p>
            <a:pPr marL="396875" lvl="2" indent="-112713">
              <a:lnSpc>
                <a:spcPct val="200000"/>
              </a:lnSpc>
              <a:spcBef>
                <a:spcPts val="800"/>
              </a:spcBef>
              <a:spcAft>
                <a:spcPts val="400"/>
              </a:spcAft>
              <a:buSzPct val="100000"/>
            </a:pPr>
            <a:r>
              <a:rPr lang="en-US" sz="2000" i="1" dirty="0" smtClean="0">
                <a:solidFill>
                  <a:srgbClr val="0070C0"/>
                </a:solidFill>
              </a:rPr>
              <a:t>Basic NAT (IP/no port/fix-port translation)</a:t>
            </a:r>
          </a:p>
          <a:p>
            <a:pPr marL="396875" lvl="2" indent="-112713">
              <a:lnSpc>
                <a:spcPct val="200000"/>
              </a:lnSpc>
              <a:spcBef>
                <a:spcPts val="800"/>
              </a:spcBef>
              <a:spcAft>
                <a:spcPts val="400"/>
              </a:spcAft>
              <a:buSzPct val="100000"/>
            </a:pPr>
            <a:r>
              <a:rPr lang="en-US" sz="2000" i="1" dirty="0" smtClean="0">
                <a:solidFill>
                  <a:srgbClr val="0070C0"/>
                </a:solidFill>
              </a:rPr>
              <a:t>NAPT (PAT/IP masquerading)</a:t>
            </a:r>
          </a:p>
          <a:p>
            <a:pPr marL="396875" lvl="2" indent="-112713">
              <a:lnSpc>
                <a:spcPct val="200000"/>
              </a:lnSpc>
              <a:spcBef>
                <a:spcPts val="800"/>
              </a:spcBef>
              <a:spcAft>
                <a:spcPts val="400"/>
              </a:spcAft>
              <a:buSzPct val="100000"/>
            </a:pPr>
            <a:r>
              <a:rPr lang="en-US" altLang="zh-CN" sz="2000" i="1" dirty="0" smtClean="0">
                <a:solidFill>
                  <a:srgbClr val="0070C0"/>
                </a:solidFill>
              </a:rPr>
              <a:t>Switch-over from Basic NAT to NAPT</a:t>
            </a:r>
            <a:endParaRPr lang="en-US" sz="2000" i="1" dirty="0" smtClean="0">
              <a:solidFill>
                <a:srgbClr val="0070C0"/>
              </a:solidFill>
            </a:endParaRPr>
          </a:p>
          <a:p>
            <a:pPr marL="112713" lvl="1" indent="-112713">
              <a:spcBef>
                <a:spcPts val="800"/>
              </a:spcBef>
              <a:spcAft>
                <a:spcPts val="400"/>
              </a:spcAft>
              <a:buSzPct val="2500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sz="2800" dirty="0"/>
              <a:t>NAT </a:t>
            </a:r>
            <a:r>
              <a:rPr lang="en-US" sz="2800" dirty="0" smtClean="0"/>
              <a:t>Overview</a:t>
            </a:r>
            <a:endParaRPr lang="en-US" sz="2800" dirty="0"/>
          </a:p>
        </p:txBody>
      </p:sp>
      <p:sp>
        <p:nvSpPr>
          <p:cNvPr id="6" name="Content Placeholder 5"/>
          <p:cNvSpPr>
            <a:spLocks noGrp="1"/>
          </p:cNvSpPr>
          <p:nvPr>
            <p:ph sz="quarter" idx="10"/>
          </p:nvPr>
        </p:nvSpPr>
        <p:spPr/>
        <p:txBody>
          <a:bodyPr>
            <a:normAutofit/>
          </a:bodyPr>
          <a:lstStyle/>
          <a:p>
            <a:pPr marL="112713" lvl="1" indent="-112713">
              <a:lnSpc>
                <a:spcPct val="150000"/>
              </a:lnSpc>
              <a:spcBef>
                <a:spcPts val="800"/>
              </a:spcBef>
              <a:spcAft>
                <a:spcPts val="400"/>
              </a:spcAft>
              <a:buSzPct val="100000"/>
              <a:buNone/>
            </a:pPr>
            <a:r>
              <a:rPr lang="en-US" sz="2800" dirty="0" smtClean="0"/>
              <a:t>Basic flavors of NAT</a:t>
            </a:r>
          </a:p>
          <a:p>
            <a:pPr marL="396875" lvl="2" indent="-112713">
              <a:lnSpc>
                <a:spcPct val="150000"/>
              </a:lnSpc>
              <a:spcBef>
                <a:spcPts val="800"/>
              </a:spcBef>
              <a:spcAft>
                <a:spcPts val="400"/>
              </a:spcAft>
              <a:buSzPct val="100000"/>
              <a:buFont typeface="Wingdings" pitchFamily="2" charset="2"/>
              <a:buChar char="Ø"/>
            </a:pPr>
            <a:r>
              <a:rPr lang="en-US" sz="2400" dirty="0" smtClean="0"/>
              <a:t>Inbound NAT(DNAT)</a:t>
            </a:r>
          </a:p>
          <a:p>
            <a:pPr marL="396875" lvl="2" indent="-112713">
              <a:lnSpc>
                <a:spcPct val="150000"/>
              </a:lnSpc>
              <a:spcBef>
                <a:spcPts val="800"/>
              </a:spcBef>
              <a:spcAft>
                <a:spcPts val="400"/>
              </a:spcAft>
              <a:buSzPct val="100000"/>
              <a:buFont typeface="Wingdings" pitchFamily="2" charset="2"/>
              <a:buChar char="Ø"/>
            </a:pPr>
            <a:r>
              <a:rPr lang="en-US" sz="2400" dirty="0" smtClean="0"/>
              <a:t>Bi-directional NAT</a:t>
            </a:r>
          </a:p>
          <a:p>
            <a:pPr marL="396875" lvl="2" indent="-112713">
              <a:lnSpc>
                <a:spcPct val="150000"/>
              </a:lnSpc>
              <a:spcBef>
                <a:spcPts val="800"/>
              </a:spcBef>
              <a:spcAft>
                <a:spcPts val="400"/>
              </a:spcAft>
              <a:buSzPct val="100000"/>
              <a:buFont typeface="Wingdings" pitchFamily="2" charset="2"/>
              <a:buChar char="Ø"/>
            </a:pPr>
            <a:r>
              <a:rPr lang="en-US" sz="2400" dirty="0" smtClean="0"/>
              <a:t>Twice NAT</a:t>
            </a:r>
          </a:p>
          <a:p>
            <a:pPr marL="396875" lvl="2" indent="-112713">
              <a:lnSpc>
                <a:spcPct val="150000"/>
              </a:lnSpc>
              <a:spcBef>
                <a:spcPts val="800"/>
              </a:spcBef>
              <a:spcAft>
                <a:spcPts val="400"/>
              </a:spcAft>
              <a:buSzPct val="100000"/>
              <a:buFont typeface="Wingdings" pitchFamily="2" charset="2"/>
              <a:buChar char="Ø"/>
            </a:pPr>
            <a:r>
              <a:rPr lang="en-US" sz="2400" dirty="0" smtClean="0"/>
              <a:t>Proxy-ARP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p:txBody>
          <a:bodyPr>
            <a:normAutofit/>
          </a:bodyPr>
          <a:lstStyle/>
          <a:p>
            <a:pPr marL="112713" lvl="1" indent="-112713">
              <a:spcBef>
                <a:spcPts val="800"/>
              </a:spcBef>
              <a:spcAft>
                <a:spcPts val="400"/>
              </a:spcAft>
              <a:buSzPct val="25000"/>
              <a:buNone/>
            </a:pPr>
            <a:r>
              <a:rPr lang="en-US" sz="2800" dirty="0" smtClean="0"/>
              <a:t>NAT Behavioral Requirements</a:t>
            </a:r>
          </a:p>
          <a:p>
            <a:pPr marL="112713" lvl="1" indent="-112713">
              <a:lnSpc>
                <a:spcPct val="150000"/>
              </a:lnSpc>
              <a:spcBef>
                <a:spcPts val="800"/>
              </a:spcBef>
              <a:spcAft>
                <a:spcPts val="400"/>
              </a:spcAft>
              <a:buSzPct val="100000"/>
              <a:buFont typeface="Wingdings" pitchFamily="2" charset="2"/>
              <a:buChar char="Ø"/>
            </a:pPr>
            <a:r>
              <a:rPr lang="en-US" sz="2400" dirty="0" smtClean="0"/>
              <a:t>Why defining the new requirements?</a:t>
            </a:r>
          </a:p>
          <a:p>
            <a:pPr marL="112713" lvl="1" indent="-112713">
              <a:lnSpc>
                <a:spcPct val="150000"/>
              </a:lnSpc>
              <a:spcBef>
                <a:spcPts val="800"/>
              </a:spcBef>
              <a:spcAft>
                <a:spcPts val="400"/>
              </a:spcAft>
              <a:buSzPct val="100000"/>
              <a:buFont typeface="Wingdings" pitchFamily="2" charset="2"/>
              <a:buChar char="Ø"/>
            </a:pPr>
            <a:r>
              <a:rPr lang="en-US" sz="2400" dirty="0" smtClean="0"/>
              <a:t>The new behaviors can allow many applications to work consistently. </a:t>
            </a:r>
          </a:p>
          <a:p>
            <a:pPr lvl="1">
              <a:lnSpc>
                <a:spcPct val="150000"/>
              </a:lnSpc>
              <a:buSzPct val="75000"/>
              <a:buNone/>
            </a:pPr>
            <a:r>
              <a:rPr lang="en-US" altLang="zh-CN" i="1" dirty="0" smtClean="0">
                <a:solidFill>
                  <a:srgbClr val="0070C0"/>
                </a:solidFill>
              </a:rPr>
              <a:t>RFC4787: "NAT Behavioral Requirements for </a:t>
            </a:r>
            <a:r>
              <a:rPr lang="en-US" altLang="zh-CN" i="1" dirty="0" err="1" smtClean="0">
                <a:solidFill>
                  <a:srgbClr val="0070C0"/>
                </a:solidFill>
              </a:rPr>
              <a:t>Unicast</a:t>
            </a:r>
            <a:r>
              <a:rPr lang="en-US" altLang="zh-CN" i="1" dirty="0" smtClean="0">
                <a:solidFill>
                  <a:srgbClr val="0070C0"/>
                </a:solidFill>
              </a:rPr>
              <a:t> UDP"</a:t>
            </a:r>
          </a:p>
          <a:p>
            <a:pPr lvl="1">
              <a:lnSpc>
                <a:spcPct val="150000"/>
              </a:lnSpc>
              <a:buSzPct val="75000"/>
              <a:buNone/>
            </a:pPr>
            <a:r>
              <a:rPr lang="en-US" altLang="zh-CN" i="1" dirty="0" smtClean="0">
                <a:solidFill>
                  <a:srgbClr val="0070C0"/>
                </a:solidFill>
              </a:rPr>
              <a:t>RFC5382: "NAT Behavioral Requirements for TCP"</a:t>
            </a:r>
          </a:p>
          <a:p>
            <a:pPr lvl="1">
              <a:lnSpc>
                <a:spcPct val="150000"/>
              </a:lnSpc>
              <a:buSzPct val="75000"/>
              <a:buNone/>
            </a:pPr>
            <a:r>
              <a:rPr lang="en-US" altLang="zh-CN" i="1" dirty="0" smtClean="0">
                <a:solidFill>
                  <a:srgbClr val="0070C0"/>
                </a:solidFill>
              </a:rPr>
              <a:t>RFC5508: "NAT Behavioral Requirements for ICMP"</a:t>
            </a:r>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lstStyle/>
          <a:p>
            <a:pPr marL="112713" lvl="1" indent="-112713">
              <a:lnSpc>
                <a:spcPct val="150000"/>
              </a:lnSpc>
              <a:spcBef>
                <a:spcPts val="800"/>
              </a:spcBef>
              <a:spcAft>
                <a:spcPts val="400"/>
              </a:spcAft>
              <a:buSzPct val="100000"/>
              <a:buNone/>
            </a:pPr>
            <a:r>
              <a:rPr lang="en-US" altLang="zh-CN" sz="2800" dirty="0" smtClean="0"/>
              <a:t>Address and Port Mapping </a:t>
            </a:r>
          </a:p>
          <a:p>
            <a:pPr lvl="1">
              <a:lnSpc>
                <a:spcPct val="150000"/>
              </a:lnSpc>
              <a:buSzPct val="100000"/>
              <a:buFont typeface="Wingdings" pitchFamily="2" charset="2"/>
              <a:buChar char="Ø"/>
            </a:pPr>
            <a:r>
              <a:rPr lang="en-US" altLang="zh-CN" i="1" dirty="0" smtClean="0">
                <a:solidFill>
                  <a:srgbClr val="0070C0"/>
                </a:solidFill>
              </a:rPr>
              <a:t>Endpoint-Independent </a:t>
            </a:r>
          </a:p>
          <a:p>
            <a:pPr lvl="1">
              <a:lnSpc>
                <a:spcPct val="150000"/>
              </a:lnSpc>
              <a:buSzPct val="100000"/>
              <a:buNone/>
            </a:pPr>
            <a:r>
              <a:rPr lang="en-US" altLang="zh-CN" i="1" dirty="0" smtClean="0">
                <a:solidFill>
                  <a:srgbClr val="0070C0"/>
                </a:solidFill>
              </a:rPr>
              <a:t>	Mapping(EIM) </a:t>
            </a:r>
          </a:p>
          <a:p>
            <a:pPr lvl="1">
              <a:lnSpc>
                <a:spcPct val="150000"/>
              </a:lnSpc>
              <a:buSzPct val="100000"/>
              <a:buFont typeface="Wingdings" pitchFamily="2" charset="2"/>
              <a:buChar char="Ø"/>
            </a:pPr>
            <a:r>
              <a:rPr lang="en-US" altLang="zh-CN" i="1" dirty="0" smtClean="0">
                <a:solidFill>
                  <a:srgbClr val="0070C0"/>
                </a:solidFill>
              </a:rPr>
              <a:t>Address-Dependent </a:t>
            </a:r>
          </a:p>
          <a:p>
            <a:pPr lvl="1">
              <a:lnSpc>
                <a:spcPct val="150000"/>
              </a:lnSpc>
              <a:buSzPct val="100000"/>
              <a:buNone/>
            </a:pPr>
            <a:r>
              <a:rPr lang="en-US" altLang="zh-CN" i="1" dirty="0" smtClean="0">
                <a:solidFill>
                  <a:srgbClr val="0070C0"/>
                </a:solidFill>
              </a:rPr>
              <a:t>	Mapping(ADM) </a:t>
            </a:r>
          </a:p>
          <a:p>
            <a:pPr lvl="1">
              <a:lnSpc>
                <a:spcPct val="150000"/>
              </a:lnSpc>
              <a:buSzPct val="100000"/>
              <a:buFont typeface="Wingdings" pitchFamily="2" charset="2"/>
              <a:buChar char="Ø"/>
            </a:pPr>
            <a:r>
              <a:rPr lang="en-US" altLang="zh-CN" i="1" dirty="0" smtClean="0">
                <a:solidFill>
                  <a:srgbClr val="0070C0"/>
                </a:solidFill>
              </a:rPr>
              <a:t>Address and Port-Dependent</a:t>
            </a:r>
          </a:p>
          <a:p>
            <a:pPr lvl="1">
              <a:lnSpc>
                <a:spcPct val="150000"/>
              </a:lnSpc>
              <a:buSzPct val="100000"/>
              <a:buNone/>
            </a:pPr>
            <a:r>
              <a:rPr lang="en-US" altLang="zh-CN" i="1" dirty="0" smtClean="0">
                <a:solidFill>
                  <a:srgbClr val="0070C0"/>
                </a:solidFill>
              </a:rPr>
              <a:t>	Mapping(APDM)</a:t>
            </a:r>
          </a:p>
          <a:p>
            <a:pPr marL="112713" lvl="1" indent="-112713">
              <a:lnSpc>
                <a:spcPct val="150000"/>
              </a:lnSpc>
              <a:spcBef>
                <a:spcPts val="800"/>
              </a:spcBef>
              <a:spcAft>
                <a:spcPts val="400"/>
              </a:spcAft>
              <a:buSzPct val="100000"/>
              <a:buNone/>
            </a:pPr>
            <a:endParaRPr lang="en-US" altLang="zh-CN" dirty="0" smtClean="0"/>
          </a:p>
          <a:p>
            <a:pPr>
              <a:buSzPct val="75000"/>
              <a:buNone/>
            </a:pPr>
            <a:endParaRPr lang="en-US" altLang="zh-CN" sz="1800" i="1" dirty="0" smtClean="0">
              <a:solidFill>
                <a:srgbClr val="0070C0"/>
              </a:solidFill>
            </a:endParaRPr>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pic>
        <p:nvPicPr>
          <p:cNvPr id="6" name="Picture 4"/>
          <p:cNvPicPr>
            <a:picLocks noChangeAspect="1" noChangeArrowheads="1"/>
          </p:cNvPicPr>
          <p:nvPr/>
        </p:nvPicPr>
        <p:blipFill>
          <a:blip r:embed="rId2" cstate="print"/>
          <a:srcRect/>
          <a:stretch>
            <a:fillRect/>
          </a:stretch>
        </p:blipFill>
        <p:spPr bwMode="auto">
          <a:xfrm>
            <a:off x="4477597" y="1897119"/>
            <a:ext cx="4038600" cy="3943350"/>
          </a:xfrm>
          <a:prstGeom prst="rect">
            <a:avLst/>
          </a:prstGeom>
          <a:noFill/>
          <a:ln w="6350"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NAT Overview</a:t>
            </a:r>
          </a:p>
        </p:txBody>
      </p:sp>
      <p:sp>
        <p:nvSpPr>
          <p:cNvPr id="3" name="Content Placeholder 2"/>
          <p:cNvSpPr>
            <a:spLocks noGrp="1"/>
          </p:cNvSpPr>
          <p:nvPr>
            <p:ph sz="quarter" idx="10"/>
          </p:nvPr>
        </p:nvSpPr>
        <p:spPr>
          <a:xfrm>
            <a:off x="485775" y="1143000"/>
            <a:ext cx="8073434" cy="4914900"/>
          </a:xfrm>
        </p:spPr>
        <p:txBody>
          <a:bodyPr/>
          <a:lstStyle/>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pPr marL="112713" lvl="1" indent="-112713">
              <a:spcBef>
                <a:spcPts val="800"/>
              </a:spcBef>
              <a:spcAft>
                <a:spcPts val="400"/>
              </a:spcAft>
              <a:buSzPct val="25000"/>
              <a:buNone/>
            </a:pPr>
            <a:endParaRPr lang="en-US" dirty="0" smtClean="0"/>
          </a:p>
          <a:p>
            <a:endParaRPr lang="en-US" dirty="0"/>
          </a:p>
        </p:txBody>
      </p:sp>
      <p:sp>
        <p:nvSpPr>
          <p:cNvPr id="5" name="Rectangle 4"/>
          <p:cNvSpPr>
            <a:spLocks noChangeArrowheads="1"/>
          </p:cNvSpPr>
          <p:nvPr/>
        </p:nvSpPr>
        <p:spPr bwMode="auto">
          <a:xfrm>
            <a:off x="517274" y="3126725"/>
            <a:ext cx="3706813" cy="1323439"/>
          </a:xfrm>
          <a:prstGeom prst="rect">
            <a:avLst/>
          </a:prstGeom>
          <a:noFill/>
          <a:ln w="9525">
            <a:noFill/>
            <a:miter lim="800000"/>
            <a:headEnd/>
            <a:tailEnd/>
          </a:ln>
        </p:spPr>
        <p:txBody>
          <a:bodyPr>
            <a:spAutoFit/>
          </a:bodyPr>
          <a:lstStyle/>
          <a:p>
            <a:r>
              <a:rPr lang="en-US" altLang="zh-CN" sz="2000" dirty="0">
                <a:latin typeface="Calibri" pitchFamily="34" charset="0"/>
              </a:rPr>
              <a:t>X:x -&gt; Y1:y1	X:x -&gt; Y2:y2</a:t>
            </a:r>
          </a:p>
          <a:p>
            <a:endParaRPr lang="en-US" altLang="zh-CN" sz="2000" dirty="0" smtClean="0">
              <a:latin typeface="Calibri" pitchFamily="34" charset="0"/>
            </a:endParaRPr>
          </a:p>
          <a:p>
            <a:endParaRPr lang="en-US" altLang="zh-CN" sz="2000" dirty="0">
              <a:latin typeface="Calibri" pitchFamily="34" charset="0"/>
            </a:endParaRPr>
          </a:p>
          <a:p>
            <a:r>
              <a:rPr lang="en-US" altLang="zh-CN" sz="2000" dirty="0">
                <a:solidFill>
                  <a:srgbClr val="FF0000"/>
                </a:solidFill>
                <a:latin typeface="Calibri" pitchFamily="34" charset="0"/>
              </a:rPr>
              <a:t>X1’:x1’</a:t>
            </a:r>
            <a:r>
              <a:rPr lang="en-US" altLang="zh-CN" sz="2000" dirty="0">
                <a:latin typeface="Calibri" pitchFamily="34" charset="0"/>
              </a:rPr>
              <a:t>-&gt; Y1:y1 	</a:t>
            </a:r>
            <a:r>
              <a:rPr lang="en-US" altLang="zh-CN" sz="2000" dirty="0">
                <a:solidFill>
                  <a:srgbClr val="FF0000"/>
                </a:solidFill>
                <a:latin typeface="Calibri" pitchFamily="34" charset="0"/>
              </a:rPr>
              <a:t>X1’:x1’</a:t>
            </a:r>
            <a:r>
              <a:rPr lang="en-US" altLang="zh-CN" sz="2000" dirty="0">
                <a:latin typeface="Calibri" pitchFamily="34" charset="0"/>
              </a:rPr>
              <a:t>-&gt; Y2:y2 </a:t>
            </a:r>
          </a:p>
        </p:txBody>
      </p:sp>
      <p:sp>
        <p:nvSpPr>
          <p:cNvPr id="7" name="Rectangle 5"/>
          <p:cNvSpPr>
            <a:spLocks noChangeArrowheads="1"/>
          </p:cNvSpPr>
          <p:nvPr/>
        </p:nvSpPr>
        <p:spPr bwMode="auto">
          <a:xfrm>
            <a:off x="393405" y="1281229"/>
            <a:ext cx="7680919" cy="599329"/>
          </a:xfrm>
          <a:prstGeom prst="rect">
            <a:avLst/>
          </a:prstGeom>
          <a:noFill/>
          <a:ln w="9525">
            <a:noFill/>
            <a:miter lim="800000"/>
            <a:headEnd/>
            <a:tailEnd/>
          </a:ln>
        </p:spPr>
        <p:txBody>
          <a:bodyPr/>
          <a:lstStyle/>
          <a:p>
            <a:pPr>
              <a:lnSpc>
                <a:spcPct val="150000"/>
              </a:lnSpc>
            </a:pPr>
            <a:r>
              <a:rPr lang="en-US" altLang="zh-CN" sz="2800" dirty="0" smtClean="0">
                <a:latin typeface="Arial" pitchFamily="34" charset="0"/>
              </a:rPr>
              <a:t>Endpoint-Independent mapping</a:t>
            </a:r>
            <a:endParaRPr lang="en-US" altLang="zh-CN" sz="2800" i="1" dirty="0" smtClean="0">
              <a:solidFill>
                <a:srgbClr val="0070C0"/>
              </a:solidFill>
              <a:latin typeface="Arial" pitchFamily="34" charset="0"/>
            </a:endParaRPr>
          </a:p>
          <a:p>
            <a:endParaRPr lang="en-US" altLang="zh-CN" sz="2400" dirty="0" smtClean="0">
              <a:latin typeface="Calibri" pitchFamily="34" charset="0"/>
            </a:endParaRPr>
          </a:p>
          <a:p>
            <a:endParaRPr lang="en-US" altLang="zh-CN" sz="2400" dirty="0">
              <a:latin typeface="Calibri" pitchFamily="34" charset="0"/>
            </a:endParaRPr>
          </a:p>
        </p:txBody>
      </p:sp>
      <p:pic>
        <p:nvPicPr>
          <p:cNvPr id="8" name="Picture 4"/>
          <p:cNvPicPr>
            <a:picLocks noChangeAspect="1" noChangeArrowheads="1"/>
          </p:cNvPicPr>
          <p:nvPr/>
        </p:nvPicPr>
        <p:blipFill>
          <a:blip r:embed="rId3" cstate="print"/>
          <a:srcRect/>
          <a:stretch>
            <a:fillRect/>
          </a:stretch>
        </p:blipFill>
        <p:spPr bwMode="auto">
          <a:xfrm>
            <a:off x="4173864" y="1975586"/>
            <a:ext cx="4038600" cy="3943350"/>
          </a:xfrm>
          <a:prstGeom prst="rect">
            <a:avLst/>
          </a:prstGeom>
          <a:noFill/>
          <a:ln w="6350" algn="ctr">
            <a:noFill/>
            <a:miter lim="800000"/>
            <a:headEnd/>
            <a:tailEnd/>
          </a:ln>
        </p:spPr>
      </p:pic>
      <p:cxnSp>
        <p:nvCxnSpPr>
          <p:cNvPr id="9" name="Elbow Connector 8"/>
          <p:cNvCxnSpPr>
            <a:cxnSpLocks noChangeShapeType="1"/>
          </p:cNvCxnSpPr>
          <p:nvPr/>
        </p:nvCxnSpPr>
        <p:spPr bwMode="auto">
          <a:xfrm rot="16200000" flipV="1">
            <a:off x="4072264" y="3163036"/>
            <a:ext cx="2089150" cy="1152525"/>
          </a:xfrm>
          <a:prstGeom prst="bentConnector3">
            <a:avLst>
              <a:gd name="adj1" fmla="val 72352"/>
            </a:avLst>
          </a:prstGeom>
          <a:noFill/>
          <a:ln w="28575" algn="ctr">
            <a:solidFill>
              <a:srgbClr val="FF3300"/>
            </a:solidFill>
            <a:round/>
            <a:headEnd/>
            <a:tailEnd type="arrow" w="med" len="med"/>
          </a:ln>
        </p:spPr>
      </p:cxnSp>
      <p:cxnSp>
        <p:nvCxnSpPr>
          <p:cNvPr id="10" name="Elbow Connector 9"/>
          <p:cNvCxnSpPr>
            <a:cxnSpLocks noChangeShapeType="1"/>
          </p:cNvCxnSpPr>
          <p:nvPr/>
        </p:nvCxnSpPr>
        <p:spPr bwMode="auto">
          <a:xfrm rot="5400000" flipH="1" flipV="1">
            <a:off x="5801052" y="3163036"/>
            <a:ext cx="2089150" cy="1152525"/>
          </a:xfrm>
          <a:prstGeom prst="bentConnector3">
            <a:avLst>
              <a:gd name="adj1" fmla="val 73718"/>
            </a:avLst>
          </a:prstGeom>
          <a:noFill/>
          <a:ln w="28575" algn="ctr">
            <a:solidFill>
              <a:srgbClr val="00B050"/>
            </a:solidFill>
            <a:round/>
            <a:headEnd/>
            <a:tailEnd type="arrow" w="med" len="med"/>
          </a:ln>
        </p:spPr>
      </p:cxnSp>
      <p:sp>
        <p:nvSpPr>
          <p:cNvPr id="11" name="Down Arrow 7"/>
          <p:cNvSpPr>
            <a:spLocks noChangeArrowheads="1"/>
          </p:cNvSpPr>
          <p:nvPr/>
        </p:nvSpPr>
        <p:spPr bwMode="auto">
          <a:xfrm>
            <a:off x="693977" y="3556330"/>
            <a:ext cx="144462" cy="358775"/>
          </a:xfrm>
          <a:prstGeom prst="downArrow">
            <a:avLst>
              <a:gd name="adj1" fmla="val 50000"/>
              <a:gd name="adj2" fmla="val 49671"/>
            </a:avLst>
          </a:prstGeom>
          <a:noFill/>
          <a:ln w="6350" algn="ctr">
            <a:solidFill>
              <a:srgbClr val="000000"/>
            </a:solidFill>
            <a:round/>
            <a:headEnd/>
            <a:tailEnd/>
          </a:ln>
        </p:spPr>
        <p:txBody>
          <a:bodyPr lIns="0"/>
          <a:lstStyle/>
          <a:p>
            <a:pPr marL="419100" indent="-419100"/>
            <a:endParaRPr lang="zh-CN" altLang="en-US"/>
          </a:p>
        </p:txBody>
      </p:sp>
      <p:sp>
        <p:nvSpPr>
          <p:cNvPr id="12" name="Down Arrow 10"/>
          <p:cNvSpPr>
            <a:spLocks noChangeArrowheads="1"/>
          </p:cNvSpPr>
          <p:nvPr/>
        </p:nvSpPr>
        <p:spPr bwMode="auto">
          <a:xfrm>
            <a:off x="2497190" y="3556330"/>
            <a:ext cx="144462" cy="358775"/>
          </a:xfrm>
          <a:prstGeom prst="downArrow">
            <a:avLst>
              <a:gd name="adj1" fmla="val 50000"/>
              <a:gd name="adj2" fmla="val 49671"/>
            </a:avLst>
          </a:prstGeom>
          <a:noFill/>
          <a:ln w="6350" algn="ctr">
            <a:solidFill>
              <a:srgbClr val="000000"/>
            </a:solidFill>
            <a:round/>
            <a:headEnd/>
            <a:tailEnd/>
          </a:ln>
        </p:spPr>
        <p:txBody>
          <a:bodyPr lIns="0"/>
          <a:lstStyle/>
          <a:p>
            <a:pPr marL="419100" indent="-41910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0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Lst>
  </p:timing>
</p:sld>
</file>

<file path=ppt/theme/theme1.xml><?xml version="1.0" encoding="utf-8"?>
<a:theme xmlns:a="http://schemas.openxmlformats.org/drawingml/2006/main" name="monday light2">
  <a:themeElements>
    <a:clrScheme name="Juniper Palette">
      <a:dk1>
        <a:srgbClr val="333333"/>
      </a:dk1>
      <a:lt1>
        <a:srgbClr val="FFFFFF"/>
      </a:lt1>
      <a:dk2>
        <a:srgbClr val="93220B"/>
      </a:dk2>
      <a:lt2>
        <a:srgbClr val="4F8479"/>
      </a:lt2>
      <a:accent1>
        <a:srgbClr val="0067AC"/>
      </a:accent1>
      <a:accent2>
        <a:srgbClr val="BFC16B"/>
      </a:accent2>
      <a:accent3>
        <a:srgbClr val="F26649"/>
      </a:accent3>
      <a:accent4>
        <a:srgbClr val="49A942"/>
      </a:accent4>
      <a:accent5>
        <a:srgbClr val="7EB0CC"/>
      </a:accent5>
      <a:accent6>
        <a:srgbClr val="807F83"/>
      </a:accent6>
      <a:hlink>
        <a:srgbClr val="5D87A1"/>
      </a:hlink>
      <a:folHlink>
        <a:srgbClr val="F79646"/>
      </a:folHlink>
    </a:clrScheme>
    <a:fontScheme name="JuniperTemplate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resenter title">
      <a:srgbClr val="4D4D4D"/>
    </a:custClr>
    <a:custClr name="text title">
      <a:srgbClr val="292929"/>
    </a:custClr>
    <a:custClr name="subtitle blue">
      <a:srgbClr val="5D87A1"/>
    </a:custClr>
    <a:custClr name="axis">
      <a:srgbClr val="807F83"/>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Juniper Palette">
    <a:dk1>
      <a:srgbClr val="333333"/>
    </a:dk1>
    <a:lt1>
      <a:srgbClr val="FFFFFF"/>
    </a:lt1>
    <a:dk2>
      <a:srgbClr val="93220B"/>
    </a:dk2>
    <a:lt2>
      <a:srgbClr val="4F8479"/>
    </a:lt2>
    <a:accent1>
      <a:srgbClr val="0067AC"/>
    </a:accent1>
    <a:accent2>
      <a:srgbClr val="BFC16B"/>
    </a:accent2>
    <a:accent3>
      <a:srgbClr val="F26649"/>
    </a:accent3>
    <a:accent4>
      <a:srgbClr val="49A942"/>
    </a:accent4>
    <a:accent5>
      <a:srgbClr val="7EB0CC"/>
    </a:accent5>
    <a:accent6>
      <a:srgbClr val="807F83"/>
    </a:accent6>
    <a:hlink>
      <a:srgbClr val="5D87A1"/>
    </a:hlink>
    <a:folHlink>
      <a:srgbClr val="F79646"/>
    </a:folHlink>
  </a:clrScheme>
</a:themeOverride>
</file>

<file path=docProps/app.xml><?xml version="1.0" encoding="utf-8"?>
<Properties xmlns="http://schemas.openxmlformats.org/officeDocument/2006/extended-properties" xmlns:vt="http://schemas.openxmlformats.org/officeDocument/2006/docPropsVTypes">
  <Template/>
  <TotalTime>12307</TotalTime>
  <Words>4190</Words>
  <Application>Microsoft Office PowerPoint</Application>
  <PresentationFormat>On-screen Show (4:3)</PresentationFormat>
  <Paragraphs>646</Paragraphs>
  <Slides>37</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黑体</vt:lpstr>
      <vt:lpstr>宋体</vt:lpstr>
      <vt:lpstr>Arial</vt:lpstr>
      <vt:lpstr>Berlin Sans FB</vt:lpstr>
      <vt:lpstr>Calibri</vt:lpstr>
      <vt:lpstr>Cambria</vt:lpstr>
      <vt:lpstr>Times New Roman</vt:lpstr>
      <vt:lpstr>Wingdings</vt:lpstr>
      <vt:lpstr>monday light2</vt:lpstr>
      <vt:lpstr>Competitor Analysis for NAT</vt:lpstr>
      <vt:lpstr>Agenda</vt:lpstr>
      <vt:lpstr>Background introduction </vt:lpstr>
      <vt:lpstr>Background introduction </vt:lpstr>
      <vt:lpstr>NAT Overview</vt:lpstr>
      <vt:lpstr>NAT Overview</vt:lpstr>
      <vt:lpstr>NAT Overview</vt:lpstr>
      <vt:lpstr>NAT Overview</vt:lpstr>
      <vt:lpstr>NAT Overview</vt:lpstr>
      <vt:lpstr>NAT Overview</vt:lpstr>
      <vt:lpstr>NAT Overview</vt:lpstr>
      <vt:lpstr>NAT Overview</vt:lpstr>
      <vt:lpstr>NAT Overview</vt:lpstr>
      <vt:lpstr>NAT Overview</vt:lpstr>
      <vt:lpstr>Cisco ASA Series </vt:lpstr>
      <vt:lpstr>Cisco ASA Series </vt:lpstr>
      <vt:lpstr>Cisco ASA Series </vt:lpstr>
      <vt:lpstr>Cisco ASA Series </vt:lpstr>
      <vt:lpstr>Cisco ASA Series</vt:lpstr>
      <vt:lpstr>Cisco ASA Series</vt:lpstr>
      <vt:lpstr>Cisco ASA Series</vt:lpstr>
      <vt:lpstr>Cisco ASA Series</vt:lpstr>
      <vt:lpstr>FortiGate Series</vt:lpstr>
      <vt:lpstr>FortiGate Series</vt:lpstr>
      <vt:lpstr>FortiGate Series</vt:lpstr>
      <vt:lpstr>FortiGate Series</vt:lpstr>
      <vt:lpstr>Huawei USG Series</vt:lpstr>
      <vt:lpstr>Huawei USG Series</vt:lpstr>
      <vt:lpstr>Huawei USG Series</vt:lpstr>
      <vt:lpstr>Check Point</vt:lpstr>
      <vt:lpstr>Juniper SRX Series</vt:lpstr>
      <vt:lpstr>Juniper SRX Series</vt:lpstr>
      <vt:lpstr>Summarization</vt:lpstr>
      <vt:lpstr>Summarization</vt:lpstr>
      <vt:lpstr>Summarization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dittodot</dc:creator>
  <cp:lastModifiedBy>Wendy Wan</cp:lastModifiedBy>
  <cp:revision>1761</cp:revision>
  <dcterms:created xsi:type="dcterms:W3CDTF">2009-10-07T08:33:15Z</dcterms:created>
  <dcterms:modified xsi:type="dcterms:W3CDTF">2014-07-01T01:42:32Z</dcterms:modified>
</cp:coreProperties>
</file>