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>
          <p15:clr>
            <a:srgbClr val="A4A3A4"/>
          </p15:clr>
        </p15:guide>
        <p15:guide id="2" orient="horz" pos="20285">
          <p15:clr>
            <a:srgbClr val="A4A3A4"/>
          </p15:clr>
        </p15:guide>
        <p15:guide id="3" pos="437">
          <p15:clr>
            <a:srgbClr val="A4A3A4"/>
          </p15:clr>
        </p15:guide>
        <p15:guide id="4" pos="6725">
          <p15:clr>
            <a:srgbClr val="A4A3A4"/>
          </p15:clr>
        </p15:guide>
        <p15:guide id="5" pos="7238">
          <p15:clr>
            <a:srgbClr val="A4A3A4"/>
          </p15:clr>
        </p15:guide>
        <p15:guide id="6" pos="13526">
          <p15:clr>
            <a:srgbClr val="A4A3A4"/>
          </p15:clr>
        </p15:guide>
        <p15:guide id="7" pos="14030">
          <p15:clr>
            <a:srgbClr val="A4A3A4"/>
          </p15:clr>
        </p15:guide>
        <p15:guide id="8" pos="20318">
          <p15:clr>
            <a:srgbClr val="A4A3A4"/>
          </p15:clr>
        </p15:guide>
        <p15:guide id="9" pos="20837">
          <p15:clr>
            <a:srgbClr val="A4A3A4"/>
          </p15:clr>
        </p15:guide>
        <p15:guide id="10" pos="271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0000"/>
    <a:srgbClr val="FF9900"/>
    <a:srgbClr val="3399FF"/>
    <a:srgbClr val="0066FF"/>
    <a:srgbClr val="993300"/>
    <a:srgbClr val="00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91" autoAdjust="0"/>
    <p:restoredTop sz="99880" autoAdjust="0"/>
  </p:normalViewPr>
  <p:slideViewPr>
    <p:cSldViewPr snapToGrid="0" snapToObjects="1">
      <p:cViewPr>
        <p:scale>
          <a:sx n="25" d="100"/>
          <a:sy n="25" d="100"/>
        </p:scale>
        <p:origin x="768" y="14"/>
      </p:cViewPr>
      <p:guideLst>
        <p:guide orient="horz" pos="3552"/>
        <p:guide orient="horz" pos="20285"/>
        <p:guide pos="437"/>
        <p:guide pos="6725"/>
        <p:guide pos="7238"/>
        <p:guide pos="13526"/>
        <p:guide pos="14030"/>
        <p:guide pos="20318"/>
        <p:guide pos="20837"/>
        <p:guide pos="271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6E8BF68-EE1A-4FBE-BB2B-A7C8BFF05A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799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5E65AD08-9F44-4F73-BE80-7337DB14DF52}" type="slidenum">
              <a:rPr lang="en-US" altLang="en-US" sz="1200">
                <a:latin typeface="Arial" charset="0"/>
              </a:rPr>
              <a:pPr eaLnBrk="1" hangingPunct="1"/>
              <a:t>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69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727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5" y="1273175"/>
            <a:ext cx="10547350" cy="309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8" y="1273175"/>
            <a:ext cx="31491237" cy="30929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3314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3428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684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080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38" y="5638800"/>
            <a:ext cx="491013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6275" y="5638800"/>
            <a:ext cx="4911725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593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0038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6130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648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604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4482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8126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5" y="1273175"/>
            <a:ext cx="10547350" cy="309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8" y="1273175"/>
            <a:ext cx="31491237" cy="30929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905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8520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0375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3320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38" y="5638800"/>
            <a:ext cx="2101850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4638" y="5638800"/>
            <a:ext cx="2102008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97980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5690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22597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96245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380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43113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4395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5" y="1273175"/>
            <a:ext cx="10547350" cy="309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8" y="1273175"/>
            <a:ext cx="31491237" cy="30929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271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38" y="5638800"/>
            <a:ext cx="491013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6275" y="5638800"/>
            <a:ext cx="4911725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331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010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270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1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5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136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693738" y="5638800"/>
            <a:ext cx="9974262" cy="26563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" name="Rectangle 9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 w="1524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" name="Text Box 14"/>
          <p:cNvSpPr txBox="1">
            <a:spLocks noChangeArrowheads="1"/>
          </p:cNvSpPr>
          <p:nvPr userDrawn="1"/>
        </p:nvSpPr>
        <p:spPr bwMode="auto">
          <a:xfrm>
            <a:off x="609600" y="32445325"/>
            <a:ext cx="25146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en-US" sz="500" b="1">
                <a:solidFill>
                  <a:schemeClr val="bg2"/>
                </a:solidFill>
                <a:latin typeface="Arial" charset="0"/>
              </a:rPr>
              <a:t>TEMPLATE DESIGN © 2008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en-US" sz="10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1273175"/>
            <a:ext cx="41924287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8" y="5638800"/>
            <a:ext cx="9974262" cy="265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1032" name="Rectangle 25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3" name="Rectangle 32"/>
          <p:cNvSpPr>
            <a:spLocks noChangeArrowheads="1"/>
          </p:cNvSpPr>
          <p:nvPr userDrawn="1"/>
        </p:nvSpPr>
        <p:spPr bwMode="auto">
          <a:xfrm>
            <a:off x="11490325" y="5638800"/>
            <a:ext cx="9982200" cy="26563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4" name="Rectangle 34"/>
          <p:cNvSpPr>
            <a:spLocks noChangeArrowheads="1"/>
          </p:cNvSpPr>
          <p:nvPr userDrawn="1"/>
        </p:nvSpPr>
        <p:spPr bwMode="auto">
          <a:xfrm>
            <a:off x="22272625" y="5638800"/>
            <a:ext cx="9982200" cy="26563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5" name="Rectangle 35"/>
          <p:cNvSpPr>
            <a:spLocks noChangeArrowheads="1"/>
          </p:cNvSpPr>
          <p:nvPr userDrawn="1"/>
        </p:nvSpPr>
        <p:spPr bwMode="auto">
          <a:xfrm>
            <a:off x="33078738" y="5638800"/>
            <a:ext cx="9982200" cy="26563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" name="Rectangle 3"/>
          <p:cNvSpPr>
            <a:spLocks noChangeArrowheads="1"/>
          </p:cNvSpPr>
          <p:nvPr userDrawn="1"/>
        </p:nvSpPr>
        <p:spPr bwMode="auto">
          <a:xfrm>
            <a:off x="693738" y="5638800"/>
            <a:ext cx="9974262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2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609600" y="32445325"/>
            <a:ext cx="25146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en-US" sz="500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en-US" sz="10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1273175"/>
            <a:ext cx="41924287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8" y="5638800"/>
            <a:ext cx="9974262" cy="265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2056" name="Rectangle 8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7" name="Rectangle 9"/>
          <p:cNvSpPr>
            <a:spLocks noChangeArrowheads="1"/>
          </p:cNvSpPr>
          <p:nvPr userDrawn="1"/>
        </p:nvSpPr>
        <p:spPr bwMode="auto">
          <a:xfrm>
            <a:off x="11490325" y="5638800"/>
            <a:ext cx="207645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8" name="Rectangle 11"/>
          <p:cNvSpPr>
            <a:spLocks noChangeArrowheads="1"/>
          </p:cNvSpPr>
          <p:nvPr userDrawn="1"/>
        </p:nvSpPr>
        <p:spPr bwMode="auto">
          <a:xfrm>
            <a:off x="33078738" y="5638800"/>
            <a:ext cx="9982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" name="Rectangle 3"/>
          <p:cNvSpPr>
            <a:spLocks noChangeArrowheads="1"/>
          </p:cNvSpPr>
          <p:nvPr userDrawn="1"/>
        </p:nvSpPr>
        <p:spPr bwMode="auto">
          <a:xfrm>
            <a:off x="693738" y="5638800"/>
            <a:ext cx="42367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6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609600" y="32445325"/>
            <a:ext cx="25146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en-US" sz="500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en-US" sz="10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1273175"/>
            <a:ext cx="41924287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8" y="5638800"/>
            <a:ext cx="42190987" cy="265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1" r:id="rId7"/>
    <p:sldLayoutId id="2147483682" r:id="rId8"/>
    <p:sldLayoutId id="2147483683" r:id="rId9"/>
    <p:sldLayoutId id="2147483684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12399964" y="3664362"/>
            <a:ext cx="30660974" cy="160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43" tIns="45614" rIns="91243" bIns="4561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 eaLnBrk="1" hangingPunct="1">
              <a:spcBef>
                <a:spcPts val="1200"/>
              </a:spcBef>
            </a:pPr>
            <a:r>
              <a:rPr lang="en-US" altLang="en-US" sz="4400" b="1" dirty="0">
                <a:latin typeface="Arial" charset="0"/>
              </a:rPr>
              <a:t>Author: Donglei Yin</a:t>
            </a:r>
          </a:p>
          <a:p>
            <a:pPr algn="r" eaLnBrk="1" hangingPunct="1">
              <a:spcBef>
                <a:spcPts val="1200"/>
              </a:spcBef>
            </a:pPr>
            <a:r>
              <a:rPr lang="en-US" altLang="en-US" sz="4400" b="1" dirty="0">
                <a:latin typeface="Arial" charset="0"/>
              </a:rPr>
              <a:t>Mentors: </a:t>
            </a:r>
            <a:r>
              <a:rPr lang="en-US" altLang="en-US" sz="4400" b="1" dirty="0">
                <a:latin typeface="Arial" charset="0"/>
              </a:rPr>
              <a:t>Dr. </a:t>
            </a:r>
            <a:r>
              <a:rPr lang="en-US" altLang="en-US" sz="4400" b="1" dirty="0" err="1">
                <a:latin typeface="Arial" charset="0"/>
              </a:rPr>
              <a:t>Shein</a:t>
            </a:r>
            <a:r>
              <a:rPr lang="en-US" altLang="en-US" sz="4400" b="1" dirty="0">
                <a:latin typeface="Arial" charset="0"/>
              </a:rPr>
              <a:t>-Chung Chow; Dr. Mengdie Yuan</a:t>
            </a:r>
            <a:r>
              <a:rPr lang="en-US" altLang="en-US" sz="4400" b="1" dirty="0">
                <a:latin typeface="Arial" charset="0"/>
              </a:rPr>
              <a:t> </a:t>
            </a: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685800" y="5638800"/>
            <a:ext cx="9982200" cy="5794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F8F8F8"/>
                </a:solidFill>
                <a:latin typeface="+mn-lt"/>
              </a:rPr>
              <a:t>Background</a:t>
            </a:r>
          </a:p>
        </p:txBody>
      </p:sp>
      <p:sp>
        <p:nvSpPr>
          <p:cNvPr id="4100" name="Text Box 14"/>
          <p:cNvSpPr txBox="1">
            <a:spLocks noChangeArrowheads="1"/>
          </p:cNvSpPr>
          <p:nvPr/>
        </p:nvSpPr>
        <p:spPr bwMode="auto">
          <a:xfrm>
            <a:off x="693738" y="6205538"/>
            <a:ext cx="9982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457200" rIns="457200" bIns="457200">
            <a:spAutoFit/>
          </a:bodyPr>
          <a:lstStyle>
            <a:lvl1pPr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just" eaLnBrk="1" hangingPunct="1"/>
            <a:r>
              <a:rPr lang="en-US" altLang="en-US" sz="3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aaa</a:t>
            </a:r>
            <a:endParaRPr lang="en-US" altLang="en-US" sz="3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3" name="Text Box 405"/>
          <p:cNvSpPr txBox="1">
            <a:spLocks noChangeArrowheads="1"/>
          </p:cNvSpPr>
          <p:nvPr/>
        </p:nvSpPr>
        <p:spPr bwMode="auto">
          <a:xfrm>
            <a:off x="11490325" y="5626100"/>
            <a:ext cx="9982200" cy="579438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F8F8F8"/>
                </a:solidFill>
                <a:latin typeface="+mn-lt"/>
              </a:rPr>
              <a:t>Statistical Methods</a:t>
            </a:r>
          </a:p>
        </p:txBody>
      </p:sp>
      <p:sp>
        <p:nvSpPr>
          <p:cNvPr id="4109" name="Text Box 417"/>
          <p:cNvSpPr txBox="1">
            <a:spLocks noChangeArrowheads="1"/>
          </p:cNvSpPr>
          <p:nvPr/>
        </p:nvSpPr>
        <p:spPr bwMode="auto">
          <a:xfrm>
            <a:off x="11490325" y="16901907"/>
            <a:ext cx="9982200" cy="5794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F8F8F8"/>
                </a:solidFill>
                <a:latin typeface="+mn-lt"/>
                <a:cs typeface="Times New Roman" panose="02020603050405020304" pitchFamily="18" charset="0"/>
              </a:rPr>
              <a:t>Issues</a:t>
            </a:r>
          </a:p>
        </p:txBody>
      </p:sp>
      <p:sp>
        <p:nvSpPr>
          <p:cNvPr id="4110" name="Text Box 418"/>
          <p:cNvSpPr txBox="1">
            <a:spLocks noChangeArrowheads="1"/>
          </p:cNvSpPr>
          <p:nvPr/>
        </p:nvSpPr>
        <p:spPr bwMode="auto">
          <a:xfrm>
            <a:off x="11490325" y="17385040"/>
            <a:ext cx="9982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457200" rIns="457200" bIns="457200">
            <a:spAutoFit/>
          </a:bodyPr>
          <a:lstStyle>
            <a:lvl1pPr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just"/>
            <a:r>
              <a:rPr lang="en-US" sz="3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aaa</a:t>
            </a:r>
            <a:endParaRPr lang="en-US" sz="3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2" name="Text Box 424"/>
          <p:cNvSpPr txBox="1">
            <a:spLocks noChangeArrowheads="1"/>
          </p:cNvSpPr>
          <p:nvPr/>
        </p:nvSpPr>
        <p:spPr bwMode="auto">
          <a:xfrm>
            <a:off x="22272625" y="5626100"/>
            <a:ext cx="9982200" cy="579438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F8F8F8"/>
                </a:solidFill>
                <a:latin typeface="+mn-lt"/>
                <a:cs typeface="Times New Roman" panose="02020603050405020304" pitchFamily="18" charset="0"/>
              </a:rPr>
              <a:t>Simulation Studies</a:t>
            </a:r>
          </a:p>
        </p:txBody>
      </p:sp>
      <p:sp>
        <p:nvSpPr>
          <p:cNvPr id="4113" name="Text Box 425"/>
          <p:cNvSpPr txBox="1">
            <a:spLocks noChangeArrowheads="1"/>
          </p:cNvSpPr>
          <p:nvPr/>
        </p:nvSpPr>
        <p:spPr bwMode="auto">
          <a:xfrm>
            <a:off x="22272625" y="6218238"/>
            <a:ext cx="9982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457200" rIns="457200" bIns="457200">
            <a:spAutoFit/>
          </a:bodyPr>
          <a:lstStyle>
            <a:lvl1pPr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 sz="3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aaa</a:t>
            </a:r>
            <a:endParaRPr lang="en-US" altLang="en-US" sz="3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6" name="Text Box 478"/>
          <p:cNvSpPr txBox="1">
            <a:spLocks noChangeArrowheads="1"/>
          </p:cNvSpPr>
          <p:nvPr/>
        </p:nvSpPr>
        <p:spPr bwMode="auto">
          <a:xfrm>
            <a:off x="33078738" y="5638800"/>
            <a:ext cx="9982200" cy="5794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F8F8F8"/>
                </a:solidFill>
                <a:latin typeface="+mn-lt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157" name="Text Box 480"/>
          <p:cNvSpPr txBox="1">
            <a:spLocks noChangeArrowheads="1"/>
          </p:cNvSpPr>
          <p:nvPr/>
        </p:nvSpPr>
        <p:spPr bwMode="auto">
          <a:xfrm>
            <a:off x="33078738" y="19320168"/>
            <a:ext cx="9982200" cy="584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F8F8F8"/>
                </a:solidFill>
                <a:latin typeface="+mn-lt"/>
              </a:rPr>
              <a:t>Discussion</a:t>
            </a:r>
          </a:p>
        </p:txBody>
      </p:sp>
      <p:sp>
        <p:nvSpPr>
          <p:cNvPr id="4158" name="Text Box 481"/>
          <p:cNvSpPr txBox="1">
            <a:spLocks noChangeArrowheads="1"/>
          </p:cNvSpPr>
          <p:nvPr/>
        </p:nvSpPr>
        <p:spPr bwMode="auto">
          <a:xfrm>
            <a:off x="33078738" y="6160308"/>
            <a:ext cx="9982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457200" rIns="457200" bIns="457200">
            <a:spAutoFit/>
          </a:bodyPr>
          <a:lstStyle>
            <a:lvl1pPr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857250" indent="-40005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 sz="3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aaa</a:t>
            </a:r>
            <a:endParaRPr lang="en-US" altLang="en-US" sz="3000" b="1" dirty="0">
              <a:latin typeface="Cambria" panose="02040503050406030204" pitchFamily="18" charset="0"/>
            </a:endParaRPr>
          </a:p>
        </p:txBody>
      </p:sp>
      <p:sp>
        <p:nvSpPr>
          <p:cNvPr id="4163" name="Text Box 389"/>
          <p:cNvSpPr txBox="1">
            <a:spLocks noChangeArrowheads="1"/>
          </p:cNvSpPr>
          <p:nvPr/>
        </p:nvSpPr>
        <p:spPr bwMode="auto">
          <a:xfrm>
            <a:off x="11490325" y="6160308"/>
            <a:ext cx="9982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457200" rIns="457200" bIns="457200">
            <a:spAutoFit/>
          </a:bodyPr>
          <a:lstStyle>
            <a:lvl1pPr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aaa</a:t>
            </a:r>
            <a:endParaRPr lang="en-US" sz="3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8" y="1024233"/>
            <a:ext cx="12327308" cy="2568641"/>
          </a:xfrm>
          <a:prstGeom prst="rect">
            <a:avLst/>
          </a:prstGeom>
        </p:spPr>
      </p:pic>
      <p:sp>
        <p:nvSpPr>
          <p:cNvPr id="79" name="Text Box 481"/>
          <p:cNvSpPr txBox="1">
            <a:spLocks noChangeArrowheads="1"/>
          </p:cNvSpPr>
          <p:nvPr/>
        </p:nvSpPr>
        <p:spPr bwMode="auto">
          <a:xfrm>
            <a:off x="33078738" y="19950671"/>
            <a:ext cx="9982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457200" rIns="457200" bIns="457200">
            <a:spAutoFit/>
          </a:bodyPr>
          <a:lstStyle>
            <a:lvl1pPr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857250" indent="-40005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just"/>
            <a:r>
              <a:rPr lang="en-US" altLang="en-US" sz="3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aaa</a:t>
            </a:r>
            <a:endParaRPr lang="en-US" altLang="en-US" sz="3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20079018" y="1147292"/>
            <a:ext cx="22981920" cy="25543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8000" dirty="0">
                <a:solidFill>
                  <a:srgbClr val="FFFFFF"/>
                </a:solidFill>
                <a:latin typeface="+mn-lt"/>
                <a:cs typeface="Times New Roman" panose="02020603050405020304" pitchFamily="18" charset="0"/>
              </a:rPr>
              <a:t>Simultaneous Confidence Interval Methods for Analytical Similarity Assessment</a:t>
            </a:r>
            <a:endParaRPr lang="en-US" altLang="en-US" sz="8000" dirty="0">
              <a:solidFill>
                <a:srgbClr val="FFFFF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6" name="Text Box 405"/>
          <p:cNvSpPr txBox="1">
            <a:spLocks noChangeArrowheads="1"/>
          </p:cNvSpPr>
          <p:nvPr/>
        </p:nvSpPr>
        <p:spPr bwMode="auto">
          <a:xfrm>
            <a:off x="693738" y="20095584"/>
            <a:ext cx="9982200" cy="579438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F8F8F8"/>
                </a:solidFill>
                <a:latin typeface="+mn-lt"/>
              </a:rPr>
              <a:t>Statistical Methods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85800" y="20675022"/>
            <a:ext cx="9982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457200" rIns="457200" bIns="457200">
            <a:spAutoFit/>
          </a:bodyPr>
          <a:lstStyle>
            <a:lvl1pPr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4389438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just" eaLnBrk="1" hangingPunct="1"/>
            <a:r>
              <a:rPr lang="en-US" altLang="en-US" sz="3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aaa</a:t>
            </a:r>
            <a:endParaRPr lang="en-US" altLang="en-US" sz="3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12036</TotalTime>
  <Words>41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Arial Narrow</vt:lpstr>
      <vt:lpstr>Cambria</vt:lpstr>
      <vt:lpstr>Times New Roman</vt:lpstr>
      <vt:lpstr>Custom Design</vt:lpstr>
      <vt:lpstr>1_Custom Design</vt:lpstr>
      <vt:lpstr>2_Custom Design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Yin, Donglei *</cp:lastModifiedBy>
  <cp:revision>266</cp:revision>
  <dcterms:created xsi:type="dcterms:W3CDTF">2005-05-18T01:24:28Z</dcterms:created>
  <dcterms:modified xsi:type="dcterms:W3CDTF">2018-07-24T20:52:42Z</dcterms:modified>
  <cp:category>Powerpoint poster templates</cp:category>
</cp:coreProperties>
</file>