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57" r:id="rId4"/>
    <p:sldId id="306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81" r:id="rId13"/>
    <p:sldId id="300" r:id="rId14"/>
    <p:sldId id="301" r:id="rId15"/>
    <p:sldId id="302" r:id="rId16"/>
    <p:sldId id="303" r:id="rId17"/>
    <p:sldId id="304" r:id="rId18"/>
    <p:sldId id="299" r:id="rId19"/>
    <p:sldId id="305" r:id="rId20"/>
  </p:sldIdLst>
  <p:sldSz cx="9144000" cy="5143500" type="screen16x9"/>
  <p:notesSz cx="6858000" cy="9144000"/>
  <p:embeddedFontLst>
    <p:embeddedFont>
      <p:font typeface="Playfair Display Regular" panose="02010600030101010101" charset="0"/>
      <p:regular r:id="rId22"/>
      <p:bold r:id="rId23"/>
      <p:italic r:id="rId24"/>
      <p:boldItalic r:id="rId25"/>
    </p:embeddedFont>
    <p:embeddedFont>
      <p:font typeface="Playfair Display" panose="02010600030101010101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nria Serif" panose="02010600030101010101" charset="0"/>
      <p:regular r:id="rId34"/>
      <p:bold r:id="rId35"/>
      <p:italic r:id="rId36"/>
      <p:boldItalic r:id="rId37"/>
    </p:embeddedFont>
    <p:embeddedFont>
      <p:font typeface="Inria Serif Light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a24d695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a24d695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282" y="914553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Nhóm</a:t>
            </a:r>
            <a:r>
              <a:rPr lang="en-US" dirty="0"/>
              <a:t> 1: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Coffee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66EF5C30-10A1-4429-8B34-068475D7455E}"/>
              </a:ext>
            </a:extLst>
          </p:cNvPr>
          <p:cNvSpPr txBox="1">
            <a:spLocks/>
          </p:cNvSpPr>
          <p:nvPr/>
        </p:nvSpPr>
        <p:spPr>
          <a:xfrm>
            <a:off x="80494" y="2571751"/>
            <a:ext cx="4780118" cy="24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000" dirty="0"/>
              <a:t>MÔN: DỰ ÁN 1 </a:t>
            </a:r>
          </a:p>
          <a:p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:</a:t>
            </a:r>
          </a:p>
          <a:p>
            <a:r>
              <a:rPr lang="en-US" sz="2800" dirty="0"/>
              <a:t> Lê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Phụng</a:t>
            </a:r>
            <a:endParaRPr lang="en-US" sz="2800" dirty="0"/>
          </a:p>
          <a:p>
            <a:r>
              <a:rPr lang="en-US" sz="2800" dirty="0"/>
              <a:t>LỚP: IT17102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CA3E02-68EF-4928-81C0-5FE456144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2" y="127856"/>
            <a:ext cx="1132840" cy="372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5D091-C4B7-4514-B168-62A62C7E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1530" y="763217"/>
            <a:ext cx="2406110" cy="859500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SƠ ĐỒ TỔ CHỨC ỨNG DỤNG</a:t>
            </a:r>
            <a:endParaRPr lang="vi-V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C0EDB-6146-4BA2-A45D-A822DD906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A61989-40AA-4245-9256-329E1598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75" y="257512"/>
            <a:ext cx="5943600" cy="4047490"/>
          </a:xfrm>
          <a:prstGeom prst="rect">
            <a:avLst/>
          </a:prstGeom>
        </p:spPr>
      </p:pic>
      <p:sp>
        <p:nvSpPr>
          <p:cNvPr id="5" name="Google Shape;323;p30">
            <a:extLst>
              <a:ext uri="{FF2B5EF4-FFF2-40B4-BE49-F238E27FC236}">
                <a16:creationId xmlns:a16="http://schemas.microsoft.com/office/drawing/2014/main" id="{DBDC59A2-E49A-48D8-AA17-663AC25388BD}"/>
              </a:ext>
            </a:extLst>
          </p:cNvPr>
          <p:cNvSpPr/>
          <p:nvPr/>
        </p:nvSpPr>
        <p:spPr>
          <a:xfrm>
            <a:off x="455701" y="3930716"/>
            <a:ext cx="768254" cy="7682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4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51C5F6-BAD2-43AB-A08E-99681F3C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870795"/>
            <a:ext cx="2217418" cy="859500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SƠ ĐỒ QUAN HỆ THỰC THỂ</a:t>
            </a:r>
            <a:endParaRPr lang="vi-V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8FEE-8F99-478B-BB69-1AE958815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81950A-6CC4-4A68-B4A0-F302CDDD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79" y="134299"/>
            <a:ext cx="6811321" cy="4553451"/>
          </a:xfrm>
          <a:prstGeom prst="rect">
            <a:avLst/>
          </a:prstGeom>
        </p:spPr>
      </p:pic>
      <p:grpSp>
        <p:nvGrpSpPr>
          <p:cNvPr id="5" name="Google Shape;249;p25">
            <a:extLst>
              <a:ext uri="{FF2B5EF4-FFF2-40B4-BE49-F238E27FC236}">
                <a16:creationId xmlns:a16="http://schemas.microsoft.com/office/drawing/2014/main" id="{B3A03E4A-8198-4737-BFF7-81646D114ECB}"/>
              </a:ext>
            </a:extLst>
          </p:cNvPr>
          <p:cNvGrpSpPr/>
          <p:nvPr/>
        </p:nvGrpSpPr>
        <p:grpSpPr>
          <a:xfrm>
            <a:off x="455700" y="4111245"/>
            <a:ext cx="794404" cy="576505"/>
            <a:chOff x="3932350" y="3714775"/>
            <a:chExt cx="439650" cy="319075"/>
          </a:xfrm>
        </p:grpSpPr>
        <p:sp>
          <p:nvSpPr>
            <p:cNvPr id="6" name="Google Shape;250;p25">
              <a:extLst>
                <a:ext uri="{FF2B5EF4-FFF2-40B4-BE49-F238E27FC236}">
                  <a16:creationId xmlns:a16="http://schemas.microsoft.com/office/drawing/2014/main" id="{FC1C9E11-197A-4DEA-B73C-C53683FA30E9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;p25">
              <a:extLst>
                <a:ext uri="{FF2B5EF4-FFF2-40B4-BE49-F238E27FC236}">
                  <a16:creationId xmlns:a16="http://schemas.microsoft.com/office/drawing/2014/main" id="{BF78BC03-ED4C-42B7-9490-113ECA3CE667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;p25">
              <a:extLst>
                <a:ext uri="{FF2B5EF4-FFF2-40B4-BE49-F238E27FC236}">
                  <a16:creationId xmlns:a16="http://schemas.microsoft.com/office/drawing/2014/main" id="{A474B215-F452-4443-85B3-0F8B4BBA75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;p25">
              <a:extLst>
                <a:ext uri="{FF2B5EF4-FFF2-40B4-BE49-F238E27FC236}">
                  <a16:creationId xmlns:a16="http://schemas.microsoft.com/office/drawing/2014/main" id="{F7A1AF53-AB63-4BD2-AAFD-332ACCA821B4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;p25">
              <a:extLst>
                <a:ext uri="{FF2B5EF4-FFF2-40B4-BE49-F238E27FC236}">
                  <a16:creationId xmlns:a16="http://schemas.microsoft.com/office/drawing/2014/main" id="{23CBC20C-C0C0-4491-B77B-4F796AE2B20F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696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oilet&#10;&#10;Description automatically generated">
            <a:extLst>
              <a:ext uri="{FF2B5EF4-FFF2-40B4-BE49-F238E27FC236}">
                <a16:creationId xmlns:a16="http://schemas.microsoft.com/office/drawing/2014/main" id="{E6FFD357-2979-463E-820D-6F9C88F7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53114" y="895079"/>
            <a:ext cx="2284169" cy="3338824"/>
          </a:xfrm>
          <a:prstGeom prst="rect">
            <a:avLst/>
          </a:prstGeom>
        </p:spPr>
      </p:pic>
      <p:sp>
        <p:nvSpPr>
          <p:cNvPr id="10" name="Google Shape;422;p38">
            <a:extLst>
              <a:ext uri="{FF2B5EF4-FFF2-40B4-BE49-F238E27FC236}">
                <a16:creationId xmlns:a16="http://schemas.microsoft.com/office/drawing/2014/main" id="{4C0A92C1-45E7-4DEA-BEE4-37D0116C8126}"/>
              </a:ext>
            </a:extLst>
          </p:cNvPr>
          <p:cNvSpPr txBox="1"/>
          <p:nvPr/>
        </p:nvSpPr>
        <p:spPr>
          <a:xfrm>
            <a:off x="6272707" y="1314150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7" name="Picture 6" descr="A picture containing text, dining table&#10;&#10;Description automatically generated">
            <a:extLst>
              <a:ext uri="{FF2B5EF4-FFF2-40B4-BE49-F238E27FC236}">
                <a16:creationId xmlns:a16="http://schemas.microsoft.com/office/drawing/2014/main" id="{BDB30ABD-035F-4CCA-8897-0608BC480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421" y="2074340"/>
            <a:ext cx="5257530" cy="3507524"/>
          </a:xfrm>
          <a:prstGeom prst="rect">
            <a:avLst/>
          </a:prstGeom>
        </p:spPr>
      </p:pic>
      <p:sp>
        <p:nvSpPr>
          <p:cNvPr id="17" name="Title 8">
            <a:extLst>
              <a:ext uri="{FF2B5EF4-FFF2-40B4-BE49-F238E27FC236}">
                <a16:creationId xmlns:a16="http://schemas.microsoft.com/office/drawing/2014/main" id="{86234E00-5560-4A03-AB0B-E56695B8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83" y="403783"/>
            <a:ext cx="4746000" cy="1159800"/>
          </a:xfrm>
        </p:spPr>
        <p:txBody>
          <a:bodyPr/>
          <a:lstStyle/>
          <a:p>
            <a:pPr algn="ctr"/>
            <a:r>
              <a:rPr lang="en-US" sz="4000" dirty="0"/>
              <a:t>KIỂM THỬ</a:t>
            </a:r>
            <a:endParaRPr lang="vi-VN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21C3F8C-A504-1A10-609C-9F2B3C2199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7C4AD-EC5B-4C21-8C0E-5EE1803F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07468"/>
            <a:ext cx="8414016" cy="45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74B8F-180B-4304-9DE3-E8ACA838F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41880-6117-43A4-B8FD-2CB7C5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5" y="169272"/>
            <a:ext cx="8429730" cy="45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86DE2-FBE3-4B55-9383-DD0A48B44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E68AB-E066-4CF6-9500-0A36C136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6" y="267655"/>
            <a:ext cx="8352546" cy="4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2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5D5BB-5754-49C9-90D4-F6B5FB0EF1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001CB-1235-4ADF-8E77-0676185E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2" y="353466"/>
            <a:ext cx="8337175" cy="43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59EC5-E5BD-4C17-A0A3-67CC3E4BC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9A51F-A7D7-49BD-BD0B-7902E137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7" y="345643"/>
            <a:ext cx="8367913" cy="44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vase with flowers on a table&#10;&#10;Description automatically generated with low confidence">
            <a:extLst>
              <a:ext uri="{FF2B5EF4-FFF2-40B4-BE49-F238E27FC236}">
                <a16:creationId xmlns:a16="http://schemas.microsoft.com/office/drawing/2014/main" id="{6376C2C6-0402-48D8-8B5E-3519A1E67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935721" y="899032"/>
            <a:ext cx="2278511" cy="3327186"/>
          </a:xfrm>
          <a:prstGeom prst="rect">
            <a:avLst/>
          </a:prstGeom>
        </p:spPr>
      </p:pic>
      <p:sp>
        <p:nvSpPr>
          <p:cNvPr id="12" name="Google Shape;422;p38">
            <a:extLst>
              <a:ext uri="{FF2B5EF4-FFF2-40B4-BE49-F238E27FC236}">
                <a16:creationId xmlns:a16="http://schemas.microsoft.com/office/drawing/2014/main" id="{5FCF0743-CF74-41C1-870E-11B7DF776383}"/>
              </a:ext>
            </a:extLst>
          </p:cNvPr>
          <p:cNvSpPr txBox="1"/>
          <p:nvPr/>
        </p:nvSpPr>
        <p:spPr>
          <a:xfrm>
            <a:off x="6272707" y="1314150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3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14" name="Picture 13" descr="A picture containing indoor, dessert&#10;&#10;Description automatically generated">
            <a:extLst>
              <a:ext uri="{FF2B5EF4-FFF2-40B4-BE49-F238E27FC236}">
                <a16:creationId xmlns:a16="http://schemas.microsoft.com/office/drawing/2014/main" id="{21201ECB-E500-491E-BA50-CEFE6050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489" y="-57631"/>
            <a:ext cx="5834118" cy="388698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CBC5F80-023C-4C6E-86BA-B0A71C753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96" y="3481047"/>
            <a:ext cx="4746000" cy="1159800"/>
          </a:xfrm>
        </p:spPr>
        <p:txBody>
          <a:bodyPr/>
          <a:lstStyle/>
          <a:p>
            <a:r>
              <a:rPr lang="en-US" dirty="0"/>
              <a:t>DEMO ỨNG 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17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15D111-BCDC-4689-9A65-2FEFC6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1" y="307361"/>
            <a:ext cx="2241815" cy="769916"/>
          </a:xfrm>
          <a:prstGeom prst="rect">
            <a:avLst/>
          </a:prstGeom>
        </p:spPr>
      </p:pic>
      <p:pic>
        <p:nvPicPr>
          <p:cNvPr id="13" name="Picture 12" descr="A picture containing ground&#10;&#10;Description automatically generated">
            <a:extLst>
              <a:ext uri="{FF2B5EF4-FFF2-40B4-BE49-F238E27FC236}">
                <a16:creationId xmlns:a16="http://schemas.microsoft.com/office/drawing/2014/main" id="{9A81DF79-8208-4B00-BDF0-FC5E3E4D7E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012141" y="183634"/>
            <a:ext cx="5684759" cy="3256893"/>
          </a:xfrm>
          <a:prstGeom prst="rect">
            <a:avLst/>
          </a:prstGeom>
        </p:spPr>
      </p:pic>
      <p:pic>
        <p:nvPicPr>
          <p:cNvPr id="14" name="Picture 13" descr="A picture containing ground, coffee, outdoor, cup&#10;&#10;Description automatically generated">
            <a:extLst>
              <a:ext uri="{FF2B5EF4-FFF2-40B4-BE49-F238E27FC236}">
                <a16:creationId xmlns:a16="http://schemas.microsoft.com/office/drawing/2014/main" id="{EC3382C8-8BC1-4EB1-A787-5A0601A1198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9377" y="1812081"/>
            <a:ext cx="3568273" cy="356827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42CED8C-1979-4E24-889E-DD7D5E3E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8279" y="3596217"/>
            <a:ext cx="5893654" cy="1360074"/>
          </a:xfrm>
        </p:spPr>
        <p:txBody>
          <a:bodyPr/>
          <a:lstStyle/>
          <a:p>
            <a:pPr algn="ctr"/>
            <a:r>
              <a:rPr lang="en-US" sz="3200" dirty="0"/>
              <a:t>THANKS!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CẢM ƠN THẦY ĐÃ LẮNG NGHE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75279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294967295"/>
          </p:nvPr>
        </p:nvSpPr>
        <p:spPr>
          <a:xfrm>
            <a:off x="217189" y="823102"/>
            <a:ext cx="1884887" cy="3863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NỘI DUNG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" name="Google Shape;310;p29">
            <a:extLst>
              <a:ext uri="{FF2B5EF4-FFF2-40B4-BE49-F238E27FC236}">
                <a16:creationId xmlns:a16="http://schemas.microsoft.com/office/drawing/2014/main" id="{9DB5CBD8-2D04-4F75-B7EF-1175AA114DE7}"/>
              </a:ext>
            </a:extLst>
          </p:cNvPr>
          <p:cNvSpPr/>
          <p:nvPr/>
        </p:nvSpPr>
        <p:spPr>
          <a:xfrm>
            <a:off x="6200562" y="3230352"/>
            <a:ext cx="2888407" cy="696509"/>
          </a:xfrm>
          <a:prstGeom prst="chevron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r>
              <a:rPr lang="en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" name="Google Shape;310;p29">
            <a:extLst>
              <a:ext uri="{FF2B5EF4-FFF2-40B4-BE49-F238E27FC236}">
                <a16:creationId xmlns:a16="http://schemas.microsoft.com/office/drawing/2014/main" id="{EB15275D-04B6-4FC1-B2B8-C9B64CD99875}"/>
              </a:ext>
            </a:extLst>
          </p:cNvPr>
          <p:cNvSpPr/>
          <p:nvPr/>
        </p:nvSpPr>
        <p:spPr>
          <a:xfrm>
            <a:off x="3870075" y="2702505"/>
            <a:ext cx="3050225" cy="69650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KIỂM THỬ</a:t>
            </a: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" name="Google Shape;316;p29">
            <a:extLst>
              <a:ext uri="{FF2B5EF4-FFF2-40B4-BE49-F238E27FC236}">
                <a16:creationId xmlns:a16="http://schemas.microsoft.com/office/drawing/2014/main" id="{EA4486E1-93EC-4677-BBC2-D7523B8DDA0B}"/>
              </a:ext>
            </a:extLst>
          </p:cNvPr>
          <p:cNvSpPr/>
          <p:nvPr/>
        </p:nvSpPr>
        <p:spPr>
          <a:xfrm>
            <a:off x="1882135" y="2223495"/>
            <a:ext cx="3050225" cy="696509"/>
          </a:xfrm>
          <a:prstGeom prst="chevro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GIỚI THIỆU ĐỀ TÀI</a:t>
            </a: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Google Shape;313;p29">
            <a:extLst>
              <a:ext uri="{FF2B5EF4-FFF2-40B4-BE49-F238E27FC236}">
                <a16:creationId xmlns:a16="http://schemas.microsoft.com/office/drawing/2014/main" id="{76BF8018-5E74-4176-9EF6-9A1A42894705}"/>
              </a:ext>
            </a:extLst>
          </p:cNvPr>
          <p:cNvSpPr/>
          <p:nvPr/>
        </p:nvSpPr>
        <p:spPr>
          <a:xfrm>
            <a:off x="0" y="1700392"/>
            <a:ext cx="3019037" cy="69651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GIỚI THIỆU THÀNH VIÊN</a:t>
            </a: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780354" cy="37866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THÀNH VIÊN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+MAI THỤY NGỌC HÂN	PS17521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đăng</a:t>
            </a:r>
            <a:r>
              <a:rPr lang="fr-FR" dirty="0"/>
              <a:t> </a:t>
            </a:r>
            <a:r>
              <a:rPr lang="fr-FR" dirty="0" err="1"/>
              <a:t>nhập</a:t>
            </a: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nhân</a:t>
            </a:r>
            <a:r>
              <a:rPr lang="fr-FR" dirty="0"/>
              <a:t> </a:t>
            </a:r>
            <a:r>
              <a:rPr lang="fr-FR" dirty="0" err="1"/>
              <a:t>viên</a:t>
            </a: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endParaRPr lang="fr-FR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+ ĐÀO HỒNG ĐĂNG          	PS17490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Form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smtClean="0"/>
              <a:t>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Form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99" y="823775"/>
            <a:ext cx="1952749" cy="3864000"/>
          </a:xfrm>
        </p:spPr>
        <p:txBody>
          <a:bodyPr/>
          <a:lstStyle/>
          <a:p>
            <a:r>
              <a:rPr lang="en-US" dirty="0"/>
              <a:t>THÀNH VIÊN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+NGUYỄN ĐỨC ĐĂNG KHOA 	PS17947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Các form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 smtClean="0"/>
              <a:t>: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Form bán </a:t>
            </a:r>
            <a:r>
              <a:rPr lang="en-US" dirty="0" err="1"/>
              <a:t>hàng</a:t>
            </a:r>
            <a:endParaRPr lang="en-US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sản</a:t>
            </a:r>
            <a:r>
              <a:rPr lang="fr-FR" dirty="0"/>
              <a:t> </a:t>
            </a:r>
            <a:r>
              <a:rPr lang="fr-FR" dirty="0" err="1"/>
              <a:t>phẩm</a:t>
            </a:r>
            <a:endParaRPr lang="fr-FR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11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56" name="Picture 55" descr="A cup of coffee on a book&#10;&#10;Description automatically generated with medium confidence">
            <a:extLst>
              <a:ext uri="{FF2B5EF4-FFF2-40B4-BE49-F238E27FC236}">
                <a16:creationId xmlns:a16="http://schemas.microsoft.com/office/drawing/2014/main" id="{D975CBDA-414A-4247-AF24-FB9277C6B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5161" y="-534738"/>
            <a:ext cx="5715000" cy="3705225"/>
          </a:xfrm>
          <a:prstGeom prst="rect">
            <a:avLst/>
          </a:prstGeom>
        </p:spPr>
      </p:pic>
      <p:sp>
        <p:nvSpPr>
          <p:cNvPr id="59" name="Google Shape;89;p15">
            <a:extLst>
              <a:ext uri="{FF2B5EF4-FFF2-40B4-BE49-F238E27FC236}">
                <a16:creationId xmlns:a16="http://schemas.microsoft.com/office/drawing/2014/main" id="{6D4F3681-8607-402A-B2BC-777853F01A2D}"/>
              </a:ext>
            </a:extLst>
          </p:cNvPr>
          <p:cNvSpPr txBox="1">
            <a:spLocks/>
          </p:cNvSpPr>
          <p:nvPr/>
        </p:nvSpPr>
        <p:spPr>
          <a:xfrm>
            <a:off x="77627" y="3253175"/>
            <a:ext cx="57329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4800" dirty="0"/>
              <a:t>GIỚI THIỆU ĐỀ TÀI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1285606" y="707746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HIỆN TRẠNG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05552" y="1260932"/>
            <a:ext cx="7882747" cy="33725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nay,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ngành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mũi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nhọn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biệt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nước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đại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nước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ta.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cứng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máy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trở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ria Serif Light" panose="020B060402020202020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kiệm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sức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con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tăng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phê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khá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chia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khâu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cà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phê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thanh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Inria Serif Light" panose="020B0604020202020204" charset="0"/>
                <a:ea typeface="Calibri" panose="020F0502020204030204" pitchFamily="34" charset="0"/>
              </a:rPr>
              <a:t>,… </a:t>
            </a:r>
            <a:endParaRPr lang="en-GB" sz="1400" b="1" dirty="0">
              <a:solidFill>
                <a:schemeClr val="accent2">
                  <a:lumMod val="50000"/>
                </a:schemeClr>
              </a:solidFill>
              <a:latin typeface="Inria Serif Light" panose="020B0604020202020204" charset="0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oogle Shape;112;p18">
            <a:extLst>
              <a:ext uri="{FF2B5EF4-FFF2-40B4-BE49-F238E27FC236}">
                <a16:creationId xmlns:a16="http://schemas.microsoft.com/office/drawing/2014/main" id="{3AD0F509-E267-49BB-9086-33FB8BCE7D21}"/>
              </a:ext>
            </a:extLst>
          </p:cNvPr>
          <p:cNvGrpSpPr/>
          <p:nvPr/>
        </p:nvGrpSpPr>
        <p:grpSpPr>
          <a:xfrm>
            <a:off x="668510" y="510029"/>
            <a:ext cx="547939" cy="522937"/>
            <a:chOff x="1247825" y="5001950"/>
            <a:chExt cx="443300" cy="428675"/>
          </a:xfrm>
        </p:grpSpPr>
        <p:sp>
          <p:nvSpPr>
            <p:cNvPr id="14" name="Google Shape;113;p18">
              <a:extLst>
                <a:ext uri="{FF2B5EF4-FFF2-40B4-BE49-F238E27FC236}">
                  <a16:creationId xmlns:a16="http://schemas.microsoft.com/office/drawing/2014/main" id="{C435708F-508F-4083-BAD9-19E32BFEAAB5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4;p18">
              <a:extLst>
                <a:ext uri="{FF2B5EF4-FFF2-40B4-BE49-F238E27FC236}">
                  <a16:creationId xmlns:a16="http://schemas.microsoft.com/office/drawing/2014/main" id="{1CE15CF2-2D27-446E-91E2-047A2FFED906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;p18">
              <a:extLst>
                <a:ext uri="{FF2B5EF4-FFF2-40B4-BE49-F238E27FC236}">
                  <a16:creationId xmlns:a16="http://schemas.microsoft.com/office/drawing/2014/main" id="{F1D21156-DF7C-4039-A7AF-FE0CBE5A32F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;p18">
              <a:extLst>
                <a:ext uri="{FF2B5EF4-FFF2-40B4-BE49-F238E27FC236}">
                  <a16:creationId xmlns:a16="http://schemas.microsoft.com/office/drawing/2014/main" id="{48AA195D-E7FB-4609-A208-AE561F869DC3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;p18">
              <a:extLst>
                <a:ext uri="{FF2B5EF4-FFF2-40B4-BE49-F238E27FC236}">
                  <a16:creationId xmlns:a16="http://schemas.microsoft.com/office/drawing/2014/main" id="{11ED559E-3008-42A6-AFA2-36CF26A8DA7D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;p18">
              <a:extLst>
                <a:ext uri="{FF2B5EF4-FFF2-40B4-BE49-F238E27FC236}">
                  <a16:creationId xmlns:a16="http://schemas.microsoft.com/office/drawing/2014/main" id="{B65A8FE6-E1EF-4815-A13B-3881C7B48E57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703514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YÊU CẦU HỆ THỐNG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menu</a:t>
            </a:r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C557-9EEF-49D0-9857-3B8A97245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Admin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32FF-3455-4B07-B223-05D3C78AD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21" name="Google Shape;873;p48">
            <a:extLst>
              <a:ext uri="{FF2B5EF4-FFF2-40B4-BE49-F238E27FC236}">
                <a16:creationId xmlns:a16="http://schemas.microsoft.com/office/drawing/2014/main" id="{E819F7C9-F2BE-40E6-826E-1019AA5DAEB2}"/>
              </a:ext>
            </a:extLst>
          </p:cNvPr>
          <p:cNvGrpSpPr/>
          <p:nvPr/>
        </p:nvGrpSpPr>
        <p:grpSpPr>
          <a:xfrm>
            <a:off x="537882" y="4030620"/>
            <a:ext cx="1134955" cy="810321"/>
            <a:chOff x="5247525" y="3007275"/>
            <a:chExt cx="517575" cy="384825"/>
          </a:xfrm>
        </p:grpSpPr>
        <p:sp>
          <p:nvSpPr>
            <p:cNvPr id="22" name="Google Shape;874;p48">
              <a:extLst>
                <a:ext uri="{FF2B5EF4-FFF2-40B4-BE49-F238E27FC236}">
                  <a16:creationId xmlns:a16="http://schemas.microsoft.com/office/drawing/2014/main" id="{F654F650-2F0A-4447-98C7-CED4305BA2E1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75;p48">
              <a:extLst>
                <a:ext uri="{FF2B5EF4-FFF2-40B4-BE49-F238E27FC236}">
                  <a16:creationId xmlns:a16="http://schemas.microsoft.com/office/drawing/2014/main" id="{1D8420A1-F0B6-4C48-967B-8BF0C46C9CD6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BC624C16-410E-4D59-AD1C-75F065553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703514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YÊU CẦU HỆ THỐNG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7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87CB6F-A3C6-40B2-8FDD-737FF2E0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2788"/>
            <a:ext cx="2214010" cy="859500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SƠ ĐỒ USE CASE</a:t>
            </a:r>
            <a:endParaRPr lang="vi-V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E25A3-F525-4C82-BA7F-C7BCDB5B72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7E70E5-ED9B-4BA9-BBEA-C5C1DE31C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52" y="147932"/>
            <a:ext cx="5084909" cy="4355855"/>
          </a:xfrm>
          <a:prstGeom prst="rect">
            <a:avLst/>
          </a:prstGeom>
        </p:spPr>
      </p:pic>
      <p:grpSp>
        <p:nvGrpSpPr>
          <p:cNvPr id="9" name="Google Shape;188;p24">
            <a:extLst>
              <a:ext uri="{FF2B5EF4-FFF2-40B4-BE49-F238E27FC236}">
                <a16:creationId xmlns:a16="http://schemas.microsoft.com/office/drawing/2014/main" id="{C47A8195-9269-4CD1-8AAB-3F90661299FC}"/>
              </a:ext>
            </a:extLst>
          </p:cNvPr>
          <p:cNvGrpSpPr/>
          <p:nvPr/>
        </p:nvGrpSpPr>
        <p:grpSpPr>
          <a:xfrm>
            <a:off x="601702" y="4042075"/>
            <a:ext cx="723987" cy="645675"/>
            <a:chOff x="3927500" y="301425"/>
            <a:chExt cx="461550" cy="411625"/>
          </a:xfrm>
        </p:grpSpPr>
        <p:sp>
          <p:nvSpPr>
            <p:cNvPr id="10" name="Google Shape;189;p24">
              <a:extLst>
                <a:ext uri="{FF2B5EF4-FFF2-40B4-BE49-F238E27FC236}">
                  <a16:creationId xmlns:a16="http://schemas.microsoft.com/office/drawing/2014/main" id="{64990F20-FF6C-4954-AE49-D5A035076304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;p24">
              <a:extLst>
                <a:ext uri="{FF2B5EF4-FFF2-40B4-BE49-F238E27FC236}">
                  <a16:creationId xmlns:a16="http://schemas.microsoft.com/office/drawing/2014/main" id="{03BA0704-B0F7-42A8-B137-F7649C9D759B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;p24">
              <a:extLst>
                <a:ext uri="{FF2B5EF4-FFF2-40B4-BE49-F238E27FC236}">
                  <a16:creationId xmlns:a16="http://schemas.microsoft.com/office/drawing/2014/main" id="{B190A453-9F19-4DE1-B55A-BFC84F1F8A43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;p24">
              <a:extLst>
                <a:ext uri="{FF2B5EF4-FFF2-40B4-BE49-F238E27FC236}">
                  <a16:creationId xmlns:a16="http://schemas.microsoft.com/office/drawing/2014/main" id="{762EF3B3-B171-4AE2-8CDA-A7F16E1146CE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;p24">
              <a:extLst>
                <a:ext uri="{FF2B5EF4-FFF2-40B4-BE49-F238E27FC236}">
                  <a16:creationId xmlns:a16="http://schemas.microsoft.com/office/drawing/2014/main" id="{2FB9535E-2B5F-430C-BBAB-59D453FA3040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;p24">
              <a:extLst>
                <a:ext uri="{FF2B5EF4-FFF2-40B4-BE49-F238E27FC236}">
                  <a16:creationId xmlns:a16="http://schemas.microsoft.com/office/drawing/2014/main" id="{930C8B4F-AD59-4775-90EF-188957420EBA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;p24">
              <a:extLst>
                <a:ext uri="{FF2B5EF4-FFF2-40B4-BE49-F238E27FC236}">
                  <a16:creationId xmlns:a16="http://schemas.microsoft.com/office/drawing/2014/main" id="{5E2F57A1-4BE9-4A4B-8C5C-8956D946AB92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;p24">
              <a:extLst>
                <a:ext uri="{FF2B5EF4-FFF2-40B4-BE49-F238E27FC236}">
                  <a16:creationId xmlns:a16="http://schemas.microsoft.com/office/drawing/2014/main" id="{8CD57829-83B2-478F-A016-4483AE55DEF9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;p24">
              <a:extLst>
                <a:ext uri="{FF2B5EF4-FFF2-40B4-BE49-F238E27FC236}">
                  <a16:creationId xmlns:a16="http://schemas.microsoft.com/office/drawing/2014/main" id="{3293906A-C6A8-4287-804A-B0384C7B550C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;p24">
              <a:extLst>
                <a:ext uri="{FF2B5EF4-FFF2-40B4-BE49-F238E27FC236}">
                  <a16:creationId xmlns:a16="http://schemas.microsoft.com/office/drawing/2014/main" id="{A96C1ABD-1700-40CD-9C71-63ABCAB6C3D6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;p24">
              <a:extLst>
                <a:ext uri="{FF2B5EF4-FFF2-40B4-BE49-F238E27FC236}">
                  <a16:creationId xmlns:a16="http://schemas.microsoft.com/office/drawing/2014/main" id="{3EB793D9-39F1-4872-8D78-3B46E22B6DE2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0;p24">
              <a:extLst>
                <a:ext uri="{FF2B5EF4-FFF2-40B4-BE49-F238E27FC236}">
                  <a16:creationId xmlns:a16="http://schemas.microsoft.com/office/drawing/2014/main" id="{68762DED-E7A6-4839-B49B-C3C316030C7A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1;p24">
              <a:extLst>
                <a:ext uri="{FF2B5EF4-FFF2-40B4-BE49-F238E27FC236}">
                  <a16:creationId xmlns:a16="http://schemas.microsoft.com/office/drawing/2014/main" id="{2A817B4F-6818-4955-A9AB-D1603AAE663C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;p24">
              <a:extLst>
                <a:ext uri="{FF2B5EF4-FFF2-40B4-BE49-F238E27FC236}">
                  <a16:creationId xmlns:a16="http://schemas.microsoft.com/office/drawing/2014/main" id="{A915EBD0-0592-4F22-865B-25F5191280D1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;p24">
              <a:extLst>
                <a:ext uri="{FF2B5EF4-FFF2-40B4-BE49-F238E27FC236}">
                  <a16:creationId xmlns:a16="http://schemas.microsoft.com/office/drawing/2014/main" id="{0ABB1D21-4371-498B-9D2A-38D3C9BA4F16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4;p24">
              <a:extLst>
                <a:ext uri="{FF2B5EF4-FFF2-40B4-BE49-F238E27FC236}">
                  <a16:creationId xmlns:a16="http://schemas.microsoft.com/office/drawing/2014/main" id="{CDDB5AED-64BD-4F8B-8215-0C8206FCDE5F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;p24">
              <a:extLst>
                <a:ext uri="{FF2B5EF4-FFF2-40B4-BE49-F238E27FC236}">
                  <a16:creationId xmlns:a16="http://schemas.microsoft.com/office/drawing/2014/main" id="{9658FD75-04E1-43F6-BD5C-AC791F7F1099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6;p24">
              <a:extLst>
                <a:ext uri="{FF2B5EF4-FFF2-40B4-BE49-F238E27FC236}">
                  <a16:creationId xmlns:a16="http://schemas.microsoft.com/office/drawing/2014/main" id="{F9BCB46E-B3DD-426B-A490-FA16EA0CCE05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;p24">
              <a:extLst>
                <a:ext uri="{FF2B5EF4-FFF2-40B4-BE49-F238E27FC236}">
                  <a16:creationId xmlns:a16="http://schemas.microsoft.com/office/drawing/2014/main" id="{0C8C15E9-8526-4503-867E-24EBC6AD7F89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;p24">
              <a:extLst>
                <a:ext uri="{FF2B5EF4-FFF2-40B4-BE49-F238E27FC236}">
                  <a16:creationId xmlns:a16="http://schemas.microsoft.com/office/drawing/2014/main" id="{B304A9F9-0884-4566-9FF2-97F03BADC72C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9;p24">
              <a:extLst>
                <a:ext uri="{FF2B5EF4-FFF2-40B4-BE49-F238E27FC236}">
                  <a16:creationId xmlns:a16="http://schemas.microsoft.com/office/drawing/2014/main" id="{F4E69E49-5873-41BD-BC20-CEC623DEEFC0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;p24">
              <a:extLst>
                <a:ext uri="{FF2B5EF4-FFF2-40B4-BE49-F238E27FC236}">
                  <a16:creationId xmlns:a16="http://schemas.microsoft.com/office/drawing/2014/main" id="{0056B830-949B-4032-B922-CDB21AF015B5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;p24">
              <a:extLst>
                <a:ext uri="{FF2B5EF4-FFF2-40B4-BE49-F238E27FC236}">
                  <a16:creationId xmlns:a16="http://schemas.microsoft.com/office/drawing/2014/main" id="{EF687DC3-27F6-45F7-A33C-2747621FCFF7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;p24">
              <a:extLst>
                <a:ext uri="{FF2B5EF4-FFF2-40B4-BE49-F238E27FC236}">
                  <a16:creationId xmlns:a16="http://schemas.microsoft.com/office/drawing/2014/main" id="{DA415D51-020A-49AD-A442-4E0CA908D391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;p24">
              <a:extLst>
                <a:ext uri="{FF2B5EF4-FFF2-40B4-BE49-F238E27FC236}">
                  <a16:creationId xmlns:a16="http://schemas.microsoft.com/office/drawing/2014/main" id="{ED534D05-B142-45A3-88BD-0861EA6D2515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;p24">
              <a:extLst>
                <a:ext uri="{FF2B5EF4-FFF2-40B4-BE49-F238E27FC236}">
                  <a16:creationId xmlns:a16="http://schemas.microsoft.com/office/drawing/2014/main" id="{AA033ED4-C417-4262-A9F1-87698B33923D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;p24">
              <a:extLst>
                <a:ext uri="{FF2B5EF4-FFF2-40B4-BE49-F238E27FC236}">
                  <a16:creationId xmlns:a16="http://schemas.microsoft.com/office/drawing/2014/main" id="{1B840BA4-17F9-4D8E-8D80-DC69EE551AF3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518802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411</Words>
  <Application>Microsoft Office PowerPoint</Application>
  <PresentationFormat>On-screen Show (16:9)</PresentationFormat>
  <Paragraphs>67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Playfair Display Regular</vt:lpstr>
      <vt:lpstr>Arial</vt:lpstr>
      <vt:lpstr>Playfair Display</vt:lpstr>
      <vt:lpstr>Calibri</vt:lpstr>
      <vt:lpstr>Wingdings</vt:lpstr>
      <vt:lpstr>Inria Serif</vt:lpstr>
      <vt:lpstr>Inria Serif Light</vt:lpstr>
      <vt:lpstr>Paulina template</vt:lpstr>
      <vt:lpstr>Nhóm 1: Quản lý quán Coffee</vt:lpstr>
      <vt:lpstr>NỘI DUNG</vt:lpstr>
      <vt:lpstr>THÀNH VIÊN</vt:lpstr>
      <vt:lpstr>THÀNH VIÊN</vt:lpstr>
      <vt:lpstr>PowerPoint Presentation</vt:lpstr>
      <vt:lpstr>HIỆN TRẠNG</vt:lpstr>
      <vt:lpstr>YÊU CẦU HỆ THỐNG</vt:lpstr>
      <vt:lpstr>YÊU CẦU HỆ THỐNG</vt:lpstr>
      <vt:lpstr>PowerPoint Presentation</vt:lpstr>
      <vt:lpstr>PowerPoint Presentation</vt:lpstr>
      <vt:lpstr>PowerPoint Presentation</vt:lpstr>
      <vt:lpstr>KIỂM THỬ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ỨNG DỤNG</vt:lpstr>
      <vt:lpstr>THANKS!  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1: Quản lý quán Coffee</dc:title>
  <cp:lastModifiedBy>Admin</cp:lastModifiedBy>
  <cp:revision>3</cp:revision>
  <dcterms:modified xsi:type="dcterms:W3CDTF">2022-04-22T03:02:31Z</dcterms:modified>
</cp:coreProperties>
</file>