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5"/>
  </p:notesMasterIdLst>
  <p:handoutMasterIdLst>
    <p:handoutMasterId r:id="rId6"/>
  </p:handoutMasterIdLst>
  <p:sldIdLst>
    <p:sldId id="616" r:id="rId2"/>
    <p:sldId id="660" r:id="rId3"/>
    <p:sldId id="661" r:id="rId4"/>
  </p:sldIdLst>
  <p:sldSz cx="1080135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355" autoAdjust="0"/>
  </p:normalViewPr>
  <p:slideViewPr>
    <p:cSldViewPr snapToGrid="0" showGuides="1">
      <p:cViewPr>
        <p:scale>
          <a:sx n="80" d="100"/>
          <a:sy n="80" d="100"/>
        </p:scale>
        <p:origin x="-216" y="-78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402"/>
        <p:guide pos="6619"/>
        <p:guide pos="269"/>
        <p:guide pos="6549"/>
        <p:guide pos="548"/>
        <p:guide pos="183"/>
        <p:guide pos="3545"/>
        <p:guide pos="6257"/>
        <p:guide pos="448"/>
        <p:guide pos="3259"/>
      </p:guideLst>
    </p:cSldViewPr>
  </p:slideViewPr>
  <p:outlineViewPr>
    <p:cViewPr>
      <p:scale>
        <a:sx n="33" d="100"/>
        <a:sy n="33" d="100"/>
      </p:scale>
      <p:origin x="0" y="10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14/08/2017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‹N°›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14/08/2017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744538"/>
            <a:ext cx="58610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le logo en pied de page, aller dans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AFFICHAGE &gt; Masque &gt; Masque des diapositives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: remplacer le logo en place par le logo de votre entité.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éditer la mention de confidentialité,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INSERTION &gt; En-tête et pied de page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, et remplir le niveau désiré.</a:t>
            </a: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la couleur des puces, il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faut sélectionner le texte en question,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ACCUEIL&gt; Puces et numéro, choisir “Puce personnalisée”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et sélectionner la puce désirée Pour</a:t>
            </a:r>
            <a:r>
              <a:rPr lang="fr-FR" sz="1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 intégrer les puces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à la bibliothèque de puces de PowerPoint, il faut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menu de choix des puces, bouton  "Puces</a:t>
            </a:r>
            <a:r>
              <a:rPr lang="fr-FR" sz="1000" b="1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 et Numéros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", bouton  "Image", bouton "importer", sélectionner le dossier des puces enregistré préalablement, valider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.</a:t>
            </a:r>
            <a:endParaRPr lang="fr-FR" sz="1000" b="1" kern="1200" dirty="0" smtClean="0">
              <a:solidFill>
                <a:prstClr val="white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8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la couleur des puces, il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faut sélectionner le texte en question,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ACCUEIL&gt; Puces et numéro, choisir “Puce personnalisée”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et sélectionner la puce désirée Pour</a:t>
            </a:r>
            <a:r>
              <a:rPr lang="fr-FR" sz="1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 intégrer les puces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à la bibliothèque de puces de PowerPoint, il faut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menu de choix des puces, bouton  "Puces</a:t>
            </a:r>
            <a:r>
              <a:rPr lang="fr-FR" sz="1000" b="1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 et Numéros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", bouton  "Image", bouton "importer", sélectionner le dossier des puces enregistré préalablement, valider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.</a:t>
            </a:r>
            <a:endParaRPr lang="fr-FR" sz="1000" b="1" kern="1200" dirty="0" smtClean="0">
              <a:solidFill>
                <a:prstClr val="white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20053" y="1940022"/>
            <a:ext cx="9961245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5" y="6305083"/>
            <a:ext cx="95431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01015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5501247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853971" y="3902472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5618773" y="3902472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691186" y="1570038"/>
            <a:ext cx="424193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308914" y="2917205"/>
            <a:ext cx="3227279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871985" y="1570039"/>
            <a:ext cx="2764125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012955" y="1570039"/>
            <a:ext cx="2764125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7168992" y="1570039"/>
            <a:ext cx="2764125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864817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029202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7167666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6918979" y="1570038"/>
            <a:ext cx="3014139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71442" y="1570038"/>
            <a:ext cx="5059928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47704" y="2692170"/>
            <a:ext cx="8506003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457158" y="4742396"/>
            <a:ext cx="72608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55632" y="692696"/>
            <a:ext cx="5340668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717090" y="2276872"/>
            <a:ext cx="367921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6417273" y="6449079"/>
            <a:ext cx="3348415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352922" y="1104901"/>
            <a:ext cx="498888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8341804" y="1100207"/>
            <a:ext cx="675671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870110" y="2224089"/>
            <a:ext cx="906300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6335" y="1563001"/>
            <a:ext cx="9056784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7561" y="6511778"/>
            <a:ext cx="337666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15039" y="6478376"/>
            <a:ext cx="944055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10200319" y="6471460"/>
            <a:ext cx="310433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76283" y="-15348"/>
            <a:ext cx="820104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9592" y="735475"/>
            <a:ext cx="90735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284" y="6508752"/>
            <a:ext cx="575376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Zillow</a:t>
            </a:r>
            <a:r>
              <a:rPr lang="fr-FR" dirty="0" smtClean="0"/>
              <a:t> data science pipeline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995405" cy="217823"/>
          </a:xfrm>
        </p:spPr>
        <p:txBody>
          <a:bodyPr/>
          <a:lstStyle/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4393" y="1733796"/>
            <a:ext cx="2838203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Understanding</a:t>
            </a:r>
            <a:r>
              <a:rPr lang="fr-FR" sz="1400" dirty="0" smtClean="0">
                <a:solidFill>
                  <a:schemeClr val="tx1"/>
                </a:solidFill>
              </a:rPr>
              <a:t> the data!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Feature</a:t>
            </a:r>
            <a:r>
              <a:rPr lang="fr-FR" sz="1400" dirty="0" smtClean="0">
                <a:solidFill>
                  <a:schemeClr val="tx1"/>
                </a:solidFill>
              </a:rPr>
              <a:t> engineering (ex: building </a:t>
            </a:r>
            <a:r>
              <a:rPr lang="fr-FR" sz="1400" dirty="0" err="1" smtClean="0">
                <a:solidFill>
                  <a:schemeClr val="tx1"/>
                </a:solidFill>
              </a:rPr>
              <a:t>year</a:t>
            </a:r>
            <a:r>
              <a:rPr lang="fr-FR" sz="1400" dirty="0" smtClean="0">
                <a:solidFill>
                  <a:schemeClr val="tx1"/>
                </a:solidFill>
              </a:rPr>
              <a:t> -&gt; </a:t>
            </a:r>
            <a:r>
              <a:rPr lang="fr-FR" sz="1400" dirty="0" err="1" smtClean="0">
                <a:solidFill>
                  <a:schemeClr val="tx1"/>
                </a:solidFill>
              </a:rPr>
              <a:t>house’s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age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Continuous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: check the </a:t>
            </a:r>
            <a:r>
              <a:rPr lang="fr-FR" sz="1400" dirty="0" err="1" smtClean="0">
                <a:solidFill>
                  <a:schemeClr val="tx1"/>
                </a:solidFill>
              </a:rPr>
              <a:t>skewness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Categorical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</a:rPr>
              <a:t>regrouping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low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exposure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levels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4393" y="1426019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Exploratory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05001" y="1733796"/>
            <a:ext cx="2838203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Only</a:t>
            </a:r>
            <a:r>
              <a:rPr lang="fr-FR" sz="1400" dirty="0" smtClean="0">
                <a:solidFill>
                  <a:schemeClr val="tx1"/>
                </a:solidFill>
              </a:rPr>
              <a:t> for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having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missing</a:t>
            </a:r>
            <a:r>
              <a:rPr lang="fr-FR" sz="1400" dirty="0" smtClean="0">
                <a:solidFill>
                  <a:schemeClr val="tx1"/>
                </a:solidFill>
              </a:rPr>
              <a:t> values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We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missing</a:t>
            </a:r>
            <a:r>
              <a:rPr lang="fr-FR" sz="1400" dirty="0" smtClean="0">
                <a:solidFill>
                  <a:schemeClr val="tx1"/>
                </a:solidFill>
              </a:rPr>
              <a:t> value by: 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 E</a:t>
            </a:r>
            <a:r>
              <a:rPr lang="fr-FR" sz="1400" dirty="0" smtClean="0">
                <a:solidFill>
                  <a:schemeClr val="tx1"/>
                </a:solidFill>
              </a:rPr>
              <a:t>xpert </a:t>
            </a:r>
            <a:r>
              <a:rPr lang="fr-FR" sz="1400" dirty="0" err="1" smtClean="0">
                <a:solidFill>
                  <a:schemeClr val="tx1"/>
                </a:solidFill>
              </a:rPr>
              <a:t>judgement</a:t>
            </a:r>
            <a:endParaRPr lang="fr-FR" sz="1400" dirty="0">
              <a:solidFill>
                <a:schemeClr val="tx1"/>
              </a:solidFill>
            </a:endParaRP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 Simple </a:t>
            </a:r>
            <a:r>
              <a:rPr lang="fr-FR" sz="1400" dirty="0" err="1" smtClean="0">
                <a:solidFill>
                  <a:schemeClr val="tx1"/>
                </a:solidFill>
              </a:rPr>
              <a:t>modelling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05001" y="1426019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2. Data imputation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44986" y="1733796"/>
            <a:ext cx="2838203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Searching</a:t>
            </a:r>
            <a:r>
              <a:rPr lang="fr-FR" sz="1400" dirty="0" smtClean="0">
                <a:solidFill>
                  <a:schemeClr val="tx1"/>
                </a:solidFill>
              </a:rPr>
              <a:t> for </a:t>
            </a:r>
            <a:r>
              <a:rPr lang="fr-FR" sz="1400" dirty="0" err="1" smtClean="0">
                <a:solidFill>
                  <a:schemeClr val="tx1"/>
                </a:solidFill>
              </a:rPr>
              <a:t>external</a:t>
            </a:r>
            <a:r>
              <a:rPr lang="fr-FR" sz="1400" dirty="0" smtClean="0">
                <a:solidFill>
                  <a:schemeClr val="tx1"/>
                </a:solidFill>
              </a:rPr>
              <a:t> data </a:t>
            </a:r>
            <a:r>
              <a:rPr lang="fr-FR" sz="1400" dirty="0" err="1" smtClean="0">
                <a:solidFill>
                  <a:schemeClr val="tx1"/>
                </a:solidFill>
              </a:rPr>
              <a:t>that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add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predictive</a:t>
            </a:r>
            <a:r>
              <a:rPr lang="fr-FR" sz="1400" dirty="0" smtClean="0">
                <a:solidFill>
                  <a:schemeClr val="tx1"/>
                </a:solidFill>
              </a:rPr>
              <a:t> values to </a:t>
            </a:r>
            <a:r>
              <a:rPr lang="fr-FR" sz="1400" dirty="0" err="1" smtClean="0">
                <a:solidFill>
                  <a:schemeClr val="tx1"/>
                </a:solidFill>
              </a:rPr>
              <a:t>our</a:t>
            </a:r>
            <a:r>
              <a:rPr lang="fr-FR" sz="1400" dirty="0" smtClean="0">
                <a:solidFill>
                  <a:schemeClr val="tx1"/>
                </a:solidFill>
              </a:rPr>
              <a:t> model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From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longtitude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ladtitude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construct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meaningful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spartial</a:t>
            </a:r>
            <a:r>
              <a:rPr lang="fr-FR" sz="1400" dirty="0" smtClean="0">
                <a:solidFill>
                  <a:schemeClr val="tx1"/>
                </a:solidFill>
              </a:rPr>
              <a:t> cluster for </a:t>
            </a:r>
            <a:r>
              <a:rPr lang="fr-FR" sz="1400" dirty="0" err="1" smtClean="0">
                <a:solidFill>
                  <a:schemeClr val="tx1"/>
                </a:solidFill>
              </a:rPr>
              <a:t>further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modelling</a:t>
            </a:r>
            <a:r>
              <a:rPr lang="fr-FR" sz="1400" dirty="0">
                <a:solidFill>
                  <a:schemeClr val="tx1"/>
                </a:solidFill>
              </a:rPr>
              <a:t>.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986" y="1426019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3.Data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Enrichment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0336" y="4201884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.Building simple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whole</a:t>
            </a:r>
            <a:r>
              <a:rPr lang="fr-FR" sz="1400" dirty="0" smtClean="0">
                <a:solidFill>
                  <a:schemeClr val="tx1"/>
                </a:solidFill>
              </a:rPr>
              <a:t> data:</a:t>
            </a: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Lasso </a:t>
            </a:r>
            <a:r>
              <a:rPr lang="fr-FR" sz="1400" dirty="0" err="1" smtClean="0">
                <a:solidFill>
                  <a:schemeClr val="tx1"/>
                </a:solidFill>
              </a:rPr>
              <a:t>regression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Ridge </a:t>
            </a:r>
            <a:r>
              <a:rPr lang="fr-FR" sz="1400" dirty="0" err="1" smtClean="0">
                <a:solidFill>
                  <a:schemeClr val="tx1"/>
                </a:solidFill>
              </a:rPr>
              <a:t>regression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Elastic</a:t>
            </a:r>
            <a:r>
              <a:rPr lang="fr-FR" sz="1400" dirty="0" smtClean="0">
                <a:solidFill>
                  <a:schemeClr val="tx1"/>
                </a:solidFill>
              </a:rPr>
              <a:t> net</a:t>
            </a:r>
          </a:p>
          <a:p>
            <a:pPr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Tree</a:t>
            </a:r>
            <a:r>
              <a:rPr lang="fr-FR" sz="1400" dirty="0" smtClean="0">
                <a:solidFill>
                  <a:schemeClr val="tx1"/>
                </a:solidFill>
              </a:rPr>
              <a:t> bases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Random</a:t>
            </a:r>
            <a:r>
              <a:rPr lang="fr-FR" sz="1400" dirty="0" smtClean="0">
                <a:solidFill>
                  <a:schemeClr val="tx1"/>
                </a:solidFill>
              </a:rPr>
              <a:t> Forest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Gradient </a:t>
            </a:r>
            <a:r>
              <a:rPr lang="fr-FR" sz="1400" dirty="0" err="1" smtClean="0">
                <a:solidFill>
                  <a:schemeClr val="tx1"/>
                </a:solidFill>
              </a:rPr>
              <a:t>Boosting</a:t>
            </a:r>
            <a:endParaRPr lang="fr-FR" sz="1400" dirty="0" smtClean="0">
              <a:solidFill>
                <a:schemeClr val="tx1"/>
              </a:solidFill>
            </a:endParaRP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20336" y="3894107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4.Modelling phase 1</a:t>
            </a:r>
          </a:p>
        </p:txBody>
      </p:sp>
      <p:sp>
        <p:nvSpPr>
          <p:cNvPr id="12" name="Accolade fermante 11"/>
          <p:cNvSpPr/>
          <p:nvPr/>
        </p:nvSpPr>
        <p:spPr>
          <a:xfrm>
            <a:off x="2879767" y="4475309"/>
            <a:ext cx="356260" cy="67689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331030" y="4706034"/>
            <a:ext cx="10212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splines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9955" y="4201882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.Building 3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for 3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cities</a:t>
            </a:r>
            <a:r>
              <a:rPr lang="fr-FR" sz="1400" dirty="0" smtClean="0">
                <a:solidFill>
                  <a:schemeClr val="tx1"/>
                </a:solidFill>
              </a:rPr>
              <a:t>, as the impact of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predictor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price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not the </a:t>
            </a:r>
            <a:r>
              <a:rPr lang="fr-FR" sz="1400" dirty="0" err="1" smtClean="0">
                <a:solidFill>
                  <a:schemeClr val="tx1"/>
                </a:solidFill>
              </a:rPr>
              <a:t>same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between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city.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Building n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for n clusters </a:t>
            </a:r>
            <a:r>
              <a:rPr lang="fr-FR" sz="1400" dirty="0" err="1" smtClean="0">
                <a:solidFill>
                  <a:schemeClr val="tx1"/>
                </a:solidFill>
              </a:rPr>
              <a:t>build</a:t>
            </a:r>
            <a:r>
              <a:rPr lang="fr-FR" sz="1400" dirty="0" smtClean="0">
                <a:solidFill>
                  <a:schemeClr val="tx1"/>
                </a:solidFill>
              </a:rPr>
              <a:t> in the </a:t>
            </a:r>
            <a:r>
              <a:rPr lang="fr-FR" sz="1400" b="1" dirty="0" smtClean="0">
                <a:solidFill>
                  <a:schemeClr val="tx2"/>
                </a:solidFill>
              </a:rPr>
              <a:t>[3]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099955" y="3894105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2</a:t>
            </a:r>
          </a:p>
        </p:txBody>
      </p:sp>
    </p:spTree>
    <p:extLst>
      <p:ext uri="{BB962C8B-B14F-4D97-AF65-F5344CB8AC3E}">
        <p14:creationId xmlns:p14="http://schemas.microsoft.com/office/powerpoint/2010/main" val="2228330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Pipeline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24391" y="1648690"/>
            <a:ext cx="4001987" cy="183078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Predicting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residuals</a:t>
            </a:r>
            <a:r>
              <a:rPr lang="fr-FR" sz="1400" dirty="0" smtClean="0">
                <a:solidFill>
                  <a:schemeClr val="tx1"/>
                </a:solidFill>
              </a:rPr>
              <a:t> of </a:t>
            </a:r>
            <a:r>
              <a:rPr lang="fr-FR" sz="1400" dirty="0" err="1" smtClean="0">
                <a:solidFill>
                  <a:schemeClr val="tx1"/>
                </a:solidFill>
              </a:rPr>
              <a:t>another</a:t>
            </a:r>
            <a:r>
              <a:rPr lang="fr-FR" sz="1400" dirty="0" smtClean="0">
                <a:solidFill>
                  <a:schemeClr val="tx1"/>
                </a:solidFill>
              </a:rPr>
              <a:t> model (</a:t>
            </a:r>
            <a:r>
              <a:rPr lang="fr-FR" sz="1400" dirty="0" err="1" smtClean="0">
                <a:solidFill>
                  <a:schemeClr val="tx1"/>
                </a:solidFill>
              </a:rPr>
              <a:t>zestimate</a:t>
            </a:r>
            <a:r>
              <a:rPr lang="fr-FR" sz="1400" dirty="0" smtClean="0">
                <a:solidFill>
                  <a:schemeClr val="tx1"/>
                </a:solidFill>
              </a:rPr>
              <a:t>)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challenging</a:t>
            </a:r>
            <a:r>
              <a:rPr lang="fr-FR" sz="1400" dirty="0" smtClean="0">
                <a:solidFill>
                  <a:schemeClr val="tx1"/>
                </a:solidFill>
              </a:rPr>
              <a:t> as the ratio signal / noise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too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low</a:t>
            </a:r>
            <a:r>
              <a:rPr lang="fr-FR" sz="1400" dirty="0" smtClean="0">
                <a:solidFill>
                  <a:schemeClr val="tx1"/>
                </a:solidFill>
              </a:rPr>
              <a:t>. A good (but hard) pipeline </a:t>
            </a:r>
            <a:r>
              <a:rPr lang="fr-FR" sz="1400" dirty="0" err="1" smtClean="0">
                <a:solidFill>
                  <a:schemeClr val="tx1"/>
                </a:solidFill>
              </a:rPr>
              <a:t>would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be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Reverse engineering the </a:t>
            </a:r>
            <a:r>
              <a:rPr lang="fr-FR" sz="1400" dirty="0" err="1" smtClean="0">
                <a:solidFill>
                  <a:schemeClr val="tx1"/>
                </a:solidFill>
              </a:rPr>
              <a:t>zestimate</a:t>
            </a:r>
            <a:r>
              <a:rPr lang="fr-FR" sz="1400" dirty="0" smtClean="0">
                <a:solidFill>
                  <a:schemeClr val="tx1"/>
                </a:solidFill>
              </a:rPr>
              <a:t> model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</a:t>
            </a:r>
            <a:r>
              <a:rPr lang="fr-FR" sz="1400" dirty="0" err="1" smtClean="0">
                <a:solidFill>
                  <a:schemeClr val="tx1"/>
                </a:solidFill>
              </a:rPr>
              <a:t>Predict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directly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actual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price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The reverse engineering part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crucial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4392" y="1340913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1503" y="1648690"/>
            <a:ext cx="4190013" cy="183078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model </a:t>
            </a:r>
            <a:r>
              <a:rPr lang="fr-FR" sz="1400" dirty="0" err="1" smtClean="0">
                <a:solidFill>
                  <a:schemeClr val="tx1"/>
                </a:solidFill>
              </a:rPr>
              <a:t>build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previously</a:t>
            </a:r>
            <a:r>
              <a:rPr lang="fr-FR" sz="1400" dirty="0" smtClean="0">
                <a:solidFill>
                  <a:schemeClr val="tx1"/>
                </a:solidFill>
              </a:rPr>
              <a:t> has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good / </a:t>
            </a:r>
            <a:r>
              <a:rPr lang="fr-FR" sz="1400" dirty="0" err="1" smtClean="0">
                <a:solidFill>
                  <a:schemeClr val="tx1"/>
                </a:solidFill>
              </a:rPr>
              <a:t>bad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predictions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depending</a:t>
            </a:r>
            <a:r>
              <a:rPr lang="fr-FR" sz="1400" dirty="0" smtClean="0">
                <a:solidFill>
                  <a:schemeClr val="tx1"/>
                </a:solidFill>
              </a:rPr>
              <a:t> on the segmentation.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Stacking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consists</a:t>
            </a:r>
            <a:r>
              <a:rPr lang="fr-FR" sz="1400" dirty="0">
                <a:solidFill>
                  <a:schemeClr val="tx1"/>
                </a:solidFill>
              </a:rPr>
              <a:t> of 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Detecting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the zone </a:t>
            </a:r>
            <a:r>
              <a:rPr lang="fr-FR" sz="1400" dirty="0" err="1">
                <a:solidFill>
                  <a:schemeClr val="tx1"/>
                </a:solidFill>
              </a:rPr>
              <a:t>where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r>
              <a:rPr lang="fr-FR" sz="1400" dirty="0">
                <a:solidFill>
                  <a:schemeClr val="tx1"/>
                </a:solidFill>
              </a:rPr>
              <a:t> model </a:t>
            </a:r>
            <a:r>
              <a:rPr lang="fr-FR" sz="1400" dirty="0" err="1">
                <a:solidFill>
                  <a:schemeClr val="tx1"/>
                </a:solidFill>
              </a:rPr>
              <a:t>is</a:t>
            </a:r>
            <a:r>
              <a:rPr lang="fr-FR" sz="1400" dirty="0">
                <a:solidFill>
                  <a:schemeClr val="tx1"/>
                </a:solidFill>
              </a:rPr>
              <a:t> good / </a:t>
            </a:r>
            <a:r>
              <a:rPr lang="fr-FR" sz="1400" dirty="0" err="1" smtClean="0">
                <a:solidFill>
                  <a:schemeClr val="tx1"/>
                </a:solidFill>
              </a:rPr>
              <a:t>bad</a:t>
            </a:r>
            <a:r>
              <a:rPr lang="fr-FR" sz="1400" dirty="0">
                <a:solidFill>
                  <a:schemeClr val="tx1"/>
                </a:solidFill>
              </a:rPr>
              <a:t>.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Then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aggregating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the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based</a:t>
            </a:r>
            <a:r>
              <a:rPr lang="fr-FR" sz="1400" dirty="0" smtClean="0">
                <a:solidFill>
                  <a:schemeClr val="tx1"/>
                </a:solidFill>
              </a:rPr>
              <a:t> on the good zone of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model.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71504" y="1340913"/>
            <a:ext cx="37625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4: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Stacking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8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GD F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template_PPT_AGD F_VF</Template>
  <TotalTime>176</TotalTime>
  <Words>468</Words>
  <Application>Microsoft Office PowerPoint</Application>
  <PresentationFormat>Personnalisé</PresentationFormat>
  <Paragraphs>52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template_PPT_AGD F_VF</vt:lpstr>
      <vt:lpstr>Zillow data science pipeline</vt:lpstr>
      <vt:lpstr>Pipeline</vt:lpstr>
      <vt:lpstr>Pipeline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Delphine Charles</dc:creator>
  <cp:lastModifiedBy>Xuan Quang Do</cp:lastModifiedBy>
  <cp:revision>44</cp:revision>
  <cp:lastPrinted>2014-10-10T11:32:01Z</cp:lastPrinted>
  <dcterms:created xsi:type="dcterms:W3CDTF">2014-10-27T10:38:54Z</dcterms:created>
  <dcterms:modified xsi:type="dcterms:W3CDTF">2017-08-14T15:52:25Z</dcterms:modified>
</cp:coreProperties>
</file>