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5"/>
  </p:notesMasterIdLst>
  <p:handoutMasterIdLst>
    <p:handoutMasterId r:id="rId6"/>
  </p:handoutMasterIdLst>
  <p:sldIdLst>
    <p:sldId id="616" r:id="rId2"/>
    <p:sldId id="660" r:id="rId3"/>
    <p:sldId id="661" r:id="rId4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8355" autoAdjust="0"/>
  </p:normalViewPr>
  <p:slideViewPr>
    <p:cSldViewPr snapToGrid="0" showGuides="1">
      <p:cViewPr>
        <p:scale>
          <a:sx n="80" d="100"/>
          <a:sy n="80" d="100"/>
        </p:scale>
        <p:origin x="-216" y="3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15/08/2017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‹N°›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15/08/2017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le logo en pied de page, aller dans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AFFICHAGE &gt; Masque &gt; Masque des diapositives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: remplacer le logo en place par le logo de votre entité.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éditer la mention de confidentialité,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INSERTION &gt; En-tête et pied de page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, et remplir le niveau désiré.</a:t>
            </a: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la couleur des puces, il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faut sélectionner le texte en question,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ACCUEIL&gt; Puces et numéro, choisir “Puce personnalisée”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et sélectionner la puce désirée Pour</a:t>
            </a:r>
            <a:r>
              <a:rPr lang="fr-FR" sz="1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intégrer les puces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à la bibliothèque de puces de PowerPoint, il faut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menu de choix des puces, bouton  "Puces</a:t>
            </a:r>
            <a:r>
              <a:rPr lang="fr-FR" sz="1000" b="1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 et Numéros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", bouton  "Image", bouton "importer", sélectionner le dossier des puces enregistré préalablement, valider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.</a:t>
            </a:r>
            <a:endParaRPr lang="fr-FR" sz="1000" b="1" kern="1200" dirty="0" smtClean="0">
              <a:solidFill>
                <a:prstClr val="white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8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8313" y="744538"/>
            <a:ext cx="586105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Pour changer la couleur des puces, il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faut sélectionner le texte en question,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menu ACCUEIL&gt; Puces et numéro, choisir “Puce personnalisée”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et sélectionner la puce désirée Pour</a:t>
            </a:r>
            <a:r>
              <a:rPr lang="fr-FR" sz="1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 intégrer les puces 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à la bibliothèque de puces de PowerPoint, il faut aller dans le 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menu de choix des puces, bouton  "Puces</a:t>
            </a:r>
            <a:r>
              <a:rPr lang="fr-FR" sz="1000" b="1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 et Numéros</a:t>
            </a:r>
            <a:r>
              <a:rPr lang="fr-FR" sz="1000" b="1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", bouton  "Image", bouton "importer", sélectionner le dossier des puces enregistré préalablement, valider</a:t>
            </a:r>
            <a:r>
              <a:rPr lang="fr-FR" sz="1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rPr>
              <a:t>.</a:t>
            </a:r>
            <a:endParaRPr lang="fr-FR" sz="1000" b="1" kern="1200" dirty="0" smtClean="0">
              <a:solidFill>
                <a:prstClr val="white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Zillow</a:t>
            </a:r>
            <a:r>
              <a:rPr lang="fr-FR" dirty="0" smtClean="0"/>
              <a:t> data science pipeline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995405" cy="217823"/>
          </a:xfrm>
        </p:spPr>
        <p:txBody>
          <a:bodyPr/>
          <a:lstStyle/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4393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Understanding</a:t>
            </a:r>
            <a:r>
              <a:rPr lang="fr-FR" sz="1400" dirty="0" smtClean="0">
                <a:solidFill>
                  <a:schemeClr val="tx1"/>
                </a:solidFill>
              </a:rPr>
              <a:t> the data!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Feature</a:t>
            </a:r>
            <a:r>
              <a:rPr lang="fr-FR" sz="1400" dirty="0" smtClean="0">
                <a:solidFill>
                  <a:schemeClr val="tx1"/>
                </a:solidFill>
              </a:rPr>
              <a:t> engineering (ex: building </a:t>
            </a:r>
            <a:r>
              <a:rPr lang="fr-FR" sz="1400" dirty="0" err="1" smtClean="0">
                <a:solidFill>
                  <a:schemeClr val="tx1"/>
                </a:solidFill>
              </a:rPr>
              <a:t>year</a:t>
            </a:r>
            <a:r>
              <a:rPr lang="fr-FR" sz="1400" dirty="0" smtClean="0">
                <a:solidFill>
                  <a:schemeClr val="tx1"/>
                </a:solidFill>
              </a:rPr>
              <a:t> -&gt; </a:t>
            </a:r>
            <a:r>
              <a:rPr lang="fr-FR" sz="1400" dirty="0" err="1" smtClean="0">
                <a:solidFill>
                  <a:schemeClr val="tx1"/>
                </a:solidFill>
              </a:rPr>
              <a:t>house’s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age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Continuous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: check the </a:t>
            </a:r>
            <a:r>
              <a:rPr lang="fr-FR" sz="1400" dirty="0" err="1" smtClean="0">
                <a:solidFill>
                  <a:schemeClr val="tx1"/>
                </a:solidFill>
              </a:rPr>
              <a:t>skewness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Categorical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</a:rPr>
              <a:t>regrouping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low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exposure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levels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393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Exploratory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05001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Only</a:t>
            </a:r>
            <a:r>
              <a:rPr lang="fr-FR" sz="1400" dirty="0" smtClean="0">
                <a:solidFill>
                  <a:schemeClr val="tx1"/>
                </a:solidFill>
              </a:rPr>
              <a:t> for </a:t>
            </a:r>
            <a:r>
              <a:rPr lang="fr-FR" sz="1400" dirty="0" err="1" smtClean="0">
                <a:solidFill>
                  <a:schemeClr val="tx1"/>
                </a:solidFill>
              </a:rPr>
              <a:t>features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having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missing</a:t>
            </a:r>
            <a:r>
              <a:rPr lang="fr-FR" sz="1400" dirty="0" smtClean="0">
                <a:solidFill>
                  <a:schemeClr val="tx1"/>
                </a:solidFill>
              </a:rPr>
              <a:t> values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We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missing</a:t>
            </a:r>
            <a:r>
              <a:rPr lang="fr-FR" sz="1400" dirty="0" smtClean="0">
                <a:solidFill>
                  <a:schemeClr val="tx1"/>
                </a:solidFill>
              </a:rPr>
              <a:t> value by: 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E</a:t>
            </a:r>
            <a:r>
              <a:rPr lang="fr-FR" sz="1400" dirty="0" smtClean="0">
                <a:solidFill>
                  <a:schemeClr val="tx1"/>
                </a:solidFill>
              </a:rPr>
              <a:t>xpert </a:t>
            </a:r>
            <a:r>
              <a:rPr lang="fr-FR" sz="1400" dirty="0" err="1" smtClean="0">
                <a:solidFill>
                  <a:schemeClr val="tx1"/>
                </a:solidFill>
              </a:rPr>
              <a:t>judgement</a:t>
            </a:r>
            <a:endParaRPr lang="fr-FR" sz="1400" dirty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 Simple </a:t>
            </a:r>
            <a:r>
              <a:rPr lang="fr-FR" sz="1400" dirty="0" err="1" smtClean="0">
                <a:solidFill>
                  <a:schemeClr val="tx1"/>
                </a:solidFill>
              </a:rPr>
              <a:t>modelling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05001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2. Data imputation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44986" y="1733796"/>
            <a:ext cx="2838203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Searching</a:t>
            </a:r>
            <a:r>
              <a:rPr lang="fr-FR" sz="1400" dirty="0" smtClean="0">
                <a:solidFill>
                  <a:schemeClr val="tx1"/>
                </a:solidFill>
              </a:rPr>
              <a:t> for </a:t>
            </a:r>
            <a:r>
              <a:rPr lang="fr-FR" sz="1400" dirty="0" err="1" smtClean="0">
                <a:solidFill>
                  <a:schemeClr val="tx1"/>
                </a:solidFill>
              </a:rPr>
              <a:t>external</a:t>
            </a:r>
            <a:r>
              <a:rPr lang="fr-FR" sz="1400" dirty="0" smtClean="0">
                <a:solidFill>
                  <a:schemeClr val="tx1"/>
                </a:solidFill>
              </a:rPr>
              <a:t> data </a:t>
            </a:r>
            <a:r>
              <a:rPr lang="fr-FR" sz="1400" dirty="0" err="1" smtClean="0">
                <a:solidFill>
                  <a:schemeClr val="tx1"/>
                </a:solidFill>
              </a:rPr>
              <a:t>that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add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predictive</a:t>
            </a:r>
            <a:r>
              <a:rPr lang="fr-FR" sz="1400" dirty="0" smtClean="0">
                <a:solidFill>
                  <a:schemeClr val="tx1"/>
                </a:solidFill>
              </a:rPr>
              <a:t> values to </a:t>
            </a:r>
            <a:r>
              <a:rPr lang="fr-FR" sz="1400" dirty="0" err="1" smtClean="0">
                <a:solidFill>
                  <a:schemeClr val="tx1"/>
                </a:solidFill>
              </a:rPr>
              <a:t>our</a:t>
            </a:r>
            <a:r>
              <a:rPr lang="fr-FR" sz="1400" dirty="0" smtClean="0">
                <a:solidFill>
                  <a:schemeClr val="tx1"/>
                </a:solidFill>
              </a:rPr>
              <a:t> model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From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longtitude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ladtitude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construct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meaningful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spartial</a:t>
            </a:r>
            <a:r>
              <a:rPr lang="fr-FR" sz="1400" dirty="0" smtClean="0">
                <a:solidFill>
                  <a:schemeClr val="tx1"/>
                </a:solidFill>
              </a:rPr>
              <a:t> cluster for </a:t>
            </a:r>
            <a:r>
              <a:rPr lang="fr-FR" sz="1400" dirty="0" err="1" smtClean="0">
                <a:solidFill>
                  <a:schemeClr val="tx1"/>
                </a:solidFill>
              </a:rPr>
              <a:t>further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modelling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4986" y="1426019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3.Data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Enrichment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0336" y="4201884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simple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whole</a:t>
            </a:r>
            <a:r>
              <a:rPr lang="fr-FR" sz="1400" dirty="0" smtClean="0">
                <a:solidFill>
                  <a:schemeClr val="tx1"/>
                </a:solidFill>
              </a:rPr>
              <a:t> data:</a:t>
            </a: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Lasso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Ridge </a:t>
            </a:r>
            <a:r>
              <a:rPr lang="fr-FR" sz="1400" dirty="0" err="1" smtClean="0">
                <a:solidFill>
                  <a:schemeClr val="tx1"/>
                </a:solidFill>
              </a:rPr>
              <a:t>regression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450850" lvl="1" indent="-1778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Elastic</a:t>
            </a:r>
            <a:r>
              <a:rPr lang="fr-FR" sz="1400" dirty="0" smtClean="0">
                <a:solidFill>
                  <a:schemeClr val="tx1"/>
                </a:solidFill>
              </a:rPr>
              <a:t> net</a:t>
            </a:r>
          </a:p>
          <a:p>
            <a:pPr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Tree</a:t>
            </a:r>
            <a:r>
              <a:rPr lang="fr-FR" sz="1400" dirty="0" smtClean="0">
                <a:solidFill>
                  <a:schemeClr val="tx1"/>
                </a:solidFill>
              </a:rPr>
              <a:t> bases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err="1" smtClean="0">
                <a:solidFill>
                  <a:schemeClr val="tx1"/>
                </a:solidFill>
              </a:rPr>
              <a:t>Random</a:t>
            </a:r>
            <a:r>
              <a:rPr lang="fr-FR" sz="1400" dirty="0" smtClean="0">
                <a:solidFill>
                  <a:schemeClr val="tx1"/>
                </a:solidFill>
              </a:rPr>
              <a:t> Forest</a:t>
            </a: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sz="1400" dirty="0" smtClean="0">
                <a:solidFill>
                  <a:schemeClr val="tx1"/>
                </a:solidFill>
              </a:rPr>
              <a:t>Gradient </a:t>
            </a:r>
            <a:r>
              <a:rPr lang="fr-FR" sz="1400" dirty="0" err="1" smtClean="0">
                <a:solidFill>
                  <a:schemeClr val="tx1"/>
                </a:solidFill>
              </a:rPr>
              <a:t>Boosting</a:t>
            </a:r>
            <a:endParaRPr lang="fr-FR" sz="1400" dirty="0" smtClean="0">
              <a:solidFill>
                <a:schemeClr val="tx1"/>
              </a:solidFill>
            </a:endParaRPr>
          </a:p>
          <a:p>
            <a:pPr lvl="1" indent="-18415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0336" y="3894107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4.Modelling phase 1</a:t>
            </a:r>
          </a:p>
        </p:txBody>
      </p:sp>
      <p:sp>
        <p:nvSpPr>
          <p:cNvPr id="12" name="Accolade fermante 11"/>
          <p:cNvSpPr/>
          <p:nvPr/>
        </p:nvSpPr>
        <p:spPr>
          <a:xfrm>
            <a:off x="2879767" y="4475309"/>
            <a:ext cx="356260" cy="67689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331030" y="4706034"/>
            <a:ext cx="10212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splines</a:t>
            </a:r>
            <a:endParaRPr lang="fr-F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9955" y="4201882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</a:t>
            </a:r>
            <a:r>
              <a:rPr lang="fr-FR" sz="1400" dirty="0" smtClean="0">
                <a:solidFill>
                  <a:schemeClr val="tx1"/>
                </a:solidFill>
              </a:rPr>
              <a:t>Initial </a:t>
            </a:r>
            <a:r>
              <a:rPr lang="fr-FR" sz="1400" dirty="0" err="1" smtClean="0">
                <a:solidFill>
                  <a:schemeClr val="tx1"/>
                </a:solidFill>
              </a:rPr>
              <a:t>guest</a:t>
            </a:r>
            <a:r>
              <a:rPr lang="fr-FR" sz="1400" dirty="0" smtClean="0">
                <a:solidFill>
                  <a:schemeClr val="tx1"/>
                </a:solidFill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</a:rPr>
              <a:t>Zillow</a:t>
            </a:r>
            <a:r>
              <a:rPr lang="fr-FR" sz="1400" dirty="0" smtClean="0">
                <a:solidFill>
                  <a:schemeClr val="tx1"/>
                </a:solidFill>
              </a:rPr>
              <a:t> model </a:t>
            </a:r>
            <a:r>
              <a:rPr lang="fr-FR" sz="1400" dirty="0" err="1" smtClean="0">
                <a:solidFill>
                  <a:schemeClr val="tx1"/>
                </a:solidFill>
              </a:rPr>
              <a:t>already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doing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well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traditional</a:t>
            </a:r>
            <a:r>
              <a:rPr lang="fr-FR" sz="1400" dirty="0" smtClean="0">
                <a:solidFill>
                  <a:schemeClr val="tx1"/>
                </a:solidFill>
              </a:rPr>
              <a:t> variables (not the longitude and latitude).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So </a:t>
            </a:r>
            <a:r>
              <a:rPr lang="fr-FR" sz="1400" dirty="0" err="1" smtClean="0">
                <a:solidFill>
                  <a:schemeClr val="tx1"/>
                </a:solidFill>
              </a:rPr>
              <a:t>we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can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First, fit all the </a:t>
            </a:r>
            <a:r>
              <a:rPr lang="fr-FR" sz="1200" dirty="0" err="1" smtClean="0">
                <a:solidFill>
                  <a:schemeClr val="tx1"/>
                </a:solidFill>
              </a:rPr>
              <a:t>traditional</a:t>
            </a:r>
            <a:r>
              <a:rPr lang="fr-FR" sz="1200" dirty="0" smtClean="0">
                <a:solidFill>
                  <a:schemeClr val="tx1"/>
                </a:solidFill>
              </a:rPr>
              <a:t> variables to the </a:t>
            </a:r>
            <a:r>
              <a:rPr lang="fr-FR" sz="1200" dirty="0" err="1" smtClean="0">
                <a:solidFill>
                  <a:schemeClr val="tx1"/>
                </a:solidFill>
              </a:rPr>
              <a:t>zestimate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residuals</a:t>
            </a:r>
            <a:r>
              <a:rPr lang="fr-FR" sz="1200" dirty="0" smtClean="0">
                <a:solidFill>
                  <a:schemeClr val="tx1"/>
                </a:solidFill>
              </a:rPr>
              <a:t> to </a:t>
            </a:r>
            <a:r>
              <a:rPr lang="fr-FR" sz="1200" dirty="0" err="1" smtClean="0">
                <a:solidFill>
                  <a:schemeClr val="tx1"/>
                </a:solidFill>
              </a:rPr>
              <a:t>complete</a:t>
            </a:r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Zillow</a:t>
            </a:r>
            <a:r>
              <a:rPr lang="fr-FR" sz="1200" dirty="0" smtClean="0">
                <a:solidFill>
                  <a:schemeClr val="tx1"/>
                </a:solidFill>
              </a:rPr>
              <a:t> model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</a:rPr>
              <a:t> Fit the second model </a:t>
            </a:r>
            <a:r>
              <a:rPr lang="fr-FR" sz="1200" dirty="0" err="1" smtClean="0">
                <a:solidFill>
                  <a:schemeClr val="tx1"/>
                </a:solidFill>
              </a:rPr>
              <a:t>only</a:t>
            </a:r>
            <a:r>
              <a:rPr lang="fr-FR" sz="1200" dirty="0" smtClean="0">
                <a:solidFill>
                  <a:schemeClr val="tx1"/>
                </a:solidFill>
              </a:rPr>
              <a:t> on longitude &amp; latitude</a:t>
            </a:r>
            <a:endParaRPr lang="fr-FR" sz="1200" dirty="0" smtClean="0">
              <a:solidFill>
                <a:schemeClr val="tx2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99955" y="3894105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phase 2</a:t>
            </a:r>
          </a:p>
        </p:txBody>
      </p:sp>
    </p:spTree>
    <p:extLst>
      <p:ext uri="{BB962C8B-B14F-4D97-AF65-F5344CB8AC3E}">
        <p14:creationId xmlns:p14="http://schemas.microsoft.com/office/powerpoint/2010/main" val="222833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Pipeline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665514" y="1373575"/>
            <a:ext cx="4001987" cy="183078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Predicting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residuals</a:t>
            </a:r>
            <a:r>
              <a:rPr lang="fr-FR" sz="1400" dirty="0" smtClean="0">
                <a:solidFill>
                  <a:schemeClr val="tx1"/>
                </a:solidFill>
              </a:rPr>
              <a:t> of </a:t>
            </a:r>
            <a:r>
              <a:rPr lang="fr-FR" sz="1400" dirty="0" err="1" smtClean="0">
                <a:solidFill>
                  <a:schemeClr val="tx1"/>
                </a:solidFill>
              </a:rPr>
              <a:t>another</a:t>
            </a:r>
            <a:r>
              <a:rPr lang="fr-FR" sz="1400" dirty="0" smtClean="0">
                <a:solidFill>
                  <a:schemeClr val="tx1"/>
                </a:solidFill>
              </a:rPr>
              <a:t> model (</a:t>
            </a:r>
            <a:r>
              <a:rPr lang="fr-FR" sz="1400" dirty="0" err="1" smtClean="0">
                <a:solidFill>
                  <a:schemeClr val="tx1"/>
                </a:solidFill>
              </a:rPr>
              <a:t>zestimate</a:t>
            </a:r>
            <a:r>
              <a:rPr lang="fr-FR" sz="1400" dirty="0" smtClean="0">
                <a:solidFill>
                  <a:schemeClr val="tx1"/>
                </a:solidFill>
              </a:rPr>
              <a:t>)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challenging</a:t>
            </a:r>
            <a:r>
              <a:rPr lang="fr-FR" sz="1400" dirty="0" smtClean="0">
                <a:solidFill>
                  <a:schemeClr val="tx1"/>
                </a:solidFill>
              </a:rPr>
              <a:t> as the ratio signal / noise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too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low</a:t>
            </a:r>
            <a:r>
              <a:rPr lang="fr-FR" sz="1400" dirty="0" smtClean="0">
                <a:solidFill>
                  <a:schemeClr val="tx1"/>
                </a:solidFill>
              </a:rPr>
              <a:t>. A good (but hard) pipeline </a:t>
            </a:r>
            <a:r>
              <a:rPr lang="fr-FR" sz="1400" dirty="0" err="1" smtClean="0">
                <a:solidFill>
                  <a:schemeClr val="tx1"/>
                </a:solidFill>
              </a:rPr>
              <a:t>would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be</a:t>
            </a:r>
            <a:r>
              <a:rPr lang="fr-FR" sz="1400" dirty="0" smtClean="0">
                <a:solidFill>
                  <a:schemeClr val="tx1"/>
                </a:solidFill>
              </a:rPr>
              <a:t>: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Reverse engineering the </a:t>
            </a:r>
            <a:r>
              <a:rPr lang="fr-FR" sz="1400" dirty="0" err="1" smtClean="0">
                <a:solidFill>
                  <a:schemeClr val="tx1"/>
                </a:solidFill>
              </a:rPr>
              <a:t>zestimate</a:t>
            </a:r>
            <a:r>
              <a:rPr lang="fr-FR" sz="1400" dirty="0" smtClean="0">
                <a:solidFill>
                  <a:schemeClr val="tx1"/>
                </a:solidFill>
              </a:rPr>
              <a:t> model</a:t>
            </a: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</a:t>
            </a:r>
            <a:r>
              <a:rPr lang="fr-FR" sz="1400" dirty="0" err="1" smtClean="0">
                <a:solidFill>
                  <a:schemeClr val="tx1"/>
                </a:solidFill>
              </a:rPr>
              <a:t>Predict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directly</a:t>
            </a:r>
            <a:r>
              <a:rPr lang="fr-FR" sz="1400" dirty="0" smtClean="0">
                <a:solidFill>
                  <a:schemeClr val="tx1"/>
                </a:solidFill>
              </a:rPr>
              <a:t> the </a:t>
            </a:r>
            <a:r>
              <a:rPr lang="fr-FR" sz="1400" dirty="0" err="1" smtClean="0">
                <a:solidFill>
                  <a:schemeClr val="tx1"/>
                </a:solidFill>
              </a:rPr>
              <a:t>actual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price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The reverse engineering part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crucial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665515" y="1065798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phase 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3766" y="4241867"/>
            <a:ext cx="4190013" cy="183078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model </a:t>
            </a:r>
            <a:r>
              <a:rPr lang="fr-FR" sz="1400" dirty="0" err="1" smtClean="0">
                <a:solidFill>
                  <a:schemeClr val="tx1"/>
                </a:solidFill>
              </a:rPr>
              <a:t>build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previously</a:t>
            </a:r>
            <a:r>
              <a:rPr lang="fr-FR" sz="1400" dirty="0" smtClean="0">
                <a:solidFill>
                  <a:schemeClr val="tx1"/>
                </a:solidFill>
              </a:rPr>
              <a:t> has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good / </a:t>
            </a:r>
            <a:r>
              <a:rPr lang="fr-FR" sz="1400" dirty="0" err="1" smtClean="0">
                <a:solidFill>
                  <a:schemeClr val="tx1"/>
                </a:solidFill>
              </a:rPr>
              <a:t>bad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predictions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depending</a:t>
            </a:r>
            <a:r>
              <a:rPr lang="fr-FR" sz="1400" dirty="0" smtClean="0">
                <a:solidFill>
                  <a:schemeClr val="tx1"/>
                </a:solidFill>
              </a:rPr>
              <a:t> on the segmentation.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Stacking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consists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Detecting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the zone </a:t>
            </a:r>
            <a:r>
              <a:rPr lang="fr-FR" sz="1400" dirty="0" err="1">
                <a:solidFill>
                  <a:schemeClr val="tx1"/>
                </a:solidFill>
              </a:rPr>
              <a:t>where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r>
              <a:rPr lang="fr-FR" sz="1400" dirty="0">
                <a:solidFill>
                  <a:schemeClr val="tx1"/>
                </a:solidFill>
              </a:rPr>
              <a:t> model </a:t>
            </a:r>
            <a:r>
              <a:rPr lang="fr-FR" sz="1400" dirty="0" err="1">
                <a:solidFill>
                  <a:schemeClr val="tx1"/>
                </a:solidFill>
              </a:rPr>
              <a:t>is</a:t>
            </a:r>
            <a:r>
              <a:rPr lang="fr-FR" sz="1400" dirty="0">
                <a:solidFill>
                  <a:schemeClr val="tx1"/>
                </a:solidFill>
              </a:rPr>
              <a:t> good / </a:t>
            </a:r>
            <a:r>
              <a:rPr lang="fr-FR" sz="1400" dirty="0" err="1" smtClean="0">
                <a:solidFill>
                  <a:schemeClr val="tx1"/>
                </a:solidFill>
              </a:rPr>
              <a:t>bad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539750" lvl="1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Then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aggregating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the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based</a:t>
            </a:r>
            <a:r>
              <a:rPr lang="fr-FR" sz="1400" dirty="0" smtClean="0">
                <a:solidFill>
                  <a:schemeClr val="tx1"/>
                </a:solidFill>
              </a:rPr>
              <a:t> on the good zone of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model.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83767" y="3934090"/>
            <a:ext cx="37625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phase 4: </a:t>
            </a:r>
            <a:r>
              <a:rPr lang="fr-FR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Stacking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766" y="1494308"/>
            <a:ext cx="3883234" cy="171004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.Building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3 </a:t>
            </a:r>
            <a:r>
              <a:rPr lang="fr-FR" sz="1400" dirty="0" err="1" smtClean="0">
                <a:solidFill>
                  <a:schemeClr val="tx1"/>
                </a:solidFill>
              </a:rPr>
              <a:t>different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cities</a:t>
            </a:r>
            <a:r>
              <a:rPr lang="fr-FR" sz="1400" dirty="0" smtClean="0">
                <a:solidFill>
                  <a:schemeClr val="tx1"/>
                </a:solidFill>
              </a:rPr>
              <a:t>, as the impact of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predictor</a:t>
            </a:r>
            <a:r>
              <a:rPr lang="fr-FR" sz="1400" dirty="0" smtClean="0">
                <a:solidFill>
                  <a:schemeClr val="tx1"/>
                </a:solidFill>
              </a:rPr>
              <a:t> on the </a:t>
            </a:r>
            <a:r>
              <a:rPr lang="fr-FR" sz="1400" dirty="0" err="1" smtClean="0">
                <a:solidFill>
                  <a:schemeClr val="tx1"/>
                </a:solidFill>
              </a:rPr>
              <a:t>price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not the </a:t>
            </a:r>
            <a:r>
              <a:rPr lang="fr-FR" sz="1400" dirty="0" err="1" smtClean="0">
                <a:solidFill>
                  <a:schemeClr val="tx1"/>
                </a:solidFill>
              </a:rPr>
              <a:t>same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between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each</a:t>
            </a:r>
            <a:r>
              <a:rPr lang="fr-FR" sz="1400" dirty="0" smtClean="0">
                <a:solidFill>
                  <a:schemeClr val="tx1"/>
                </a:solidFill>
              </a:rPr>
              <a:t> city.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Building n </a:t>
            </a:r>
            <a:r>
              <a:rPr lang="fr-FR" sz="1400" dirty="0" err="1" smtClean="0">
                <a:solidFill>
                  <a:schemeClr val="tx1"/>
                </a:solidFill>
              </a:rPr>
              <a:t>models</a:t>
            </a:r>
            <a:r>
              <a:rPr lang="fr-FR" sz="1400" dirty="0" smtClean="0">
                <a:solidFill>
                  <a:schemeClr val="tx1"/>
                </a:solidFill>
              </a:rPr>
              <a:t> for n clusters </a:t>
            </a:r>
            <a:r>
              <a:rPr lang="fr-FR" sz="1400" dirty="0" err="1" smtClean="0">
                <a:solidFill>
                  <a:schemeClr val="tx1"/>
                </a:solidFill>
              </a:rPr>
              <a:t>build</a:t>
            </a:r>
            <a:r>
              <a:rPr lang="fr-FR" sz="1400" dirty="0" smtClean="0">
                <a:solidFill>
                  <a:schemeClr val="tx1"/>
                </a:solidFill>
              </a:rPr>
              <a:t> in the </a:t>
            </a:r>
            <a:r>
              <a:rPr lang="fr-FR" sz="1400" b="1" dirty="0" smtClean="0">
                <a:solidFill>
                  <a:schemeClr val="tx2"/>
                </a:solidFill>
              </a:rPr>
              <a:t>[3]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83766" y="1186531"/>
            <a:ext cx="2838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.Modelling 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phase </a:t>
            </a:r>
            <a:r>
              <a:rPr lang="fr-F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endParaRPr lang="fr-FR" sz="16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8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179</TotalTime>
  <Words>521</Words>
  <Application>Microsoft Office PowerPoint</Application>
  <PresentationFormat>Personnalisé</PresentationFormat>
  <Paragraphs>57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template_PPT_AGD F_VF</vt:lpstr>
      <vt:lpstr>Zillow data science pipeline</vt:lpstr>
      <vt:lpstr>Pipeline</vt:lpstr>
      <vt:lpstr>Pipeline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Xuan Quang Do</cp:lastModifiedBy>
  <cp:revision>50</cp:revision>
  <cp:lastPrinted>2014-10-10T11:32:01Z</cp:lastPrinted>
  <dcterms:created xsi:type="dcterms:W3CDTF">2014-10-27T10:38:54Z</dcterms:created>
  <dcterms:modified xsi:type="dcterms:W3CDTF">2017-08-15T11:51:14Z</dcterms:modified>
</cp:coreProperties>
</file>