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6" r:id="rId1"/>
  </p:sldMasterIdLst>
  <p:notesMasterIdLst>
    <p:notesMasterId r:id="rId44"/>
  </p:notesMasterIdLst>
  <p:sldIdLst>
    <p:sldId id="261" r:id="rId2"/>
    <p:sldId id="258" r:id="rId3"/>
    <p:sldId id="257" r:id="rId4"/>
    <p:sldId id="259" r:id="rId5"/>
    <p:sldId id="260" r:id="rId6"/>
    <p:sldId id="262" r:id="rId7"/>
    <p:sldId id="263" r:id="rId8"/>
    <p:sldId id="274" r:id="rId9"/>
    <p:sldId id="281" r:id="rId10"/>
    <p:sldId id="284" r:id="rId11"/>
    <p:sldId id="283" r:id="rId12"/>
    <p:sldId id="285" r:id="rId13"/>
    <p:sldId id="282" r:id="rId14"/>
    <p:sldId id="265" r:id="rId15"/>
    <p:sldId id="266" r:id="rId16"/>
    <p:sldId id="275" r:id="rId17"/>
    <p:sldId id="276" r:id="rId18"/>
    <p:sldId id="279" r:id="rId19"/>
    <p:sldId id="277" r:id="rId20"/>
    <p:sldId id="278" r:id="rId21"/>
    <p:sldId id="293" r:id="rId22"/>
    <p:sldId id="267" r:id="rId23"/>
    <p:sldId id="280" r:id="rId24"/>
    <p:sldId id="268" r:id="rId25"/>
    <p:sldId id="269" r:id="rId26"/>
    <p:sldId id="286" r:id="rId27"/>
    <p:sldId id="270" r:id="rId28"/>
    <p:sldId id="271" r:id="rId29"/>
    <p:sldId id="272" r:id="rId30"/>
    <p:sldId id="291" r:id="rId31"/>
    <p:sldId id="273" r:id="rId32"/>
    <p:sldId id="287" r:id="rId33"/>
    <p:sldId id="296" r:id="rId34"/>
    <p:sldId id="297" r:id="rId35"/>
    <p:sldId id="294" r:id="rId36"/>
    <p:sldId id="298" r:id="rId37"/>
    <p:sldId id="299" r:id="rId38"/>
    <p:sldId id="300" r:id="rId39"/>
    <p:sldId id="301" r:id="rId40"/>
    <p:sldId id="303" r:id="rId41"/>
    <p:sldId id="302" r:id="rId42"/>
    <p:sldId id="30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4B4D"/>
    <a:srgbClr val="8FBC8F"/>
    <a:srgbClr val="698B69"/>
    <a:srgbClr val="2F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0719" autoAdjust="0"/>
  </p:normalViewPr>
  <p:slideViewPr>
    <p:cSldViewPr snapToGrid="0">
      <p:cViewPr varScale="1">
        <p:scale>
          <a:sx n="59" d="100"/>
          <a:sy n="59" d="100"/>
        </p:scale>
        <p:origin x="459"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B8ED90-AD59-4D27-BA50-0103AEAE2C8C}" type="doc">
      <dgm:prSet loTypeId="urn:microsoft.com/office/officeart/2005/8/layout/process1" loCatId="process" qsTypeId="urn:microsoft.com/office/officeart/2005/8/quickstyle/simple1" qsCatId="simple" csTypeId="urn:microsoft.com/office/officeart/2005/8/colors/accent1_2" csCatId="accent1" phldr="1"/>
      <dgm:spPr/>
    </dgm:pt>
    <dgm:pt modelId="{96BD21F2-7B4A-4015-8882-3B8C104CBDD0}">
      <dgm:prSet phldrT="[Text]"/>
      <dgm:spPr/>
      <dgm:t>
        <a:bodyPr/>
        <a:lstStyle/>
        <a:p>
          <a:pPr>
            <a:lnSpc>
              <a:spcPct val="100000"/>
            </a:lnSpc>
            <a:spcBef>
              <a:spcPts val="600"/>
            </a:spcBef>
            <a:spcAft>
              <a:spcPts val="600"/>
            </a:spcAft>
          </a:pPr>
          <a:r>
            <a:rPr lang="en-CA" dirty="0"/>
            <a:t>Semantic Segmentation</a:t>
          </a:r>
        </a:p>
      </dgm:t>
    </dgm:pt>
    <dgm:pt modelId="{88E95DD0-28B0-4201-B597-03FF89DF2523}" type="parTrans" cxnId="{3ECCA4BB-3BA2-4CD4-BD04-B4534AF373BF}">
      <dgm:prSet/>
      <dgm:spPr/>
      <dgm:t>
        <a:bodyPr/>
        <a:lstStyle/>
        <a:p>
          <a:endParaRPr lang="en-CA"/>
        </a:p>
      </dgm:t>
    </dgm:pt>
    <dgm:pt modelId="{C34D8D4A-D011-4159-B13E-855138C25AC7}" type="sibTrans" cxnId="{3ECCA4BB-3BA2-4CD4-BD04-B4534AF373BF}">
      <dgm:prSet/>
      <dgm:spPr/>
      <dgm:t>
        <a:bodyPr/>
        <a:lstStyle/>
        <a:p>
          <a:endParaRPr lang="en-CA"/>
        </a:p>
      </dgm:t>
    </dgm:pt>
    <dgm:pt modelId="{0D476240-81C5-40A2-B4E2-1259EBA4E1B0}">
      <dgm:prSet phldrT="[Text]"/>
      <dgm:spPr/>
      <dgm:t>
        <a:bodyPr/>
        <a:lstStyle/>
        <a:p>
          <a:pPr>
            <a:lnSpc>
              <a:spcPct val="100000"/>
            </a:lnSpc>
            <a:spcBef>
              <a:spcPts val="600"/>
            </a:spcBef>
            <a:spcAft>
              <a:spcPts val="600"/>
            </a:spcAft>
          </a:pPr>
          <a:r>
            <a:rPr lang="en-CA" dirty="0"/>
            <a:t>Instance Segmentation</a:t>
          </a:r>
        </a:p>
      </dgm:t>
    </dgm:pt>
    <dgm:pt modelId="{1E44C2B7-519D-4E40-AC44-B8985BD980B5}" type="parTrans" cxnId="{E8C97DC7-1667-4E1C-99CA-0C87BC1358E7}">
      <dgm:prSet/>
      <dgm:spPr/>
      <dgm:t>
        <a:bodyPr/>
        <a:lstStyle/>
        <a:p>
          <a:endParaRPr lang="en-CA"/>
        </a:p>
      </dgm:t>
    </dgm:pt>
    <dgm:pt modelId="{C5119609-1222-41AF-A33E-41B588CB3A58}" type="sibTrans" cxnId="{E8C97DC7-1667-4E1C-99CA-0C87BC1358E7}">
      <dgm:prSet/>
      <dgm:spPr/>
      <dgm:t>
        <a:bodyPr/>
        <a:lstStyle/>
        <a:p>
          <a:endParaRPr lang="en-CA"/>
        </a:p>
      </dgm:t>
    </dgm:pt>
    <dgm:pt modelId="{66D08415-72BF-4353-8415-4AF8A1E804BC}">
      <dgm:prSet phldrT="[Text]"/>
      <dgm:spPr/>
      <dgm:t>
        <a:bodyPr/>
        <a:lstStyle/>
        <a:p>
          <a:pPr>
            <a:lnSpc>
              <a:spcPct val="100000"/>
            </a:lnSpc>
            <a:spcBef>
              <a:spcPts val="600"/>
            </a:spcBef>
            <a:spcAft>
              <a:spcPts val="600"/>
            </a:spcAft>
          </a:pPr>
          <a:r>
            <a:rPr lang="en-CA" dirty="0"/>
            <a:t>Results Classifier</a:t>
          </a:r>
        </a:p>
      </dgm:t>
    </dgm:pt>
    <dgm:pt modelId="{C573CABC-3FF3-4003-894A-21C8343E7C85}" type="parTrans" cxnId="{C5006827-57DC-46F9-9D33-A88DAE6DF770}">
      <dgm:prSet/>
      <dgm:spPr/>
      <dgm:t>
        <a:bodyPr/>
        <a:lstStyle/>
        <a:p>
          <a:endParaRPr lang="en-CA"/>
        </a:p>
      </dgm:t>
    </dgm:pt>
    <dgm:pt modelId="{46A4B288-5325-4610-9874-0A993E42887B}" type="sibTrans" cxnId="{C5006827-57DC-46F9-9D33-A88DAE6DF770}">
      <dgm:prSet/>
      <dgm:spPr/>
      <dgm:t>
        <a:bodyPr/>
        <a:lstStyle/>
        <a:p>
          <a:endParaRPr lang="en-CA"/>
        </a:p>
      </dgm:t>
    </dgm:pt>
    <dgm:pt modelId="{78F7DA39-744F-459F-9100-0FC800CCFFD1}">
      <dgm:prSet phldrT="[Text]"/>
      <dgm:spPr/>
      <dgm:t>
        <a:bodyPr/>
        <a:lstStyle/>
        <a:p>
          <a:pPr>
            <a:lnSpc>
              <a:spcPct val="100000"/>
            </a:lnSpc>
            <a:spcBef>
              <a:spcPts val="600"/>
            </a:spcBef>
            <a:spcAft>
              <a:spcPts val="600"/>
            </a:spcAft>
          </a:pPr>
          <a:r>
            <a:rPr lang="en-CA" dirty="0"/>
            <a:t>Graph Model</a:t>
          </a:r>
        </a:p>
      </dgm:t>
    </dgm:pt>
    <dgm:pt modelId="{9DA5FBC0-EF10-4B32-95DA-AAA7D409D317}" type="parTrans" cxnId="{CD1D338B-3647-46B8-A054-9B35EDA40B44}">
      <dgm:prSet/>
      <dgm:spPr/>
      <dgm:t>
        <a:bodyPr/>
        <a:lstStyle/>
        <a:p>
          <a:endParaRPr lang="en-CA"/>
        </a:p>
      </dgm:t>
    </dgm:pt>
    <dgm:pt modelId="{15A3F7F4-4FDF-4A84-9AEE-7E6AFA178B83}" type="sibTrans" cxnId="{CD1D338B-3647-46B8-A054-9B35EDA40B44}">
      <dgm:prSet/>
      <dgm:spPr/>
      <dgm:t>
        <a:bodyPr/>
        <a:lstStyle/>
        <a:p>
          <a:endParaRPr lang="en-CA"/>
        </a:p>
      </dgm:t>
    </dgm:pt>
    <dgm:pt modelId="{571F6D32-4CEE-47DF-BDE9-29ADB91B8E22}">
      <dgm:prSet phldrT="[Text]"/>
      <dgm:spPr/>
      <dgm:t>
        <a:bodyPr/>
        <a:lstStyle/>
        <a:p>
          <a:pPr>
            <a:lnSpc>
              <a:spcPct val="100000"/>
            </a:lnSpc>
            <a:spcBef>
              <a:spcPts val="600"/>
            </a:spcBef>
            <a:spcAft>
              <a:spcPts val="600"/>
            </a:spcAft>
          </a:pPr>
          <a:r>
            <a:rPr lang="en-CA" dirty="0"/>
            <a:t>TADA Interface</a:t>
          </a:r>
        </a:p>
      </dgm:t>
    </dgm:pt>
    <dgm:pt modelId="{1726D94C-6297-41D0-9357-550ED2097BF9}" type="sibTrans" cxnId="{1A4597E4-EB72-4CDC-B660-E760954D8556}">
      <dgm:prSet/>
      <dgm:spPr/>
      <dgm:t>
        <a:bodyPr/>
        <a:lstStyle/>
        <a:p>
          <a:endParaRPr lang="en-CA"/>
        </a:p>
      </dgm:t>
    </dgm:pt>
    <dgm:pt modelId="{BF4DBFF7-4C85-47F0-B7EE-F0F2C71D0DF4}" type="parTrans" cxnId="{1A4597E4-EB72-4CDC-B660-E760954D8556}">
      <dgm:prSet/>
      <dgm:spPr/>
      <dgm:t>
        <a:bodyPr/>
        <a:lstStyle/>
        <a:p>
          <a:endParaRPr lang="en-CA"/>
        </a:p>
      </dgm:t>
    </dgm:pt>
    <dgm:pt modelId="{F078F577-4DF1-4671-8D7E-8099A76A7700}" type="pres">
      <dgm:prSet presAssocID="{18B8ED90-AD59-4D27-BA50-0103AEAE2C8C}" presName="Name0" presStyleCnt="0">
        <dgm:presLayoutVars>
          <dgm:dir/>
          <dgm:resizeHandles val="exact"/>
        </dgm:presLayoutVars>
      </dgm:prSet>
      <dgm:spPr/>
    </dgm:pt>
    <dgm:pt modelId="{D2A72AB4-3617-485F-8E9C-3F06338501CE}" type="pres">
      <dgm:prSet presAssocID="{96BD21F2-7B4A-4015-8882-3B8C104CBDD0}" presName="node" presStyleLbl="node1" presStyleIdx="0" presStyleCnt="5">
        <dgm:presLayoutVars>
          <dgm:bulletEnabled val="1"/>
        </dgm:presLayoutVars>
      </dgm:prSet>
      <dgm:spPr/>
    </dgm:pt>
    <dgm:pt modelId="{7706816A-0CD9-4B32-8CC7-6A0AC6D461AB}" type="pres">
      <dgm:prSet presAssocID="{C34D8D4A-D011-4159-B13E-855138C25AC7}" presName="sibTrans" presStyleLbl="sibTrans2D1" presStyleIdx="0" presStyleCnt="4"/>
      <dgm:spPr/>
    </dgm:pt>
    <dgm:pt modelId="{0476A5B4-782A-42B3-9A5B-1676901D9115}" type="pres">
      <dgm:prSet presAssocID="{C34D8D4A-D011-4159-B13E-855138C25AC7}" presName="connectorText" presStyleLbl="sibTrans2D1" presStyleIdx="0" presStyleCnt="4"/>
      <dgm:spPr/>
    </dgm:pt>
    <dgm:pt modelId="{8867D1D7-7BDB-4677-B2F7-393960C32B91}" type="pres">
      <dgm:prSet presAssocID="{0D476240-81C5-40A2-B4E2-1259EBA4E1B0}" presName="node" presStyleLbl="node1" presStyleIdx="1" presStyleCnt="5">
        <dgm:presLayoutVars>
          <dgm:bulletEnabled val="1"/>
        </dgm:presLayoutVars>
      </dgm:prSet>
      <dgm:spPr/>
    </dgm:pt>
    <dgm:pt modelId="{03714AD6-C5BC-4E59-9818-653ACE2DA5BF}" type="pres">
      <dgm:prSet presAssocID="{C5119609-1222-41AF-A33E-41B588CB3A58}" presName="sibTrans" presStyleLbl="sibTrans2D1" presStyleIdx="1" presStyleCnt="4"/>
      <dgm:spPr/>
    </dgm:pt>
    <dgm:pt modelId="{D6121CD5-7409-4147-8ADA-636B1F987B1C}" type="pres">
      <dgm:prSet presAssocID="{C5119609-1222-41AF-A33E-41B588CB3A58}" presName="connectorText" presStyleLbl="sibTrans2D1" presStyleIdx="1" presStyleCnt="4"/>
      <dgm:spPr/>
    </dgm:pt>
    <dgm:pt modelId="{6FC9DC85-8B7E-4D55-A520-649E644B21C5}" type="pres">
      <dgm:prSet presAssocID="{66D08415-72BF-4353-8415-4AF8A1E804BC}" presName="node" presStyleLbl="node1" presStyleIdx="2" presStyleCnt="5">
        <dgm:presLayoutVars>
          <dgm:bulletEnabled val="1"/>
        </dgm:presLayoutVars>
      </dgm:prSet>
      <dgm:spPr/>
    </dgm:pt>
    <dgm:pt modelId="{86D035BE-B87D-44EC-8FD9-C24EF5F4C089}" type="pres">
      <dgm:prSet presAssocID="{46A4B288-5325-4610-9874-0A993E42887B}" presName="sibTrans" presStyleLbl="sibTrans2D1" presStyleIdx="2" presStyleCnt="4"/>
      <dgm:spPr/>
    </dgm:pt>
    <dgm:pt modelId="{F9D4F375-AAFD-4C25-AB8E-8A357B878ACB}" type="pres">
      <dgm:prSet presAssocID="{46A4B288-5325-4610-9874-0A993E42887B}" presName="connectorText" presStyleLbl="sibTrans2D1" presStyleIdx="2" presStyleCnt="4"/>
      <dgm:spPr/>
    </dgm:pt>
    <dgm:pt modelId="{064B0A34-99CA-4F97-8D0F-784F4D85C5B0}" type="pres">
      <dgm:prSet presAssocID="{78F7DA39-744F-459F-9100-0FC800CCFFD1}" presName="node" presStyleLbl="node1" presStyleIdx="3" presStyleCnt="5" custLinFactX="-98681" custLinFactY="90846" custLinFactNeighborX="-100000" custLinFactNeighborY="100000">
        <dgm:presLayoutVars>
          <dgm:bulletEnabled val="1"/>
        </dgm:presLayoutVars>
      </dgm:prSet>
      <dgm:spPr/>
    </dgm:pt>
    <dgm:pt modelId="{AE48FB57-FBE9-4CE7-88BD-D8B586A75401}" type="pres">
      <dgm:prSet presAssocID="{15A3F7F4-4FDF-4A84-9AEE-7E6AFA178B83}" presName="sibTrans" presStyleLbl="sibTrans2D1" presStyleIdx="3" presStyleCnt="4"/>
      <dgm:spPr/>
    </dgm:pt>
    <dgm:pt modelId="{C1536DDD-E4D7-40EB-AF3A-220A7E62120D}" type="pres">
      <dgm:prSet presAssocID="{15A3F7F4-4FDF-4A84-9AEE-7E6AFA178B83}" presName="connectorText" presStyleLbl="sibTrans2D1" presStyleIdx="3" presStyleCnt="4"/>
      <dgm:spPr/>
    </dgm:pt>
    <dgm:pt modelId="{DB63A7BC-9822-47B1-8807-C0CD3687C485}" type="pres">
      <dgm:prSet presAssocID="{571F6D32-4CEE-47DF-BDE9-29ADB91B8E22}" presName="node" presStyleLbl="node1" presStyleIdx="4" presStyleCnt="5" custLinFactX="-299225" custLinFactY="91907" custLinFactNeighborX="-300000" custLinFactNeighborY="100000">
        <dgm:presLayoutVars>
          <dgm:bulletEnabled val="1"/>
        </dgm:presLayoutVars>
      </dgm:prSet>
      <dgm:spPr/>
    </dgm:pt>
  </dgm:ptLst>
  <dgm:cxnLst>
    <dgm:cxn modelId="{AB7C4F03-3394-46BE-A94F-A4D1662BA219}" type="presOf" srcId="{15A3F7F4-4FDF-4A84-9AEE-7E6AFA178B83}" destId="{C1536DDD-E4D7-40EB-AF3A-220A7E62120D}" srcOrd="1" destOrd="0" presId="urn:microsoft.com/office/officeart/2005/8/layout/process1"/>
    <dgm:cxn modelId="{30436606-918D-4175-9ECA-E9DF96834A6E}" type="presOf" srcId="{571F6D32-4CEE-47DF-BDE9-29ADB91B8E22}" destId="{DB63A7BC-9822-47B1-8807-C0CD3687C485}" srcOrd="0" destOrd="0" presId="urn:microsoft.com/office/officeart/2005/8/layout/process1"/>
    <dgm:cxn modelId="{EC955724-1CC1-4C36-98D3-93E0EE6BAAC7}" type="presOf" srcId="{96BD21F2-7B4A-4015-8882-3B8C104CBDD0}" destId="{D2A72AB4-3617-485F-8E9C-3F06338501CE}" srcOrd="0" destOrd="0" presId="urn:microsoft.com/office/officeart/2005/8/layout/process1"/>
    <dgm:cxn modelId="{C5006827-57DC-46F9-9D33-A88DAE6DF770}" srcId="{18B8ED90-AD59-4D27-BA50-0103AEAE2C8C}" destId="{66D08415-72BF-4353-8415-4AF8A1E804BC}" srcOrd="2" destOrd="0" parTransId="{C573CABC-3FF3-4003-894A-21C8343E7C85}" sibTransId="{46A4B288-5325-4610-9874-0A993E42887B}"/>
    <dgm:cxn modelId="{614DED33-16CF-4950-8C46-430FBCC03A7B}" type="presOf" srcId="{C5119609-1222-41AF-A33E-41B588CB3A58}" destId="{03714AD6-C5BC-4E59-9818-653ACE2DA5BF}" srcOrd="0" destOrd="0" presId="urn:microsoft.com/office/officeart/2005/8/layout/process1"/>
    <dgm:cxn modelId="{26997064-FD9E-4BBC-99DA-E0E414DCBB9F}" type="presOf" srcId="{0D476240-81C5-40A2-B4E2-1259EBA4E1B0}" destId="{8867D1D7-7BDB-4677-B2F7-393960C32B91}" srcOrd="0" destOrd="0" presId="urn:microsoft.com/office/officeart/2005/8/layout/process1"/>
    <dgm:cxn modelId="{67CA0C4B-87EC-49C2-86DA-96A40F5C02F5}" type="presOf" srcId="{C34D8D4A-D011-4159-B13E-855138C25AC7}" destId="{0476A5B4-782A-42B3-9A5B-1676901D9115}" srcOrd="1" destOrd="0" presId="urn:microsoft.com/office/officeart/2005/8/layout/process1"/>
    <dgm:cxn modelId="{B3092D59-E7C9-4C26-8E9B-5153148A8444}" type="presOf" srcId="{78F7DA39-744F-459F-9100-0FC800CCFFD1}" destId="{064B0A34-99CA-4F97-8D0F-784F4D85C5B0}" srcOrd="0" destOrd="0" presId="urn:microsoft.com/office/officeart/2005/8/layout/process1"/>
    <dgm:cxn modelId="{A5CC9684-434C-48C3-96ED-9C4B1047BB44}" type="presOf" srcId="{18B8ED90-AD59-4D27-BA50-0103AEAE2C8C}" destId="{F078F577-4DF1-4671-8D7E-8099A76A7700}" srcOrd="0" destOrd="0" presId="urn:microsoft.com/office/officeart/2005/8/layout/process1"/>
    <dgm:cxn modelId="{CD1D338B-3647-46B8-A054-9B35EDA40B44}" srcId="{18B8ED90-AD59-4D27-BA50-0103AEAE2C8C}" destId="{78F7DA39-744F-459F-9100-0FC800CCFFD1}" srcOrd="3" destOrd="0" parTransId="{9DA5FBC0-EF10-4B32-95DA-AAA7D409D317}" sibTransId="{15A3F7F4-4FDF-4A84-9AEE-7E6AFA178B83}"/>
    <dgm:cxn modelId="{34D1749B-708D-4BB5-85B5-CC58E034AC97}" type="presOf" srcId="{66D08415-72BF-4353-8415-4AF8A1E804BC}" destId="{6FC9DC85-8B7E-4D55-A520-649E644B21C5}" srcOrd="0" destOrd="0" presId="urn:microsoft.com/office/officeart/2005/8/layout/process1"/>
    <dgm:cxn modelId="{A027F8A1-CE54-4494-82D9-98DF24FA64D1}" type="presOf" srcId="{46A4B288-5325-4610-9874-0A993E42887B}" destId="{86D035BE-B87D-44EC-8FD9-C24EF5F4C089}" srcOrd="0" destOrd="0" presId="urn:microsoft.com/office/officeart/2005/8/layout/process1"/>
    <dgm:cxn modelId="{C2A421AC-1917-4585-A879-8F5B48E87F9F}" type="presOf" srcId="{15A3F7F4-4FDF-4A84-9AEE-7E6AFA178B83}" destId="{AE48FB57-FBE9-4CE7-88BD-D8B586A75401}" srcOrd="0" destOrd="0" presId="urn:microsoft.com/office/officeart/2005/8/layout/process1"/>
    <dgm:cxn modelId="{8DB333AE-8158-4DA6-88DD-E92156F9D9CA}" type="presOf" srcId="{46A4B288-5325-4610-9874-0A993E42887B}" destId="{F9D4F375-AAFD-4C25-AB8E-8A357B878ACB}" srcOrd="1" destOrd="0" presId="urn:microsoft.com/office/officeart/2005/8/layout/process1"/>
    <dgm:cxn modelId="{3ECCA4BB-3BA2-4CD4-BD04-B4534AF373BF}" srcId="{18B8ED90-AD59-4D27-BA50-0103AEAE2C8C}" destId="{96BD21F2-7B4A-4015-8882-3B8C104CBDD0}" srcOrd="0" destOrd="0" parTransId="{88E95DD0-28B0-4201-B597-03FF89DF2523}" sibTransId="{C34D8D4A-D011-4159-B13E-855138C25AC7}"/>
    <dgm:cxn modelId="{FE6B2EC2-2F3D-4AFA-A534-AD1C0981669E}" type="presOf" srcId="{C5119609-1222-41AF-A33E-41B588CB3A58}" destId="{D6121CD5-7409-4147-8ADA-636B1F987B1C}" srcOrd="1" destOrd="0" presId="urn:microsoft.com/office/officeart/2005/8/layout/process1"/>
    <dgm:cxn modelId="{A911D3C5-CE74-4DB4-81AD-FDC51DC319E3}" type="presOf" srcId="{C34D8D4A-D011-4159-B13E-855138C25AC7}" destId="{7706816A-0CD9-4B32-8CC7-6A0AC6D461AB}" srcOrd="0" destOrd="0" presId="urn:microsoft.com/office/officeart/2005/8/layout/process1"/>
    <dgm:cxn modelId="{E8C97DC7-1667-4E1C-99CA-0C87BC1358E7}" srcId="{18B8ED90-AD59-4D27-BA50-0103AEAE2C8C}" destId="{0D476240-81C5-40A2-B4E2-1259EBA4E1B0}" srcOrd="1" destOrd="0" parTransId="{1E44C2B7-519D-4E40-AC44-B8985BD980B5}" sibTransId="{C5119609-1222-41AF-A33E-41B588CB3A58}"/>
    <dgm:cxn modelId="{1A4597E4-EB72-4CDC-B660-E760954D8556}" srcId="{18B8ED90-AD59-4D27-BA50-0103AEAE2C8C}" destId="{571F6D32-4CEE-47DF-BDE9-29ADB91B8E22}" srcOrd="4" destOrd="0" parTransId="{BF4DBFF7-4C85-47F0-B7EE-F0F2C71D0DF4}" sibTransId="{1726D94C-6297-41D0-9357-550ED2097BF9}"/>
    <dgm:cxn modelId="{A009F125-C1D0-43BF-8CB9-4536143DC220}" type="presParOf" srcId="{F078F577-4DF1-4671-8D7E-8099A76A7700}" destId="{D2A72AB4-3617-485F-8E9C-3F06338501CE}" srcOrd="0" destOrd="0" presId="urn:microsoft.com/office/officeart/2005/8/layout/process1"/>
    <dgm:cxn modelId="{5945B0D5-ECEC-4D04-AC66-09316A4D4D6C}" type="presParOf" srcId="{F078F577-4DF1-4671-8D7E-8099A76A7700}" destId="{7706816A-0CD9-4B32-8CC7-6A0AC6D461AB}" srcOrd="1" destOrd="0" presId="urn:microsoft.com/office/officeart/2005/8/layout/process1"/>
    <dgm:cxn modelId="{DF8E1E4C-CF13-467F-94DB-00E088072DA0}" type="presParOf" srcId="{7706816A-0CD9-4B32-8CC7-6A0AC6D461AB}" destId="{0476A5B4-782A-42B3-9A5B-1676901D9115}" srcOrd="0" destOrd="0" presId="urn:microsoft.com/office/officeart/2005/8/layout/process1"/>
    <dgm:cxn modelId="{9126B052-D869-4B1C-B1EE-F71422E0A9FD}" type="presParOf" srcId="{F078F577-4DF1-4671-8D7E-8099A76A7700}" destId="{8867D1D7-7BDB-4677-B2F7-393960C32B91}" srcOrd="2" destOrd="0" presId="urn:microsoft.com/office/officeart/2005/8/layout/process1"/>
    <dgm:cxn modelId="{D3C785C5-FBEF-485E-A012-582B83ECE924}" type="presParOf" srcId="{F078F577-4DF1-4671-8D7E-8099A76A7700}" destId="{03714AD6-C5BC-4E59-9818-653ACE2DA5BF}" srcOrd="3" destOrd="0" presId="urn:microsoft.com/office/officeart/2005/8/layout/process1"/>
    <dgm:cxn modelId="{C203EF3B-A1E8-426E-B8A9-882BB82DE3A6}" type="presParOf" srcId="{03714AD6-C5BC-4E59-9818-653ACE2DA5BF}" destId="{D6121CD5-7409-4147-8ADA-636B1F987B1C}" srcOrd="0" destOrd="0" presId="urn:microsoft.com/office/officeart/2005/8/layout/process1"/>
    <dgm:cxn modelId="{6A1A9F34-3048-47FF-966D-00D55CCAB316}" type="presParOf" srcId="{F078F577-4DF1-4671-8D7E-8099A76A7700}" destId="{6FC9DC85-8B7E-4D55-A520-649E644B21C5}" srcOrd="4" destOrd="0" presId="urn:microsoft.com/office/officeart/2005/8/layout/process1"/>
    <dgm:cxn modelId="{F554D5AE-ACBC-4D8F-B822-173C26F66892}" type="presParOf" srcId="{F078F577-4DF1-4671-8D7E-8099A76A7700}" destId="{86D035BE-B87D-44EC-8FD9-C24EF5F4C089}" srcOrd="5" destOrd="0" presId="urn:microsoft.com/office/officeart/2005/8/layout/process1"/>
    <dgm:cxn modelId="{E4C9711A-3798-495C-A1C0-199D38F1521A}" type="presParOf" srcId="{86D035BE-B87D-44EC-8FD9-C24EF5F4C089}" destId="{F9D4F375-AAFD-4C25-AB8E-8A357B878ACB}" srcOrd="0" destOrd="0" presId="urn:microsoft.com/office/officeart/2005/8/layout/process1"/>
    <dgm:cxn modelId="{04EE89E4-FC3E-474D-A59C-E95C481F8F36}" type="presParOf" srcId="{F078F577-4DF1-4671-8D7E-8099A76A7700}" destId="{064B0A34-99CA-4F97-8D0F-784F4D85C5B0}" srcOrd="6" destOrd="0" presId="urn:microsoft.com/office/officeart/2005/8/layout/process1"/>
    <dgm:cxn modelId="{1C58DC0A-4D8A-4306-BA98-BC1CCB864D35}" type="presParOf" srcId="{F078F577-4DF1-4671-8D7E-8099A76A7700}" destId="{AE48FB57-FBE9-4CE7-88BD-D8B586A75401}" srcOrd="7" destOrd="0" presId="urn:microsoft.com/office/officeart/2005/8/layout/process1"/>
    <dgm:cxn modelId="{BEF41F0F-4BCF-4BE4-88CB-415C98CAC70E}" type="presParOf" srcId="{AE48FB57-FBE9-4CE7-88BD-D8B586A75401}" destId="{C1536DDD-E4D7-40EB-AF3A-220A7E62120D}" srcOrd="0" destOrd="0" presId="urn:microsoft.com/office/officeart/2005/8/layout/process1"/>
    <dgm:cxn modelId="{B503C9BC-310B-4C3D-A8A7-4BD9823BE250}" type="presParOf" srcId="{F078F577-4DF1-4671-8D7E-8099A76A7700}" destId="{DB63A7BC-9822-47B1-8807-C0CD3687C48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72AB4-3617-485F-8E9C-3F06338501CE}">
      <dsp:nvSpPr>
        <dsp:cNvPr id="0" name=""/>
        <dsp:cNvSpPr/>
      </dsp:nvSpPr>
      <dsp:spPr>
        <a:xfrm>
          <a:off x="7787" y="2368255"/>
          <a:ext cx="2414056" cy="144843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100000"/>
            </a:lnSpc>
            <a:spcBef>
              <a:spcPts val="600"/>
            </a:spcBef>
            <a:spcAft>
              <a:spcPts val="600"/>
            </a:spcAft>
            <a:buNone/>
          </a:pPr>
          <a:r>
            <a:rPr lang="en-CA" sz="2600" kern="1200" dirty="0"/>
            <a:t>Semantic Segmentation</a:t>
          </a:r>
        </a:p>
      </dsp:txBody>
      <dsp:txXfrm>
        <a:off x="50210" y="2410678"/>
        <a:ext cx="2329210" cy="1363588"/>
      </dsp:txXfrm>
    </dsp:sp>
    <dsp:sp modelId="{7706816A-0CD9-4B32-8CC7-6A0AC6D461AB}">
      <dsp:nvSpPr>
        <dsp:cNvPr id="0" name=""/>
        <dsp:cNvSpPr/>
      </dsp:nvSpPr>
      <dsp:spPr>
        <a:xfrm>
          <a:off x="2663249" y="2793129"/>
          <a:ext cx="511780" cy="598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kern="1200"/>
        </a:p>
      </dsp:txBody>
      <dsp:txXfrm>
        <a:off x="2663249" y="2912866"/>
        <a:ext cx="358246" cy="359212"/>
      </dsp:txXfrm>
    </dsp:sp>
    <dsp:sp modelId="{8867D1D7-7BDB-4677-B2F7-393960C32B91}">
      <dsp:nvSpPr>
        <dsp:cNvPr id="0" name=""/>
        <dsp:cNvSpPr/>
      </dsp:nvSpPr>
      <dsp:spPr>
        <a:xfrm>
          <a:off x="3387466" y="2368255"/>
          <a:ext cx="2414056" cy="144843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100000"/>
            </a:lnSpc>
            <a:spcBef>
              <a:spcPts val="600"/>
            </a:spcBef>
            <a:spcAft>
              <a:spcPts val="600"/>
            </a:spcAft>
            <a:buNone/>
          </a:pPr>
          <a:r>
            <a:rPr lang="en-CA" sz="2600" kern="1200" dirty="0"/>
            <a:t>Instance Segmentation</a:t>
          </a:r>
        </a:p>
      </dsp:txBody>
      <dsp:txXfrm>
        <a:off x="3429889" y="2410678"/>
        <a:ext cx="2329210" cy="1363588"/>
      </dsp:txXfrm>
    </dsp:sp>
    <dsp:sp modelId="{03714AD6-C5BC-4E59-9818-653ACE2DA5BF}">
      <dsp:nvSpPr>
        <dsp:cNvPr id="0" name=""/>
        <dsp:cNvSpPr/>
      </dsp:nvSpPr>
      <dsp:spPr>
        <a:xfrm>
          <a:off x="6042929" y="2793129"/>
          <a:ext cx="511780" cy="598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kern="1200"/>
        </a:p>
      </dsp:txBody>
      <dsp:txXfrm>
        <a:off x="6042929" y="2912866"/>
        <a:ext cx="358246" cy="359212"/>
      </dsp:txXfrm>
    </dsp:sp>
    <dsp:sp modelId="{6FC9DC85-8B7E-4D55-A520-649E644B21C5}">
      <dsp:nvSpPr>
        <dsp:cNvPr id="0" name=""/>
        <dsp:cNvSpPr/>
      </dsp:nvSpPr>
      <dsp:spPr>
        <a:xfrm>
          <a:off x="6767146" y="2368255"/>
          <a:ext cx="2414056" cy="144843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100000"/>
            </a:lnSpc>
            <a:spcBef>
              <a:spcPts val="600"/>
            </a:spcBef>
            <a:spcAft>
              <a:spcPts val="600"/>
            </a:spcAft>
            <a:buNone/>
          </a:pPr>
          <a:r>
            <a:rPr lang="en-CA" sz="2600" kern="1200" dirty="0"/>
            <a:t>Results Classifier</a:t>
          </a:r>
        </a:p>
      </dsp:txBody>
      <dsp:txXfrm>
        <a:off x="6809569" y="2410678"/>
        <a:ext cx="2329210" cy="1363588"/>
      </dsp:txXfrm>
    </dsp:sp>
    <dsp:sp modelId="{86D035BE-B87D-44EC-8FD9-C24EF5F4C089}">
      <dsp:nvSpPr>
        <dsp:cNvPr id="0" name=""/>
        <dsp:cNvSpPr/>
      </dsp:nvSpPr>
      <dsp:spPr>
        <a:xfrm rot="5353782">
          <a:off x="7746505" y="3991055"/>
          <a:ext cx="487549" cy="598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kern="1200"/>
        </a:p>
      </dsp:txBody>
      <dsp:txXfrm>
        <a:off x="7818654" y="4037666"/>
        <a:ext cx="341284" cy="359212"/>
      </dsp:txXfrm>
    </dsp:sp>
    <dsp:sp modelId="{064B0A34-99CA-4F97-8D0F-784F4D85C5B0}">
      <dsp:nvSpPr>
        <dsp:cNvPr id="0" name=""/>
        <dsp:cNvSpPr/>
      </dsp:nvSpPr>
      <dsp:spPr>
        <a:xfrm>
          <a:off x="6798987" y="4736511"/>
          <a:ext cx="2414056" cy="144843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100000"/>
            </a:lnSpc>
            <a:spcBef>
              <a:spcPts val="600"/>
            </a:spcBef>
            <a:spcAft>
              <a:spcPts val="600"/>
            </a:spcAft>
            <a:buNone/>
          </a:pPr>
          <a:r>
            <a:rPr lang="en-CA" sz="2600" kern="1200" dirty="0"/>
            <a:t>Graph Model</a:t>
          </a:r>
        </a:p>
      </dsp:txBody>
      <dsp:txXfrm>
        <a:off x="6841410" y="4778934"/>
        <a:ext cx="2329210" cy="1363588"/>
      </dsp:txXfrm>
    </dsp:sp>
    <dsp:sp modelId="{AE48FB57-FBE9-4CE7-88BD-D8B586A75401}">
      <dsp:nvSpPr>
        <dsp:cNvPr id="0" name=""/>
        <dsp:cNvSpPr/>
      </dsp:nvSpPr>
      <dsp:spPr>
        <a:xfrm rot="10800000">
          <a:off x="6035558" y="5161385"/>
          <a:ext cx="518740" cy="59868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CA" sz="2100" kern="1200"/>
        </a:p>
      </dsp:txBody>
      <dsp:txXfrm rot="10800000">
        <a:off x="6191180" y="5281122"/>
        <a:ext cx="363118" cy="359212"/>
      </dsp:txXfrm>
    </dsp:sp>
    <dsp:sp modelId="{DB63A7BC-9822-47B1-8807-C0CD3687C485}">
      <dsp:nvSpPr>
        <dsp:cNvPr id="0" name=""/>
        <dsp:cNvSpPr/>
      </dsp:nvSpPr>
      <dsp:spPr>
        <a:xfrm>
          <a:off x="3406175" y="4736511"/>
          <a:ext cx="2414056" cy="1448434"/>
        </a:xfrm>
        <a:prstGeom prst="roundRect">
          <a:avLst>
            <a:gd name="adj" fmla="val 10000"/>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100000"/>
            </a:lnSpc>
            <a:spcBef>
              <a:spcPts val="600"/>
            </a:spcBef>
            <a:spcAft>
              <a:spcPts val="600"/>
            </a:spcAft>
            <a:buNone/>
          </a:pPr>
          <a:r>
            <a:rPr lang="en-CA" sz="2600" kern="1200" dirty="0"/>
            <a:t>TADA Interface</a:t>
          </a:r>
        </a:p>
      </dsp:txBody>
      <dsp:txXfrm>
        <a:off x="3448598" y="4778934"/>
        <a:ext cx="2329210" cy="13635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A6C8D-C547-4805-A735-CEC771847E05}" type="datetimeFigureOut">
              <a:rPr lang="en-CA" smtClean="0"/>
              <a:t>2025-04-08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4E7D1D-BE29-4592-8DD5-AEFB2A620C3E}" type="slidenum">
              <a:rPr lang="en-CA" smtClean="0"/>
              <a:t>‹#›</a:t>
            </a:fld>
            <a:endParaRPr lang="en-CA"/>
          </a:p>
        </p:txBody>
      </p:sp>
    </p:spTree>
    <p:extLst>
      <p:ext uri="{BB962C8B-B14F-4D97-AF65-F5344CB8AC3E}">
        <p14:creationId xmlns:p14="http://schemas.microsoft.com/office/powerpoint/2010/main" val="2313847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1</a:t>
            </a:fld>
            <a:endParaRPr lang="en-CA"/>
          </a:p>
        </p:txBody>
      </p:sp>
    </p:spTree>
    <p:extLst>
      <p:ext uri="{BB962C8B-B14F-4D97-AF65-F5344CB8AC3E}">
        <p14:creationId xmlns:p14="http://schemas.microsoft.com/office/powerpoint/2010/main" val="270737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24</a:t>
            </a:fld>
            <a:endParaRPr lang="en-CA"/>
          </a:p>
        </p:txBody>
      </p:sp>
    </p:spTree>
    <p:extLst>
      <p:ext uri="{BB962C8B-B14F-4D97-AF65-F5344CB8AC3E}">
        <p14:creationId xmlns:p14="http://schemas.microsoft.com/office/powerpoint/2010/main" val="1943232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35</a:t>
            </a:fld>
            <a:endParaRPr lang="en-CA"/>
          </a:p>
        </p:txBody>
      </p:sp>
    </p:spTree>
    <p:extLst>
      <p:ext uri="{BB962C8B-B14F-4D97-AF65-F5344CB8AC3E}">
        <p14:creationId xmlns:p14="http://schemas.microsoft.com/office/powerpoint/2010/main" val="1499992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Implementing a Normalized Cut graph-based algorithm will be very complicated for each pixel, but it will be possible to dealing with superpixels. </a:t>
            </a:r>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40</a:t>
            </a:fld>
            <a:endParaRPr lang="en-CA"/>
          </a:p>
        </p:txBody>
      </p:sp>
    </p:spTree>
    <p:extLst>
      <p:ext uri="{BB962C8B-B14F-4D97-AF65-F5344CB8AC3E}">
        <p14:creationId xmlns:p14="http://schemas.microsoft.com/office/powerpoint/2010/main" val="207637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3</a:t>
            </a:fld>
            <a:endParaRPr lang="en-CA"/>
          </a:p>
        </p:txBody>
      </p:sp>
    </p:spTree>
    <p:extLst>
      <p:ext uri="{BB962C8B-B14F-4D97-AF65-F5344CB8AC3E}">
        <p14:creationId xmlns:p14="http://schemas.microsoft.com/office/powerpoint/2010/main" val="115473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14</a:t>
            </a:fld>
            <a:endParaRPr lang="en-CA"/>
          </a:p>
        </p:txBody>
      </p:sp>
    </p:spTree>
    <p:extLst>
      <p:ext uri="{BB962C8B-B14F-4D97-AF65-F5344CB8AC3E}">
        <p14:creationId xmlns:p14="http://schemas.microsoft.com/office/powerpoint/2010/main" val="211903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17</a:t>
            </a:fld>
            <a:endParaRPr lang="en-CA"/>
          </a:p>
        </p:txBody>
      </p:sp>
    </p:spTree>
    <p:extLst>
      <p:ext uri="{BB962C8B-B14F-4D97-AF65-F5344CB8AC3E}">
        <p14:creationId xmlns:p14="http://schemas.microsoft.com/office/powerpoint/2010/main" val="3033806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1FE1A-6453-B1D6-45BE-4A6FA9265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AB5DC-AD67-0BB4-CB00-61772C87E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77552F-8065-1F29-AAD9-B112788274D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1F15302A-6F53-9803-CA03-7A8EB4F2CEC7}"/>
              </a:ext>
            </a:extLst>
          </p:cNvPr>
          <p:cNvSpPr>
            <a:spLocks noGrp="1"/>
          </p:cNvSpPr>
          <p:nvPr>
            <p:ph type="sldNum" sz="quarter" idx="5"/>
          </p:nvPr>
        </p:nvSpPr>
        <p:spPr/>
        <p:txBody>
          <a:bodyPr/>
          <a:lstStyle/>
          <a:p>
            <a:fld id="{BD4E7D1D-BE29-4592-8DD5-AEFB2A620C3E}" type="slidenum">
              <a:rPr lang="en-CA" smtClean="0"/>
              <a:t>18</a:t>
            </a:fld>
            <a:endParaRPr lang="en-CA"/>
          </a:p>
        </p:txBody>
      </p:sp>
    </p:spTree>
    <p:extLst>
      <p:ext uri="{BB962C8B-B14F-4D97-AF65-F5344CB8AC3E}">
        <p14:creationId xmlns:p14="http://schemas.microsoft.com/office/powerpoint/2010/main" val="66679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2BCF1-40AB-86C1-BBA5-797CBD644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0D3F61-C5DD-5D46-62FA-A028824908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720975-6F45-1EFB-0D3D-EDCC0A647028}"/>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86C1BDEF-AE46-17E6-D646-1333D4BDBB22}"/>
              </a:ext>
            </a:extLst>
          </p:cNvPr>
          <p:cNvSpPr>
            <a:spLocks noGrp="1"/>
          </p:cNvSpPr>
          <p:nvPr>
            <p:ph type="sldNum" sz="quarter" idx="5"/>
          </p:nvPr>
        </p:nvSpPr>
        <p:spPr/>
        <p:txBody>
          <a:bodyPr/>
          <a:lstStyle/>
          <a:p>
            <a:fld id="{BD4E7D1D-BE29-4592-8DD5-AEFB2A620C3E}" type="slidenum">
              <a:rPr lang="en-CA" smtClean="0"/>
              <a:t>19</a:t>
            </a:fld>
            <a:endParaRPr lang="en-CA"/>
          </a:p>
        </p:txBody>
      </p:sp>
    </p:spTree>
    <p:extLst>
      <p:ext uri="{BB962C8B-B14F-4D97-AF65-F5344CB8AC3E}">
        <p14:creationId xmlns:p14="http://schemas.microsoft.com/office/powerpoint/2010/main" val="351625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34D8-8F3D-437C-9C23-FDED79142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CC1CF-5009-28A3-E96D-7263C7A8B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AB9613-C469-80AD-906A-2E488595F720}"/>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4FA83F1-3631-3790-B90F-0B8BB8BD3BBA}"/>
              </a:ext>
            </a:extLst>
          </p:cNvPr>
          <p:cNvSpPr>
            <a:spLocks noGrp="1"/>
          </p:cNvSpPr>
          <p:nvPr>
            <p:ph type="sldNum" sz="quarter" idx="5"/>
          </p:nvPr>
        </p:nvSpPr>
        <p:spPr/>
        <p:txBody>
          <a:bodyPr/>
          <a:lstStyle/>
          <a:p>
            <a:fld id="{BD4E7D1D-BE29-4592-8DD5-AEFB2A620C3E}" type="slidenum">
              <a:rPr lang="en-CA" smtClean="0"/>
              <a:t>20</a:t>
            </a:fld>
            <a:endParaRPr lang="en-CA"/>
          </a:p>
        </p:txBody>
      </p:sp>
    </p:spTree>
    <p:extLst>
      <p:ext uri="{BB962C8B-B14F-4D97-AF65-F5344CB8AC3E}">
        <p14:creationId xmlns:p14="http://schemas.microsoft.com/office/powerpoint/2010/main" val="2173862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Weight</a:t>
            </a:r>
          </a:p>
          <a:p>
            <a:r>
              <a:rPr lang="en-CA" dirty="0"/>
              <a:t>Accuracy</a:t>
            </a:r>
          </a:p>
          <a:p>
            <a:r>
              <a:rPr lang="en-CA" dirty="0"/>
              <a:t>Loss</a:t>
            </a:r>
          </a:p>
          <a:p>
            <a:r>
              <a:rPr lang="en-CA" dirty="0"/>
              <a:t>Forward propagation</a:t>
            </a:r>
          </a:p>
          <a:p>
            <a:r>
              <a:rPr lang="en-CA" dirty="0"/>
              <a:t>Backward propagation</a:t>
            </a:r>
          </a:p>
          <a:p>
            <a:r>
              <a:rPr lang="en-CA" b="0" i="0" dirty="0">
                <a:solidFill>
                  <a:srgbClr val="1F1F1F"/>
                </a:solidFill>
                <a:effectLst/>
                <a:latin typeface="Google Sans"/>
              </a:rPr>
              <a:t>Gradient descent</a:t>
            </a:r>
            <a:endParaRPr lang="en-CA" dirty="0"/>
          </a:p>
        </p:txBody>
      </p:sp>
      <p:sp>
        <p:nvSpPr>
          <p:cNvPr id="4" name="Slide Number Placeholder 3"/>
          <p:cNvSpPr>
            <a:spLocks noGrp="1"/>
          </p:cNvSpPr>
          <p:nvPr>
            <p:ph type="sldNum" sz="quarter" idx="5"/>
          </p:nvPr>
        </p:nvSpPr>
        <p:spPr/>
        <p:txBody>
          <a:bodyPr/>
          <a:lstStyle/>
          <a:p>
            <a:fld id="{BD4E7D1D-BE29-4592-8DD5-AEFB2A620C3E}" type="slidenum">
              <a:rPr lang="en-CA" smtClean="0"/>
              <a:t>22</a:t>
            </a:fld>
            <a:endParaRPr lang="en-CA"/>
          </a:p>
        </p:txBody>
      </p:sp>
    </p:spTree>
    <p:extLst>
      <p:ext uri="{BB962C8B-B14F-4D97-AF65-F5344CB8AC3E}">
        <p14:creationId xmlns:p14="http://schemas.microsoft.com/office/powerpoint/2010/main" val="3349945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0D91A-D304-4F29-424B-319E9FB75B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A1522E-CA6B-163C-D556-AFE4CAD78D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82BF3A-47B8-8642-B003-7E1E239DD8CC}"/>
              </a:ext>
            </a:extLst>
          </p:cNvPr>
          <p:cNvSpPr>
            <a:spLocks noGrp="1"/>
          </p:cNvSpPr>
          <p:nvPr>
            <p:ph type="body" idx="1"/>
          </p:nvPr>
        </p:nvSpPr>
        <p:spPr/>
        <p:txBody>
          <a:bodyPr/>
          <a:lstStyle/>
          <a:p>
            <a:r>
              <a:rPr lang="en-CA" dirty="0"/>
              <a:t>Weight</a:t>
            </a:r>
          </a:p>
          <a:p>
            <a:r>
              <a:rPr lang="en-CA" dirty="0"/>
              <a:t>Accuracy</a:t>
            </a:r>
          </a:p>
          <a:p>
            <a:r>
              <a:rPr lang="en-CA" dirty="0"/>
              <a:t>Loss</a:t>
            </a:r>
          </a:p>
          <a:p>
            <a:r>
              <a:rPr lang="en-CA" dirty="0"/>
              <a:t>Forward propagation</a:t>
            </a:r>
          </a:p>
          <a:p>
            <a:r>
              <a:rPr lang="en-CA" dirty="0"/>
              <a:t>Backward propagation</a:t>
            </a:r>
          </a:p>
          <a:p>
            <a:r>
              <a:rPr lang="en-CA" b="0" i="0" dirty="0">
                <a:solidFill>
                  <a:srgbClr val="1F1F1F"/>
                </a:solidFill>
                <a:effectLst/>
                <a:latin typeface="Google Sans"/>
              </a:rPr>
              <a:t>Gradient descent</a:t>
            </a:r>
            <a:endParaRPr lang="en-CA" dirty="0"/>
          </a:p>
        </p:txBody>
      </p:sp>
      <p:sp>
        <p:nvSpPr>
          <p:cNvPr id="4" name="Slide Number Placeholder 3">
            <a:extLst>
              <a:ext uri="{FF2B5EF4-FFF2-40B4-BE49-F238E27FC236}">
                <a16:creationId xmlns:a16="http://schemas.microsoft.com/office/drawing/2014/main" id="{B0FA3E62-5832-24F3-184C-B3331BBCBF56}"/>
              </a:ext>
            </a:extLst>
          </p:cNvPr>
          <p:cNvSpPr>
            <a:spLocks noGrp="1"/>
          </p:cNvSpPr>
          <p:nvPr>
            <p:ph type="sldNum" sz="quarter" idx="5"/>
          </p:nvPr>
        </p:nvSpPr>
        <p:spPr/>
        <p:txBody>
          <a:bodyPr/>
          <a:lstStyle/>
          <a:p>
            <a:fld id="{BD4E7D1D-BE29-4592-8DD5-AEFB2A620C3E}" type="slidenum">
              <a:rPr lang="en-CA" smtClean="0"/>
              <a:t>23</a:t>
            </a:fld>
            <a:endParaRPr lang="en-CA"/>
          </a:p>
        </p:txBody>
      </p:sp>
    </p:spTree>
    <p:extLst>
      <p:ext uri="{BB962C8B-B14F-4D97-AF65-F5344CB8AC3E}">
        <p14:creationId xmlns:p14="http://schemas.microsoft.com/office/powerpoint/2010/main" val="260808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B9151D57-069D-4EE1-AD6E-DE75E0351FEF}" type="datetimeFigureOut">
              <a:rPr lang="en-CA" smtClean="0"/>
              <a:t>2025-04-08</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3775B8C7-CC0C-42E9-819D-E54CC4FD912D}" type="slidenum">
              <a:rPr lang="en-CA" smtClean="0"/>
              <a:t>‹#›</a:t>
            </a:fld>
            <a:endParaRPr lang="en-CA"/>
          </a:p>
        </p:txBody>
      </p:sp>
    </p:spTree>
    <p:extLst>
      <p:ext uri="{BB962C8B-B14F-4D97-AF65-F5344CB8AC3E}">
        <p14:creationId xmlns:p14="http://schemas.microsoft.com/office/powerpoint/2010/main" val="3015859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51D57-069D-4EE1-AD6E-DE75E0351FEF}" type="datetimeFigureOut">
              <a:rPr lang="en-CA" smtClean="0"/>
              <a:t>2025-04-08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75B8C7-CC0C-42E9-819D-E54CC4FD912D}"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52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51D57-069D-4EE1-AD6E-DE75E0351FEF}" type="datetimeFigureOut">
              <a:rPr lang="en-CA" smtClean="0"/>
              <a:t>2025-04-08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75B8C7-CC0C-42E9-819D-E54CC4FD912D}"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585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151D57-069D-4EE1-AD6E-DE75E0351FEF}" type="datetimeFigureOut">
              <a:rPr lang="en-CA" smtClean="0"/>
              <a:t>2025-04-08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75B8C7-CC0C-42E9-819D-E54CC4FD912D}"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2631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151D57-069D-4EE1-AD6E-DE75E0351FEF}" type="datetimeFigureOut">
              <a:rPr lang="en-CA" smtClean="0"/>
              <a:t>2025-04-08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775B8C7-CC0C-42E9-819D-E54CC4FD912D}"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940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151D57-069D-4EE1-AD6E-DE75E0351FEF}" type="datetimeFigureOut">
              <a:rPr lang="en-CA" smtClean="0"/>
              <a:t>2025-04-08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75B8C7-CC0C-42E9-819D-E54CC4FD912D}"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9235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151D57-069D-4EE1-AD6E-DE75E0351FEF}" type="datetimeFigureOut">
              <a:rPr lang="en-CA" smtClean="0"/>
              <a:t>2025-04-08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775B8C7-CC0C-42E9-819D-E54CC4FD912D}" type="slidenum">
              <a:rPr lang="en-CA" smtClean="0"/>
              <a:t>‹#›</a:t>
            </a:fld>
            <a:endParaRPr lang="en-CA"/>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017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51D57-069D-4EE1-AD6E-DE75E0351FEF}" type="datetimeFigureOut">
              <a:rPr lang="en-CA" smtClean="0"/>
              <a:t>2025-04-08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775B8C7-CC0C-42E9-819D-E54CC4FD912D}"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3683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51D57-069D-4EE1-AD6E-DE75E0351FEF}" type="datetimeFigureOut">
              <a:rPr lang="en-CA" smtClean="0"/>
              <a:t>2025-04-08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775B8C7-CC0C-42E9-819D-E54CC4FD912D}" type="slidenum">
              <a:rPr lang="en-CA" smtClean="0"/>
              <a:t>‹#›</a:t>
            </a:fld>
            <a:endParaRPr lang="en-CA"/>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060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151D57-069D-4EE1-AD6E-DE75E0351FEF}" type="datetimeFigureOut">
              <a:rPr lang="en-CA" smtClean="0"/>
              <a:t>2025-04-08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775B8C7-CC0C-42E9-819D-E54CC4FD912D}" type="slidenum">
              <a:rPr lang="en-CA" smtClean="0"/>
              <a:t>‹#›</a:t>
            </a:fld>
            <a:endParaRPr lang="en-CA"/>
          </a:p>
        </p:txBody>
      </p:sp>
    </p:spTree>
    <p:extLst>
      <p:ext uri="{BB962C8B-B14F-4D97-AF65-F5344CB8AC3E}">
        <p14:creationId xmlns:p14="http://schemas.microsoft.com/office/powerpoint/2010/main" val="303548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151D57-069D-4EE1-AD6E-DE75E0351FEF}" type="datetimeFigureOut">
              <a:rPr lang="en-CA" smtClean="0"/>
              <a:t>2025-04-08</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75B8C7-CC0C-42E9-819D-E54CC4FD912D}" type="slidenum">
              <a:rPr lang="en-CA" smtClean="0"/>
              <a:t>‹#›</a:t>
            </a:fld>
            <a:endParaRPr lang="en-CA"/>
          </a:p>
        </p:txBody>
      </p:sp>
    </p:spTree>
    <p:extLst>
      <p:ext uri="{BB962C8B-B14F-4D97-AF65-F5344CB8AC3E}">
        <p14:creationId xmlns:p14="http://schemas.microsoft.com/office/powerpoint/2010/main" val="311844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B9151D57-069D-4EE1-AD6E-DE75E0351FEF}" type="datetimeFigureOut">
              <a:rPr lang="en-CA" smtClean="0"/>
              <a:t>2025-04-08</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3775B8C7-CC0C-42E9-819D-E54CC4FD912D}" type="slidenum">
              <a:rPr lang="en-CA" smtClean="0"/>
              <a:t>‹#›</a:t>
            </a:fld>
            <a:endParaRPr lang="en-CA"/>
          </a:p>
        </p:txBody>
      </p:sp>
    </p:spTree>
    <p:extLst>
      <p:ext uri="{BB962C8B-B14F-4D97-AF65-F5344CB8AC3E}">
        <p14:creationId xmlns:p14="http://schemas.microsoft.com/office/powerpoint/2010/main" val="2197761041"/>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32.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7175-F98A-B1B2-5BA1-98984A617E89}"/>
              </a:ext>
            </a:extLst>
          </p:cNvPr>
          <p:cNvSpPr>
            <a:spLocks noGrp="1"/>
          </p:cNvSpPr>
          <p:nvPr>
            <p:ph type="ctrTitle"/>
          </p:nvPr>
        </p:nvSpPr>
        <p:spPr/>
        <p:txBody>
          <a:bodyPr>
            <a:noAutofit/>
          </a:bodyPr>
          <a:lstStyle/>
          <a:p>
            <a:r>
              <a:rPr lang="en-US" sz="5400" dirty="0"/>
              <a:t>Deep Learning Approaches to Semantic Segmentation of Diagram</a:t>
            </a:r>
            <a:endParaRPr lang="en-CA" sz="5400" dirty="0"/>
          </a:p>
        </p:txBody>
      </p:sp>
      <p:sp>
        <p:nvSpPr>
          <p:cNvPr id="3" name="Subtitle 2">
            <a:extLst>
              <a:ext uri="{FF2B5EF4-FFF2-40B4-BE49-F238E27FC236}">
                <a16:creationId xmlns:a16="http://schemas.microsoft.com/office/drawing/2014/main" id="{106316B0-74B1-E55C-1059-A69AABFE74E0}"/>
              </a:ext>
            </a:extLst>
          </p:cNvPr>
          <p:cNvSpPr>
            <a:spLocks noGrp="1"/>
          </p:cNvSpPr>
          <p:nvPr>
            <p:ph type="subTitle" idx="1"/>
          </p:nvPr>
        </p:nvSpPr>
        <p:spPr/>
        <p:txBody>
          <a:bodyPr/>
          <a:lstStyle/>
          <a:p>
            <a:endParaRPr lang="en-CA" sz="200" dirty="0">
              <a:solidFill>
                <a:schemeClr val="tx1"/>
              </a:solidFill>
            </a:endParaRPr>
          </a:p>
          <a:p>
            <a:r>
              <a:rPr lang="en-CA" dirty="0">
                <a:solidFill>
                  <a:schemeClr val="tx1"/>
                </a:solidFill>
              </a:rPr>
              <a:t>Duc Tri Dang</a:t>
            </a:r>
            <a:br>
              <a:rPr lang="en-CA" dirty="0">
                <a:solidFill>
                  <a:schemeClr val="tx1"/>
                </a:solidFill>
              </a:rPr>
            </a:br>
            <a:endParaRPr lang="en-CA" sz="200" dirty="0">
              <a:solidFill>
                <a:schemeClr val="tx1"/>
              </a:solidFill>
            </a:endParaRPr>
          </a:p>
          <a:p>
            <a:r>
              <a:rPr lang="en-CA" dirty="0">
                <a:solidFill>
                  <a:schemeClr val="tx1"/>
                </a:solidFill>
              </a:rPr>
              <a:t>Supervised by Dr. Michael Cormier</a:t>
            </a:r>
          </a:p>
          <a:p>
            <a:endParaRPr lang="en-CA" dirty="0"/>
          </a:p>
        </p:txBody>
      </p:sp>
    </p:spTree>
    <p:extLst>
      <p:ext uri="{BB962C8B-B14F-4D97-AF65-F5344CB8AC3E}">
        <p14:creationId xmlns:p14="http://schemas.microsoft.com/office/powerpoint/2010/main" val="67376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C3F0-383B-0029-F69E-D8F63F3168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28DDD-6D16-48AC-2CAE-7D59758B7FF5}"/>
              </a:ext>
            </a:extLst>
          </p:cNvPr>
          <p:cNvSpPr>
            <a:spLocks noGrp="1"/>
          </p:cNvSpPr>
          <p:nvPr>
            <p:ph type="title"/>
          </p:nvPr>
        </p:nvSpPr>
        <p:spPr/>
        <p:txBody>
          <a:bodyPr/>
          <a:lstStyle/>
          <a:p>
            <a:r>
              <a:rPr lang="en-CA" dirty="0"/>
              <a:t>Semantic Segmentation </a:t>
            </a:r>
            <a:br>
              <a:rPr lang="en-CA" dirty="0"/>
            </a:br>
            <a:r>
              <a:rPr lang="en-CA" dirty="0"/>
              <a:t>of TADA Project</a:t>
            </a:r>
          </a:p>
        </p:txBody>
      </p:sp>
      <p:pic>
        <p:nvPicPr>
          <p:cNvPr id="6" name="Content Placeholder 5" descr="A graph with green and black squares&#10;&#10;AI-generated content may be incorrect.">
            <a:extLst>
              <a:ext uri="{FF2B5EF4-FFF2-40B4-BE49-F238E27FC236}">
                <a16:creationId xmlns:a16="http://schemas.microsoft.com/office/drawing/2014/main" id="{D241716B-C46F-330C-2D7D-09002C10BFFD}"/>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17600" b="87800" l="13800" r="83600">
                        <a14:foregroundMark x1="23600" y1="80400" x2="38200" y2="87800"/>
                        <a14:foregroundMark x1="38200" y1="87800" x2="39800" y2="81800"/>
                        <a14:foregroundMark x1="19200" y1="33200" x2="19800" y2="43600"/>
                        <a14:foregroundMark x1="13800" y1="32800" x2="14600" y2="44800"/>
                        <a14:backgroundMark x1="28000" y1="70800" x2="38600" y2="72400"/>
                        <a14:backgroundMark x1="28800" y1="20200" x2="39600" y2="23400"/>
                        <a14:backgroundMark x1="45600" y1="58000" x2="44800" y2="60200"/>
                      </a14:backgroundRemoval>
                    </a14:imgEffect>
                  </a14:imgLayer>
                </a14:imgProps>
              </a:ext>
              <a:ext uri="{28A0092B-C50C-407E-A947-70E740481C1C}">
                <a14:useLocalDpi xmlns:a14="http://schemas.microsoft.com/office/drawing/2010/main" val="0"/>
              </a:ext>
            </a:extLst>
          </a:blip>
          <a:srcRect l="13690" t="9851" r="8335" b="10688"/>
          <a:stretch/>
        </p:blipFill>
        <p:spPr>
          <a:xfrm>
            <a:off x="7835865" y="2257282"/>
            <a:ext cx="3392985" cy="3457575"/>
          </a:xfrm>
        </p:spPr>
      </p:pic>
      <p:pic>
        <p:nvPicPr>
          <p:cNvPr id="8" name="Content Placeholder 7" descr="A close-up of a diagram&#10;&#10;AI-generated content may be incorrect.">
            <a:extLst>
              <a:ext uri="{FF2B5EF4-FFF2-40B4-BE49-F238E27FC236}">
                <a16:creationId xmlns:a16="http://schemas.microsoft.com/office/drawing/2014/main" id="{AAFB1285-7916-56DD-3719-44D4392B56C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r="7442"/>
          <a:stretch/>
        </p:blipFill>
        <p:spPr>
          <a:xfrm>
            <a:off x="3687730" y="1828800"/>
            <a:ext cx="4027520" cy="4351338"/>
          </a:xfrm>
        </p:spPr>
      </p:pic>
      <p:sp>
        <p:nvSpPr>
          <p:cNvPr id="11" name="Content Placeholder 3">
            <a:extLst>
              <a:ext uri="{FF2B5EF4-FFF2-40B4-BE49-F238E27FC236}">
                <a16:creationId xmlns:a16="http://schemas.microsoft.com/office/drawing/2014/main" id="{54659E10-18CE-B5BD-05F5-30AFAEF66BF2}"/>
              </a:ext>
            </a:extLst>
          </p:cNvPr>
          <p:cNvSpPr txBox="1">
            <a:spLocks/>
          </p:cNvSpPr>
          <p:nvPr/>
        </p:nvSpPr>
        <p:spPr>
          <a:xfrm>
            <a:off x="800100" y="2231515"/>
            <a:ext cx="3286125"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Aft>
                <a:spcPts val="600"/>
              </a:spcAft>
            </a:pPr>
            <a:r>
              <a:rPr lang="en-CA" dirty="0"/>
              <a:t>In this project, we are focusing on 5 main components in a graph, or 5 main classes.</a:t>
            </a:r>
          </a:p>
          <a:p>
            <a:pPr lvl="1">
              <a:lnSpc>
                <a:spcPct val="100000"/>
              </a:lnSpc>
              <a:spcBef>
                <a:spcPts val="600"/>
              </a:spcBef>
              <a:spcAft>
                <a:spcPts val="600"/>
              </a:spcAft>
            </a:pPr>
            <a:r>
              <a:rPr lang="en-CA" dirty="0"/>
              <a:t>Background</a:t>
            </a:r>
          </a:p>
          <a:p>
            <a:pPr lvl="1">
              <a:lnSpc>
                <a:spcPct val="100000"/>
              </a:lnSpc>
              <a:spcBef>
                <a:spcPts val="600"/>
              </a:spcBef>
              <a:spcAft>
                <a:spcPts val="600"/>
              </a:spcAft>
            </a:pPr>
            <a:r>
              <a:rPr lang="en-CA" dirty="0"/>
              <a:t>Text</a:t>
            </a:r>
          </a:p>
          <a:p>
            <a:pPr lvl="1">
              <a:lnSpc>
                <a:spcPct val="100000"/>
              </a:lnSpc>
              <a:spcBef>
                <a:spcPts val="600"/>
              </a:spcBef>
              <a:spcAft>
                <a:spcPts val="600"/>
              </a:spcAft>
            </a:pPr>
            <a:r>
              <a:rPr lang="en-CA" dirty="0"/>
              <a:t>Edge</a:t>
            </a:r>
          </a:p>
          <a:p>
            <a:pPr lvl="1">
              <a:lnSpc>
                <a:spcPct val="100000"/>
              </a:lnSpc>
              <a:spcBef>
                <a:spcPts val="600"/>
              </a:spcBef>
              <a:spcAft>
                <a:spcPts val="600"/>
              </a:spcAft>
            </a:pPr>
            <a:r>
              <a:rPr lang="en-CA" b="1" dirty="0"/>
              <a:t>Node interior</a:t>
            </a:r>
          </a:p>
          <a:p>
            <a:pPr lvl="1">
              <a:lnSpc>
                <a:spcPct val="100000"/>
              </a:lnSpc>
              <a:spcBef>
                <a:spcPts val="600"/>
              </a:spcBef>
              <a:spcAft>
                <a:spcPts val="600"/>
              </a:spcAft>
            </a:pPr>
            <a:r>
              <a:rPr lang="en-CA" b="1" dirty="0"/>
              <a:t>Node border</a:t>
            </a:r>
          </a:p>
          <a:p>
            <a:pPr lvl="1">
              <a:lnSpc>
                <a:spcPct val="100000"/>
              </a:lnSpc>
              <a:spcBef>
                <a:spcPts val="600"/>
              </a:spcBef>
              <a:spcAft>
                <a:spcPts val="600"/>
              </a:spcAft>
            </a:pPr>
            <a:endParaRPr lang="en-CA" dirty="0"/>
          </a:p>
          <a:p>
            <a:pPr lvl="1">
              <a:lnSpc>
                <a:spcPct val="100000"/>
              </a:lnSpc>
              <a:spcBef>
                <a:spcPts val="600"/>
              </a:spcBef>
              <a:spcAft>
                <a:spcPts val="600"/>
              </a:spcAft>
            </a:pPr>
            <a:endParaRPr lang="en-CA" dirty="0"/>
          </a:p>
        </p:txBody>
      </p:sp>
      <p:sp>
        <p:nvSpPr>
          <p:cNvPr id="3" name="Rectangle 2">
            <a:extLst>
              <a:ext uri="{FF2B5EF4-FFF2-40B4-BE49-F238E27FC236}">
                <a16:creationId xmlns:a16="http://schemas.microsoft.com/office/drawing/2014/main" id="{8B979DD1-9C02-1E63-9268-178A8E4CE461}"/>
              </a:ext>
            </a:extLst>
          </p:cNvPr>
          <p:cNvSpPr/>
          <p:nvPr/>
        </p:nvSpPr>
        <p:spPr>
          <a:xfrm>
            <a:off x="7835868" y="2343149"/>
            <a:ext cx="3333750" cy="337184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C1D2CD4-D2CF-55E2-78DF-AED428EA5AA9}"/>
              </a:ext>
            </a:extLst>
          </p:cNvPr>
          <p:cNvSpPr/>
          <p:nvPr/>
        </p:nvSpPr>
        <p:spPr>
          <a:xfrm>
            <a:off x="8129524" y="3225292"/>
            <a:ext cx="1222893" cy="494676"/>
          </a:xfrm>
          <a:prstGeom prst="rect">
            <a:avLst/>
          </a:prstGeom>
          <a:solidFill>
            <a:srgbClr val="2F4F4F"/>
          </a:solidFill>
          <a:ln w="3175">
            <a:solidFill>
              <a:srgbClr val="2F4F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24E7EBA0-5D06-2459-356E-B259FB84E134}"/>
              </a:ext>
            </a:extLst>
          </p:cNvPr>
          <p:cNvSpPr/>
          <p:nvPr/>
        </p:nvSpPr>
        <p:spPr>
          <a:xfrm>
            <a:off x="8228346" y="5498307"/>
            <a:ext cx="828739" cy="200480"/>
          </a:xfrm>
          <a:prstGeom prst="rect">
            <a:avLst/>
          </a:prstGeom>
          <a:solidFill>
            <a:srgbClr val="2F4F4F"/>
          </a:solidFill>
          <a:ln w="3175">
            <a:solidFill>
              <a:srgbClr val="2F4F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7" name="Group 16">
            <a:extLst>
              <a:ext uri="{FF2B5EF4-FFF2-40B4-BE49-F238E27FC236}">
                <a16:creationId xmlns:a16="http://schemas.microsoft.com/office/drawing/2014/main" id="{51DCDEDF-82E9-2845-40BD-DD571DC8E35A}"/>
              </a:ext>
            </a:extLst>
          </p:cNvPr>
          <p:cNvGrpSpPr/>
          <p:nvPr/>
        </p:nvGrpSpPr>
        <p:grpSpPr>
          <a:xfrm>
            <a:off x="7835864" y="2339947"/>
            <a:ext cx="3333752" cy="3371851"/>
            <a:chOff x="7835866" y="2339972"/>
            <a:chExt cx="3333752" cy="3371851"/>
          </a:xfrm>
        </p:grpSpPr>
        <p:sp>
          <p:nvSpPr>
            <p:cNvPr id="7" name="Rectangle 6">
              <a:extLst>
                <a:ext uri="{FF2B5EF4-FFF2-40B4-BE49-F238E27FC236}">
                  <a16:creationId xmlns:a16="http://schemas.microsoft.com/office/drawing/2014/main" id="{B7CDFF44-13DC-ECF2-E5F3-572471A078DE}"/>
                </a:ext>
              </a:extLst>
            </p:cNvPr>
            <p:cNvSpPr/>
            <p:nvPr/>
          </p:nvSpPr>
          <p:spPr>
            <a:xfrm>
              <a:off x="7835866" y="3917810"/>
              <a:ext cx="3333750" cy="126061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9" name="Rectangle 8">
              <a:extLst>
                <a:ext uri="{FF2B5EF4-FFF2-40B4-BE49-F238E27FC236}">
                  <a16:creationId xmlns:a16="http://schemas.microsoft.com/office/drawing/2014/main" id="{5059F633-5C14-02A8-2683-54D3CA9F3595}"/>
                </a:ext>
              </a:extLst>
            </p:cNvPr>
            <p:cNvSpPr/>
            <p:nvPr/>
          </p:nvSpPr>
          <p:spPr>
            <a:xfrm rot="5400000">
              <a:off x="9204059" y="2804682"/>
              <a:ext cx="2427087" cy="150402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14BED803-4A04-49BB-1BFA-F699193D2F1C}"/>
                </a:ext>
              </a:extLst>
            </p:cNvPr>
            <p:cNvSpPr/>
            <p:nvPr/>
          </p:nvSpPr>
          <p:spPr>
            <a:xfrm rot="10800000">
              <a:off x="7835868" y="2339972"/>
              <a:ext cx="1889522" cy="74136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6C162674-6841-5EE3-0FAC-332E67E87F4C}"/>
                </a:ext>
              </a:extLst>
            </p:cNvPr>
            <p:cNvSpPr/>
            <p:nvPr/>
          </p:nvSpPr>
          <p:spPr>
            <a:xfrm rot="16200000">
              <a:off x="9586161" y="4128365"/>
              <a:ext cx="1374913" cy="1792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AF453A6D-A200-138D-7771-44AAA5901D0F}"/>
                </a:ext>
              </a:extLst>
            </p:cNvPr>
            <p:cNvSpPr/>
            <p:nvPr/>
          </p:nvSpPr>
          <p:spPr>
            <a:xfrm rot="16200000">
              <a:off x="7319087" y="4967994"/>
              <a:ext cx="1260613" cy="22704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01A11EA4-1654-F805-8E00-D2241EB5F979}"/>
                </a:ext>
              </a:extLst>
            </p:cNvPr>
            <p:cNvSpPr/>
            <p:nvPr/>
          </p:nvSpPr>
          <p:spPr>
            <a:xfrm>
              <a:off x="8630117" y="3889070"/>
              <a:ext cx="25200" cy="195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71844662-EE64-2A1D-01D7-9A094B119942}"/>
                </a:ext>
              </a:extLst>
            </p:cNvPr>
            <p:cNvSpPr/>
            <p:nvPr/>
          </p:nvSpPr>
          <p:spPr>
            <a:xfrm>
              <a:off x="8684151" y="3889070"/>
              <a:ext cx="25200" cy="195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Rectangle 15">
              <a:extLst>
                <a:ext uri="{FF2B5EF4-FFF2-40B4-BE49-F238E27FC236}">
                  <a16:creationId xmlns:a16="http://schemas.microsoft.com/office/drawing/2014/main" id="{B8BC2ADB-58D3-C504-75F9-9A5EFD07AA24}"/>
                </a:ext>
              </a:extLst>
            </p:cNvPr>
            <p:cNvSpPr/>
            <p:nvPr/>
          </p:nvSpPr>
          <p:spPr>
            <a:xfrm>
              <a:off x="8631579" y="2914911"/>
              <a:ext cx="79821" cy="195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18" name="Rectangle 17">
            <a:extLst>
              <a:ext uri="{FF2B5EF4-FFF2-40B4-BE49-F238E27FC236}">
                <a16:creationId xmlns:a16="http://schemas.microsoft.com/office/drawing/2014/main" id="{C05F7B71-FC72-0769-89B9-40D23DE033E7}"/>
              </a:ext>
            </a:extLst>
          </p:cNvPr>
          <p:cNvSpPr/>
          <p:nvPr/>
        </p:nvSpPr>
        <p:spPr>
          <a:xfrm>
            <a:off x="8684149" y="5011998"/>
            <a:ext cx="25200" cy="195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9" name="Rectangle 18">
            <a:extLst>
              <a:ext uri="{FF2B5EF4-FFF2-40B4-BE49-F238E27FC236}">
                <a16:creationId xmlns:a16="http://schemas.microsoft.com/office/drawing/2014/main" id="{C53729DD-80A8-10E0-D8B5-E30A69A2B51A}"/>
              </a:ext>
            </a:extLst>
          </p:cNvPr>
          <p:cNvSpPr/>
          <p:nvPr/>
        </p:nvSpPr>
        <p:spPr>
          <a:xfrm>
            <a:off x="8607927" y="5011998"/>
            <a:ext cx="25200" cy="195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0" name="Rectangle 19">
            <a:extLst>
              <a:ext uri="{FF2B5EF4-FFF2-40B4-BE49-F238E27FC236}">
                <a16:creationId xmlns:a16="http://schemas.microsoft.com/office/drawing/2014/main" id="{5CF750A7-3C15-E5E9-81BE-5B629352B4EE}"/>
              </a:ext>
            </a:extLst>
          </p:cNvPr>
          <p:cNvSpPr/>
          <p:nvPr/>
        </p:nvSpPr>
        <p:spPr>
          <a:xfrm>
            <a:off x="7835866" y="2339947"/>
            <a:ext cx="3333750" cy="337184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5D9C32AD-47CB-9B0E-034B-7CFAD3AFA6A4}"/>
              </a:ext>
            </a:extLst>
          </p:cNvPr>
          <p:cNvSpPr/>
          <p:nvPr/>
        </p:nvSpPr>
        <p:spPr>
          <a:xfrm>
            <a:off x="3429548" y="3730428"/>
            <a:ext cx="137564" cy="13756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a:extLst>
              <a:ext uri="{FF2B5EF4-FFF2-40B4-BE49-F238E27FC236}">
                <a16:creationId xmlns:a16="http://schemas.microsoft.com/office/drawing/2014/main" id="{4A3F30B4-7569-CE46-4F8C-8D33DAD34409}"/>
              </a:ext>
            </a:extLst>
          </p:cNvPr>
          <p:cNvSpPr/>
          <p:nvPr/>
        </p:nvSpPr>
        <p:spPr>
          <a:xfrm>
            <a:off x="3429548" y="4166940"/>
            <a:ext cx="137564" cy="137564"/>
          </a:xfrm>
          <a:prstGeom prst="ellipse">
            <a:avLst/>
          </a:prstGeom>
          <a:solidFill>
            <a:srgbClr val="698B6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B5AA5D91-65C2-6095-2EDD-DA1B2CEF1BAE}"/>
              </a:ext>
            </a:extLst>
          </p:cNvPr>
          <p:cNvSpPr/>
          <p:nvPr/>
        </p:nvSpPr>
        <p:spPr>
          <a:xfrm>
            <a:off x="3429548" y="4590803"/>
            <a:ext cx="137564" cy="137564"/>
          </a:xfrm>
          <a:prstGeom prst="ellipse">
            <a:avLst/>
          </a:prstGeom>
          <a:solidFill>
            <a:srgbClr val="8FBC8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Oval 24">
            <a:extLst>
              <a:ext uri="{FF2B5EF4-FFF2-40B4-BE49-F238E27FC236}">
                <a16:creationId xmlns:a16="http://schemas.microsoft.com/office/drawing/2014/main" id="{A06326C5-C2E9-DF79-66D8-71954A8E600C}"/>
              </a:ext>
            </a:extLst>
          </p:cNvPr>
          <p:cNvSpPr/>
          <p:nvPr/>
        </p:nvSpPr>
        <p:spPr>
          <a:xfrm>
            <a:off x="3429548" y="5021809"/>
            <a:ext cx="137564" cy="137564"/>
          </a:xfrm>
          <a:prstGeom prst="ellipse">
            <a:avLst/>
          </a:prstGeom>
          <a:solidFill>
            <a:srgbClr val="2B4B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Oval 25">
            <a:extLst>
              <a:ext uri="{FF2B5EF4-FFF2-40B4-BE49-F238E27FC236}">
                <a16:creationId xmlns:a16="http://schemas.microsoft.com/office/drawing/2014/main" id="{0AA87E14-870C-BDDD-174F-B528C6336DB0}"/>
              </a:ext>
            </a:extLst>
          </p:cNvPr>
          <p:cNvSpPr/>
          <p:nvPr/>
        </p:nvSpPr>
        <p:spPr>
          <a:xfrm>
            <a:off x="3429548" y="5443290"/>
            <a:ext cx="137564" cy="1375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632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4CEB6-06BF-D451-8C68-674C38BF1E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BA59A07-1E1C-42FF-59DD-B0910F4EC619}"/>
              </a:ext>
            </a:extLst>
          </p:cNvPr>
          <p:cNvSpPr/>
          <p:nvPr/>
        </p:nvSpPr>
        <p:spPr>
          <a:xfrm>
            <a:off x="7835868" y="2343148"/>
            <a:ext cx="3333750" cy="337184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D90AF02A-A068-41CF-F611-8B88BFADB4B6}"/>
              </a:ext>
            </a:extLst>
          </p:cNvPr>
          <p:cNvSpPr>
            <a:spLocks noGrp="1"/>
          </p:cNvSpPr>
          <p:nvPr>
            <p:ph type="title"/>
          </p:nvPr>
        </p:nvSpPr>
        <p:spPr/>
        <p:txBody>
          <a:bodyPr/>
          <a:lstStyle/>
          <a:p>
            <a:r>
              <a:rPr lang="en-CA" dirty="0"/>
              <a:t>Semantic Segmentation </a:t>
            </a:r>
            <a:br>
              <a:rPr lang="en-CA" dirty="0"/>
            </a:br>
            <a:r>
              <a:rPr lang="en-CA" dirty="0"/>
              <a:t>of TADA Project</a:t>
            </a:r>
          </a:p>
        </p:txBody>
      </p:sp>
      <p:pic>
        <p:nvPicPr>
          <p:cNvPr id="6" name="Content Placeholder 5" descr="A graph with green and black squares&#10;&#10;AI-generated content may be incorrect.">
            <a:extLst>
              <a:ext uri="{FF2B5EF4-FFF2-40B4-BE49-F238E27FC236}">
                <a16:creationId xmlns:a16="http://schemas.microsoft.com/office/drawing/2014/main" id="{AB13F907-4C48-ED17-266B-29E1765F548F}"/>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12200" b="87800" l="13800" r="83600">
                        <a14:foregroundMark x1="23600" y1="80400" x2="38200" y2="87800"/>
                        <a14:foregroundMark x1="38200" y1="87800" x2="39800" y2="81800"/>
                        <a14:foregroundMark x1="19200" y1="33200" x2="19800" y2="43600"/>
                        <a14:foregroundMark x1="42489" y1="63240" x2="40202" y2="63214"/>
                        <a14:foregroundMark x1="56576" y1="63400" x2="44768" y2="63266"/>
                        <a14:foregroundMark x1="65197" y1="63498" x2="56576" y2="63400"/>
                        <a14:foregroundMark x1="47704" y1="15000" x2="47255" y2="15000"/>
                        <a14:foregroundMark x1="49899" y1="15000" x2="49708" y2="15000"/>
                        <a14:foregroundMark x1="50918" y1="15000" x2="49949" y2="15000"/>
                        <a14:foregroundMark x1="54736" y1="15000" x2="54384" y2="15000"/>
                        <a14:foregroundMark x1="55275" y1="15000" x2="54864" y2="15000"/>
                        <a14:foregroundMark x1="55800" y1="15000" x2="55376" y2="15000"/>
                        <a14:foregroundMark x1="34800" y1="14000" x2="34800" y2="13600"/>
                        <a14:foregroundMark x1="34800" y1="15600" x2="34800" y2="14600"/>
                        <a14:foregroundMark x1="34400" y1="14000" x2="34400" y2="12800"/>
                        <a14:foregroundMark x1="40000" y1="13200" x2="41000" y2="12200"/>
                        <a14:backgroundMark x1="28000" y1="70800" x2="38600" y2="72400"/>
                        <a14:backgroundMark x1="28800" y1="20200" x2="39600" y2="23400"/>
                        <a14:backgroundMark x1="33000" y1="53600" x2="34600" y2="51800"/>
                        <a14:backgroundMark x1="32400" y1="57600" x2="33800" y2="57800"/>
                        <a14:backgroundMark x1="43600" y1="62600" x2="43600" y2="62600"/>
                        <a14:backgroundMark x1="43800" y1="63600" x2="43800" y2="63600"/>
                        <a14:backgroundMark x1="44000" y1="63572" x2="44000" y2="63000"/>
                        <a14:backgroundMark x1="43800" y1="63000" x2="44088" y2="63433"/>
                        <a14:backgroundMark x1="31600" y1="62400" x2="31600" y2="62000"/>
                        <a14:backgroundMark x1="32400" y1="61400" x2="32400" y2="61400"/>
                        <a14:backgroundMark x1="32800" y1="60800" x2="32800" y2="60800"/>
                        <a14:backgroundMark x1="39200" y1="62200" x2="39200" y2="62200"/>
                        <a14:backgroundMark x1="39400" y1="63400" x2="39400" y2="63400"/>
                        <a14:backgroundMark x1="39400" y1="62800" x2="39400" y2="62800"/>
                        <a14:backgroundMark x1="39400" y1="62800" x2="39400" y2="62800"/>
                        <a14:backgroundMark x1="39600" y1="63000" x2="39800" y2="63400"/>
                        <a14:backgroundMark x1="39600" y1="60000" x2="39600" y2="60000"/>
                        <a14:backgroundMark x1="37000" y1="60200" x2="37000" y2="60200"/>
                        <a14:backgroundMark x1="36600" y1="62600" x2="36600" y2="62600"/>
                        <a14:backgroundMark x1="35400" y1="60600" x2="35400" y2="60600"/>
                        <a14:backgroundMark x1="34200" y1="62600" x2="34200" y2="62600"/>
                        <a14:backgroundMark x1="48200" y1="62400" x2="48200" y2="62400"/>
                        <a14:backgroundMark x1="48600" y1="62800" x2="48600" y2="62800"/>
                        <a14:backgroundMark x1="48200" y1="63200" x2="48200" y2="63200"/>
                        <a14:backgroundMark x1="48400" y1="63200" x2="48400" y2="63200"/>
                        <a14:backgroundMark x1="47800" y1="63200" x2="47800" y2="63200"/>
                        <a14:backgroundMark x1="48000" y1="60000" x2="48000" y2="60000"/>
                        <a14:backgroundMark x1="46200" y1="62200" x2="46200" y2="62200"/>
                        <a14:backgroundMark x1="54000" y1="60000" x2="54000" y2="60000"/>
                        <a14:backgroundMark x1="53400" y1="62800" x2="53400" y2="62800"/>
                        <a14:backgroundMark x1="61400" y1="62200" x2="61400" y2="62200"/>
                        <a14:backgroundMark x1="57600" y1="60000" x2="57600" y2="60000"/>
                        <a14:backgroundMark x1="59000" y1="62600" x2="59000" y2="62600"/>
                        <a14:backgroundMark x1="57200" y1="63600" x2="57200" y2="63600"/>
                        <a14:backgroundMark x1="57000" y1="63400" x2="57000" y2="63400"/>
                        <a14:backgroundMark x1="61000" y1="63200" x2="61000" y2="63200"/>
                        <a14:backgroundMark x1="44200" y1="64800" x2="44200" y2="64800"/>
                        <a14:backgroundMark x1="44200" y1="65000" x2="44200" y2="64600"/>
                        <a14:backgroundMark x1="44800" y1="65000" x2="43400" y2="64800"/>
                        <a14:backgroundMark x1="69800" y1="63600" x2="69800" y2="63600"/>
                        <a14:backgroundMark x1="72400" y1="63400" x2="72400" y2="63400"/>
                        <a14:backgroundMark x1="74600" y1="62800" x2="74600" y2="62800"/>
                        <a14:backgroundMark x1="74400" y1="63600" x2="74400" y2="63600"/>
                        <a14:backgroundMark x1="72000" y1="64000" x2="72000" y2="64000"/>
                        <a14:backgroundMark x1="72000" y1="63400" x2="72000" y2="63800"/>
                        <a14:backgroundMark x1="68000" y1="61600" x2="68000" y2="61600"/>
                        <a14:backgroundMark x1="63800" y1="63400" x2="63800" y2="63400"/>
                        <a14:backgroundMark x1="63600" y1="61200" x2="63600" y2="61200"/>
                        <a14:backgroundMark x1="63600" y1="63400" x2="63600" y2="63400"/>
                        <a14:backgroundMark x1="61000" y1="63800" x2="61000" y2="63800"/>
                        <a14:backgroundMark x1="61400" y1="63400" x2="61400" y2="63400"/>
                        <a14:backgroundMark x1="41800" y1="14400" x2="41800" y2="14400"/>
                        <a14:backgroundMark x1="44800" y1="15200" x2="44800" y2="15200"/>
                        <a14:backgroundMark x1="45200" y1="15400" x2="45000" y2="14600"/>
                        <a14:backgroundMark x1="45600" y1="15400" x2="45600" y2="15200"/>
                        <a14:backgroundMark x1="55600" y1="15600" x2="55200" y2="14800"/>
                        <a14:backgroundMark x1="55800" y1="15000" x2="56200" y2="15600"/>
                        <a14:backgroundMark x1="56200" y1="15600" x2="56200" y2="15600"/>
                        <a14:backgroundMark x1="55200" y1="15200" x2="55000" y2="16000"/>
                        <a14:backgroundMark x1="55600" y1="12600" x2="55600" y2="12600"/>
                        <a14:backgroundMark x1="55200" y1="12600" x2="55200" y2="12600"/>
                        <a14:backgroundMark x1="45600" y1="12400" x2="44800" y2="12400"/>
                        <a14:backgroundMark x1="42200" y1="15200" x2="42200" y2="15400"/>
                        <a14:backgroundMark x1="42000" y1="15200" x2="42200" y2="15400"/>
                        <a14:backgroundMark x1="42000" y1="14600" x2="42200" y2="15600"/>
                        <a14:backgroundMark x1="49600" y1="14000" x2="49600" y2="14000"/>
                        <a14:backgroundMark x1="48800" y1="15600" x2="48800" y2="15600"/>
                        <a14:backgroundMark x1="49000" y1="15400" x2="49000" y2="15400"/>
                        <a14:backgroundMark x1="49000" y1="15400" x2="49200" y2="15400"/>
                        <a14:backgroundMark x1="49800" y1="15600" x2="48200" y2="15400"/>
                        <a14:backgroundMark x1="54800" y1="15200" x2="54800" y2="15200"/>
                        <a14:backgroundMark x1="54800" y1="15200" x2="54800" y2="14800"/>
                        <a14:backgroundMark x1="35200" y1="14000" x2="35200" y2="14600"/>
                        <a14:backgroundMark x1="45600" y1="14800" x2="46000" y2="15600"/>
                        <a14:backgroundMark x1="48400" y1="16000" x2="49400" y2="15600"/>
                        <a14:backgroundMark x1="49600" y1="16200" x2="47800" y2="15200"/>
                        <a14:backgroundMark x1="49600" y1="15800" x2="49800" y2="15400"/>
                        <a14:backgroundMark x1="47800" y1="13200" x2="47800" y2="11600"/>
                        <a14:backgroundMark x1="10800" y1="25400" x2="10000" y2="50200"/>
                        <a14:backgroundMark x1="11800" y1="55400" x2="9400" y2="82800"/>
                        <a14:backgroundMark x1="12400" y1="58800" x2="11800" y2="76200"/>
                        <a14:backgroundMark x1="11800" y1="84000" x2="14200" y2="93600"/>
                        <a14:backgroundMark x1="33600" y1="20800" x2="31400" y2="13400"/>
                        <a14:backgroundMark x1="70200" y1="14400" x2="78600" y2="10600"/>
                        <a14:backgroundMark x1="78800" y1="14200" x2="62800" y2="10600"/>
                        <a14:backgroundMark x1="67200" y1="14800" x2="59000" y2="10800"/>
                      </a14:backgroundRemoval>
                    </a14:imgEffect>
                  </a14:imgLayer>
                </a14:imgProps>
              </a:ext>
              <a:ext uri="{28A0092B-C50C-407E-A947-70E740481C1C}">
                <a14:useLocalDpi xmlns:a14="http://schemas.microsoft.com/office/drawing/2010/main" val="0"/>
              </a:ext>
            </a:extLst>
          </a:blip>
          <a:srcRect l="11986" t="9851" r="8335" b="10688"/>
          <a:stretch/>
        </p:blipFill>
        <p:spPr>
          <a:xfrm>
            <a:off x="7760468" y="2258263"/>
            <a:ext cx="3467132" cy="3457575"/>
          </a:xfrm>
        </p:spPr>
      </p:pic>
      <p:pic>
        <p:nvPicPr>
          <p:cNvPr id="8" name="Content Placeholder 7" descr="A close-up of a diagram&#10;&#10;AI-generated content may be incorrect.">
            <a:extLst>
              <a:ext uri="{FF2B5EF4-FFF2-40B4-BE49-F238E27FC236}">
                <a16:creationId xmlns:a16="http://schemas.microsoft.com/office/drawing/2014/main" id="{6A901172-0924-CF0A-1DE9-B0FBE7DA8F9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r="7442"/>
          <a:stretch/>
        </p:blipFill>
        <p:spPr>
          <a:xfrm>
            <a:off x="3687730" y="1828800"/>
            <a:ext cx="4027520" cy="4351338"/>
          </a:xfrm>
        </p:spPr>
      </p:pic>
      <p:sp>
        <p:nvSpPr>
          <p:cNvPr id="11" name="Content Placeholder 3">
            <a:extLst>
              <a:ext uri="{FF2B5EF4-FFF2-40B4-BE49-F238E27FC236}">
                <a16:creationId xmlns:a16="http://schemas.microsoft.com/office/drawing/2014/main" id="{75012B54-4A97-2E8A-9727-59DE27C5F64F}"/>
              </a:ext>
            </a:extLst>
          </p:cNvPr>
          <p:cNvSpPr txBox="1">
            <a:spLocks/>
          </p:cNvSpPr>
          <p:nvPr/>
        </p:nvSpPr>
        <p:spPr>
          <a:xfrm>
            <a:off x="800100" y="2231515"/>
            <a:ext cx="3286125"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Aft>
                <a:spcPts val="600"/>
              </a:spcAft>
            </a:pPr>
            <a:r>
              <a:rPr lang="en-CA" dirty="0"/>
              <a:t>In this project, we are focusing on 5 main components in a graph, or 5 main classes.</a:t>
            </a:r>
          </a:p>
          <a:p>
            <a:pPr lvl="1">
              <a:lnSpc>
                <a:spcPct val="100000"/>
              </a:lnSpc>
              <a:spcBef>
                <a:spcPts val="600"/>
              </a:spcBef>
              <a:spcAft>
                <a:spcPts val="600"/>
              </a:spcAft>
            </a:pPr>
            <a:r>
              <a:rPr lang="en-CA" dirty="0"/>
              <a:t>Background</a:t>
            </a:r>
          </a:p>
          <a:p>
            <a:pPr lvl="1">
              <a:lnSpc>
                <a:spcPct val="100000"/>
              </a:lnSpc>
              <a:spcBef>
                <a:spcPts val="600"/>
              </a:spcBef>
              <a:spcAft>
                <a:spcPts val="600"/>
              </a:spcAft>
            </a:pPr>
            <a:r>
              <a:rPr lang="en-CA" b="1" dirty="0"/>
              <a:t>Text</a:t>
            </a:r>
          </a:p>
          <a:p>
            <a:pPr lvl="1">
              <a:lnSpc>
                <a:spcPct val="100000"/>
              </a:lnSpc>
              <a:spcBef>
                <a:spcPts val="600"/>
              </a:spcBef>
              <a:spcAft>
                <a:spcPts val="600"/>
              </a:spcAft>
            </a:pPr>
            <a:r>
              <a:rPr lang="en-CA" dirty="0"/>
              <a:t>Edge</a:t>
            </a:r>
          </a:p>
          <a:p>
            <a:pPr lvl="1">
              <a:lnSpc>
                <a:spcPct val="100000"/>
              </a:lnSpc>
              <a:spcBef>
                <a:spcPts val="600"/>
              </a:spcBef>
              <a:spcAft>
                <a:spcPts val="600"/>
              </a:spcAft>
            </a:pPr>
            <a:r>
              <a:rPr lang="en-CA" b="1" dirty="0"/>
              <a:t>Node interior</a:t>
            </a:r>
          </a:p>
          <a:p>
            <a:pPr lvl="1">
              <a:lnSpc>
                <a:spcPct val="100000"/>
              </a:lnSpc>
              <a:spcBef>
                <a:spcPts val="600"/>
              </a:spcBef>
              <a:spcAft>
                <a:spcPts val="600"/>
              </a:spcAft>
            </a:pPr>
            <a:r>
              <a:rPr lang="en-CA" b="1" dirty="0"/>
              <a:t>Node border</a:t>
            </a:r>
          </a:p>
          <a:p>
            <a:pPr lvl="1">
              <a:lnSpc>
                <a:spcPct val="100000"/>
              </a:lnSpc>
              <a:spcBef>
                <a:spcPts val="600"/>
              </a:spcBef>
              <a:spcAft>
                <a:spcPts val="600"/>
              </a:spcAft>
            </a:pPr>
            <a:endParaRPr lang="en-CA" dirty="0"/>
          </a:p>
          <a:p>
            <a:pPr lvl="1">
              <a:lnSpc>
                <a:spcPct val="100000"/>
              </a:lnSpc>
              <a:spcBef>
                <a:spcPts val="600"/>
              </a:spcBef>
              <a:spcAft>
                <a:spcPts val="600"/>
              </a:spcAft>
            </a:pPr>
            <a:endParaRPr lang="en-CA" dirty="0"/>
          </a:p>
        </p:txBody>
      </p:sp>
      <p:sp>
        <p:nvSpPr>
          <p:cNvPr id="3" name="Rectangle 2">
            <a:extLst>
              <a:ext uri="{FF2B5EF4-FFF2-40B4-BE49-F238E27FC236}">
                <a16:creationId xmlns:a16="http://schemas.microsoft.com/office/drawing/2014/main" id="{5BE746C1-8AEA-37E8-9634-1AB2A53F9E99}"/>
              </a:ext>
            </a:extLst>
          </p:cNvPr>
          <p:cNvSpPr/>
          <p:nvPr/>
        </p:nvSpPr>
        <p:spPr>
          <a:xfrm>
            <a:off x="7835868" y="2343149"/>
            <a:ext cx="3333750" cy="337184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0C48B9E6-CD3A-CEDA-B22C-F929AFA02051}"/>
              </a:ext>
            </a:extLst>
          </p:cNvPr>
          <p:cNvSpPr/>
          <p:nvPr/>
        </p:nvSpPr>
        <p:spPr>
          <a:xfrm>
            <a:off x="3429548" y="3730428"/>
            <a:ext cx="137564" cy="13756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9B5F75ED-5FF6-AF7A-3345-D282E799ABA1}"/>
              </a:ext>
            </a:extLst>
          </p:cNvPr>
          <p:cNvSpPr/>
          <p:nvPr/>
        </p:nvSpPr>
        <p:spPr>
          <a:xfrm>
            <a:off x="3429548" y="4166940"/>
            <a:ext cx="137564" cy="137564"/>
          </a:xfrm>
          <a:prstGeom prst="ellipse">
            <a:avLst/>
          </a:prstGeom>
          <a:solidFill>
            <a:srgbClr val="698B6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B89FB3D3-08CF-9DFB-F868-37FDD2A28CA3}"/>
              </a:ext>
            </a:extLst>
          </p:cNvPr>
          <p:cNvSpPr/>
          <p:nvPr/>
        </p:nvSpPr>
        <p:spPr>
          <a:xfrm>
            <a:off x="3429548" y="4590803"/>
            <a:ext cx="137564" cy="137564"/>
          </a:xfrm>
          <a:prstGeom prst="ellipse">
            <a:avLst/>
          </a:prstGeom>
          <a:solidFill>
            <a:srgbClr val="8FBC8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AE39E096-20F5-9891-CB11-C1F3EBF00C29}"/>
              </a:ext>
            </a:extLst>
          </p:cNvPr>
          <p:cNvSpPr/>
          <p:nvPr/>
        </p:nvSpPr>
        <p:spPr>
          <a:xfrm>
            <a:off x="3429548" y="5021809"/>
            <a:ext cx="137564" cy="137564"/>
          </a:xfrm>
          <a:prstGeom prst="ellipse">
            <a:avLst/>
          </a:prstGeom>
          <a:solidFill>
            <a:srgbClr val="2B4B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E4A1E7D8-D9FC-D7D6-C48D-45AB607241C7}"/>
              </a:ext>
            </a:extLst>
          </p:cNvPr>
          <p:cNvSpPr/>
          <p:nvPr/>
        </p:nvSpPr>
        <p:spPr>
          <a:xfrm>
            <a:off x="3429548" y="5443290"/>
            <a:ext cx="137564" cy="1375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81789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4EF39-5682-938A-6D7C-602A975194D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CE4727E-467E-F535-801E-0B82B85D41D3}"/>
              </a:ext>
            </a:extLst>
          </p:cNvPr>
          <p:cNvSpPr/>
          <p:nvPr/>
        </p:nvSpPr>
        <p:spPr>
          <a:xfrm>
            <a:off x="7835868" y="2343148"/>
            <a:ext cx="3333750" cy="337184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3985614C-D93A-2656-FEA9-0D9064FD2FDE}"/>
              </a:ext>
            </a:extLst>
          </p:cNvPr>
          <p:cNvSpPr>
            <a:spLocks noGrp="1"/>
          </p:cNvSpPr>
          <p:nvPr>
            <p:ph type="title"/>
          </p:nvPr>
        </p:nvSpPr>
        <p:spPr/>
        <p:txBody>
          <a:bodyPr/>
          <a:lstStyle/>
          <a:p>
            <a:r>
              <a:rPr lang="en-CA" dirty="0"/>
              <a:t>Semantic Segmentation </a:t>
            </a:r>
            <a:br>
              <a:rPr lang="en-CA" dirty="0"/>
            </a:br>
            <a:r>
              <a:rPr lang="en-CA" dirty="0"/>
              <a:t>of TADA Project</a:t>
            </a:r>
          </a:p>
        </p:txBody>
      </p:sp>
      <p:pic>
        <p:nvPicPr>
          <p:cNvPr id="6" name="Content Placeholder 5" descr="A graph with green and black squares&#10;&#10;AI-generated content may be incorrect.">
            <a:extLst>
              <a:ext uri="{FF2B5EF4-FFF2-40B4-BE49-F238E27FC236}">
                <a16:creationId xmlns:a16="http://schemas.microsoft.com/office/drawing/2014/main" id="{BE7D71F6-EFEC-7131-C5B4-5E97BB13858E}"/>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12200" b="87800" l="13800" r="83600">
                        <a14:foregroundMark x1="23600" y1="80400" x2="38200" y2="87800"/>
                        <a14:foregroundMark x1="38200" y1="87800" x2="39800" y2="81800"/>
                        <a14:foregroundMark x1="19200" y1="33200" x2="19800" y2="43600"/>
                        <a14:foregroundMark x1="42489" y1="63240" x2="40202" y2="63214"/>
                        <a14:foregroundMark x1="56576" y1="63400" x2="44768" y2="63266"/>
                        <a14:foregroundMark x1="65197" y1="63498" x2="56576" y2="63400"/>
                        <a14:foregroundMark x1="47704" y1="15000" x2="47255" y2="15000"/>
                        <a14:foregroundMark x1="49899" y1="15000" x2="49708" y2="15000"/>
                        <a14:foregroundMark x1="50918" y1="15000" x2="49949" y2="15000"/>
                        <a14:foregroundMark x1="54736" y1="15000" x2="54384" y2="15000"/>
                        <a14:foregroundMark x1="55275" y1="15000" x2="54864" y2="15000"/>
                        <a14:foregroundMark x1="55800" y1="15000" x2="55376" y2="15000"/>
                        <a14:foregroundMark x1="34800" y1="14000" x2="34800" y2="13600"/>
                        <a14:foregroundMark x1="34800" y1="15600" x2="34800" y2="14600"/>
                        <a14:foregroundMark x1="34400" y1="14000" x2="34400" y2="12800"/>
                        <a14:foregroundMark x1="40000" y1="13200" x2="41000" y2="12200"/>
                        <a14:foregroundMark x1="32800" y1="24600" x2="33200" y2="12200"/>
                        <a14:foregroundMark x1="31400" y1="73600" x2="31200" y2="71400"/>
                        <a14:foregroundMark x1="33800" y1="53800" x2="33000" y2="50000"/>
                        <a14:foregroundMark x1="33200" y1="52600" x2="34400" y2="54400"/>
                        <a14:foregroundMark x1="31200" y1="70800" x2="31600" y2="70600"/>
                        <a14:foregroundMark x1="33600" y1="69400" x2="33707" y2="67682"/>
                        <a14:foregroundMark x1="30800" y1="71000" x2="32000" y2="74800"/>
                        <a14:foregroundMark x1="30000" y1="71000" x2="31000" y2="73800"/>
                        <a14:foregroundMark x1="29600" y1="71400" x2="30800" y2="73600"/>
                        <a14:foregroundMark x1="31487" y1="56800" x2="31600" y2="54800"/>
                        <a14:foregroundMark x1="31465" y1="57200" x2="31487" y2="56800"/>
                        <a14:foregroundMark x1="31442" y1="57600" x2="31465" y2="57200"/>
                        <a14:foregroundMark x1="31318" y1="59800" x2="31442" y2="57600"/>
                        <a14:foregroundMark x1="30985" y1="65710" x2="31318" y2="59800"/>
                        <a14:foregroundMark x1="30800" y1="69000" x2="30860" y2="67940"/>
                        <a14:foregroundMark x1="33560" y1="59800" x2="33600" y2="60200"/>
                        <a14:foregroundMark x1="33340" y1="57600" x2="33560" y2="59800"/>
                        <a14:foregroundMark x1="33300" y1="57200" x2="33340" y2="57600"/>
                        <a14:foregroundMark x1="33260" y1="56800" x2="33300" y2="57200"/>
                        <a14:foregroundMark x1="33200" y1="56200" x2="33260" y2="56800"/>
                        <a14:foregroundMark x1="33200" y1="65509" x2="33200" y2="64600"/>
                        <a14:foregroundMark x1="30800" y1="66000" x2="30800" y2="67000"/>
                        <a14:foregroundMark x1="33400" y1="65600" x2="33600" y2="66800"/>
                        <a14:foregroundMark x1="33514" y1="75600" x2="33600" y2="76200"/>
                        <a14:foregroundMark x1="33457" y1="75200" x2="33514" y2="75600"/>
                        <a14:foregroundMark x1="33400" y1="74800" x2="33457" y2="75200"/>
                        <a14:foregroundMark x1="45000" y1="58200" x2="45000" y2="58200"/>
                        <a14:backgroundMark x1="28000" y1="70800" x2="29794" y2="71071"/>
                        <a14:backgroundMark x1="33744" y1="21665" x2="39600" y2="23400"/>
                        <a14:backgroundMark x1="28800" y1="20200" x2="31046" y2="20866"/>
                        <a14:backgroundMark x1="43600" y1="62600" x2="43600" y2="62600"/>
                        <a14:backgroundMark x1="43800" y1="63600" x2="43800" y2="63600"/>
                        <a14:backgroundMark x1="44000" y1="63572" x2="44000" y2="63000"/>
                        <a14:backgroundMark x1="43800" y1="63000" x2="44088" y2="63433"/>
                        <a14:backgroundMark x1="31600" y1="62400" x2="31600" y2="62000"/>
                        <a14:backgroundMark x1="32400" y1="61400" x2="32400" y2="61400"/>
                        <a14:backgroundMark x1="32800" y1="60800" x2="32800" y2="60800"/>
                        <a14:backgroundMark x1="39200" y1="62200" x2="39200" y2="62200"/>
                        <a14:backgroundMark x1="39400" y1="63400" x2="39400" y2="63400"/>
                        <a14:backgroundMark x1="39400" y1="62800" x2="39400" y2="62800"/>
                        <a14:backgroundMark x1="39400" y1="62800" x2="39400" y2="62800"/>
                        <a14:backgroundMark x1="39600" y1="63000" x2="39800" y2="63400"/>
                        <a14:backgroundMark x1="39600" y1="60000" x2="39600" y2="60000"/>
                        <a14:backgroundMark x1="37000" y1="60200" x2="37000" y2="60200"/>
                        <a14:backgroundMark x1="36600" y1="62600" x2="36600" y2="62600"/>
                        <a14:backgroundMark x1="35400" y1="60600" x2="35400" y2="60600"/>
                        <a14:backgroundMark x1="34200" y1="62600" x2="34200" y2="62600"/>
                        <a14:backgroundMark x1="48200" y1="62400" x2="48200" y2="62400"/>
                        <a14:backgroundMark x1="48600" y1="62800" x2="48600" y2="62800"/>
                        <a14:backgroundMark x1="48200" y1="63200" x2="48200" y2="63200"/>
                        <a14:backgroundMark x1="48400" y1="63200" x2="48400" y2="63200"/>
                        <a14:backgroundMark x1="47800" y1="63200" x2="47800" y2="63200"/>
                        <a14:backgroundMark x1="48000" y1="60000" x2="48000" y2="60000"/>
                        <a14:backgroundMark x1="46200" y1="62200" x2="46200" y2="62200"/>
                        <a14:backgroundMark x1="54000" y1="60000" x2="54000" y2="60000"/>
                        <a14:backgroundMark x1="53400" y1="62800" x2="53400" y2="62800"/>
                        <a14:backgroundMark x1="61400" y1="62200" x2="61400" y2="62200"/>
                        <a14:backgroundMark x1="57600" y1="60000" x2="57600" y2="60000"/>
                        <a14:backgroundMark x1="59000" y1="62600" x2="59000" y2="62600"/>
                        <a14:backgroundMark x1="57200" y1="63600" x2="57200" y2="63600"/>
                        <a14:backgroundMark x1="57000" y1="63400" x2="57000" y2="63400"/>
                        <a14:backgroundMark x1="61000" y1="63200" x2="61000" y2="63200"/>
                        <a14:backgroundMark x1="44200" y1="64800" x2="44200" y2="64800"/>
                        <a14:backgroundMark x1="44200" y1="65000" x2="44200" y2="64600"/>
                        <a14:backgroundMark x1="44800" y1="65000" x2="43400" y2="64800"/>
                        <a14:backgroundMark x1="69800" y1="63600" x2="69800" y2="63600"/>
                        <a14:backgroundMark x1="72400" y1="63400" x2="72400" y2="63400"/>
                        <a14:backgroundMark x1="74600" y1="62800" x2="74600" y2="62800"/>
                        <a14:backgroundMark x1="74400" y1="63600" x2="74400" y2="63600"/>
                        <a14:backgroundMark x1="72000" y1="64000" x2="72000" y2="64000"/>
                        <a14:backgroundMark x1="72000" y1="63400" x2="72000" y2="63800"/>
                        <a14:backgroundMark x1="68000" y1="61600" x2="68000" y2="61600"/>
                        <a14:backgroundMark x1="63800" y1="63400" x2="63800" y2="63400"/>
                        <a14:backgroundMark x1="63600" y1="61200" x2="63600" y2="61200"/>
                        <a14:backgroundMark x1="63600" y1="63400" x2="63600" y2="63400"/>
                        <a14:backgroundMark x1="61000" y1="63800" x2="61000" y2="63800"/>
                        <a14:backgroundMark x1="61400" y1="63400" x2="61400" y2="63400"/>
                        <a14:backgroundMark x1="41800" y1="14400" x2="41800" y2="14400"/>
                        <a14:backgroundMark x1="44800" y1="15200" x2="44800" y2="15200"/>
                        <a14:backgroundMark x1="45200" y1="15400" x2="45000" y2="14600"/>
                        <a14:backgroundMark x1="45600" y1="15400" x2="45600" y2="15200"/>
                        <a14:backgroundMark x1="55600" y1="15600" x2="55200" y2="14800"/>
                        <a14:backgroundMark x1="55800" y1="15000" x2="56200" y2="15600"/>
                        <a14:backgroundMark x1="56200" y1="15600" x2="56200" y2="15600"/>
                        <a14:backgroundMark x1="55200" y1="15200" x2="55000" y2="16000"/>
                        <a14:backgroundMark x1="55600" y1="12600" x2="55600" y2="12600"/>
                        <a14:backgroundMark x1="55200" y1="12600" x2="55200" y2="12600"/>
                        <a14:backgroundMark x1="45600" y1="12400" x2="44800" y2="12400"/>
                        <a14:backgroundMark x1="42200" y1="15200" x2="42200" y2="15400"/>
                        <a14:backgroundMark x1="42000" y1="15200" x2="42200" y2="15400"/>
                        <a14:backgroundMark x1="42000" y1="14600" x2="42200" y2="15600"/>
                        <a14:backgroundMark x1="49600" y1="14000" x2="49600" y2="14000"/>
                        <a14:backgroundMark x1="48800" y1="15600" x2="48800" y2="15600"/>
                        <a14:backgroundMark x1="49000" y1="15400" x2="49000" y2="15400"/>
                        <a14:backgroundMark x1="49000" y1="15400" x2="49200" y2="15400"/>
                        <a14:backgroundMark x1="49800" y1="15600" x2="48200" y2="15400"/>
                        <a14:backgroundMark x1="54800" y1="15200" x2="54800" y2="15200"/>
                        <a14:backgroundMark x1="54800" y1="15200" x2="54800" y2="14800"/>
                        <a14:backgroundMark x1="35200" y1="14000" x2="35200" y2="14600"/>
                        <a14:backgroundMark x1="45600" y1="14800" x2="46000" y2="15600"/>
                        <a14:backgroundMark x1="48400" y1="16000" x2="49400" y2="15600"/>
                        <a14:backgroundMark x1="49600" y1="16200" x2="47800" y2="15200"/>
                        <a14:backgroundMark x1="49600" y1="15800" x2="49800" y2="15400"/>
                        <a14:backgroundMark x1="47800" y1="13200" x2="47800" y2="11600"/>
                        <a14:backgroundMark x1="32200" y1="57200" x2="32200" y2="57200"/>
                        <a14:backgroundMark x1="32600" y1="57600" x2="32600" y2="57600"/>
                        <a14:backgroundMark x1="32200" y1="56800" x2="32200" y2="56800"/>
                        <a14:backgroundMark x1="32400" y1="56800" x2="32400" y2="56800"/>
                        <a14:backgroundMark x1="32600" y1="56800" x2="32600" y2="56800"/>
                        <a14:backgroundMark x1="32600" y1="56800" x2="32600" y2="56800"/>
                        <a14:backgroundMark x1="32327" y1="67000" x2="32400" y2="67800"/>
                        <a14:backgroundMark x1="32200" y1="65600" x2="32218" y2="65795"/>
                        <a14:backgroundMark x1="32800" y1="59800" x2="32800" y2="59800"/>
                        <a14:backgroundMark x1="15000" y1="61800" x2="0" y2="69800"/>
                        <a14:backgroundMark x1="13000" y1="84400" x2="13400" y2="99200"/>
                        <a14:backgroundMark x1="85600" y1="84800" x2="97600" y2="80800"/>
                        <a14:backgroundMark x1="84000" y1="15800" x2="77000" y2="400"/>
                        <a14:backgroundMark x1="75400" y1="20600" x2="75200" y2="10200"/>
                        <a14:backgroundMark x1="76000" y1="18200" x2="51600" y2="1400"/>
                        <a14:backgroundMark x1="65600" y1="15400" x2="60800" y2="8000"/>
                        <a14:backgroundMark x1="61600" y1="14800" x2="60400" y2="2400"/>
                        <a14:backgroundMark x1="59200" y1="15600" x2="63400" y2="8000"/>
                        <a14:backgroundMark x1="16200" y1="19800" x2="400" y2="31800"/>
                        <a14:backgroundMark x1="9600" y1="27600" x2="8800" y2="53800"/>
                        <a14:backgroundMark x1="9200" y1="39800" x2="10200" y2="64400"/>
                        <a14:backgroundMark x1="32800" y1="76600" x2="32800" y2="76600"/>
                        <a14:backgroundMark x1="33000" y1="75600" x2="33000" y2="75600"/>
                        <a14:backgroundMark x1="33000" y1="75200" x2="33000" y2="75200"/>
                        <a14:backgroundMark x1="33000" y1="74800" x2="33000" y2="74800"/>
                      </a14:backgroundRemoval>
                    </a14:imgEffect>
                  </a14:imgLayer>
                </a14:imgProps>
              </a:ext>
              <a:ext uri="{28A0092B-C50C-407E-A947-70E740481C1C}">
                <a14:useLocalDpi xmlns:a14="http://schemas.microsoft.com/office/drawing/2010/main" val="0"/>
              </a:ext>
            </a:extLst>
          </a:blip>
          <a:srcRect l="11986" t="9851" r="8335" b="10688"/>
          <a:stretch/>
        </p:blipFill>
        <p:spPr>
          <a:xfrm>
            <a:off x="7769177" y="2248933"/>
            <a:ext cx="3467132" cy="3457575"/>
          </a:xfrm>
        </p:spPr>
      </p:pic>
      <p:pic>
        <p:nvPicPr>
          <p:cNvPr id="8" name="Content Placeholder 7" descr="A close-up of a diagram&#10;&#10;AI-generated content may be incorrect.">
            <a:extLst>
              <a:ext uri="{FF2B5EF4-FFF2-40B4-BE49-F238E27FC236}">
                <a16:creationId xmlns:a16="http://schemas.microsoft.com/office/drawing/2014/main" id="{C92695D8-5124-5232-AD10-DAEAADB2DDB1}"/>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r="7442"/>
          <a:stretch/>
        </p:blipFill>
        <p:spPr>
          <a:xfrm>
            <a:off x="3687730" y="1828800"/>
            <a:ext cx="4027520" cy="4351338"/>
          </a:xfrm>
        </p:spPr>
      </p:pic>
      <p:sp>
        <p:nvSpPr>
          <p:cNvPr id="11" name="Content Placeholder 3">
            <a:extLst>
              <a:ext uri="{FF2B5EF4-FFF2-40B4-BE49-F238E27FC236}">
                <a16:creationId xmlns:a16="http://schemas.microsoft.com/office/drawing/2014/main" id="{D8AC83F8-A937-71DB-A876-1B1D4D2E1930}"/>
              </a:ext>
            </a:extLst>
          </p:cNvPr>
          <p:cNvSpPr txBox="1">
            <a:spLocks/>
          </p:cNvSpPr>
          <p:nvPr/>
        </p:nvSpPr>
        <p:spPr>
          <a:xfrm>
            <a:off x="800100" y="2231515"/>
            <a:ext cx="3286125"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Aft>
                <a:spcPts val="600"/>
              </a:spcAft>
            </a:pPr>
            <a:r>
              <a:rPr lang="en-CA" dirty="0"/>
              <a:t>In this project, we are focusing on 5 main components in a graph, or 5 main classes.</a:t>
            </a:r>
          </a:p>
          <a:p>
            <a:pPr lvl="1">
              <a:lnSpc>
                <a:spcPct val="100000"/>
              </a:lnSpc>
              <a:spcBef>
                <a:spcPts val="600"/>
              </a:spcBef>
              <a:spcAft>
                <a:spcPts val="600"/>
              </a:spcAft>
            </a:pPr>
            <a:r>
              <a:rPr lang="en-CA" dirty="0"/>
              <a:t>Background</a:t>
            </a:r>
          </a:p>
          <a:p>
            <a:pPr lvl="1">
              <a:lnSpc>
                <a:spcPct val="100000"/>
              </a:lnSpc>
              <a:spcBef>
                <a:spcPts val="600"/>
              </a:spcBef>
              <a:spcAft>
                <a:spcPts val="600"/>
              </a:spcAft>
            </a:pPr>
            <a:r>
              <a:rPr lang="en-CA" b="1" dirty="0"/>
              <a:t>Text</a:t>
            </a:r>
          </a:p>
          <a:p>
            <a:pPr lvl="1">
              <a:lnSpc>
                <a:spcPct val="100000"/>
              </a:lnSpc>
              <a:spcBef>
                <a:spcPts val="600"/>
              </a:spcBef>
              <a:spcAft>
                <a:spcPts val="600"/>
              </a:spcAft>
            </a:pPr>
            <a:r>
              <a:rPr lang="en-CA" b="1" dirty="0"/>
              <a:t>Edge</a:t>
            </a:r>
          </a:p>
          <a:p>
            <a:pPr lvl="1">
              <a:lnSpc>
                <a:spcPct val="100000"/>
              </a:lnSpc>
              <a:spcBef>
                <a:spcPts val="600"/>
              </a:spcBef>
              <a:spcAft>
                <a:spcPts val="600"/>
              </a:spcAft>
            </a:pPr>
            <a:r>
              <a:rPr lang="en-CA" b="1" dirty="0"/>
              <a:t>Node interior</a:t>
            </a:r>
          </a:p>
          <a:p>
            <a:pPr lvl="1">
              <a:lnSpc>
                <a:spcPct val="100000"/>
              </a:lnSpc>
              <a:spcBef>
                <a:spcPts val="600"/>
              </a:spcBef>
              <a:spcAft>
                <a:spcPts val="600"/>
              </a:spcAft>
            </a:pPr>
            <a:r>
              <a:rPr lang="en-CA" b="1" dirty="0"/>
              <a:t>Node border</a:t>
            </a:r>
          </a:p>
          <a:p>
            <a:pPr lvl="1">
              <a:lnSpc>
                <a:spcPct val="100000"/>
              </a:lnSpc>
              <a:spcBef>
                <a:spcPts val="600"/>
              </a:spcBef>
              <a:spcAft>
                <a:spcPts val="600"/>
              </a:spcAft>
            </a:pPr>
            <a:endParaRPr lang="en-CA" dirty="0"/>
          </a:p>
          <a:p>
            <a:pPr lvl="1">
              <a:lnSpc>
                <a:spcPct val="100000"/>
              </a:lnSpc>
              <a:spcBef>
                <a:spcPts val="600"/>
              </a:spcBef>
              <a:spcAft>
                <a:spcPts val="600"/>
              </a:spcAft>
            </a:pPr>
            <a:endParaRPr lang="en-CA" dirty="0"/>
          </a:p>
        </p:txBody>
      </p:sp>
      <p:sp>
        <p:nvSpPr>
          <p:cNvPr id="3" name="Rectangle 2">
            <a:extLst>
              <a:ext uri="{FF2B5EF4-FFF2-40B4-BE49-F238E27FC236}">
                <a16:creationId xmlns:a16="http://schemas.microsoft.com/office/drawing/2014/main" id="{BB809B61-3FB8-A54E-91BF-E2823981083C}"/>
              </a:ext>
            </a:extLst>
          </p:cNvPr>
          <p:cNvSpPr/>
          <p:nvPr/>
        </p:nvSpPr>
        <p:spPr>
          <a:xfrm>
            <a:off x="7835868" y="2343149"/>
            <a:ext cx="3333750" cy="337184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87F90CCE-CF33-3B50-1861-77FC297D4D09}"/>
              </a:ext>
            </a:extLst>
          </p:cNvPr>
          <p:cNvSpPr/>
          <p:nvPr/>
        </p:nvSpPr>
        <p:spPr>
          <a:xfrm>
            <a:off x="3429548" y="3730428"/>
            <a:ext cx="137564" cy="13756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26A61C8B-549E-BF21-EDFE-7FEBC8B4DE40}"/>
              </a:ext>
            </a:extLst>
          </p:cNvPr>
          <p:cNvSpPr/>
          <p:nvPr/>
        </p:nvSpPr>
        <p:spPr>
          <a:xfrm>
            <a:off x="3429548" y="4166940"/>
            <a:ext cx="137564" cy="137564"/>
          </a:xfrm>
          <a:prstGeom prst="ellipse">
            <a:avLst/>
          </a:prstGeom>
          <a:solidFill>
            <a:srgbClr val="698B6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540230BE-2C65-4036-6560-F9B56E08256E}"/>
              </a:ext>
            </a:extLst>
          </p:cNvPr>
          <p:cNvSpPr/>
          <p:nvPr/>
        </p:nvSpPr>
        <p:spPr>
          <a:xfrm>
            <a:off x="3429548" y="4590803"/>
            <a:ext cx="137564" cy="137564"/>
          </a:xfrm>
          <a:prstGeom prst="ellipse">
            <a:avLst/>
          </a:prstGeom>
          <a:solidFill>
            <a:srgbClr val="8FBC8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22DF95AE-6D2C-85CD-CF28-C2598A37DE4E}"/>
              </a:ext>
            </a:extLst>
          </p:cNvPr>
          <p:cNvSpPr/>
          <p:nvPr/>
        </p:nvSpPr>
        <p:spPr>
          <a:xfrm>
            <a:off x="3429548" y="5021809"/>
            <a:ext cx="137564" cy="137564"/>
          </a:xfrm>
          <a:prstGeom prst="ellipse">
            <a:avLst/>
          </a:prstGeom>
          <a:solidFill>
            <a:srgbClr val="2B4B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4C0AC206-DB3A-F8C0-8D71-FC2C57C3D746}"/>
              </a:ext>
            </a:extLst>
          </p:cNvPr>
          <p:cNvSpPr/>
          <p:nvPr/>
        </p:nvSpPr>
        <p:spPr>
          <a:xfrm>
            <a:off x="3429548" y="5443290"/>
            <a:ext cx="137564" cy="1375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19515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6185C-FC4B-449A-58F3-CB7779D99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9FA70-D415-A812-09E4-A74780254827}"/>
              </a:ext>
            </a:extLst>
          </p:cNvPr>
          <p:cNvSpPr>
            <a:spLocks noGrp="1"/>
          </p:cNvSpPr>
          <p:nvPr>
            <p:ph type="title"/>
          </p:nvPr>
        </p:nvSpPr>
        <p:spPr/>
        <p:txBody>
          <a:bodyPr/>
          <a:lstStyle/>
          <a:p>
            <a:r>
              <a:rPr lang="en-CA" dirty="0"/>
              <a:t>Semantic Segmentation </a:t>
            </a:r>
            <a:br>
              <a:rPr lang="en-CA" dirty="0"/>
            </a:br>
            <a:r>
              <a:rPr lang="en-CA" dirty="0"/>
              <a:t>of TADA Project</a:t>
            </a:r>
          </a:p>
        </p:txBody>
      </p:sp>
      <p:pic>
        <p:nvPicPr>
          <p:cNvPr id="6" name="Content Placeholder 5" descr="A graph with green and black squares&#10;&#10;AI-generated content may be incorrect.">
            <a:extLst>
              <a:ext uri="{FF2B5EF4-FFF2-40B4-BE49-F238E27FC236}">
                <a16:creationId xmlns:a16="http://schemas.microsoft.com/office/drawing/2014/main" id="{46630F57-58CA-6794-F5B6-4D2EBA5A97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2698" t="9851" r="8335" b="10688"/>
          <a:stretch/>
        </p:blipFill>
        <p:spPr>
          <a:xfrm>
            <a:off x="7815360" y="2257424"/>
            <a:ext cx="3436144" cy="3457575"/>
          </a:xfrm>
        </p:spPr>
      </p:pic>
      <p:pic>
        <p:nvPicPr>
          <p:cNvPr id="8" name="Content Placeholder 7" descr="A close-up of a diagram&#10;&#10;AI-generated content may be incorrect.">
            <a:extLst>
              <a:ext uri="{FF2B5EF4-FFF2-40B4-BE49-F238E27FC236}">
                <a16:creationId xmlns:a16="http://schemas.microsoft.com/office/drawing/2014/main" id="{79A1C2B1-0129-4FA5-234B-C5DC00C6C57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r="7442"/>
          <a:stretch/>
        </p:blipFill>
        <p:spPr>
          <a:xfrm>
            <a:off x="3687730" y="1828800"/>
            <a:ext cx="4027520" cy="4351338"/>
          </a:xfrm>
        </p:spPr>
      </p:pic>
      <p:sp>
        <p:nvSpPr>
          <p:cNvPr id="11" name="Content Placeholder 3">
            <a:extLst>
              <a:ext uri="{FF2B5EF4-FFF2-40B4-BE49-F238E27FC236}">
                <a16:creationId xmlns:a16="http://schemas.microsoft.com/office/drawing/2014/main" id="{1FB810D6-F334-8417-8560-B7D79660814C}"/>
              </a:ext>
            </a:extLst>
          </p:cNvPr>
          <p:cNvSpPr txBox="1">
            <a:spLocks/>
          </p:cNvSpPr>
          <p:nvPr/>
        </p:nvSpPr>
        <p:spPr>
          <a:xfrm>
            <a:off x="800100" y="2231515"/>
            <a:ext cx="3286125"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Aft>
                <a:spcPts val="600"/>
              </a:spcAft>
            </a:pPr>
            <a:r>
              <a:rPr lang="en-CA" dirty="0"/>
              <a:t>In this project, we are focusing on 5 main components in a graph, or 5 main classes.</a:t>
            </a:r>
          </a:p>
          <a:p>
            <a:pPr lvl="1">
              <a:lnSpc>
                <a:spcPct val="100000"/>
              </a:lnSpc>
              <a:spcBef>
                <a:spcPts val="600"/>
              </a:spcBef>
              <a:spcAft>
                <a:spcPts val="600"/>
              </a:spcAft>
            </a:pPr>
            <a:r>
              <a:rPr lang="en-CA" b="1" dirty="0"/>
              <a:t>Background</a:t>
            </a:r>
          </a:p>
          <a:p>
            <a:pPr lvl="1">
              <a:lnSpc>
                <a:spcPct val="100000"/>
              </a:lnSpc>
              <a:spcBef>
                <a:spcPts val="600"/>
              </a:spcBef>
              <a:spcAft>
                <a:spcPts val="600"/>
              </a:spcAft>
            </a:pPr>
            <a:r>
              <a:rPr lang="en-CA" b="1" dirty="0"/>
              <a:t>Text</a:t>
            </a:r>
          </a:p>
          <a:p>
            <a:pPr lvl="1">
              <a:lnSpc>
                <a:spcPct val="100000"/>
              </a:lnSpc>
              <a:spcBef>
                <a:spcPts val="600"/>
              </a:spcBef>
              <a:spcAft>
                <a:spcPts val="600"/>
              </a:spcAft>
            </a:pPr>
            <a:r>
              <a:rPr lang="en-CA" b="1" dirty="0"/>
              <a:t>Edge</a:t>
            </a:r>
          </a:p>
          <a:p>
            <a:pPr lvl="1">
              <a:lnSpc>
                <a:spcPct val="100000"/>
              </a:lnSpc>
              <a:spcBef>
                <a:spcPts val="600"/>
              </a:spcBef>
              <a:spcAft>
                <a:spcPts val="600"/>
              </a:spcAft>
            </a:pPr>
            <a:r>
              <a:rPr lang="en-CA" b="1" dirty="0"/>
              <a:t>Node interior</a:t>
            </a:r>
          </a:p>
          <a:p>
            <a:pPr lvl="1">
              <a:lnSpc>
                <a:spcPct val="100000"/>
              </a:lnSpc>
              <a:spcBef>
                <a:spcPts val="600"/>
              </a:spcBef>
              <a:spcAft>
                <a:spcPts val="600"/>
              </a:spcAft>
            </a:pPr>
            <a:r>
              <a:rPr lang="en-CA" b="1" dirty="0"/>
              <a:t>Node border</a:t>
            </a:r>
          </a:p>
          <a:p>
            <a:pPr lvl="1">
              <a:lnSpc>
                <a:spcPct val="100000"/>
              </a:lnSpc>
              <a:spcBef>
                <a:spcPts val="600"/>
              </a:spcBef>
              <a:spcAft>
                <a:spcPts val="600"/>
              </a:spcAft>
            </a:pPr>
            <a:endParaRPr lang="en-CA" dirty="0"/>
          </a:p>
          <a:p>
            <a:pPr lvl="1">
              <a:lnSpc>
                <a:spcPct val="100000"/>
              </a:lnSpc>
              <a:spcBef>
                <a:spcPts val="600"/>
              </a:spcBef>
              <a:spcAft>
                <a:spcPts val="600"/>
              </a:spcAft>
            </a:pPr>
            <a:endParaRPr lang="en-CA" dirty="0"/>
          </a:p>
        </p:txBody>
      </p:sp>
      <p:sp>
        <p:nvSpPr>
          <p:cNvPr id="3" name="Oval 2">
            <a:extLst>
              <a:ext uri="{FF2B5EF4-FFF2-40B4-BE49-F238E27FC236}">
                <a16:creationId xmlns:a16="http://schemas.microsoft.com/office/drawing/2014/main" id="{91139DD4-B901-7A16-2E06-31920B2A5282}"/>
              </a:ext>
            </a:extLst>
          </p:cNvPr>
          <p:cNvSpPr/>
          <p:nvPr/>
        </p:nvSpPr>
        <p:spPr>
          <a:xfrm>
            <a:off x="3429548" y="3730428"/>
            <a:ext cx="137564" cy="13756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F97A4653-611D-AC02-9C10-229642F28FE7}"/>
              </a:ext>
            </a:extLst>
          </p:cNvPr>
          <p:cNvSpPr/>
          <p:nvPr/>
        </p:nvSpPr>
        <p:spPr>
          <a:xfrm>
            <a:off x="3429548" y="4166940"/>
            <a:ext cx="137564" cy="137564"/>
          </a:xfrm>
          <a:prstGeom prst="ellipse">
            <a:avLst/>
          </a:prstGeom>
          <a:solidFill>
            <a:srgbClr val="698B6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1DE12B57-1FDB-4CE1-8B97-23B268682956}"/>
              </a:ext>
            </a:extLst>
          </p:cNvPr>
          <p:cNvSpPr/>
          <p:nvPr/>
        </p:nvSpPr>
        <p:spPr>
          <a:xfrm>
            <a:off x="3429548" y="4590803"/>
            <a:ext cx="137564" cy="137564"/>
          </a:xfrm>
          <a:prstGeom prst="ellipse">
            <a:avLst/>
          </a:prstGeom>
          <a:solidFill>
            <a:srgbClr val="8FBC8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0F3D5CB0-5ECB-2599-7D50-CF1CEDD4C4C1}"/>
              </a:ext>
            </a:extLst>
          </p:cNvPr>
          <p:cNvSpPr/>
          <p:nvPr/>
        </p:nvSpPr>
        <p:spPr>
          <a:xfrm>
            <a:off x="3429548" y="5021809"/>
            <a:ext cx="137564" cy="137564"/>
          </a:xfrm>
          <a:prstGeom prst="ellipse">
            <a:avLst/>
          </a:prstGeom>
          <a:solidFill>
            <a:srgbClr val="2B4B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233447F5-0A86-2104-B20C-A6295EF4D8AA}"/>
              </a:ext>
            </a:extLst>
          </p:cNvPr>
          <p:cNvSpPr/>
          <p:nvPr/>
        </p:nvSpPr>
        <p:spPr>
          <a:xfrm>
            <a:off x="3429548" y="5443290"/>
            <a:ext cx="137564" cy="1375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23815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E82A-268E-8682-5831-7E4BAF20F90E}"/>
              </a:ext>
            </a:extLst>
          </p:cNvPr>
          <p:cNvSpPr>
            <a:spLocks noGrp="1"/>
          </p:cNvSpPr>
          <p:nvPr>
            <p:ph type="title"/>
          </p:nvPr>
        </p:nvSpPr>
        <p:spPr/>
        <p:txBody>
          <a:bodyPr/>
          <a:lstStyle/>
          <a:p>
            <a:r>
              <a:rPr lang="en-CA" dirty="0"/>
              <a:t>Gestalt Theory</a:t>
            </a:r>
          </a:p>
        </p:txBody>
      </p:sp>
      <p:sp>
        <p:nvSpPr>
          <p:cNvPr id="4" name="TextBox 3">
            <a:extLst>
              <a:ext uri="{FF2B5EF4-FFF2-40B4-BE49-F238E27FC236}">
                <a16:creationId xmlns:a16="http://schemas.microsoft.com/office/drawing/2014/main" id="{6B3D76C6-CE9A-3906-CBBB-F2671F6E4209}"/>
              </a:ext>
            </a:extLst>
          </p:cNvPr>
          <p:cNvSpPr txBox="1"/>
          <p:nvPr/>
        </p:nvSpPr>
        <p:spPr>
          <a:xfrm>
            <a:off x="1067345" y="3112626"/>
            <a:ext cx="3701142" cy="646331"/>
          </a:xfrm>
          <a:prstGeom prst="rect">
            <a:avLst/>
          </a:prstGeom>
          <a:noFill/>
        </p:spPr>
        <p:txBody>
          <a:bodyPr wrap="square">
            <a:spAutoFit/>
          </a:bodyPr>
          <a:lstStyle/>
          <a:p>
            <a:pPr marL="457200" lvl="1" indent="0" algn="ctr">
              <a:buNone/>
            </a:pPr>
            <a:r>
              <a:rPr lang="en-CA" sz="1800" b="1" dirty="0" err="1">
                <a:effectLst/>
                <a:latin typeface="Trebuchet MS (Body)"/>
                <a:ea typeface="Aptos" panose="020B0004020202020204" pitchFamily="34" charset="0"/>
                <a:cs typeface="Arial" panose="020B0604020202020204" pitchFamily="34" charset="0"/>
              </a:rPr>
              <a:t>Vicinanza</a:t>
            </a:r>
            <a:endParaRPr lang="en-CA" sz="1800" b="1" dirty="0">
              <a:effectLst/>
              <a:latin typeface="Trebuchet MS (Body)"/>
              <a:ea typeface="Aptos" panose="020B0004020202020204" pitchFamily="34" charset="0"/>
              <a:cs typeface="Arial" panose="020B0604020202020204" pitchFamily="34" charset="0"/>
            </a:endParaRPr>
          </a:p>
          <a:p>
            <a:pPr marL="457200" lvl="1" indent="0" algn="ctr">
              <a:buNone/>
            </a:pPr>
            <a:r>
              <a:rPr lang="en-CA" sz="1800" dirty="0">
                <a:effectLst/>
                <a:latin typeface="Trebuchet MS (Body)"/>
                <a:ea typeface="Aptos" panose="020B0004020202020204" pitchFamily="34" charset="0"/>
                <a:cs typeface="Arial" panose="020B0604020202020204" pitchFamily="34" charset="0"/>
              </a:rPr>
              <a:t>The proximity rule</a:t>
            </a:r>
          </a:p>
        </p:txBody>
      </p:sp>
      <p:sp>
        <p:nvSpPr>
          <p:cNvPr id="5" name="TextBox 4">
            <a:extLst>
              <a:ext uri="{FF2B5EF4-FFF2-40B4-BE49-F238E27FC236}">
                <a16:creationId xmlns:a16="http://schemas.microsoft.com/office/drawing/2014/main" id="{2E082B01-9E74-4487-D38A-38C5D80B9176}"/>
              </a:ext>
            </a:extLst>
          </p:cNvPr>
          <p:cNvSpPr txBox="1"/>
          <p:nvPr/>
        </p:nvSpPr>
        <p:spPr>
          <a:xfrm>
            <a:off x="6056730" y="3113765"/>
            <a:ext cx="3701142" cy="646331"/>
          </a:xfrm>
          <a:prstGeom prst="rect">
            <a:avLst/>
          </a:prstGeom>
          <a:noFill/>
        </p:spPr>
        <p:txBody>
          <a:bodyPr wrap="square">
            <a:spAutoFit/>
          </a:bodyPr>
          <a:lstStyle/>
          <a:p>
            <a:pPr lvl="1" algn="ctr"/>
            <a:r>
              <a:rPr lang="en-CA" sz="1800" b="1" dirty="0" err="1">
                <a:effectLst/>
                <a:latin typeface="Trebuchet MS (Body)"/>
                <a:ea typeface="Aptos" panose="020B0004020202020204" pitchFamily="34" charset="0"/>
                <a:cs typeface="Arial" panose="020B0604020202020204" pitchFamily="34" charset="0"/>
              </a:rPr>
              <a:t>Somiglianza</a:t>
            </a:r>
            <a:endParaRPr lang="en-CA" b="1" dirty="0">
              <a:latin typeface="Trebuchet MS (Body)"/>
              <a:ea typeface="Aptos" panose="020B0004020202020204" pitchFamily="34" charset="0"/>
              <a:cs typeface="Arial" panose="020B0604020202020204" pitchFamily="34" charset="0"/>
            </a:endParaRPr>
          </a:p>
          <a:p>
            <a:pPr lvl="1" algn="ctr"/>
            <a:r>
              <a:rPr lang="en-CA" sz="1800" dirty="0">
                <a:effectLst/>
                <a:latin typeface="Trebuchet MS (Body)"/>
                <a:ea typeface="Aptos" panose="020B0004020202020204" pitchFamily="34" charset="0"/>
                <a:cs typeface="Arial" panose="020B0604020202020204" pitchFamily="34" charset="0"/>
              </a:rPr>
              <a:t>The similarity rule</a:t>
            </a:r>
          </a:p>
        </p:txBody>
      </p:sp>
      <p:sp>
        <p:nvSpPr>
          <p:cNvPr id="7" name="TextBox 6">
            <a:extLst>
              <a:ext uri="{FF2B5EF4-FFF2-40B4-BE49-F238E27FC236}">
                <a16:creationId xmlns:a16="http://schemas.microsoft.com/office/drawing/2014/main" id="{C590875C-057E-A526-2745-7C6F531E7771}"/>
              </a:ext>
            </a:extLst>
          </p:cNvPr>
          <p:cNvSpPr txBox="1"/>
          <p:nvPr/>
        </p:nvSpPr>
        <p:spPr>
          <a:xfrm>
            <a:off x="4493137" y="5612983"/>
            <a:ext cx="3397432" cy="369332"/>
          </a:xfrm>
          <a:prstGeom prst="rect">
            <a:avLst/>
          </a:prstGeom>
          <a:noFill/>
        </p:spPr>
        <p:txBody>
          <a:bodyPr wrap="square">
            <a:spAutoFit/>
          </a:bodyPr>
          <a:lstStyle/>
          <a:p>
            <a:pPr lvl="1"/>
            <a:r>
              <a:rPr lang="en-CA" sz="1800" b="1" dirty="0">
                <a:effectLst/>
                <a:latin typeface="Trebuchet MS (Body)"/>
                <a:ea typeface="Aptos" panose="020B0004020202020204" pitchFamily="34" charset="0"/>
                <a:cs typeface="Arial" panose="020B0604020202020204" pitchFamily="34" charset="0"/>
              </a:rPr>
              <a:t>Color constancy</a:t>
            </a:r>
            <a:endParaRPr lang="en-CA" sz="1800" b="1" kern="100" dirty="0">
              <a:effectLst/>
              <a:latin typeface="Trebuchet MS (Body)"/>
              <a:ea typeface="Aptos" panose="020B0004020202020204" pitchFamily="34" charset="0"/>
              <a:cs typeface="Times New Roman" panose="02020603050405020304" pitchFamily="18" charset="0"/>
            </a:endParaRPr>
          </a:p>
        </p:txBody>
      </p:sp>
      <p:pic>
        <p:nvPicPr>
          <p:cNvPr id="8" name="Picture 7" descr="A group of black rectangles and circles&#10;&#10;Description automatically generated">
            <a:extLst>
              <a:ext uri="{FF2B5EF4-FFF2-40B4-BE49-F238E27FC236}">
                <a16:creationId xmlns:a16="http://schemas.microsoft.com/office/drawing/2014/main" id="{B8FE8FD4-BD1E-EBD4-DEBD-89E48463B2E5}"/>
              </a:ext>
            </a:extLst>
          </p:cNvPr>
          <p:cNvPicPr>
            <a:picLocks noChangeAspect="1"/>
          </p:cNvPicPr>
          <p:nvPr/>
        </p:nvPicPr>
        <p:blipFill>
          <a:blip r:embed="rId3"/>
          <a:stretch>
            <a:fillRect/>
          </a:stretch>
        </p:blipFill>
        <p:spPr>
          <a:xfrm>
            <a:off x="6510500" y="1764092"/>
            <a:ext cx="1542520" cy="1144876"/>
          </a:xfrm>
          <a:prstGeom prst="rect">
            <a:avLst/>
          </a:prstGeom>
        </p:spPr>
      </p:pic>
      <p:pic>
        <p:nvPicPr>
          <p:cNvPr id="9" name="Picture 8" descr="A black and white dotted circle&#10;&#10;Description automatically generated">
            <a:extLst>
              <a:ext uri="{FF2B5EF4-FFF2-40B4-BE49-F238E27FC236}">
                <a16:creationId xmlns:a16="http://schemas.microsoft.com/office/drawing/2014/main" id="{5CFECC45-273E-5C48-5D97-320E6BEED0E8}"/>
              </a:ext>
            </a:extLst>
          </p:cNvPr>
          <p:cNvPicPr>
            <a:picLocks noChangeAspect="1"/>
          </p:cNvPicPr>
          <p:nvPr/>
        </p:nvPicPr>
        <p:blipFill>
          <a:blip r:embed="rId4"/>
          <a:stretch>
            <a:fillRect/>
          </a:stretch>
        </p:blipFill>
        <p:spPr>
          <a:xfrm>
            <a:off x="8426005" y="1691322"/>
            <a:ext cx="1290417" cy="1290417"/>
          </a:xfrm>
          <a:prstGeom prst="rect">
            <a:avLst/>
          </a:prstGeom>
        </p:spPr>
      </p:pic>
      <p:pic>
        <p:nvPicPr>
          <p:cNvPr id="10" name="Picture 9" descr="A black dots on a white background&#10;&#10;Description automatically generated">
            <a:extLst>
              <a:ext uri="{FF2B5EF4-FFF2-40B4-BE49-F238E27FC236}">
                <a16:creationId xmlns:a16="http://schemas.microsoft.com/office/drawing/2014/main" id="{36378962-356D-BD8E-E591-7915064009BF}"/>
              </a:ext>
            </a:extLst>
          </p:cNvPr>
          <p:cNvPicPr>
            <a:picLocks noChangeAspect="1"/>
          </p:cNvPicPr>
          <p:nvPr/>
        </p:nvPicPr>
        <p:blipFill>
          <a:blip r:embed="rId5"/>
          <a:srcRect t="24781"/>
          <a:stretch/>
        </p:blipFill>
        <p:spPr>
          <a:xfrm>
            <a:off x="1357956" y="1812445"/>
            <a:ext cx="3602120" cy="1144877"/>
          </a:xfrm>
          <a:prstGeom prst="rect">
            <a:avLst/>
          </a:prstGeom>
        </p:spPr>
      </p:pic>
      <p:pic>
        <p:nvPicPr>
          <p:cNvPr id="12" name="Picture 11" descr="A black object on a white background&#10;&#10;Description automatically generated">
            <a:extLst>
              <a:ext uri="{FF2B5EF4-FFF2-40B4-BE49-F238E27FC236}">
                <a16:creationId xmlns:a16="http://schemas.microsoft.com/office/drawing/2014/main" id="{1F415478-AB6D-EE24-8F37-66EFDB4FBA7D}"/>
              </a:ext>
            </a:extLst>
          </p:cNvPr>
          <p:cNvPicPr>
            <a:picLocks noChangeAspect="1"/>
          </p:cNvPicPr>
          <p:nvPr/>
        </p:nvPicPr>
        <p:blipFill>
          <a:blip r:embed="rId6"/>
          <a:stretch>
            <a:fillRect/>
          </a:stretch>
        </p:blipFill>
        <p:spPr>
          <a:xfrm>
            <a:off x="4656455" y="4161367"/>
            <a:ext cx="2324826" cy="1323436"/>
          </a:xfrm>
          <a:prstGeom prst="rect">
            <a:avLst/>
          </a:prstGeom>
        </p:spPr>
      </p:pic>
      <p:sp>
        <p:nvSpPr>
          <p:cNvPr id="13" name="TextBox 12">
            <a:extLst>
              <a:ext uri="{FF2B5EF4-FFF2-40B4-BE49-F238E27FC236}">
                <a16:creationId xmlns:a16="http://schemas.microsoft.com/office/drawing/2014/main" id="{537331EC-FAA0-FDDB-5760-B9B534C74E25}"/>
              </a:ext>
            </a:extLst>
          </p:cNvPr>
          <p:cNvSpPr txBox="1"/>
          <p:nvPr/>
        </p:nvSpPr>
        <p:spPr>
          <a:xfrm>
            <a:off x="7191374" y="6287577"/>
            <a:ext cx="3933825" cy="369332"/>
          </a:xfrm>
          <a:prstGeom prst="rect">
            <a:avLst/>
          </a:prstGeom>
          <a:noFill/>
        </p:spPr>
        <p:txBody>
          <a:bodyPr wrap="square" rtlCol="0">
            <a:spAutoFit/>
          </a:bodyPr>
          <a:lstStyle/>
          <a:p>
            <a:pPr algn="r"/>
            <a:r>
              <a:rPr lang="en-CA" dirty="0"/>
              <a:t>Source: </a:t>
            </a:r>
            <a:r>
              <a:rPr lang="en-CA" dirty="0" err="1"/>
              <a:t>Desolneux</a:t>
            </a:r>
            <a:r>
              <a:rPr lang="en-CA" dirty="0"/>
              <a:t> et al., 2008</a:t>
            </a:r>
          </a:p>
        </p:txBody>
      </p:sp>
    </p:spTree>
    <p:extLst>
      <p:ext uri="{BB962C8B-B14F-4D97-AF65-F5344CB8AC3E}">
        <p14:creationId xmlns:p14="http://schemas.microsoft.com/office/powerpoint/2010/main" val="41612426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DB2F-379C-08C7-F6C9-2934F09C3149}"/>
              </a:ext>
            </a:extLst>
          </p:cNvPr>
          <p:cNvSpPr>
            <a:spLocks noGrp="1"/>
          </p:cNvSpPr>
          <p:nvPr>
            <p:ph type="title"/>
          </p:nvPr>
        </p:nvSpPr>
        <p:spPr/>
        <p:txBody>
          <a:bodyPr/>
          <a:lstStyle/>
          <a:p>
            <a:r>
              <a:rPr lang="en-CA" dirty="0"/>
              <a:t>What is Neural Network?</a:t>
            </a:r>
          </a:p>
        </p:txBody>
      </p:sp>
      <p:pic>
        <p:nvPicPr>
          <p:cNvPr id="3076" name="Picture 4" descr="A high Artificial Neural Network: modeling the brain's exposure to  psychedelics | by Furaha Damién | Becoming Human: Artificial Intelligence  Magazine">
            <a:extLst>
              <a:ext uri="{FF2B5EF4-FFF2-40B4-BE49-F238E27FC236}">
                <a16:creationId xmlns:a16="http://schemas.microsoft.com/office/drawing/2014/main" id="{940C8369-9541-DD7C-7B1D-B8A3A56106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96" t="3293" r="59294" b="50000"/>
          <a:stretch/>
        </p:blipFill>
        <p:spPr bwMode="auto">
          <a:xfrm>
            <a:off x="1400783" y="1787464"/>
            <a:ext cx="3176193" cy="22758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A high Artificial Neural Network: modeling the brain's exposure to  psychedelics | by Furaha Damién | Becoming Human: Artificial Intelligence  Magazine">
            <a:extLst>
              <a:ext uri="{FF2B5EF4-FFF2-40B4-BE49-F238E27FC236}">
                <a16:creationId xmlns:a16="http://schemas.microsoft.com/office/drawing/2014/main" id="{5DCE656E-4D1C-193E-79BC-BD7C51B1FA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19" t="51190"/>
          <a:stretch/>
        </p:blipFill>
        <p:spPr bwMode="auto">
          <a:xfrm>
            <a:off x="5186913" y="3993708"/>
            <a:ext cx="4856226" cy="23710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high Artificial Neural Network: modeling the brain's exposure to  psychedelics | by Furaha Damién | Becoming Human: Artificial Intelligence  Magazine">
            <a:extLst>
              <a:ext uri="{FF2B5EF4-FFF2-40B4-BE49-F238E27FC236}">
                <a16:creationId xmlns:a16="http://schemas.microsoft.com/office/drawing/2014/main" id="{A18FD87F-614F-0448-CF0A-B5B36E2149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688" r="62372" b="4470"/>
          <a:stretch/>
        </p:blipFill>
        <p:spPr bwMode="auto">
          <a:xfrm>
            <a:off x="4902897" y="1811783"/>
            <a:ext cx="3744991" cy="202091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4AC29E-0F4A-BE41-A155-0B4CEB6F3BFA}"/>
              </a:ext>
            </a:extLst>
          </p:cNvPr>
          <p:cNvSpPr txBox="1"/>
          <p:nvPr/>
        </p:nvSpPr>
        <p:spPr>
          <a:xfrm>
            <a:off x="7191374" y="6287577"/>
            <a:ext cx="3933825" cy="646331"/>
          </a:xfrm>
          <a:prstGeom prst="rect">
            <a:avLst/>
          </a:prstGeom>
          <a:noFill/>
        </p:spPr>
        <p:txBody>
          <a:bodyPr wrap="square" rtlCol="0">
            <a:spAutoFit/>
          </a:bodyPr>
          <a:lstStyle/>
          <a:p>
            <a:pPr algn="r"/>
            <a:r>
              <a:rPr lang="en-CA" dirty="0"/>
              <a:t>Source: </a:t>
            </a:r>
            <a:r>
              <a:rPr lang="en-CA" dirty="0" err="1"/>
              <a:t>Damién</a:t>
            </a:r>
            <a:r>
              <a:rPr lang="en-CA" dirty="0"/>
              <a:t> 2021</a:t>
            </a:r>
          </a:p>
          <a:p>
            <a:pPr algn="r"/>
            <a:r>
              <a:rPr lang="en-CA" dirty="0"/>
              <a:t> </a:t>
            </a:r>
          </a:p>
        </p:txBody>
      </p:sp>
      <p:sp>
        <p:nvSpPr>
          <p:cNvPr id="7" name="Rectangle 6">
            <a:extLst>
              <a:ext uri="{FF2B5EF4-FFF2-40B4-BE49-F238E27FC236}">
                <a16:creationId xmlns:a16="http://schemas.microsoft.com/office/drawing/2014/main" id="{7F5D6932-A489-51FC-2E7E-5E572DF1BF0F}"/>
              </a:ext>
            </a:extLst>
          </p:cNvPr>
          <p:cNvSpPr/>
          <p:nvPr/>
        </p:nvSpPr>
        <p:spPr>
          <a:xfrm>
            <a:off x="1261872" y="1575881"/>
            <a:ext cx="596111" cy="50583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166412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1D5D-C6FF-2F75-D30C-D04718245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7978F-7F8E-049F-A219-ECBCA17C4C66}"/>
              </a:ext>
            </a:extLst>
          </p:cNvPr>
          <p:cNvSpPr>
            <a:spLocks noGrp="1"/>
          </p:cNvSpPr>
          <p:nvPr>
            <p:ph type="title"/>
          </p:nvPr>
        </p:nvSpPr>
        <p:spPr/>
        <p:txBody>
          <a:bodyPr/>
          <a:lstStyle/>
          <a:p>
            <a:r>
              <a:rPr lang="en-CA" dirty="0"/>
              <a:t>What is CNNs?</a:t>
            </a:r>
          </a:p>
        </p:txBody>
      </p:sp>
      <p:sp>
        <p:nvSpPr>
          <p:cNvPr id="3" name="Content Placeholder 2">
            <a:extLst>
              <a:ext uri="{FF2B5EF4-FFF2-40B4-BE49-F238E27FC236}">
                <a16:creationId xmlns:a16="http://schemas.microsoft.com/office/drawing/2014/main" id="{956248ED-7406-C6A3-031A-A388CD5027BF}"/>
              </a:ext>
            </a:extLst>
          </p:cNvPr>
          <p:cNvSpPr>
            <a:spLocks noGrp="1"/>
          </p:cNvSpPr>
          <p:nvPr>
            <p:ph idx="1"/>
          </p:nvPr>
        </p:nvSpPr>
        <p:spPr>
          <a:xfrm>
            <a:off x="1261872" y="1828800"/>
            <a:ext cx="9487192" cy="4351337"/>
          </a:xfrm>
        </p:spPr>
        <p:txBody>
          <a:bodyPr>
            <a:normAutofit/>
          </a:bodyPr>
          <a:lstStyle/>
          <a:p>
            <a:pPr marL="0" indent="0">
              <a:lnSpc>
                <a:spcPct val="150000"/>
              </a:lnSpc>
              <a:buNone/>
            </a:pPr>
            <a:r>
              <a:rPr lang="en-US" sz="2400" dirty="0"/>
              <a:t>CNNs are trained through their convolutional layers to recognize various patterns in the input images. Convolutional layers are followed by a fully connected neural network, which is used to translate those features obtained from the previous layers to the given output phases (</a:t>
            </a:r>
            <a:r>
              <a:rPr lang="en-US" sz="2400" dirty="0" err="1"/>
              <a:t>Karimpouli</a:t>
            </a:r>
            <a:r>
              <a:rPr lang="en-US" sz="2400" dirty="0"/>
              <a:t> &amp; Tahmasebi, 2019).</a:t>
            </a:r>
            <a:endParaRPr lang="en-CA" dirty="0"/>
          </a:p>
        </p:txBody>
      </p:sp>
    </p:spTree>
    <p:extLst>
      <p:ext uri="{BB962C8B-B14F-4D97-AF65-F5344CB8AC3E}">
        <p14:creationId xmlns:p14="http://schemas.microsoft.com/office/powerpoint/2010/main" val="152729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1A7A5-178A-AE3A-99B6-78EE6EE07C63}"/>
              </a:ext>
            </a:extLst>
          </p:cNvPr>
          <p:cNvSpPr>
            <a:spLocks noGrp="1"/>
          </p:cNvSpPr>
          <p:nvPr>
            <p:ph type="title"/>
          </p:nvPr>
        </p:nvSpPr>
        <p:spPr/>
        <p:txBody>
          <a:bodyPr/>
          <a:lstStyle/>
          <a:p>
            <a:br>
              <a:rPr lang="en-CA" dirty="0"/>
            </a:br>
            <a:r>
              <a:rPr lang="en-CA" dirty="0" err="1"/>
              <a:t>SegNet</a:t>
            </a:r>
            <a:r>
              <a:rPr lang="en-CA" dirty="0"/>
              <a:t> Model</a:t>
            </a:r>
          </a:p>
        </p:txBody>
      </p:sp>
      <p:pic>
        <p:nvPicPr>
          <p:cNvPr id="4" name="Picture 3" descr="A diagram of several different colored boxes&#10;&#10;AI-generated content may be incorrect.">
            <a:extLst>
              <a:ext uri="{FF2B5EF4-FFF2-40B4-BE49-F238E27FC236}">
                <a16:creationId xmlns:a16="http://schemas.microsoft.com/office/drawing/2014/main" id="{8BFA2921-8726-BCD1-A7F0-5698A69F59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6" y="2382212"/>
            <a:ext cx="10304495" cy="2977955"/>
          </a:xfrm>
          <a:prstGeom prst="rect">
            <a:avLst/>
          </a:prstGeom>
        </p:spPr>
      </p:pic>
      <p:sp>
        <p:nvSpPr>
          <p:cNvPr id="7" name="TextBox 6">
            <a:extLst>
              <a:ext uri="{FF2B5EF4-FFF2-40B4-BE49-F238E27FC236}">
                <a16:creationId xmlns:a16="http://schemas.microsoft.com/office/drawing/2014/main" id="{ECF8CC0F-59C3-0AB1-DE2F-6C23BE9FBDFA}"/>
              </a:ext>
            </a:extLst>
          </p:cNvPr>
          <p:cNvSpPr txBox="1"/>
          <p:nvPr/>
        </p:nvSpPr>
        <p:spPr>
          <a:xfrm>
            <a:off x="7191374" y="6287577"/>
            <a:ext cx="3933825" cy="369332"/>
          </a:xfrm>
          <a:prstGeom prst="rect">
            <a:avLst/>
          </a:prstGeom>
          <a:noFill/>
        </p:spPr>
        <p:txBody>
          <a:bodyPr wrap="square" rtlCol="0">
            <a:spAutoFit/>
          </a:bodyPr>
          <a:lstStyle/>
          <a:p>
            <a:pPr algn="r"/>
            <a:r>
              <a:rPr lang="en-CA" dirty="0"/>
              <a:t>Source: </a:t>
            </a:r>
            <a:r>
              <a:rPr lang="en-CA" sz="1800" dirty="0">
                <a:effectLst/>
                <a:latin typeface="Cambria" panose="02040503050406030204" pitchFamily="18" charset="0"/>
                <a:ea typeface="Aptos" panose="020B0004020202020204" pitchFamily="34" charset="0"/>
                <a:cs typeface="Arial" panose="020B0604020202020204" pitchFamily="34" charset="0"/>
              </a:rPr>
              <a:t>Badrinarayanan et al., 2017</a:t>
            </a:r>
            <a:endParaRPr lang="en-CA" dirty="0"/>
          </a:p>
        </p:txBody>
      </p:sp>
    </p:spTree>
    <p:extLst>
      <p:ext uri="{BB962C8B-B14F-4D97-AF65-F5344CB8AC3E}">
        <p14:creationId xmlns:p14="http://schemas.microsoft.com/office/powerpoint/2010/main" val="191932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AAF38-F82F-F302-216F-E2A4CB05B9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B3A2B3-2A0B-E2A4-DD58-74087587A8B9}"/>
              </a:ext>
            </a:extLst>
          </p:cNvPr>
          <p:cNvSpPr>
            <a:spLocks noGrp="1"/>
          </p:cNvSpPr>
          <p:nvPr>
            <p:ph type="title"/>
          </p:nvPr>
        </p:nvSpPr>
        <p:spPr/>
        <p:txBody>
          <a:bodyPr/>
          <a:lstStyle/>
          <a:p>
            <a:br>
              <a:rPr lang="en-CA" dirty="0"/>
            </a:br>
            <a:r>
              <a:rPr lang="en-CA" dirty="0" err="1"/>
              <a:t>SegNet</a:t>
            </a:r>
            <a:r>
              <a:rPr lang="en-CA" dirty="0"/>
              <a:t> Model</a:t>
            </a:r>
          </a:p>
        </p:txBody>
      </p:sp>
      <p:pic>
        <p:nvPicPr>
          <p:cNvPr id="4" name="Picture 3" descr="A diagram of several different colored boxes&#10;&#10;AI-generated content may be incorrect.">
            <a:extLst>
              <a:ext uri="{FF2B5EF4-FFF2-40B4-BE49-F238E27FC236}">
                <a16:creationId xmlns:a16="http://schemas.microsoft.com/office/drawing/2014/main" id="{0D0AAE1E-AEF8-3C02-6EF7-B97FB35BE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146" y="1808054"/>
            <a:ext cx="10304495" cy="2977955"/>
          </a:xfrm>
          <a:prstGeom prst="rect">
            <a:avLst/>
          </a:prstGeom>
        </p:spPr>
      </p:pic>
      <p:sp>
        <p:nvSpPr>
          <p:cNvPr id="6" name="TextBox 5">
            <a:extLst>
              <a:ext uri="{FF2B5EF4-FFF2-40B4-BE49-F238E27FC236}">
                <a16:creationId xmlns:a16="http://schemas.microsoft.com/office/drawing/2014/main" id="{210C5B34-8911-3FC8-4D17-169D1A133F48}"/>
              </a:ext>
            </a:extLst>
          </p:cNvPr>
          <p:cNvSpPr txBox="1"/>
          <p:nvPr/>
        </p:nvSpPr>
        <p:spPr>
          <a:xfrm>
            <a:off x="1261872" y="4984167"/>
            <a:ext cx="9864835" cy="1296381"/>
          </a:xfrm>
          <a:prstGeom prst="rect">
            <a:avLst/>
          </a:prstGeom>
          <a:noFill/>
        </p:spPr>
        <p:txBody>
          <a:bodyPr wrap="square">
            <a:spAutoFit/>
          </a:bodyPr>
          <a:lstStyle/>
          <a:p>
            <a:pPr marL="0" lvl="6">
              <a:lnSpc>
                <a:spcPct val="150000"/>
              </a:lnSpc>
              <a:spcAft>
                <a:spcPts val="800"/>
              </a:spcAft>
            </a:pPr>
            <a:r>
              <a:rPr lang="en-CA" sz="1800" b="1" kern="100" dirty="0">
                <a:effectLst/>
                <a:latin typeface="Cambria" panose="02040503050406030204" pitchFamily="18" charset="0"/>
                <a:ea typeface="Yu Gothic" panose="020B0400000000000000" pitchFamily="34" charset="-128"/>
                <a:cs typeface="Arial" panose="020B0604020202020204" pitchFamily="34" charset="0"/>
              </a:rPr>
              <a:t>Convolutional layer:</a:t>
            </a:r>
            <a:r>
              <a:rPr lang="en-CA" sz="1800" kern="100" dirty="0">
                <a:effectLst/>
                <a:latin typeface="Cambria" panose="02040503050406030204" pitchFamily="18" charset="0"/>
                <a:ea typeface="Yu Gothic" panose="020B0400000000000000" pitchFamily="34" charset="-128"/>
                <a:cs typeface="Arial" panose="020B0604020202020204" pitchFamily="34" charset="0"/>
              </a:rPr>
              <a:t> In this layer, input images or feature maps from the last layer are convolved with some small size filters (or kernels) to generate new feature maps. These convolutions are being performed with a shift of “n” pixels, which are called stride </a:t>
            </a:r>
            <a:r>
              <a:rPr lang="en-CA" sz="1800" kern="100" dirty="0">
                <a:effectLst/>
                <a:latin typeface="Cambria" panose="02040503050406030204" pitchFamily="18" charset="0"/>
                <a:ea typeface="Aptos" panose="020B0004020202020204" pitchFamily="34" charset="0"/>
                <a:cs typeface="Arial" panose="020B0604020202020204" pitchFamily="34" charset="0"/>
              </a:rPr>
              <a:t>(</a:t>
            </a:r>
            <a:r>
              <a:rPr lang="en-CA" sz="1800" kern="100" dirty="0" err="1">
                <a:effectLst/>
                <a:latin typeface="Cambria" panose="02040503050406030204" pitchFamily="18" charset="0"/>
                <a:ea typeface="Aptos" panose="020B0004020202020204" pitchFamily="34" charset="0"/>
                <a:cs typeface="Arial" panose="020B0604020202020204" pitchFamily="34" charset="0"/>
              </a:rPr>
              <a:t>Krizhevsky</a:t>
            </a:r>
            <a:r>
              <a:rPr lang="en-CA" sz="1800" kern="100" dirty="0">
                <a:effectLst/>
                <a:latin typeface="Cambria" panose="02040503050406030204" pitchFamily="18" charset="0"/>
                <a:ea typeface="Aptos" panose="020B0004020202020204" pitchFamily="34" charset="0"/>
                <a:cs typeface="Arial" panose="020B0604020202020204" pitchFamily="34" charset="0"/>
              </a:rPr>
              <a:t> et al., 2012)</a:t>
            </a:r>
            <a:r>
              <a:rPr lang="en-CA" sz="1800" kern="100" dirty="0">
                <a:effectLst/>
                <a:latin typeface="Cambria" panose="02040503050406030204" pitchFamily="18" charset="0"/>
                <a:ea typeface="Yu Gothic" panose="020B0400000000000000" pitchFamily="34" charset="-128"/>
                <a:cs typeface="Arial" panose="020B0604020202020204" pitchFamily="34" charset="0"/>
              </a:rPr>
              <a:t>. </a:t>
            </a:r>
            <a:endParaRPr lang="en-CA" sz="16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79DCE4E-1170-67C5-60DF-9D54CE095AA6}"/>
              </a:ext>
            </a:extLst>
          </p:cNvPr>
          <p:cNvSpPr txBox="1"/>
          <p:nvPr/>
        </p:nvSpPr>
        <p:spPr>
          <a:xfrm>
            <a:off x="7191374" y="6287577"/>
            <a:ext cx="3933825" cy="369332"/>
          </a:xfrm>
          <a:prstGeom prst="rect">
            <a:avLst/>
          </a:prstGeom>
          <a:noFill/>
        </p:spPr>
        <p:txBody>
          <a:bodyPr wrap="square" rtlCol="0">
            <a:spAutoFit/>
          </a:bodyPr>
          <a:lstStyle/>
          <a:p>
            <a:pPr algn="r"/>
            <a:r>
              <a:rPr lang="en-CA" dirty="0"/>
              <a:t>Source: </a:t>
            </a:r>
            <a:r>
              <a:rPr lang="en-CA" sz="1800" dirty="0">
                <a:effectLst/>
                <a:latin typeface="Cambria" panose="02040503050406030204" pitchFamily="18" charset="0"/>
                <a:ea typeface="Aptos" panose="020B0004020202020204" pitchFamily="34" charset="0"/>
                <a:cs typeface="Arial" panose="020B0604020202020204" pitchFamily="34" charset="0"/>
              </a:rPr>
              <a:t>Badrinarayanan et al., 2017</a:t>
            </a:r>
            <a:endParaRPr lang="en-CA" dirty="0"/>
          </a:p>
        </p:txBody>
      </p:sp>
    </p:spTree>
    <p:extLst>
      <p:ext uri="{BB962C8B-B14F-4D97-AF65-F5344CB8AC3E}">
        <p14:creationId xmlns:p14="http://schemas.microsoft.com/office/powerpoint/2010/main" val="333595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BC54F-EF64-26DB-8A1B-FE7EA3C10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C7EE9-DA92-D934-78AD-E55E7F049729}"/>
              </a:ext>
            </a:extLst>
          </p:cNvPr>
          <p:cNvSpPr>
            <a:spLocks noGrp="1"/>
          </p:cNvSpPr>
          <p:nvPr>
            <p:ph type="title"/>
          </p:nvPr>
        </p:nvSpPr>
        <p:spPr/>
        <p:txBody>
          <a:bodyPr/>
          <a:lstStyle/>
          <a:p>
            <a:br>
              <a:rPr lang="en-CA" dirty="0"/>
            </a:br>
            <a:r>
              <a:rPr lang="en-CA" dirty="0" err="1"/>
              <a:t>SegNet</a:t>
            </a:r>
            <a:r>
              <a:rPr lang="en-CA" dirty="0"/>
              <a:t> Model</a:t>
            </a:r>
          </a:p>
        </p:txBody>
      </p:sp>
      <p:pic>
        <p:nvPicPr>
          <p:cNvPr id="4" name="Picture 3" descr="A diagram of several different colored boxes&#10;&#10;AI-generated content may be incorrect.">
            <a:extLst>
              <a:ext uri="{FF2B5EF4-FFF2-40B4-BE49-F238E27FC236}">
                <a16:creationId xmlns:a16="http://schemas.microsoft.com/office/drawing/2014/main" id="{32C36A72-767B-5B89-5FA0-F4AE7ACDCBD2}"/>
              </a:ext>
            </a:extLst>
          </p:cNvPr>
          <p:cNvPicPr>
            <a:picLocks noChangeAspect="1"/>
          </p:cNvPicPr>
          <p:nvPr/>
        </p:nvPicPr>
        <p:blipFill>
          <a:blip r:embed="rId3">
            <a:extLst>
              <a:ext uri="{28A0092B-C50C-407E-A947-70E740481C1C}">
                <a14:useLocalDpi xmlns:a14="http://schemas.microsoft.com/office/drawing/2010/main" val="0"/>
              </a:ext>
            </a:extLst>
          </a:blip>
          <a:srcRect l="21421" r="20804"/>
          <a:stretch/>
        </p:blipFill>
        <p:spPr>
          <a:xfrm>
            <a:off x="1060314" y="1848767"/>
            <a:ext cx="5953329" cy="2977955"/>
          </a:xfrm>
          <a:prstGeom prst="rect">
            <a:avLst/>
          </a:prstGeom>
        </p:spPr>
      </p:pic>
      <p:sp>
        <p:nvSpPr>
          <p:cNvPr id="6" name="TextBox 5">
            <a:extLst>
              <a:ext uri="{FF2B5EF4-FFF2-40B4-BE49-F238E27FC236}">
                <a16:creationId xmlns:a16="http://schemas.microsoft.com/office/drawing/2014/main" id="{12876DE5-1842-94B3-9905-A80AF043A34E}"/>
              </a:ext>
            </a:extLst>
          </p:cNvPr>
          <p:cNvSpPr txBox="1"/>
          <p:nvPr/>
        </p:nvSpPr>
        <p:spPr>
          <a:xfrm>
            <a:off x="1261872" y="4984167"/>
            <a:ext cx="9864835" cy="1296381"/>
          </a:xfrm>
          <a:prstGeom prst="rect">
            <a:avLst/>
          </a:prstGeom>
          <a:noFill/>
        </p:spPr>
        <p:txBody>
          <a:bodyPr wrap="square">
            <a:spAutoFit/>
          </a:bodyPr>
          <a:lstStyle/>
          <a:p>
            <a:pPr marL="0" lvl="6">
              <a:lnSpc>
                <a:spcPct val="150000"/>
              </a:lnSpc>
              <a:spcAft>
                <a:spcPts val="800"/>
              </a:spcAft>
            </a:pPr>
            <a:r>
              <a:rPr lang="en-US" sz="1800" b="1" kern="100" dirty="0">
                <a:effectLst/>
                <a:latin typeface="Cambria" panose="02040503050406030204" pitchFamily="18" charset="0"/>
                <a:ea typeface="Yu Gothic" panose="020B0400000000000000" pitchFamily="34" charset="-128"/>
                <a:cs typeface="Arial" panose="020B0604020202020204" pitchFamily="34" charset="0"/>
              </a:rPr>
              <a:t>Max-pooling layer: </a:t>
            </a:r>
            <a:r>
              <a:rPr lang="en-US" sz="1800" kern="100" dirty="0">
                <a:effectLst/>
                <a:latin typeface="Cambria" panose="02040503050406030204" pitchFamily="18" charset="0"/>
                <a:ea typeface="Yu Gothic" panose="020B0400000000000000" pitchFamily="34" charset="-128"/>
                <a:cs typeface="Arial" panose="020B0604020202020204" pitchFamily="34" charset="0"/>
              </a:rPr>
              <a:t>This layer is a form of down-sampling, where it is used to summarize data by choosing the local maximum in a sliding window moving across the feature maps with a stride of the same length.</a:t>
            </a:r>
            <a:endParaRPr lang="en-CA"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4098" name="Picture 2" descr="max-pooling - Austin G. Walters">
            <a:extLst>
              <a:ext uri="{FF2B5EF4-FFF2-40B4-BE49-F238E27FC236}">
                <a16:creationId xmlns:a16="http://schemas.microsoft.com/office/drawing/2014/main" id="{3D67DB29-DE88-1117-CF4D-2674392D57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5321" y="2115879"/>
            <a:ext cx="3334340" cy="22443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CC20D96-E377-F9E2-20BF-ABCE102553B4}"/>
              </a:ext>
            </a:extLst>
          </p:cNvPr>
          <p:cNvSpPr txBox="1"/>
          <p:nvPr/>
        </p:nvSpPr>
        <p:spPr>
          <a:xfrm>
            <a:off x="5924146" y="6287577"/>
            <a:ext cx="5201054" cy="369332"/>
          </a:xfrm>
          <a:prstGeom prst="rect">
            <a:avLst/>
          </a:prstGeom>
          <a:noFill/>
        </p:spPr>
        <p:txBody>
          <a:bodyPr wrap="square" rtlCol="0">
            <a:spAutoFit/>
          </a:bodyPr>
          <a:lstStyle/>
          <a:p>
            <a:pPr algn="r"/>
            <a:r>
              <a:rPr lang="en-CA" dirty="0"/>
              <a:t>Source: </a:t>
            </a:r>
            <a:r>
              <a:rPr lang="en-CA" sz="1800" dirty="0">
                <a:effectLst/>
                <a:latin typeface="Cambria" panose="02040503050406030204" pitchFamily="18" charset="0"/>
                <a:ea typeface="Aptos" panose="020B0004020202020204" pitchFamily="34" charset="0"/>
                <a:cs typeface="Arial" panose="020B0604020202020204" pitchFamily="34" charset="0"/>
              </a:rPr>
              <a:t>Badrinarayanan et al., 2017; Austin, 2019</a:t>
            </a:r>
            <a:endParaRPr lang="en-CA" dirty="0"/>
          </a:p>
        </p:txBody>
      </p:sp>
    </p:spTree>
    <p:extLst>
      <p:ext uri="{BB962C8B-B14F-4D97-AF65-F5344CB8AC3E}">
        <p14:creationId xmlns:p14="http://schemas.microsoft.com/office/powerpoint/2010/main" val="781552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3EE9-734A-2ECD-CA6B-A44B38E54B57}"/>
              </a:ext>
            </a:extLst>
          </p:cNvPr>
          <p:cNvSpPr>
            <a:spLocks noGrp="1"/>
          </p:cNvSpPr>
          <p:nvPr>
            <p:ph type="title"/>
          </p:nvPr>
        </p:nvSpPr>
        <p:spPr/>
        <p:txBody>
          <a:bodyPr/>
          <a:lstStyle/>
          <a:p>
            <a:r>
              <a:rPr lang="en-CA" dirty="0"/>
              <a:t>Land Acknowledgement</a:t>
            </a:r>
          </a:p>
        </p:txBody>
      </p:sp>
      <p:sp>
        <p:nvSpPr>
          <p:cNvPr id="3" name="Content Placeholder 2">
            <a:extLst>
              <a:ext uri="{FF2B5EF4-FFF2-40B4-BE49-F238E27FC236}">
                <a16:creationId xmlns:a16="http://schemas.microsoft.com/office/drawing/2014/main" id="{E449D4F7-3697-A679-CD1E-7DFD3A07A662}"/>
              </a:ext>
            </a:extLst>
          </p:cNvPr>
          <p:cNvSpPr>
            <a:spLocks noGrp="1"/>
          </p:cNvSpPr>
          <p:nvPr>
            <p:ph idx="1"/>
          </p:nvPr>
        </p:nvSpPr>
        <p:spPr/>
        <p:txBody>
          <a:bodyPr/>
          <a:lstStyle/>
          <a:p>
            <a:pPr marL="0" indent="0">
              <a:lnSpc>
                <a:spcPct val="150000"/>
              </a:lnSpc>
              <a:buNone/>
            </a:pPr>
            <a:r>
              <a:rPr lang="en-US" dirty="0"/>
              <a:t>We would like to acknowledge that we are located within the territory of </a:t>
            </a:r>
            <a:r>
              <a:rPr lang="en-US" dirty="0" err="1"/>
              <a:t>Mi’kma’ki</a:t>
            </a:r>
            <a:r>
              <a:rPr lang="en-US" dirty="0"/>
              <a:t>, the unceded, ancestral territory of the Mi’kmaq.</a:t>
            </a:r>
          </a:p>
          <a:p>
            <a:pPr marL="0" indent="0">
              <a:lnSpc>
                <a:spcPct val="150000"/>
              </a:lnSpc>
              <a:buNone/>
            </a:pPr>
            <a:r>
              <a:rPr lang="en-US" dirty="0"/>
              <a:t>Our relationship and our privilege to live on this territory was agreed upon in the Peace and Friendship Treaties of 1752.</a:t>
            </a:r>
          </a:p>
          <a:p>
            <a:pPr marL="0" indent="0">
              <a:lnSpc>
                <a:spcPct val="150000"/>
              </a:lnSpc>
              <a:buNone/>
            </a:pPr>
            <a:r>
              <a:rPr lang="en-US" dirty="0"/>
              <a:t>Because of this treaty relationship it is to be acknowledged that we are all Treaty people and have a responsibility to respect this territory.</a:t>
            </a:r>
          </a:p>
          <a:p>
            <a:pPr>
              <a:lnSpc>
                <a:spcPct val="150000"/>
              </a:lnSpc>
            </a:pPr>
            <a:endParaRPr lang="en-US" dirty="0"/>
          </a:p>
          <a:p>
            <a:pPr>
              <a:lnSpc>
                <a:spcPct val="150000"/>
              </a:lnSpc>
            </a:pPr>
            <a:endParaRPr lang="en-CA" dirty="0"/>
          </a:p>
        </p:txBody>
      </p:sp>
    </p:spTree>
    <p:extLst>
      <p:ext uri="{BB962C8B-B14F-4D97-AF65-F5344CB8AC3E}">
        <p14:creationId xmlns:p14="http://schemas.microsoft.com/office/powerpoint/2010/main" val="76173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433F1-8101-2F78-3B99-E436FD9A9A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8218E-EEEC-3E0A-DFDD-5D459583711B}"/>
              </a:ext>
            </a:extLst>
          </p:cNvPr>
          <p:cNvSpPr>
            <a:spLocks noGrp="1"/>
          </p:cNvSpPr>
          <p:nvPr>
            <p:ph type="title"/>
          </p:nvPr>
        </p:nvSpPr>
        <p:spPr/>
        <p:txBody>
          <a:bodyPr/>
          <a:lstStyle/>
          <a:p>
            <a:br>
              <a:rPr lang="en-CA" dirty="0"/>
            </a:br>
            <a:r>
              <a:rPr lang="en-CA" dirty="0" err="1"/>
              <a:t>SegNet</a:t>
            </a:r>
            <a:r>
              <a:rPr lang="en-CA" dirty="0"/>
              <a:t> Model</a:t>
            </a:r>
          </a:p>
        </p:txBody>
      </p:sp>
      <p:sp>
        <p:nvSpPr>
          <p:cNvPr id="5" name="TextBox 4">
            <a:extLst>
              <a:ext uri="{FF2B5EF4-FFF2-40B4-BE49-F238E27FC236}">
                <a16:creationId xmlns:a16="http://schemas.microsoft.com/office/drawing/2014/main" id="{B19EC9A5-A1D4-FD37-42F1-A477376EE48C}"/>
              </a:ext>
            </a:extLst>
          </p:cNvPr>
          <p:cNvSpPr txBox="1"/>
          <p:nvPr/>
        </p:nvSpPr>
        <p:spPr>
          <a:xfrm>
            <a:off x="1261872" y="5200806"/>
            <a:ext cx="9864835" cy="880882"/>
          </a:xfrm>
          <a:prstGeom prst="rect">
            <a:avLst/>
          </a:prstGeom>
          <a:noFill/>
        </p:spPr>
        <p:txBody>
          <a:bodyPr wrap="square">
            <a:spAutoFit/>
          </a:bodyPr>
          <a:lstStyle/>
          <a:p>
            <a:pPr marL="0" lvl="6">
              <a:lnSpc>
                <a:spcPct val="150000"/>
              </a:lnSpc>
              <a:spcAft>
                <a:spcPts val="800"/>
              </a:spcAft>
            </a:pPr>
            <a:r>
              <a:rPr lang="en-US" sz="1800" b="1" kern="100" dirty="0">
                <a:effectLst/>
                <a:latin typeface="Cambria" panose="02040503050406030204" pitchFamily="18" charset="0"/>
                <a:ea typeface="Yu Gothic" panose="020B0400000000000000" pitchFamily="34" charset="-128"/>
                <a:cs typeface="Arial" panose="020B0604020202020204" pitchFamily="34" charset="0"/>
              </a:rPr>
              <a:t>Up Sampling layer: </a:t>
            </a:r>
            <a:r>
              <a:rPr lang="en-US" sz="1800" kern="100" dirty="0">
                <a:effectLst/>
                <a:latin typeface="Cambria" panose="02040503050406030204" pitchFamily="18" charset="0"/>
                <a:ea typeface="Yu Gothic" panose="020B0400000000000000" pitchFamily="34" charset="-128"/>
                <a:cs typeface="Arial" panose="020B0604020202020204" pitchFamily="34" charset="0"/>
              </a:rPr>
              <a:t>This layer will receive the indices from the pooling layers, then create a larger matrix with 0 and fill the features with its original indices.  </a:t>
            </a:r>
            <a:endParaRPr lang="en-CA"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201DA3A-6490-6173-68D5-98C048D2E042}"/>
              </a:ext>
            </a:extLst>
          </p:cNvPr>
          <p:cNvPicPr>
            <a:picLocks noChangeAspect="1"/>
          </p:cNvPicPr>
          <p:nvPr/>
        </p:nvPicPr>
        <p:blipFill>
          <a:blip r:embed="rId3"/>
          <a:srcRect l="9466" b="18918"/>
          <a:stretch/>
        </p:blipFill>
        <p:spPr>
          <a:xfrm>
            <a:off x="8334149" y="2032376"/>
            <a:ext cx="2595979" cy="2610736"/>
          </a:xfrm>
          <a:prstGeom prst="rect">
            <a:avLst/>
          </a:prstGeom>
        </p:spPr>
      </p:pic>
      <p:pic>
        <p:nvPicPr>
          <p:cNvPr id="9" name="Picture 8" descr="A diagram of several different colored boxes&#10;&#10;AI-generated content may be incorrect.">
            <a:extLst>
              <a:ext uri="{FF2B5EF4-FFF2-40B4-BE49-F238E27FC236}">
                <a16:creationId xmlns:a16="http://schemas.microsoft.com/office/drawing/2014/main" id="{9163E9BE-C9E4-98E3-61CF-B22356B4367F}"/>
              </a:ext>
            </a:extLst>
          </p:cNvPr>
          <p:cNvPicPr>
            <a:picLocks noChangeAspect="1"/>
          </p:cNvPicPr>
          <p:nvPr/>
        </p:nvPicPr>
        <p:blipFill>
          <a:blip r:embed="rId4">
            <a:extLst>
              <a:ext uri="{28A0092B-C50C-407E-A947-70E740481C1C}">
                <a14:useLocalDpi xmlns:a14="http://schemas.microsoft.com/office/drawing/2010/main" val="0"/>
              </a:ext>
            </a:extLst>
          </a:blip>
          <a:srcRect l="21421" r="20804"/>
          <a:stretch/>
        </p:blipFill>
        <p:spPr>
          <a:xfrm>
            <a:off x="1346932" y="1720044"/>
            <a:ext cx="6467998" cy="3235401"/>
          </a:xfrm>
          <a:prstGeom prst="rect">
            <a:avLst/>
          </a:prstGeom>
        </p:spPr>
      </p:pic>
      <p:sp>
        <p:nvSpPr>
          <p:cNvPr id="10" name="TextBox 9">
            <a:extLst>
              <a:ext uri="{FF2B5EF4-FFF2-40B4-BE49-F238E27FC236}">
                <a16:creationId xmlns:a16="http://schemas.microsoft.com/office/drawing/2014/main" id="{7454BEFA-97C1-2034-4251-2101F1AB74FC}"/>
              </a:ext>
            </a:extLst>
          </p:cNvPr>
          <p:cNvSpPr txBox="1"/>
          <p:nvPr/>
        </p:nvSpPr>
        <p:spPr>
          <a:xfrm>
            <a:off x="7191374" y="6287577"/>
            <a:ext cx="3933825" cy="369332"/>
          </a:xfrm>
          <a:prstGeom prst="rect">
            <a:avLst/>
          </a:prstGeom>
          <a:noFill/>
        </p:spPr>
        <p:txBody>
          <a:bodyPr wrap="square" rtlCol="0">
            <a:spAutoFit/>
          </a:bodyPr>
          <a:lstStyle/>
          <a:p>
            <a:pPr algn="r"/>
            <a:r>
              <a:rPr lang="en-CA" dirty="0"/>
              <a:t>Source: </a:t>
            </a:r>
            <a:r>
              <a:rPr lang="en-CA" sz="1800" dirty="0">
                <a:effectLst/>
                <a:latin typeface="Cambria" panose="02040503050406030204" pitchFamily="18" charset="0"/>
                <a:ea typeface="Aptos" panose="020B0004020202020204" pitchFamily="34" charset="0"/>
                <a:cs typeface="Arial" panose="020B0604020202020204" pitchFamily="34" charset="0"/>
              </a:rPr>
              <a:t>Badrinarayanan et al., 2017</a:t>
            </a:r>
            <a:endParaRPr lang="en-CA" dirty="0"/>
          </a:p>
        </p:txBody>
      </p:sp>
    </p:spTree>
    <p:extLst>
      <p:ext uri="{BB962C8B-B14F-4D97-AF65-F5344CB8AC3E}">
        <p14:creationId xmlns:p14="http://schemas.microsoft.com/office/powerpoint/2010/main" val="236454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F0CE-90E9-9D71-32E7-7962F24DAA1C}"/>
              </a:ext>
            </a:extLst>
          </p:cNvPr>
          <p:cNvSpPr>
            <a:spLocks noGrp="1"/>
          </p:cNvSpPr>
          <p:nvPr>
            <p:ph type="title"/>
          </p:nvPr>
        </p:nvSpPr>
        <p:spPr/>
        <p:txBody>
          <a:bodyPr/>
          <a:lstStyle/>
          <a:p>
            <a:r>
              <a:rPr lang="en-CA" dirty="0"/>
              <a:t>Key terms</a:t>
            </a:r>
          </a:p>
        </p:txBody>
      </p:sp>
      <p:sp>
        <p:nvSpPr>
          <p:cNvPr id="3" name="Content Placeholder 2">
            <a:extLst>
              <a:ext uri="{FF2B5EF4-FFF2-40B4-BE49-F238E27FC236}">
                <a16:creationId xmlns:a16="http://schemas.microsoft.com/office/drawing/2014/main" id="{86E83296-AE7C-3F59-9BF8-65E7935DDA0D}"/>
              </a:ext>
            </a:extLst>
          </p:cNvPr>
          <p:cNvSpPr>
            <a:spLocks noGrp="1"/>
          </p:cNvSpPr>
          <p:nvPr>
            <p:ph idx="1"/>
          </p:nvPr>
        </p:nvSpPr>
        <p:spPr/>
        <p:txBody>
          <a:bodyPr/>
          <a:lstStyle/>
          <a:p>
            <a:r>
              <a:rPr lang="en-US" b="1" dirty="0"/>
              <a:t>Epoch</a:t>
            </a:r>
            <a:r>
              <a:rPr lang="en-US" dirty="0"/>
              <a:t> is defined as the number times that the learning algorithm will work through the entire training dataset. </a:t>
            </a:r>
          </a:p>
          <a:p>
            <a:r>
              <a:rPr lang="en-US" b="1" dirty="0"/>
              <a:t>Accuracy</a:t>
            </a:r>
            <a:r>
              <a:rPr lang="en-US" dirty="0"/>
              <a:t> refers to the proportion of correct predictions and the total predictions in both training and validation data. The range of the accuracy value can be varied from 0% (all wrong) to 100% (perfectly predicted). In this project, we are aiming for the accuracy of the models to be around 80%. </a:t>
            </a:r>
          </a:p>
          <a:p>
            <a:r>
              <a:rPr lang="en-US" b="1" dirty="0"/>
              <a:t>Loss</a:t>
            </a:r>
            <a:r>
              <a:rPr lang="en-US" dirty="0"/>
              <a:t> demonstrates the difference between the ground truth and the predicted values. This loss value is expected to decrease over learning time. </a:t>
            </a:r>
            <a:endParaRPr lang="en-CA" dirty="0"/>
          </a:p>
        </p:txBody>
      </p:sp>
    </p:spTree>
    <p:extLst>
      <p:ext uri="{BB962C8B-B14F-4D97-AF65-F5344CB8AC3E}">
        <p14:creationId xmlns:p14="http://schemas.microsoft.com/office/powerpoint/2010/main" val="122335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99F3C-0DAD-1F97-7FB9-1E228E91187A}"/>
              </a:ext>
            </a:extLst>
          </p:cNvPr>
          <p:cNvSpPr>
            <a:spLocks noGrp="1"/>
          </p:cNvSpPr>
          <p:nvPr>
            <p:ph type="title"/>
          </p:nvPr>
        </p:nvSpPr>
        <p:spPr/>
        <p:txBody>
          <a:bodyPr/>
          <a:lstStyle/>
          <a:p>
            <a:r>
              <a:rPr lang="en-CA" dirty="0"/>
              <a:t>Key terms</a:t>
            </a:r>
          </a:p>
        </p:txBody>
      </p:sp>
      <p:pic>
        <p:nvPicPr>
          <p:cNvPr id="4" name="Picture 4" descr="A high Artificial Neural Network: modeling the brain's exposure to  psychedelics | by Furaha Damién | Becoming Human: Artificial Intelligence  Magazine">
            <a:extLst>
              <a:ext uri="{FF2B5EF4-FFF2-40B4-BE49-F238E27FC236}">
                <a16:creationId xmlns:a16="http://schemas.microsoft.com/office/drawing/2014/main" id="{CCD8ED4F-3EB3-C3C6-9A9F-2FEE2395DF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19" t="51190"/>
          <a:stretch/>
        </p:blipFill>
        <p:spPr bwMode="auto">
          <a:xfrm>
            <a:off x="1219200" y="1952392"/>
            <a:ext cx="8440368" cy="4121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1A015CC4-256D-6EA9-3A24-9BF341CE1C2A}"/>
              </a:ext>
            </a:extLst>
          </p:cNvPr>
          <p:cNvSpPr/>
          <p:nvPr/>
        </p:nvSpPr>
        <p:spPr>
          <a:xfrm>
            <a:off x="9659567" y="3910520"/>
            <a:ext cx="1313234" cy="9630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Accuracy</a:t>
            </a:r>
          </a:p>
          <a:p>
            <a:pPr algn="ctr"/>
            <a:r>
              <a:rPr lang="en-CA" dirty="0"/>
              <a:t>Loss</a:t>
            </a:r>
          </a:p>
        </p:txBody>
      </p:sp>
      <p:cxnSp>
        <p:nvCxnSpPr>
          <p:cNvPr id="7" name="Straight Arrow Connector 6">
            <a:extLst>
              <a:ext uri="{FF2B5EF4-FFF2-40B4-BE49-F238E27FC236}">
                <a16:creationId xmlns:a16="http://schemas.microsoft.com/office/drawing/2014/main" id="{78CF918D-96A2-D54B-0A28-826274AFB0E7}"/>
              </a:ext>
            </a:extLst>
          </p:cNvPr>
          <p:cNvCxnSpPr/>
          <p:nvPr/>
        </p:nvCxnSpPr>
        <p:spPr>
          <a:xfrm>
            <a:off x="1261872" y="6073467"/>
            <a:ext cx="94612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F2C3766-948A-78B0-6E52-9BB3D4A7D6B5}"/>
              </a:ext>
            </a:extLst>
          </p:cNvPr>
          <p:cNvSpPr txBox="1"/>
          <p:nvPr/>
        </p:nvSpPr>
        <p:spPr>
          <a:xfrm>
            <a:off x="8813261" y="6196519"/>
            <a:ext cx="2159540" cy="367276"/>
          </a:xfrm>
          <a:prstGeom prst="rect">
            <a:avLst/>
          </a:prstGeom>
          <a:noFill/>
        </p:spPr>
        <p:txBody>
          <a:bodyPr wrap="square" rtlCol="0">
            <a:spAutoFit/>
          </a:bodyPr>
          <a:lstStyle/>
          <a:p>
            <a:r>
              <a:rPr lang="en-CA" dirty="0"/>
              <a:t>Forwarding pass</a:t>
            </a:r>
          </a:p>
        </p:txBody>
      </p:sp>
    </p:spTree>
    <p:extLst>
      <p:ext uri="{BB962C8B-B14F-4D97-AF65-F5344CB8AC3E}">
        <p14:creationId xmlns:p14="http://schemas.microsoft.com/office/powerpoint/2010/main" val="2104521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E327A-255B-3853-FFF9-56D384607DB4}"/>
            </a:ext>
          </a:extLst>
        </p:cNvPr>
        <p:cNvGrpSpPr/>
        <p:nvPr/>
      </p:nvGrpSpPr>
      <p:grpSpPr>
        <a:xfrm>
          <a:off x="0" y="0"/>
          <a:ext cx="0" cy="0"/>
          <a:chOff x="0" y="0"/>
          <a:chExt cx="0" cy="0"/>
        </a:xfrm>
      </p:grpSpPr>
      <p:pic>
        <p:nvPicPr>
          <p:cNvPr id="12" name="Picture 4" descr="A high Artificial Neural Network: modeling the brain's exposure to  psychedelics | by Furaha Damién | Becoming Human: Artificial Intelligence  Magazine">
            <a:extLst>
              <a:ext uri="{FF2B5EF4-FFF2-40B4-BE49-F238E27FC236}">
                <a16:creationId xmlns:a16="http://schemas.microsoft.com/office/drawing/2014/main" id="{188745F2-0460-DD97-C2B6-4BEF44639A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19" t="51190"/>
          <a:stretch/>
        </p:blipFill>
        <p:spPr bwMode="auto">
          <a:xfrm>
            <a:off x="1219200" y="1952392"/>
            <a:ext cx="8440368" cy="41210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AEB6A8-3B1E-4313-B048-0D8FA29DB4F7}"/>
              </a:ext>
            </a:extLst>
          </p:cNvPr>
          <p:cNvSpPr>
            <a:spLocks noGrp="1"/>
          </p:cNvSpPr>
          <p:nvPr>
            <p:ph type="title"/>
          </p:nvPr>
        </p:nvSpPr>
        <p:spPr/>
        <p:txBody>
          <a:bodyPr/>
          <a:lstStyle/>
          <a:p>
            <a:r>
              <a:rPr lang="en-CA" dirty="0"/>
              <a:t>Key terms</a:t>
            </a:r>
          </a:p>
        </p:txBody>
      </p:sp>
      <p:cxnSp>
        <p:nvCxnSpPr>
          <p:cNvPr id="7" name="Straight Arrow Connector 6">
            <a:extLst>
              <a:ext uri="{FF2B5EF4-FFF2-40B4-BE49-F238E27FC236}">
                <a16:creationId xmlns:a16="http://schemas.microsoft.com/office/drawing/2014/main" id="{1A731BAC-06AB-09CA-D5D0-519F2D52EB6A}"/>
              </a:ext>
            </a:extLst>
          </p:cNvPr>
          <p:cNvCxnSpPr>
            <a:cxnSpLocks/>
          </p:cNvCxnSpPr>
          <p:nvPr/>
        </p:nvCxnSpPr>
        <p:spPr>
          <a:xfrm flipH="1">
            <a:off x="1353311" y="6073467"/>
            <a:ext cx="96012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FC031E-779A-397A-AA47-3D72339DE993}"/>
              </a:ext>
            </a:extLst>
          </p:cNvPr>
          <p:cNvSpPr txBox="1"/>
          <p:nvPr/>
        </p:nvSpPr>
        <p:spPr>
          <a:xfrm>
            <a:off x="1261872" y="6196519"/>
            <a:ext cx="2159540" cy="367276"/>
          </a:xfrm>
          <a:prstGeom prst="rect">
            <a:avLst/>
          </a:prstGeom>
          <a:noFill/>
        </p:spPr>
        <p:txBody>
          <a:bodyPr wrap="square" rtlCol="0">
            <a:spAutoFit/>
          </a:bodyPr>
          <a:lstStyle/>
          <a:p>
            <a:r>
              <a:rPr lang="en-CA" dirty="0"/>
              <a:t>Backpropagation</a:t>
            </a:r>
          </a:p>
        </p:txBody>
      </p:sp>
      <p:cxnSp>
        <p:nvCxnSpPr>
          <p:cNvPr id="14" name="Straight Arrow Connector 13">
            <a:extLst>
              <a:ext uri="{FF2B5EF4-FFF2-40B4-BE49-F238E27FC236}">
                <a16:creationId xmlns:a16="http://schemas.microsoft.com/office/drawing/2014/main" id="{BAAD772D-4326-6231-27F5-EE280F0412F0}"/>
              </a:ext>
            </a:extLst>
          </p:cNvPr>
          <p:cNvCxnSpPr/>
          <p:nvPr/>
        </p:nvCxnSpPr>
        <p:spPr>
          <a:xfrm>
            <a:off x="3367437" y="2887899"/>
            <a:ext cx="0" cy="41828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BEB9E64-2190-73F8-1D50-D7E2E34416F5}"/>
              </a:ext>
            </a:extLst>
          </p:cNvPr>
          <p:cNvCxnSpPr/>
          <p:nvPr/>
        </p:nvCxnSpPr>
        <p:spPr>
          <a:xfrm>
            <a:off x="5605812" y="2887899"/>
            <a:ext cx="0" cy="41828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570387B-C96C-D47F-084F-839748176816}"/>
              </a:ext>
            </a:extLst>
          </p:cNvPr>
          <p:cNvCxnSpPr/>
          <p:nvPr/>
        </p:nvCxnSpPr>
        <p:spPr>
          <a:xfrm>
            <a:off x="7891812" y="3117512"/>
            <a:ext cx="0" cy="41828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righ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B316-665C-F3CC-20C5-E8EEED07F21E}"/>
              </a:ext>
            </a:extLst>
          </p:cNvPr>
          <p:cNvSpPr>
            <a:spLocks noGrp="1"/>
          </p:cNvSpPr>
          <p:nvPr>
            <p:ph type="title"/>
          </p:nvPr>
        </p:nvSpPr>
        <p:spPr/>
        <p:txBody>
          <a:bodyPr/>
          <a:lstStyle/>
          <a:p>
            <a:r>
              <a:rPr lang="en-CA" dirty="0"/>
              <a:t>Superpixel</a:t>
            </a:r>
          </a:p>
        </p:txBody>
      </p:sp>
      <p:sp>
        <p:nvSpPr>
          <p:cNvPr id="4" name="Content Placeholder 2">
            <a:extLst>
              <a:ext uri="{FF2B5EF4-FFF2-40B4-BE49-F238E27FC236}">
                <a16:creationId xmlns:a16="http://schemas.microsoft.com/office/drawing/2014/main" id="{AF8B0BDB-2AB4-F7BE-A600-994162F8E8E3}"/>
              </a:ext>
            </a:extLst>
          </p:cNvPr>
          <p:cNvSpPr txBox="1">
            <a:spLocks/>
          </p:cNvSpPr>
          <p:nvPr/>
        </p:nvSpPr>
        <p:spPr>
          <a:xfrm>
            <a:off x="1159370" y="1799119"/>
            <a:ext cx="5393830" cy="37349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Bef>
                <a:spcPts val="600"/>
              </a:spcBef>
              <a:spcAft>
                <a:spcPts val="600"/>
              </a:spcAft>
            </a:pPr>
            <a:r>
              <a:rPr lang="en-US" sz="2200" dirty="0"/>
              <a:t>First introduced in 2003, by Xiaofeng Ren and Jitendra Malik.</a:t>
            </a:r>
            <a:br>
              <a:rPr lang="en-US" sz="2200" dirty="0"/>
            </a:br>
            <a:r>
              <a:rPr lang="en-US" sz="2200" dirty="0"/>
              <a:t>The paper name is “Learning a Classification Model for Segmentation”.</a:t>
            </a:r>
          </a:p>
          <a:p>
            <a:pPr>
              <a:lnSpc>
                <a:spcPct val="100000"/>
              </a:lnSpc>
              <a:spcBef>
                <a:spcPts val="600"/>
              </a:spcBef>
              <a:spcAft>
                <a:spcPts val="600"/>
              </a:spcAft>
            </a:pPr>
            <a:r>
              <a:rPr lang="en-CA" sz="2200" dirty="0"/>
              <a:t>Superpixels are the result of oversegmentation. Superpixels are group of pixels that share common features.</a:t>
            </a:r>
          </a:p>
          <a:p>
            <a:pPr>
              <a:lnSpc>
                <a:spcPct val="100000"/>
              </a:lnSpc>
              <a:spcBef>
                <a:spcPts val="600"/>
              </a:spcBef>
              <a:spcAft>
                <a:spcPts val="600"/>
              </a:spcAft>
            </a:pPr>
            <a:r>
              <a:rPr lang="en-US" sz="2200" dirty="0"/>
              <a:t>Superpixels need to be local, coherent, and which preserve most of the structure necessary. (Ren et Malik, 2003)</a:t>
            </a:r>
            <a:endParaRPr lang="en-CA" sz="2200" dirty="0"/>
          </a:p>
        </p:txBody>
      </p:sp>
      <p:pic>
        <p:nvPicPr>
          <p:cNvPr id="5" name="Picture 4">
            <a:extLst>
              <a:ext uri="{FF2B5EF4-FFF2-40B4-BE49-F238E27FC236}">
                <a16:creationId xmlns:a16="http://schemas.microsoft.com/office/drawing/2014/main" id="{899BFC00-0B6D-38E6-49CE-CC80C793B157}"/>
              </a:ext>
            </a:extLst>
          </p:cNvPr>
          <p:cNvPicPr>
            <a:picLocks noChangeAspect="1"/>
          </p:cNvPicPr>
          <p:nvPr/>
        </p:nvPicPr>
        <p:blipFill>
          <a:blip r:embed="rId3"/>
          <a:srcRect l="3710" t="13531" r="50195" b="8670"/>
          <a:stretch/>
        </p:blipFill>
        <p:spPr>
          <a:xfrm>
            <a:off x="7019925" y="3345170"/>
            <a:ext cx="3861122" cy="2795432"/>
          </a:xfrm>
          <a:prstGeom prst="rect">
            <a:avLst/>
          </a:prstGeom>
        </p:spPr>
      </p:pic>
      <p:sp>
        <p:nvSpPr>
          <p:cNvPr id="6" name="TextBox 5">
            <a:extLst>
              <a:ext uri="{FF2B5EF4-FFF2-40B4-BE49-F238E27FC236}">
                <a16:creationId xmlns:a16="http://schemas.microsoft.com/office/drawing/2014/main" id="{963C3502-BBB7-142C-7903-E8C19D2146C6}"/>
              </a:ext>
            </a:extLst>
          </p:cNvPr>
          <p:cNvSpPr txBox="1"/>
          <p:nvPr/>
        </p:nvSpPr>
        <p:spPr>
          <a:xfrm>
            <a:off x="2423515" y="6248400"/>
            <a:ext cx="8114632" cy="369332"/>
          </a:xfrm>
          <a:prstGeom prst="rect">
            <a:avLst/>
          </a:prstGeom>
          <a:noFill/>
        </p:spPr>
        <p:txBody>
          <a:bodyPr wrap="square">
            <a:spAutoFit/>
          </a:bodyPr>
          <a:lstStyle/>
          <a:p>
            <a:pPr marL="0" indent="0" algn="r">
              <a:buNone/>
            </a:pPr>
            <a:r>
              <a:rPr lang="en-CA" sz="1800" dirty="0"/>
              <a:t>Source: Li et Chen, 2015</a:t>
            </a:r>
            <a:endParaRPr lang="en-US" sz="1800" dirty="0"/>
          </a:p>
        </p:txBody>
      </p:sp>
      <p:pic>
        <p:nvPicPr>
          <p:cNvPr id="7" name="Picture 6">
            <a:extLst>
              <a:ext uri="{FF2B5EF4-FFF2-40B4-BE49-F238E27FC236}">
                <a16:creationId xmlns:a16="http://schemas.microsoft.com/office/drawing/2014/main" id="{A09C8751-BE41-18D4-BFAD-B3B0DE7B5C1C}"/>
              </a:ext>
            </a:extLst>
          </p:cNvPr>
          <p:cNvPicPr>
            <a:picLocks noChangeAspect="1"/>
          </p:cNvPicPr>
          <p:nvPr/>
        </p:nvPicPr>
        <p:blipFill>
          <a:blip r:embed="rId3"/>
          <a:srcRect l="49650" t="13531" r="4255" b="8670"/>
          <a:stretch/>
        </p:blipFill>
        <p:spPr>
          <a:xfrm>
            <a:off x="6962775" y="412305"/>
            <a:ext cx="3861122" cy="2795432"/>
          </a:xfrm>
          <a:prstGeom prst="rect">
            <a:avLst/>
          </a:prstGeom>
        </p:spPr>
      </p:pic>
    </p:spTree>
    <p:extLst>
      <p:ext uri="{BB962C8B-B14F-4D97-AF65-F5344CB8AC3E}">
        <p14:creationId xmlns:p14="http://schemas.microsoft.com/office/powerpoint/2010/main" val="318200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257B-4A18-03D2-89EB-F056B9AD722B}"/>
              </a:ext>
            </a:extLst>
          </p:cNvPr>
          <p:cNvSpPr>
            <a:spLocks noGrp="1"/>
          </p:cNvSpPr>
          <p:nvPr>
            <p:ph type="title"/>
          </p:nvPr>
        </p:nvSpPr>
        <p:spPr/>
        <p:txBody>
          <a:bodyPr/>
          <a:lstStyle/>
          <a:p>
            <a:r>
              <a:rPr lang="en-CA" dirty="0"/>
              <a:t>Input Data</a:t>
            </a:r>
          </a:p>
        </p:txBody>
      </p:sp>
      <p:sp>
        <p:nvSpPr>
          <p:cNvPr id="3" name="Content Placeholder 2">
            <a:extLst>
              <a:ext uri="{FF2B5EF4-FFF2-40B4-BE49-F238E27FC236}">
                <a16:creationId xmlns:a16="http://schemas.microsoft.com/office/drawing/2014/main" id="{3B2FF09A-2AF9-AAAE-057D-859946A621C4}"/>
              </a:ext>
            </a:extLst>
          </p:cNvPr>
          <p:cNvSpPr>
            <a:spLocks noGrp="1"/>
          </p:cNvSpPr>
          <p:nvPr>
            <p:ph idx="1"/>
          </p:nvPr>
        </p:nvSpPr>
        <p:spPr/>
        <p:txBody>
          <a:bodyPr>
            <a:normAutofit/>
          </a:bodyPr>
          <a:lstStyle/>
          <a:p>
            <a:pPr>
              <a:spcBef>
                <a:spcPts val="600"/>
              </a:spcBef>
              <a:spcAft>
                <a:spcPts val="600"/>
              </a:spcAft>
            </a:pPr>
            <a:r>
              <a:rPr lang="en-US" sz="3200" dirty="0"/>
              <a:t>There are 3 types of data: training, validation and testing data:</a:t>
            </a:r>
          </a:p>
          <a:p>
            <a:pPr lvl="1">
              <a:spcBef>
                <a:spcPts val="600"/>
              </a:spcBef>
              <a:spcAft>
                <a:spcPts val="600"/>
              </a:spcAft>
            </a:pPr>
            <a:r>
              <a:rPr lang="en-US" sz="2800" b="1" dirty="0"/>
              <a:t>Training</a:t>
            </a:r>
            <a:r>
              <a:rPr lang="en-US" sz="2800" dirty="0"/>
              <a:t>: There are 2500 images divided into 10000 smaller patches with size 128 × 128 along side with their labels.  </a:t>
            </a:r>
          </a:p>
          <a:p>
            <a:pPr lvl="1">
              <a:spcBef>
                <a:spcPts val="600"/>
              </a:spcBef>
              <a:spcAft>
                <a:spcPts val="600"/>
              </a:spcAft>
            </a:pPr>
            <a:r>
              <a:rPr lang="en-US" sz="2800" b="1" dirty="0"/>
              <a:t>Validation and Testing</a:t>
            </a:r>
            <a:r>
              <a:rPr lang="en-US" sz="2800" dirty="0"/>
              <a:t>: There are 1000 images divided into 3000 smaller patches of image with size 128 × 128 along side with their labels for each of validation and testing set. </a:t>
            </a:r>
          </a:p>
          <a:p>
            <a:pPr>
              <a:spcBef>
                <a:spcPts val="600"/>
              </a:spcBef>
              <a:spcAft>
                <a:spcPts val="600"/>
              </a:spcAft>
            </a:pPr>
            <a:endParaRPr lang="en-CA" sz="2800" dirty="0"/>
          </a:p>
        </p:txBody>
      </p:sp>
    </p:spTree>
    <p:extLst>
      <p:ext uri="{BB962C8B-B14F-4D97-AF65-F5344CB8AC3E}">
        <p14:creationId xmlns:p14="http://schemas.microsoft.com/office/powerpoint/2010/main" val="99885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792E9-CCB0-311F-7024-8ADC6BAC8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2BF54-E0B3-D20F-7ABE-7D16CD6C7910}"/>
              </a:ext>
            </a:extLst>
          </p:cNvPr>
          <p:cNvSpPr>
            <a:spLocks noGrp="1"/>
          </p:cNvSpPr>
          <p:nvPr>
            <p:ph type="title"/>
          </p:nvPr>
        </p:nvSpPr>
        <p:spPr/>
        <p:txBody>
          <a:bodyPr/>
          <a:lstStyle/>
          <a:p>
            <a:r>
              <a:rPr lang="en-CA" dirty="0"/>
              <a:t>Input Data</a:t>
            </a:r>
          </a:p>
        </p:txBody>
      </p:sp>
      <p:grpSp>
        <p:nvGrpSpPr>
          <p:cNvPr id="6" name="Group 5">
            <a:extLst>
              <a:ext uri="{FF2B5EF4-FFF2-40B4-BE49-F238E27FC236}">
                <a16:creationId xmlns:a16="http://schemas.microsoft.com/office/drawing/2014/main" id="{8BF50C9A-E765-A6FC-9EBD-17D0D834DFE7}"/>
              </a:ext>
            </a:extLst>
          </p:cNvPr>
          <p:cNvGrpSpPr/>
          <p:nvPr/>
        </p:nvGrpSpPr>
        <p:grpSpPr>
          <a:xfrm>
            <a:off x="1156607" y="1828799"/>
            <a:ext cx="9511393" cy="4615543"/>
            <a:chOff x="57365" y="-162938"/>
            <a:chExt cx="11905908" cy="5671289"/>
          </a:xfrm>
        </p:grpSpPr>
        <p:grpSp>
          <p:nvGrpSpPr>
            <p:cNvPr id="7" name="Group 6">
              <a:extLst>
                <a:ext uri="{FF2B5EF4-FFF2-40B4-BE49-F238E27FC236}">
                  <a16:creationId xmlns:a16="http://schemas.microsoft.com/office/drawing/2014/main" id="{E05FBE2D-FC21-F886-2701-94174604E4F9}"/>
                </a:ext>
              </a:extLst>
            </p:cNvPr>
            <p:cNvGrpSpPr/>
            <p:nvPr/>
          </p:nvGrpSpPr>
          <p:grpSpPr>
            <a:xfrm>
              <a:off x="57365" y="91800"/>
              <a:ext cx="11905908" cy="5110482"/>
              <a:chOff x="57365" y="91800"/>
              <a:chExt cx="11905908" cy="5110482"/>
            </a:xfrm>
          </p:grpSpPr>
          <p:pic>
            <p:nvPicPr>
              <p:cNvPr id="10" name="Picture 9" descr="A graph showing a graph showing a graph&#10;&#10;AI-generated content may be incorrect.">
                <a:extLst>
                  <a:ext uri="{FF2B5EF4-FFF2-40B4-BE49-F238E27FC236}">
                    <a16:creationId xmlns:a16="http://schemas.microsoft.com/office/drawing/2014/main" id="{9BB194D4-88AC-B86B-468A-93EB8DD84D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07225" y="2551827"/>
                <a:ext cx="2643992" cy="2643992"/>
              </a:xfrm>
              <a:prstGeom prst="rect">
                <a:avLst/>
              </a:prstGeom>
            </p:spPr>
          </p:pic>
          <p:pic>
            <p:nvPicPr>
              <p:cNvPr id="11" name="Picture 10" descr="A graph with a triangle&#10;&#10;AI-generated content may be incorrect.">
                <a:extLst>
                  <a:ext uri="{FF2B5EF4-FFF2-40B4-BE49-F238E27FC236}">
                    <a16:creationId xmlns:a16="http://schemas.microsoft.com/office/drawing/2014/main" id="{AAD2BE71-28A8-7A9F-DFCD-574EBF8F4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191" y="2554172"/>
                <a:ext cx="2643992" cy="2643992"/>
              </a:xfrm>
              <a:prstGeom prst="rect">
                <a:avLst/>
              </a:prstGeom>
            </p:spPr>
          </p:pic>
          <p:pic>
            <p:nvPicPr>
              <p:cNvPr id="12" name="Picture 11" descr="A graph with green and black text&#10;&#10;AI-generated content may be incorrect.">
                <a:extLst>
                  <a:ext uri="{FF2B5EF4-FFF2-40B4-BE49-F238E27FC236}">
                    <a16:creationId xmlns:a16="http://schemas.microsoft.com/office/drawing/2014/main" id="{80C4B4CB-33E3-CF3F-FC1A-27424AB2E3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0302" y="2577620"/>
                <a:ext cx="2624662" cy="2624662"/>
              </a:xfrm>
              <a:prstGeom prst="rect">
                <a:avLst/>
              </a:prstGeom>
            </p:spPr>
          </p:pic>
          <p:pic>
            <p:nvPicPr>
              <p:cNvPr id="13" name="Picture 12" descr="A graph with green and white text&#10;&#10;AI-generated content may be incorrect.">
                <a:extLst>
                  <a:ext uri="{FF2B5EF4-FFF2-40B4-BE49-F238E27FC236}">
                    <a16:creationId xmlns:a16="http://schemas.microsoft.com/office/drawing/2014/main" id="{4296D4AD-0D1B-39F4-D48D-33AD0C1CD4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8425" y="2577617"/>
                <a:ext cx="2624665" cy="2624665"/>
              </a:xfrm>
              <a:prstGeom prst="rect">
                <a:avLst/>
              </a:prstGeom>
            </p:spPr>
          </p:pic>
          <p:pic>
            <p:nvPicPr>
              <p:cNvPr id="14" name="Picture 13" descr="A graph with a green arrow pointing at the end&#10;&#10;AI-generated content may be incorrect.">
                <a:extLst>
                  <a:ext uri="{FF2B5EF4-FFF2-40B4-BE49-F238E27FC236}">
                    <a16:creationId xmlns:a16="http://schemas.microsoft.com/office/drawing/2014/main" id="{A4C4EA50-86AA-94DB-7185-D40C13E984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91" y="2567457"/>
                <a:ext cx="2624663" cy="2624663"/>
              </a:xfrm>
              <a:prstGeom prst="rect">
                <a:avLst/>
              </a:prstGeom>
            </p:spPr>
          </p:pic>
          <p:pic>
            <p:nvPicPr>
              <p:cNvPr id="15" name="Picture 14" descr="A close-up of a sign&#10;&#10;AI-generated content may be incorrect.">
                <a:extLst>
                  <a:ext uri="{FF2B5EF4-FFF2-40B4-BE49-F238E27FC236}">
                    <a16:creationId xmlns:a16="http://schemas.microsoft.com/office/drawing/2014/main" id="{35E69D62-A1E0-312D-E4AA-4201FC642D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8611" y="91800"/>
                <a:ext cx="2624662" cy="2624662"/>
              </a:xfrm>
              <a:prstGeom prst="rect">
                <a:avLst/>
              </a:prstGeom>
            </p:spPr>
          </p:pic>
          <p:pic>
            <p:nvPicPr>
              <p:cNvPr id="16" name="Picture 15" descr="A brown triangle with red text&#10;&#10;AI-generated content may be incorrect.">
                <a:extLst>
                  <a:ext uri="{FF2B5EF4-FFF2-40B4-BE49-F238E27FC236}">
                    <a16:creationId xmlns:a16="http://schemas.microsoft.com/office/drawing/2014/main" id="{5AF46B12-C9F7-B436-C944-44EB18F3D2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24964" y="91800"/>
                <a:ext cx="2624662" cy="2624662"/>
              </a:xfrm>
              <a:prstGeom prst="rect">
                <a:avLst/>
              </a:prstGeom>
            </p:spPr>
          </p:pic>
          <p:pic>
            <p:nvPicPr>
              <p:cNvPr id="17" name="Picture 16" descr="A purple and white square with green text&#10;&#10;AI-generated content may be incorrect.">
                <a:extLst>
                  <a:ext uri="{FF2B5EF4-FFF2-40B4-BE49-F238E27FC236}">
                    <a16:creationId xmlns:a16="http://schemas.microsoft.com/office/drawing/2014/main" id="{FDA0E519-3528-52F2-A759-A18D4EC93A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9681" y="112399"/>
                <a:ext cx="2624662" cy="2624662"/>
              </a:xfrm>
              <a:prstGeom prst="rect">
                <a:avLst/>
              </a:prstGeom>
            </p:spPr>
          </p:pic>
          <p:pic>
            <p:nvPicPr>
              <p:cNvPr id="18" name="Picture 17" descr="A purple arrow pointing to a purple triangle&#10;&#10;AI-generated content may be incorrect.">
                <a:extLst>
                  <a:ext uri="{FF2B5EF4-FFF2-40B4-BE49-F238E27FC236}">
                    <a16:creationId xmlns:a16="http://schemas.microsoft.com/office/drawing/2014/main" id="{3E5F8868-4B2C-C61E-D9C7-7668FB684EF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2648" y="122836"/>
                <a:ext cx="2624662" cy="2624662"/>
              </a:xfrm>
              <a:prstGeom prst="rect">
                <a:avLst/>
              </a:prstGeom>
            </p:spPr>
          </p:pic>
          <p:pic>
            <p:nvPicPr>
              <p:cNvPr id="19" name="Picture 18" descr="A purple circle with a red arrow&#10;&#10;AI-generated content may be incorrect.">
                <a:extLst>
                  <a:ext uri="{FF2B5EF4-FFF2-40B4-BE49-F238E27FC236}">
                    <a16:creationId xmlns:a16="http://schemas.microsoft.com/office/drawing/2014/main" id="{B8A3756F-0F14-EA20-A6A8-3E415D5390E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7365" y="120375"/>
                <a:ext cx="2624662" cy="2624662"/>
              </a:xfrm>
              <a:prstGeom prst="rect">
                <a:avLst/>
              </a:prstGeom>
            </p:spPr>
          </p:pic>
          <p:sp>
            <p:nvSpPr>
              <p:cNvPr id="20" name="Rectangle 19">
                <a:extLst>
                  <a:ext uri="{FF2B5EF4-FFF2-40B4-BE49-F238E27FC236}">
                    <a16:creationId xmlns:a16="http://schemas.microsoft.com/office/drawing/2014/main" id="{FC3CD362-6A9D-1AE9-0973-2416FE5BE82C}"/>
                  </a:ext>
                </a:extLst>
              </p:cNvPr>
              <p:cNvSpPr/>
              <p:nvPr/>
            </p:nvSpPr>
            <p:spPr>
              <a:xfrm>
                <a:off x="226362" y="4928451"/>
                <a:ext cx="11623040" cy="1539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CA" sz="3200"/>
              </a:p>
            </p:txBody>
          </p:sp>
          <p:sp>
            <p:nvSpPr>
              <p:cNvPr id="21" name="Rectangle 20">
                <a:extLst>
                  <a:ext uri="{FF2B5EF4-FFF2-40B4-BE49-F238E27FC236}">
                    <a16:creationId xmlns:a16="http://schemas.microsoft.com/office/drawing/2014/main" id="{0AAC1509-FB6D-6D27-38B0-9C22F84ADDAE}"/>
                  </a:ext>
                </a:extLst>
              </p:cNvPr>
              <p:cNvSpPr/>
              <p:nvPr/>
            </p:nvSpPr>
            <p:spPr>
              <a:xfrm>
                <a:off x="226342" y="2815987"/>
                <a:ext cx="196925" cy="21404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CA" sz="3200"/>
              </a:p>
            </p:txBody>
          </p:sp>
        </p:grpSp>
        <p:sp>
          <p:nvSpPr>
            <p:cNvPr id="8" name="TextBox 28">
              <a:extLst>
                <a:ext uri="{FF2B5EF4-FFF2-40B4-BE49-F238E27FC236}">
                  <a16:creationId xmlns:a16="http://schemas.microsoft.com/office/drawing/2014/main" id="{10B49328-C65C-D9F6-0B4C-BC17FB75E7AF}"/>
                </a:ext>
              </a:extLst>
            </p:cNvPr>
            <p:cNvSpPr txBox="1"/>
            <p:nvPr/>
          </p:nvSpPr>
          <p:spPr>
            <a:xfrm>
              <a:off x="3940319" y="-162938"/>
              <a:ext cx="4339513" cy="651741"/>
            </a:xfrm>
            <a:prstGeom prst="rect">
              <a:avLst/>
            </a:prstGeom>
            <a:noFill/>
          </p:spPr>
          <p:txBody>
            <a:bodyPr wrap="square" rtlCol="0">
              <a:noAutofit/>
            </a:bodyPr>
            <a:lstStyle/>
            <a:p>
              <a:pPr algn="ctr">
                <a:lnSpc>
                  <a:spcPct val="107000"/>
                </a:lnSpc>
                <a:spcAft>
                  <a:spcPts val="800"/>
                </a:spcAft>
              </a:pPr>
              <a:r>
                <a:rPr lang="en-CA" kern="1200">
                  <a:solidFill>
                    <a:srgbClr val="000000"/>
                  </a:solidFill>
                  <a:effectLst/>
                  <a:latin typeface="Aptos" panose="020B0004020202020204" pitchFamily="34" charset="0"/>
                  <a:ea typeface="Aptos" panose="020B0004020202020204" pitchFamily="34" charset="0"/>
                  <a:cs typeface="Arial" panose="020B0604020202020204" pitchFamily="34" charset="0"/>
                </a:rPr>
                <a:t>Input Patch Image Sample</a:t>
              </a:r>
              <a:endParaRPr lang="en-CA" kern="100">
                <a:effectLst/>
                <a:latin typeface="Aptos" panose="020B0004020202020204" pitchFamily="34" charset="0"/>
                <a:ea typeface="Aptos" panose="020B0004020202020204" pitchFamily="34" charset="0"/>
                <a:cs typeface="Arial" panose="020B0604020202020204" pitchFamily="34" charset="0"/>
              </a:endParaRPr>
            </a:p>
          </p:txBody>
        </p:sp>
        <p:sp>
          <p:nvSpPr>
            <p:cNvPr id="9" name="TextBox 29">
              <a:extLst>
                <a:ext uri="{FF2B5EF4-FFF2-40B4-BE49-F238E27FC236}">
                  <a16:creationId xmlns:a16="http://schemas.microsoft.com/office/drawing/2014/main" id="{855B1C51-CC92-43B7-937D-88067617C5D1}"/>
                </a:ext>
              </a:extLst>
            </p:cNvPr>
            <p:cNvSpPr txBox="1"/>
            <p:nvPr/>
          </p:nvSpPr>
          <p:spPr>
            <a:xfrm>
              <a:off x="4167059" y="5047084"/>
              <a:ext cx="3725302" cy="461267"/>
            </a:xfrm>
            <a:prstGeom prst="rect">
              <a:avLst/>
            </a:prstGeom>
            <a:noFill/>
          </p:spPr>
          <p:txBody>
            <a:bodyPr wrap="square" rtlCol="0">
              <a:noAutofit/>
            </a:bodyPr>
            <a:lstStyle/>
            <a:p>
              <a:pPr algn="ctr">
                <a:lnSpc>
                  <a:spcPct val="107000"/>
                </a:lnSpc>
                <a:spcAft>
                  <a:spcPts val="800"/>
                </a:spcAft>
              </a:pPr>
              <a:r>
                <a:rPr lang="en-CA" kern="1200">
                  <a:solidFill>
                    <a:srgbClr val="000000"/>
                  </a:solidFill>
                  <a:effectLst/>
                  <a:latin typeface="Aptos" panose="020B0004020202020204" pitchFamily="34" charset="0"/>
                  <a:ea typeface="Aptos" panose="020B0004020202020204" pitchFamily="34" charset="0"/>
                  <a:cs typeface="Arial" panose="020B0604020202020204" pitchFamily="34" charset="0"/>
                </a:rPr>
                <a:t>Input Patch Label Sample</a:t>
              </a:r>
              <a:endParaRPr lang="en-CA" kern="100">
                <a:effectLst/>
                <a:latin typeface="Aptos" panose="020B0004020202020204" pitchFamily="34" charset="0"/>
                <a:ea typeface="Aptos" panose="020B0004020202020204" pitchFamily="34" charset="0"/>
                <a:cs typeface="Arial" panose="020B0604020202020204" pitchFamily="34" charset="0"/>
              </a:endParaRPr>
            </a:p>
          </p:txBody>
        </p:sp>
      </p:grpSp>
    </p:spTree>
    <p:extLst>
      <p:ext uri="{BB962C8B-B14F-4D97-AF65-F5344CB8AC3E}">
        <p14:creationId xmlns:p14="http://schemas.microsoft.com/office/powerpoint/2010/main" val="509678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2A5B-0379-C9E1-70DC-9C9AF8B32AD7}"/>
              </a:ext>
            </a:extLst>
          </p:cNvPr>
          <p:cNvSpPr>
            <a:spLocks noGrp="1"/>
          </p:cNvSpPr>
          <p:nvPr>
            <p:ph type="title"/>
          </p:nvPr>
        </p:nvSpPr>
        <p:spPr/>
        <p:txBody>
          <a:bodyPr/>
          <a:lstStyle/>
          <a:p>
            <a:r>
              <a:rPr lang="en-CA" dirty="0"/>
              <a:t>Model V1</a:t>
            </a:r>
          </a:p>
        </p:txBody>
      </p:sp>
      <p:pic>
        <p:nvPicPr>
          <p:cNvPr id="4" name="Picture 3" descr="A screenshot of a computer screen&#10;&#10;AI-generated content may be incorrect.">
            <a:extLst>
              <a:ext uri="{FF2B5EF4-FFF2-40B4-BE49-F238E27FC236}">
                <a16:creationId xmlns:a16="http://schemas.microsoft.com/office/drawing/2014/main" id="{AA5A0842-A163-0AB6-EE21-53C3D3BD444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0576" b="20442"/>
          <a:stretch/>
        </p:blipFill>
        <p:spPr bwMode="auto">
          <a:xfrm>
            <a:off x="4086814" y="992760"/>
            <a:ext cx="7074672" cy="5401123"/>
          </a:xfrm>
          <a:prstGeom prst="rect">
            <a:avLst/>
          </a:prstGeom>
          <a:ln>
            <a:noFill/>
          </a:ln>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B418160B-84B2-ECD0-F3D7-B1FB1A41382C}"/>
              </a:ext>
            </a:extLst>
          </p:cNvPr>
          <p:cNvSpPr>
            <a:spLocks noGrp="1"/>
          </p:cNvSpPr>
          <p:nvPr>
            <p:ph idx="1"/>
          </p:nvPr>
        </p:nvSpPr>
        <p:spPr>
          <a:xfrm>
            <a:off x="1261873" y="1872343"/>
            <a:ext cx="2995802" cy="4351337"/>
          </a:xfrm>
        </p:spPr>
        <p:txBody>
          <a:bodyPr/>
          <a:lstStyle/>
          <a:p>
            <a:r>
              <a:rPr lang="en-CA" dirty="0"/>
              <a:t>Model V1 is inspired from the </a:t>
            </a:r>
            <a:r>
              <a:rPr lang="en-CA" dirty="0" err="1"/>
              <a:t>SegNet</a:t>
            </a:r>
            <a:r>
              <a:rPr lang="en-CA" dirty="0"/>
              <a:t> model, but with some adjustment:</a:t>
            </a:r>
          </a:p>
          <a:p>
            <a:pPr lvl="1"/>
            <a:r>
              <a:rPr lang="en-CA" dirty="0"/>
              <a:t>Add in </a:t>
            </a:r>
            <a:r>
              <a:rPr lang="en-CA" dirty="0" err="1"/>
              <a:t>DropOut</a:t>
            </a:r>
            <a:r>
              <a:rPr lang="en-CA" dirty="0"/>
              <a:t> Layer to avoid overfitting.</a:t>
            </a:r>
          </a:p>
          <a:p>
            <a:pPr lvl="1"/>
            <a:r>
              <a:rPr lang="en-CA" dirty="0"/>
              <a:t>Make the model simpler by using only 12 </a:t>
            </a:r>
            <a:r>
              <a:rPr lang="en-CA" dirty="0" err="1"/>
              <a:t>ConV</a:t>
            </a:r>
            <a:r>
              <a:rPr lang="en-CA" dirty="0"/>
              <a:t> Layers.</a:t>
            </a:r>
          </a:p>
          <a:p>
            <a:pPr lvl="1"/>
            <a:r>
              <a:rPr lang="en-CA" dirty="0"/>
              <a:t>Not passing the indices into </a:t>
            </a:r>
            <a:r>
              <a:rPr lang="en-CA" dirty="0" err="1"/>
              <a:t>UpSampling</a:t>
            </a:r>
            <a:r>
              <a:rPr lang="en-CA" dirty="0"/>
              <a:t> layers.</a:t>
            </a:r>
          </a:p>
        </p:txBody>
      </p:sp>
    </p:spTree>
    <p:extLst>
      <p:ext uri="{BB962C8B-B14F-4D97-AF65-F5344CB8AC3E}">
        <p14:creationId xmlns:p14="http://schemas.microsoft.com/office/powerpoint/2010/main" val="66435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9918F-3A95-E965-6BD7-8F7B9556A53D}"/>
              </a:ext>
            </a:extLst>
          </p:cNvPr>
          <p:cNvSpPr>
            <a:spLocks noGrp="1"/>
          </p:cNvSpPr>
          <p:nvPr>
            <p:ph type="title"/>
          </p:nvPr>
        </p:nvSpPr>
        <p:spPr/>
        <p:txBody>
          <a:bodyPr/>
          <a:lstStyle/>
          <a:p>
            <a:r>
              <a:rPr lang="en-CA" dirty="0"/>
              <a:t>Model V2</a:t>
            </a:r>
          </a:p>
        </p:txBody>
      </p:sp>
      <p:pic>
        <p:nvPicPr>
          <p:cNvPr id="4" name="Picture 3" descr="A screenshot of a diagram&#10;&#10;AI-generated content may be incorrect.">
            <a:extLst>
              <a:ext uri="{FF2B5EF4-FFF2-40B4-BE49-F238E27FC236}">
                <a16:creationId xmlns:a16="http://schemas.microsoft.com/office/drawing/2014/main" id="{81CE1847-0137-5C0F-5F5A-633EDDDE63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376" b="10421"/>
          <a:stretch/>
        </p:blipFill>
        <p:spPr bwMode="auto">
          <a:xfrm>
            <a:off x="5183722" y="294198"/>
            <a:ext cx="6040755" cy="6193790"/>
          </a:xfrm>
          <a:prstGeom prst="rect">
            <a:avLst/>
          </a:prstGeom>
          <a:ln>
            <a:noFill/>
          </a:ln>
          <a:extLst>
            <a:ext uri="{53640926-AAD7-44D8-BBD7-CCE9431645EC}">
              <a14:shadowObscured xmlns:a14="http://schemas.microsoft.com/office/drawing/2010/main"/>
            </a:ext>
          </a:extLst>
        </p:spPr>
      </p:pic>
      <p:sp>
        <p:nvSpPr>
          <p:cNvPr id="3" name="Content Placeholder 2">
            <a:extLst>
              <a:ext uri="{FF2B5EF4-FFF2-40B4-BE49-F238E27FC236}">
                <a16:creationId xmlns:a16="http://schemas.microsoft.com/office/drawing/2014/main" id="{91CF76A9-7369-F113-380C-EC6D64A7FD4F}"/>
              </a:ext>
            </a:extLst>
          </p:cNvPr>
          <p:cNvSpPr>
            <a:spLocks noGrp="1"/>
          </p:cNvSpPr>
          <p:nvPr>
            <p:ph idx="1"/>
          </p:nvPr>
        </p:nvSpPr>
        <p:spPr>
          <a:xfrm>
            <a:off x="1261872" y="1828800"/>
            <a:ext cx="3760071" cy="4351337"/>
          </a:xfrm>
        </p:spPr>
        <p:txBody>
          <a:bodyPr/>
          <a:lstStyle/>
          <a:p>
            <a:r>
              <a:rPr lang="en-CA" dirty="0"/>
              <a:t>First, the model will learn the features and create the superpixel map.</a:t>
            </a:r>
          </a:p>
          <a:p>
            <a:r>
              <a:rPr lang="en-CA" dirty="0"/>
              <a:t>After that, calculate the mean of all features learned for all superpixels. </a:t>
            </a:r>
          </a:p>
          <a:p>
            <a:r>
              <a:rPr lang="en-CA" dirty="0"/>
              <a:t>Next, perform classification on superpixels.</a:t>
            </a:r>
          </a:p>
          <a:p>
            <a:r>
              <a:rPr lang="en-CA" dirty="0"/>
              <a:t>Finally, </a:t>
            </a:r>
            <a:r>
              <a:rPr lang="en-US" dirty="0"/>
              <a:t>maps the class of the superpixel to all pixels.</a:t>
            </a:r>
            <a:endParaRPr lang="en-CA" dirty="0"/>
          </a:p>
          <a:p>
            <a:endParaRPr lang="en-CA" dirty="0"/>
          </a:p>
        </p:txBody>
      </p:sp>
      <p:cxnSp>
        <p:nvCxnSpPr>
          <p:cNvPr id="9" name="Straight Connector 8">
            <a:extLst>
              <a:ext uri="{FF2B5EF4-FFF2-40B4-BE49-F238E27FC236}">
                <a16:creationId xmlns:a16="http://schemas.microsoft.com/office/drawing/2014/main" id="{7149C27C-6658-6210-1343-B0E7C418C7DC}"/>
              </a:ext>
            </a:extLst>
          </p:cNvPr>
          <p:cNvCxnSpPr/>
          <p:nvPr/>
        </p:nvCxnSpPr>
        <p:spPr>
          <a:xfrm flipH="1">
            <a:off x="5183722" y="3579223"/>
            <a:ext cx="3733855" cy="0"/>
          </a:xfrm>
          <a:prstGeom prst="line">
            <a:avLst/>
          </a:prstGeom>
          <a:ln w="28575">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938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F209-37EA-C83E-0C0B-CE09D8363B8D}"/>
              </a:ext>
            </a:extLst>
          </p:cNvPr>
          <p:cNvSpPr>
            <a:spLocks noGrp="1"/>
          </p:cNvSpPr>
          <p:nvPr>
            <p:ph type="title"/>
          </p:nvPr>
        </p:nvSpPr>
        <p:spPr/>
        <p:txBody>
          <a:bodyPr/>
          <a:lstStyle/>
          <a:p>
            <a:r>
              <a:rPr lang="en-CA" dirty="0"/>
              <a:t>Model V3</a:t>
            </a:r>
          </a:p>
        </p:txBody>
      </p:sp>
      <p:sp>
        <p:nvSpPr>
          <p:cNvPr id="3" name="Content Placeholder 2">
            <a:extLst>
              <a:ext uri="{FF2B5EF4-FFF2-40B4-BE49-F238E27FC236}">
                <a16:creationId xmlns:a16="http://schemas.microsoft.com/office/drawing/2014/main" id="{71FBC121-1011-FE94-CEA2-64E06A832C68}"/>
              </a:ext>
            </a:extLst>
          </p:cNvPr>
          <p:cNvSpPr>
            <a:spLocks noGrp="1"/>
          </p:cNvSpPr>
          <p:nvPr>
            <p:ph idx="1"/>
          </p:nvPr>
        </p:nvSpPr>
        <p:spPr>
          <a:xfrm>
            <a:off x="1261872" y="1828800"/>
            <a:ext cx="3008956" cy="4351337"/>
          </a:xfrm>
        </p:spPr>
        <p:txBody>
          <a:bodyPr/>
          <a:lstStyle/>
          <a:p>
            <a:r>
              <a:rPr lang="en-CA" dirty="0"/>
              <a:t>Combination of model V1 and model V2 to improve performance. </a:t>
            </a:r>
          </a:p>
          <a:p>
            <a:r>
              <a:rPr lang="en-CA" dirty="0"/>
              <a:t>Decrease the size of superpixels and increase the number of superpixels. </a:t>
            </a:r>
          </a:p>
        </p:txBody>
      </p:sp>
      <p:pic>
        <p:nvPicPr>
          <p:cNvPr id="4" name="Picture 3" descr="A screenshot of a cell phone&#10;&#10;AI-generated content may be incorrect.">
            <a:extLst>
              <a:ext uri="{FF2B5EF4-FFF2-40B4-BE49-F238E27FC236}">
                <a16:creationId xmlns:a16="http://schemas.microsoft.com/office/drawing/2014/main" id="{FD7C0D81-C7D7-5129-213B-148EFBAF27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8413" b="8167"/>
          <a:stretch/>
        </p:blipFill>
        <p:spPr bwMode="auto">
          <a:xfrm>
            <a:off x="4499428" y="219710"/>
            <a:ext cx="5943600" cy="6418580"/>
          </a:xfrm>
          <a:prstGeom prst="rect">
            <a:avLst/>
          </a:prstGeom>
          <a:ln>
            <a:noFill/>
          </a:ln>
          <a:extLst>
            <a:ext uri="{53640926-AAD7-44D8-BBD7-CCE9431645EC}">
              <a14:shadowObscured xmlns:a14="http://schemas.microsoft.com/office/drawing/2010/main"/>
            </a:ext>
          </a:extLst>
        </p:spPr>
      </p:pic>
      <p:cxnSp>
        <p:nvCxnSpPr>
          <p:cNvPr id="5" name="Straight Connector 4">
            <a:extLst>
              <a:ext uri="{FF2B5EF4-FFF2-40B4-BE49-F238E27FC236}">
                <a16:creationId xmlns:a16="http://schemas.microsoft.com/office/drawing/2014/main" id="{E6E7A0B4-3ADE-2E9B-ACE9-2AF6E23F19F4}"/>
              </a:ext>
            </a:extLst>
          </p:cNvPr>
          <p:cNvCxnSpPr/>
          <p:nvPr/>
        </p:nvCxnSpPr>
        <p:spPr>
          <a:xfrm flipH="1">
            <a:off x="4499428" y="4050563"/>
            <a:ext cx="3733855" cy="0"/>
          </a:xfrm>
          <a:prstGeom prst="line">
            <a:avLst/>
          </a:prstGeom>
          <a:ln w="28575">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41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45D7-AAFB-0C15-42A3-A76A07ED9237}"/>
              </a:ext>
            </a:extLst>
          </p:cNvPr>
          <p:cNvSpPr>
            <a:spLocks noGrp="1"/>
          </p:cNvSpPr>
          <p:nvPr>
            <p:ph type="title"/>
          </p:nvPr>
        </p:nvSpPr>
        <p:spPr/>
        <p:txBody>
          <a:bodyPr/>
          <a:lstStyle/>
          <a:p>
            <a:r>
              <a:rPr lang="en-CA" dirty="0"/>
              <a:t>Table of contents</a:t>
            </a:r>
          </a:p>
        </p:txBody>
      </p:sp>
      <p:sp>
        <p:nvSpPr>
          <p:cNvPr id="3" name="Content Placeholder 2">
            <a:extLst>
              <a:ext uri="{FF2B5EF4-FFF2-40B4-BE49-F238E27FC236}">
                <a16:creationId xmlns:a16="http://schemas.microsoft.com/office/drawing/2014/main" id="{AABF46D5-5C61-123B-381A-DF2C9080BE5F}"/>
              </a:ext>
            </a:extLst>
          </p:cNvPr>
          <p:cNvSpPr>
            <a:spLocks noGrp="1"/>
          </p:cNvSpPr>
          <p:nvPr>
            <p:ph idx="1"/>
          </p:nvPr>
        </p:nvSpPr>
        <p:spPr/>
        <p:txBody>
          <a:bodyPr>
            <a:noAutofit/>
          </a:bodyPr>
          <a:lstStyle/>
          <a:p>
            <a:r>
              <a:rPr lang="en-US" dirty="0"/>
              <a:t>Project Acknowledgement</a:t>
            </a:r>
          </a:p>
          <a:p>
            <a:r>
              <a:rPr lang="en-US" dirty="0"/>
              <a:t>TADA: Diagrams Accessible to Blind and Low-Vision People</a:t>
            </a:r>
          </a:p>
          <a:p>
            <a:r>
              <a:rPr lang="en-US" dirty="0"/>
              <a:t>Related works</a:t>
            </a:r>
          </a:p>
          <a:p>
            <a:pPr lvl="1"/>
            <a:r>
              <a:rPr lang="en-US" dirty="0"/>
              <a:t>CNNs and </a:t>
            </a:r>
            <a:r>
              <a:rPr lang="en-US" dirty="0" err="1"/>
              <a:t>SegNet</a:t>
            </a:r>
            <a:r>
              <a:rPr lang="en-US" dirty="0"/>
              <a:t> Model</a:t>
            </a:r>
          </a:p>
          <a:p>
            <a:pPr lvl="1"/>
            <a:r>
              <a:rPr lang="en-US" dirty="0"/>
              <a:t>Superpixel segmentation</a:t>
            </a:r>
          </a:p>
          <a:p>
            <a:r>
              <a:rPr lang="en-US" dirty="0"/>
              <a:t>Models and Architecture</a:t>
            </a:r>
          </a:p>
          <a:p>
            <a:r>
              <a:rPr lang="en-US" dirty="0"/>
              <a:t>Experiments</a:t>
            </a:r>
          </a:p>
          <a:p>
            <a:r>
              <a:rPr lang="en-US" dirty="0"/>
              <a:t>Discussion and takeaways</a:t>
            </a:r>
          </a:p>
          <a:p>
            <a:r>
              <a:rPr lang="en-US" dirty="0"/>
              <a:t>Future Works</a:t>
            </a:r>
          </a:p>
          <a:p>
            <a:endParaRPr lang="en-CA" dirty="0"/>
          </a:p>
          <a:p>
            <a:endParaRPr lang="en-CA" dirty="0"/>
          </a:p>
        </p:txBody>
      </p:sp>
    </p:spTree>
    <p:extLst>
      <p:ext uri="{BB962C8B-B14F-4D97-AF65-F5344CB8AC3E}">
        <p14:creationId xmlns:p14="http://schemas.microsoft.com/office/powerpoint/2010/main" val="38628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D3A1E-BED6-3B6D-AE64-271DAA3FCD9C}"/>
              </a:ext>
            </a:extLst>
          </p:cNvPr>
          <p:cNvSpPr>
            <a:spLocks noGrp="1"/>
          </p:cNvSpPr>
          <p:nvPr>
            <p:ph type="title"/>
          </p:nvPr>
        </p:nvSpPr>
        <p:spPr/>
        <p:txBody>
          <a:bodyPr/>
          <a:lstStyle/>
          <a:p>
            <a:r>
              <a:rPr lang="en-CA" sz="4400" dirty="0"/>
              <a:t>Experiment Results </a:t>
            </a:r>
            <a:endParaRPr lang="en-CA" dirty="0"/>
          </a:p>
        </p:txBody>
      </p:sp>
      <p:sp>
        <p:nvSpPr>
          <p:cNvPr id="3" name="Content Placeholder 2">
            <a:extLst>
              <a:ext uri="{FF2B5EF4-FFF2-40B4-BE49-F238E27FC236}">
                <a16:creationId xmlns:a16="http://schemas.microsoft.com/office/drawing/2014/main" id="{0DCB79E5-68B8-4437-019B-8F0BB4DB84D3}"/>
              </a:ext>
            </a:extLst>
          </p:cNvPr>
          <p:cNvSpPr>
            <a:spLocks noGrp="1"/>
          </p:cNvSpPr>
          <p:nvPr>
            <p:ph idx="1"/>
          </p:nvPr>
        </p:nvSpPr>
        <p:spPr/>
        <p:txBody>
          <a:bodyPr/>
          <a:lstStyle/>
          <a:p>
            <a:r>
              <a:rPr lang="en-US" dirty="0"/>
              <a:t>The evaluation of a model will be based on the criteria of accuracy, loss, and the quality of the prediction image over several epochs.</a:t>
            </a:r>
          </a:p>
        </p:txBody>
      </p:sp>
    </p:spTree>
    <p:extLst>
      <p:ext uri="{BB962C8B-B14F-4D97-AF65-F5344CB8AC3E}">
        <p14:creationId xmlns:p14="http://schemas.microsoft.com/office/powerpoint/2010/main" val="521249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Picture 63" descr="A pixelated image of a green and black object&#10;&#10;AI-generated content may be incorrect.">
            <a:extLst>
              <a:ext uri="{FF2B5EF4-FFF2-40B4-BE49-F238E27FC236}">
                <a16:creationId xmlns:a16="http://schemas.microsoft.com/office/drawing/2014/main" id="{2611A8A1-A3C3-C2AF-CCDA-1AF3A22FF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6317" y="3111027"/>
            <a:ext cx="3829050" cy="3829050"/>
          </a:xfrm>
          <a:prstGeom prst="rect">
            <a:avLst/>
          </a:prstGeom>
        </p:spPr>
      </p:pic>
      <p:pic>
        <p:nvPicPr>
          <p:cNvPr id="58" name="Picture 57" descr="A pixelated image of a green and black object&#10;&#10;AI-generated content may be incorrect.">
            <a:extLst>
              <a:ext uri="{FF2B5EF4-FFF2-40B4-BE49-F238E27FC236}">
                <a16:creationId xmlns:a16="http://schemas.microsoft.com/office/drawing/2014/main" id="{4E059322-FC8E-6114-F385-370B8D490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317" y="-313693"/>
            <a:ext cx="3829050" cy="3829050"/>
          </a:xfrm>
          <a:prstGeom prst="rect">
            <a:avLst/>
          </a:prstGeom>
        </p:spPr>
      </p:pic>
      <p:sp>
        <p:nvSpPr>
          <p:cNvPr id="2" name="Title 1">
            <a:extLst>
              <a:ext uri="{FF2B5EF4-FFF2-40B4-BE49-F238E27FC236}">
                <a16:creationId xmlns:a16="http://schemas.microsoft.com/office/drawing/2014/main" id="{7474E52F-9D76-3F0E-3141-983EFEBE660D}"/>
              </a:ext>
            </a:extLst>
          </p:cNvPr>
          <p:cNvSpPr>
            <a:spLocks noGrp="1"/>
          </p:cNvSpPr>
          <p:nvPr>
            <p:ph type="title"/>
          </p:nvPr>
        </p:nvSpPr>
        <p:spPr>
          <a:xfrm>
            <a:off x="1261872" y="294198"/>
            <a:ext cx="3774585" cy="1397124"/>
          </a:xfrm>
        </p:spPr>
        <p:txBody>
          <a:bodyPr>
            <a:normAutofit/>
          </a:bodyPr>
          <a:lstStyle/>
          <a:p>
            <a:r>
              <a:rPr lang="en-CA" sz="3600" dirty="0"/>
              <a:t>Experiment Results </a:t>
            </a:r>
          </a:p>
        </p:txBody>
      </p:sp>
      <p:pic>
        <p:nvPicPr>
          <p:cNvPr id="43" name="Picture 42" descr="A purple arrow pointing to a purple triangle&#10;&#10;AI-generated content may be incorrect.">
            <a:extLst>
              <a:ext uri="{FF2B5EF4-FFF2-40B4-BE49-F238E27FC236}">
                <a16:creationId xmlns:a16="http://schemas.microsoft.com/office/drawing/2014/main" id="{B10176FD-50CE-2101-CB42-72D240CE2A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380" y="1834242"/>
            <a:ext cx="3189516" cy="3189516"/>
          </a:xfrm>
          <a:prstGeom prst="rect">
            <a:avLst/>
          </a:prstGeom>
        </p:spPr>
      </p:pic>
      <p:pic>
        <p:nvPicPr>
          <p:cNvPr id="62" name="Picture 61" descr="A pixelated square with black and green squares&#10;&#10;AI-generated content may be incorrect.">
            <a:extLst>
              <a:ext uri="{FF2B5EF4-FFF2-40B4-BE49-F238E27FC236}">
                <a16:creationId xmlns:a16="http://schemas.microsoft.com/office/drawing/2014/main" id="{4D5DC031-A7E4-7B00-0558-0529D13ACE27}"/>
              </a:ext>
            </a:extLst>
          </p:cNvPr>
          <p:cNvPicPr>
            <a:picLocks noChangeAspect="1"/>
          </p:cNvPicPr>
          <p:nvPr/>
        </p:nvPicPr>
        <p:blipFill>
          <a:blip r:embed="rId5">
            <a:extLst>
              <a:ext uri="{28A0092B-C50C-407E-A947-70E740481C1C}">
                <a14:useLocalDpi xmlns:a14="http://schemas.microsoft.com/office/drawing/2010/main" val="0"/>
              </a:ext>
            </a:extLst>
          </a:blip>
          <a:srcRect r="5687"/>
          <a:stretch/>
        </p:blipFill>
        <p:spPr>
          <a:xfrm>
            <a:off x="4107261" y="3117692"/>
            <a:ext cx="3612541" cy="3830400"/>
          </a:xfrm>
          <a:prstGeom prst="rect">
            <a:avLst/>
          </a:prstGeom>
        </p:spPr>
      </p:pic>
      <p:pic>
        <p:nvPicPr>
          <p:cNvPr id="41" name="Content Placeholder 40" descr="A graph with green and white text&#10;&#10;AI-generated content may be incorrect.">
            <a:extLst>
              <a:ext uri="{FF2B5EF4-FFF2-40B4-BE49-F238E27FC236}">
                <a16:creationId xmlns:a16="http://schemas.microsoft.com/office/drawing/2014/main" id="{2B214A86-38B6-5038-2C86-DD2FDC508633}"/>
              </a:ext>
            </a:extLst>
          </p:cNvPr>
          <p:cNvPicPr>
            <a:picLocks noGrp="1" noChangeAspect="1"/>
          </p:cNvPicPr>
          <p:nvPr>
            <p:ph idx="1"/>
          </p:nvPr>
        </p:nvPicPr>
        <p:blipFill>
          <a:blip r:embed="rId6">
            <a:extLst>
              <a:ext uri="{28A0092B-C50C-407E-A947-70E740481C1C}">
                <a14:useLocalDpi xmlns:a14="http://schemas.microsoft.com/office/drawing/2010/main" val="0"/>
              </a:ext>
            </a:extLst>
          </a:blip>
          <a:srcRect l="12747" t="11710" r="9552" b="10468"/>
          <a:stretch/>
        </p:blipFill>
        <p:spPr>
          <a:xfrm>
            <a:off x="4618604" y="151597"/>
            <a:ext cx="2954792" cy="2959430"/>
          </a:xfrm>
        </p:spPr>
      </p:pic>
      <p:sp>
        <p:nvSpPr>
          <p:cNvPr id="66" name="TextBox 65">
            <a:extLst>
              <a:ext uri="{FF2B5EF4-FFF2-40B4-BE49-F238E27FC236}">
                <a16:creationId xmlns:a16="http://schemas.microsoft.com/office/drawing/2014/main" id="{D3AC273E-E3A1-369E-715D-ADE0A7BF5453}"/>
              </a:ext>
            </a:extLst>
          </p:cNvPr>
          <p:cNvSpPr txBox="1"/>
          <p:nvPr/>
        </p:nvSpPr>
        <p:spPr>
          <a:xfrm>
            <a:off x="5129297" y="3092036"/>
            <a:ext cx="1861168" cy="338554"/>
          </a:xfrm>
          <a:prstGeom prst="rect">
            <a:avLst/>
          </a:prstGeom>
          <a:noFill/>
        </p:spPr>
        <p:txBody>
          <a:bodyPr wrap="square" rtlCol="0">
            <a:spAutoFit/>
          </a:bodyPr>
          <a:lstStyle/>
          <a:p>
            <a:pPr algn="ctr"/>
            <a:r>
              <a:rPr lang="en-CA" sz="1600" dirty="0"/>
              <a:t>Ground Truth</a:t>
            </a:r>
          </a:p>
        </p:txBody>
      </p:sp>
      <p:sp>
        <p:nvSpPr>
          <p:cNvPr id="67" name="TextBox 66">
            <a:extLst>
              <a:ext uri="{FF2B5EF4-FFF2-40B4-BE49-F238E27FC236}">
                <a16:creationId xmlns:a16="http://schemas.microsoft.com/office/drawing/2014/main" id="{EC18F58F-8B7A-CB04-97F6-07EDD5A76361}"/>
              </a:ext>
            </a:extLst>
          </p:cNvPr>
          <p:cNvSpPr txBox="1"/>
          <p:nvPr/>
        </p:nvSpPr>
        <p:spPr>
          <a:xfrm>
            <a:off x="8493560" y="3103012"/>
            <a:ext cx="1861168" cy="338554"/>
          </a:xfrm>
          <a:prstGeom prst="rect">
            <a:avLst/>
          </a:prstGeom>
          <a:noFill/>
        </p:spPr>
        <p:txBody>
          <a:bodyPr wrap="square" rtlCol="0">
            <a:spAutoFit/>
          </a:bodyPr>
          <a:lstStyle/>
          <a:p>
            <a:pPr algn="ctr"/>
            <a:r>
              <a:rPr lang="en-CA" sz="1600" dirty="0"/>
              <a:t>V1 Model</a:t>
            </a:r>
          </a:p>
        </p:txBody>
      </p:sp>
      <p:sp>
        <p:nvSpPr>
          <p:cNvPr id="68" name="TextBox 67">
            <a:extLst>
              <a:ext uri="{FF2B5EF4-FFF2-40B4-BE49-F238E27FC236}">
                <a16:creationId xmlns:a16="http://schemas.microsoft.com/office/drawing/2014/main" id="{3B21C6BF-4DC0-64D3-49BC-B3E6A1CB0327}"/>
              </a:ext>
            </a:extLst>
          </p:cNvPr>
          <p:cNvSpPr txBox="1"/>
          <p:nvPr/>
        </p:nvSpPr>
        <p:spPr>
          <a:xfrm>
            <a:off x="5159570" y="6515095"/>
            <a:ext cx="1861168" cy="338554"/>
          </a:xfrm>
          <a:prstGeom prst="rect">
            <a:avLst/>
          </a:prstGeom>
          <a:noFill/>
        </p:spPr>
        <p:txBody>
          <a:bodyPr wrap="square" rtlCol="0">
            <a:spAutoFit/>
          </a:bodyPr>
          <a:lstStyle/>
          <a:p>
            <a:pPr algn="ctr"/>
            <a:r>
              <a:rPr lang="en-CA" sz="1600" dirty="0"/>
              <a:t>V2 Model</a:t>
            </a:r>
          </a:p>
        </p:txBody>
      </p:sp>
      <p:sp>
        <p:nvSpPr>
          <p:cNvPr id="69" name="TextBox 68">
            <a:extLst>
              <a:ext uri="{FF2B5EF4-FFF2-40B4-BE49-F238E27FC236}">
                <a16:creationId xmlns:a16="http://schemas.microsoft.com/office/drawing/2014/main" id="{0E9303DE-D916-106F-4E21-304512D14CED}"/>
              </a:ext>
            </a:extLst>
          </p:cNvPr>
          <p:cNvSpPr txBox="1"/>
          <p:nvPr/>
        </p:nvSpPr>
        <p:spPr>
          <a:xfrm>
            <a:off x="8523319" y="6488925"/>
            <a:ext cx="1861168" cy="338554"/>
          </a:xfrm>
          <a:prstGeom prst="rect">
            <a:avLst/>
          </a:prstGeom>
          <a:noFill/>
        </p:spPr>
        <p:txBody>
          <a:bodyPr wrap="square" rtlCol="0">
            <a:spAutoFit/>
          </a:bodyPr>
          <a:lstStyle/>
          <a:p>
            <a:pPr algn="ctr"/>
            <a:r>
              <a:rPr lang="en-CA" sz="1600" dirty="0"/>
              <a:t>V3 Model</a:t>
            </a:r>
          </a:p>
        </p:txBody>
      </p:sp>
      <p:sp>
        <p:nvSpPr>
          <p:cNvPr id="65" name="TextBox 64">
            <a:extLst>
              <a:ext uri="{FF2B5EF4-FFF2-40B4-BE49-F238E27FC236}">
                <a16:creationId xmlns:a16="http://schemas.microsoft.com/office/drawing/2014/main" id="{F1E1D949-64C6-E7F6-0BDE-E891DF55E49D}"/>
              </a:ext>
            </a:extLst>
          </p:cNvPr>
          <p:cNvSpPr txBox="1"/>
          <p:nvPr/>
        </p:nvSpPr>
        <p:spPr>
          <a:xfrm>
            <a:off x="1675051" y="4758117"/>
            <a:ext cx="1861168" cy="338554"/>
          </a:xfrm>
          <a:prstGeom prst="rect">
            <a:avLst/>
          </a:prstGeom>
          <a:noFill/>
        </p:spPr>
        <p:txBody>
          <a:bodyPr wrap="square" rtlCol="0">
            <a:spAutoFit/>
          </a:bodyPr>
          <a:lstStyle/>
          <a:p>
            <a:pPr algn="ctr"/>
            <a:r>
              <a:rPr lang="en-CA" sz="1600" dirty="0"/>
              <a:t>Sample Input</a:t>
            </a:r>
          </a:p>
        </p:txBody>
      </p:sp>
    </p:spTree>
    <p:extLst>
      <p:ext uri="{BB962C8B-B14F-4D97-AF65-F5344CB8AC3E}">
        <p14:creationId xmlns:p14="http://schemas.microsoft.com/office/powerpoint/2010/main" val="336148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43BE7-40E9-E6C6-9B5A-49CECCBABB50}"/>
            </a:ext>
          </a:extLst>
        </p:cNvPr>
        <p:cNvGrpSpPr/>
        <p:nvPr/>
      </p:nvGrpSpPr>
      <p:grpSpPr>
        <a:xfrm>
          <a:off x="0" y="0"/>
          <a:ext cx="0" cy="0"/>
          <a:chOff x="0" y="0"/>
          <a:chExt cx="0" cy="0"/>
        </a:xfrm>
      </p:grpSpPr>
      <p:pic>
        <p:nvPicPr>
          <p:cNvPr id="16" name="Picture 15" descr="A pixelated image of a sign&#10;&#10;AI-generated content may be incorrect.">
            <a:extLst>
              <a:ext uri="{FF2B5EF4-FFF2-40B4-BE49-F238E27FC236}">
                <a16:creationId xmlns:a16="http://schemas.microsoft.com/office/drawing/2014/main" id="{23DE32A5-6B7C-40A3-41DC-B8931A81076C}"/>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7445153" y="-302798"/>
            <a:ext cx="3830400" cy="3830400"/>
          </a:xfrm>
          <a:prstGeom prst="rect">
            <a:avLst/>
          </a:prstGeom>
        </p:spPr>
      </p:pic>
      <p:pic>
        <p:nvPicPr>
          <p:cNvPr id="14" name="Picture 13" descr="A diagram of a diagram&#10;&#10;AI-generated content may be incorrect.">
            <a:extLst>
              <a:ext uri="{FF2B5EF4-FFF2-40B4-BE49-F238E27FC236}">
                <a16:creationId xmlns:a16="http://schemas.microsoft.com/office/drawing/2014/main" id="{63213F8F-CBB0-412D-B95F-B8F02FD5AB17}"/>
              </a:ext>
            </a:extLst>
          </p:cNvPr>
          <p:cNvPicPr>
            <a:picLocks noChangeAspect="1"/>
          </p:cNvPicPr>
          <p:nvPr/>
        </p:nvPicPr>
        <p:blipFill>
          <a:blip r:embed="rId3">
            <a:alphaModFix/>
            <a:extLst>
              <a:ext uri="{28A0092B-C50C-407E-A947-70E740481C1C}">
                <a14:useLocalDpi xmlns:a14="http://schemas.microsoft.com/office/drawing/2010/main" val="0"/>
              </a:ext>
            </a:extLst>
          </a:blip>
          <a:srcRect r="6549"/>
          <a:stretch/>
        </p:blipFill>
        <p:spPr>
          <a:xfrm>
            <a:off x="4134771" y="-290553"/>
            <a:ext cx="3556665" cy="3805910"/>
          </a:xfrm>
          <a:prstGeom prst="rect">
            <a:avLst/>
          </a:prstGeom>
        </p:spPr>
      </p:pic>
      <p:pic>
        <p:nvPicPr>
          <p:cNvPr id="18" name="Picture 17" descr="A close-up of a pixelated image&#10;&#10;AI-generated content may be incorrect.">
            <a:extLst>
              <a:ext uri="{FF2B5EF4-FFF2-40B4-BE49-F238E27FC236}">
                <a16:creationId xmlns:a16="http://schemas.microsoft.com/office/drawing/2014/main" id="{0B65016A-5037-E605-562A-131AD0AE4B6B}"/>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7445967" y="3115431"/>
            <a:ext cx="3839325" cy="3839325"/>
          </a:xfrm>
          <a:prstGeom prst="rect">
            <a:avLst/>
          </a:prstGeom>
        </p:spPr>
      </p:pic>
      <p:pic>
        <p:nvPicPr>
          <p:cNvPr id="20" name="Picture 19" descr="A black and green squares&#10;&#10;AI-generated content may be incorrect.">
            <a:extLst>
              <a:ext uri="{FF2B5EF4-FFF2-40B4-BE49-F238E27FC236}">
                <a16:creationId xmlns:a16="http://schemas.microsoft.com/office/drawing/2014/main" id="{D221D65B-66F6-2AFA-89C4-A518F783A15E}"/>
              </a:ext>
            </a:extLst>
          </p:cNvPr>
          <p:cNvPicPr>
            <a:picLocks noChangeAspect="1"/>
          </p:cNvPicPr>
          <p:nvPr/>
        </p:nvPicPr>
        <p:blipFill>
          <a:blip r:embed="rId5">
            <a:alphaModFix/>
            <a:extLst>
              <a:ext uri="{28A0092B-C50C-407E-A947-70E740481C1C}">
                <a14:useLocalDpi xmlns:a14="http://schemas.microsoft.com/office/drawing/2010/main" val="0"/>
              </a:ext>
            </a:extLst>
          </a:blip>
          <a:srcRect t="8940" r="7146"/>
          <a:stretch/>
        </p:blipFill>
        <p:spPr>
          <a:xfrm>
            <a:off x="4144681" y="3428999"/>
            <a:ext cx="3556665" cy="3487937"/>
          </a:xfrm>
          <a:prstGeom prst="rect">
            <a:avLst/>
          </a:prstGeom>
        </p:spPr>
      </p:pic>
      <p:pic>
        <p:nvPicPr>
          <p:cNvPr id="70" name="Picture 69" descr="A close-up of a diagram&#10;&#10;AI-generated content may be incorrect.">
            <a:extLst>
              <a:ext uri="{FF2B5EF4-FFF2-40B4-BE49-F238E27FC236}">
                <a16:creationId xmlns:a16="http://schemas.microsoft.com/office/drawing/2014/main" id="{EACF0DA9-CDC3-7A64-0152-A028638713FE}"/>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1029380" y="1833923"/>
            <a:ext cx="3189600" cy="3189600"/>
          </a:xfrm>
          <a:prstGeom prst="rect">
            <a:avLst/>
          </a:prstGeom>
        </p:spPr>
      </p:pic>
      <p:sp>
        <p:nvSpPr>
          <p:cNvPr id="2" name="Title 1">
            <a:extLst>
              <a:ext uri="{FF2B5EF4-FFF2-40B4-BE49-F238E27FC236}">
                <a16:creationId xmlns:a16="http://schemas.microsoft.com/office/drawing/2014/main" id="{B3A8BDBE-312F-055D-581F-F0C165C7B938}"/>
              </a:ext>
            </a:extLst>
          </p:cNvPr>
          <p:cNvSpPr>
            <a:spLocks noGrp="1"/>
          </p:cNvSpPr>
          <p:nvPr>
            <p:ph type="title"/>
          </p:nvPr>
        </p:nvSpPr>
        <p:spPr>
          <a:xfrm>
            <a:off x="1261872" y="294198"/>
            <a:ext cx="3774585" cy="1397124"/>
          </a:xfrm>
        </p:spPr>
        <p:txBody>
          <a:bodyPr>
            <a:normAutofit/>
          </a:bodyPr>
          <a:lstStyle/>
          <a:p>
            <a:r>
              <a:rPr lang="en-CA" sz="3600" dirty="0"/>
              <a:t>Experiment Results </a:t>
            </a:r>
          </a:p>
        </p:txBody>
      </p:sp>
      <p:sp>
        <p:nvSpPr>
          <p:cNvPr id="65" name="TextBox 64">
            <a:extLst>
              <a:ext uri="{FF2B5EF4-FFF2-40B4-BE49-F238E27FC236}">
                <a16:creationId xmlns:a16="http://schemas.microsoft.com/office/drawing/2014/main" id="{AF89C9DB-9FAB-EB29-9BD1-80B42FB35A33}"/>
              </a:ext>
            </a:extLst>
          </p:cNvPr>
          <p:cNvSpPr txBox="1"/>
          <p:nvPr/>
        </p:nvSpPr>
        <p:spPr>
          <a:xfrm>
            <a:off x="1675051" y="4758117"/>
            <a:ext cx="1861168" cy="338554"/>
          </a:xfrm>
          <a:prstGeom prst="rect">
            <a:avLst/>
          </a:prstGeom>
          <a:noFill/>
        </p:spPr>
        <p:txBody>
          <a:bodyPr wrap="square" rtlCol="0">
            <a:spAutoFit/>
          </a:bodyPr>
          <a:lstStyle/>
          <a:p>
            <a:pPr algn="ctr"/>
            <a:r>
              <a:rPr lang="en-CA" sz="1600" dirty="0"/>
              <a:t>Sample Input</a:t>
            </a:r>
          </a:p>
        </p:txBody>
      </p:sp>
      <p:sp>
        <p:nvSpPr>
          <p:cNvPr id="66" name="TextBox 65">
            <a:extLst>
              <a:ext uri="{FF2B5EF4-FFF2-40B4-BE49-F238E27FC236}">
                <a16:creationId xmlns:a16="http://schemas.microsoft.com/office/drawing/2014/main" id="{72B81884-5713-7013-621D-A283F4FEAA5C}"/>
              </a:ext>
            </a:extLst>
          </p:cNvPr>
          <p:cNvSpPr txBox="1"/>
          <p:nvPr/>
        </p:nvSpPr>
        <p:spPr>
          <a:xfrm>
            <a:off x="5129297" y="3092036"/>
            <a:ext cx="1861168" cy="338554"/>
          </a:xfrm>
          <a:prstGeom prst="rect">
            <a:avLst/>
          </a:prstGeom>
          <a:noFill/>
        </p:spPr>
        <p:txBody>
          <a:bodyPr wrap="square" rtlCol="0">
            <a:spAutoFit/>
          </a:bodyPr>
          <a:lstStyle/>
          <a:p>
            <a:pPr algn="ctr"/>
            <a:r>
              <a:rPr lang="en-CA" sz="1600" dirty="0"/>
              <a:t>Ground Truth</a:t>
            </a:r>
          </a:p>
        </p:txBody>
      </p:sp>
      <p:sp>
        <p:nvSpPr>
          <p:cNvPr id="67" name="TextBox 66">
            <a:extLst>
              <a:ext uri="{FF2B5EF4-FFF2-40B4-BE49-F238E27FC236}">
                <a16:creationId xmlns:a16="http://schemas.microsoft.com/office/drawing/2014/main" id="{ECCF7FAE-D818-57CF-FDF9-AED8AAECBCFD}"/>
              </a:ext>
            </a:extLst>
          </p:cNvPr>
          <p:cNvSpPr txBox="1"/>
          <p:nvPr/>
        </p:nvSpPr>
        <p:spPr>
          <a:xfrm>
            <a:off x="8493560" y="3103012"/>
            <a:ext cx="1861168" cy="338554"/>
          </a:xfrm>
          <a:prstGeom prst="rect">
            <a:avLst/>
          </a:prstGeom>
          <a:noFill/>
        </p:spPr>
        <p:txBody>
          <a:bodyPr wrap="square" rtlCol="0">
            <a:spAutoFit/>
          </a:bodyPr>
          <a:lstStyle/>
          <a:p>
            <a:pPr algn="ctr"/>
            <a:r>
              <a:rPr lang="en-CA" sz="1600" dirty="0"/>
              <a:t>V1 Model</a:t>
            </a:r>
          </a:p>
        </p:txBody>
      </p:sp>
      <p:sp>
        <p:nvSpPr>
          <p:cNvPr id="68" name="TextBox 67">
            <a:extLst>
              <a:ext uri="{FF2B5EF4-FFF2-40B4-BE49-F238E27FC236}">
                <a16:creationId xmlns:a16="http://schemas.microsoft.com/office/drawing/2014/main" id="{77059614-256D-A253-E733-B21BD65B17FA}"/>
              </a:ext>
            </a:extLst>
          </p:cNvPr>
          <p:cNvSpPr txBox="1"/>
          <p:nvPr/>
        </p:nvSpPr>
        <p:spPr>
          <a:xfrm>
            <a:off x="5159570" y="6515095"/>
            <a:ext cx="1861168" cy="338554"/>
          </a:xfrm>
          <a:prstGeom prst="rect">
            <a:avLst/>
          </a:prstGeom>
          <a:noFill/>
        </p:spPr>
        <p:txBody>
          <a:bodyPr wrap="square" rtlCol="0">
            <a:spAutoFit/>
          </a:bodyPr>
          <a:lstStyle/>
          <a:p>
            <a:pPr algn="ctr"/>
            <a:r>
              <a:rPr lang="en-CA" sz="1600" dirty="0"/>
              <a:t>V2 Model</a:t>
            </a:r>
          </a:p>
        </p:txBody>
      </p:sp>
      <p:sp>
        <p:nvSpPr>
          <p:cNvPr id="69" name="TextBox 68">
            <a:extLst>
              <a:ext uri="{FF2B5EF4-FFF2-40B4-BE49-F238E27FC236}">
                <a16:creationId xmlns:a16="http://schemas.microsoft.com/office/drawing/2014/main" id="{B8A29FA2-2C0A-AEF3-1C01-F245B01B9FB1}"/>
              </a:ext>
            </a:extLst>
          </p:cNvPr>
          <p:cNvSpPr txBox="1"/>
          <p:nvPr/>
        </p:nvSpPr>
        <p:spPr>
          <a:xfrm>
            <a:off x="8523319" y="6488925"/>
            <a:ext cx="1861168" cy="338554"/>
          </a:xfrm>
          <a:prstGeom prst="rect">
            <a:avLst/>
          </a:prstGeom>
          <a:noFill/>
        </p:spPr>
        <p:txBody>
          <a:bodyPr wrap="square" rtlCol="0">
            <a:spAutoFit/>
          </a:bodyPr>
          <a:lstStyle/>
          <a:p>
            <a:pPr algn="ctr"/>
            <a:r>
              <a:rPr lang="en-CA" sz="1600" dirty="0"/>
              <a:t>V3 Model</a:t>
            </a:r>
          </a:p>
        </p:txBody>
      </p:sp>
    </p:spTree>
    <p:extLst>
      <p:ext uri="{BB962C8B-B14F-4D97-AF65-F5344CB8AC3E}">
        <p14:creationId xmlns:p14="http://schemas.microsoft.com/office/powerpoint/2010/main" val="235911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E5A58-5580-B782-EC7B-E443F75C78A6}"/>
            </a:ext>
          </a:extLst>
        </p:cNvPr>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97638845-6167-C0BA-E5DD-2A448EE46D64}"/>
              </a:ext>
            </a:extLst>
          </p:cNvPr>
          <p:cNvGraphicFramePr>
            <a:graphicFrameLocks noGrp="1"/>
          </p:cNvGraphicFramePr>
          <p:nvPr>
            <p:ph idx="1"/>
            <p:extLst>
              <p:ext uri="{D42A27DB-BD31-4B8C-83A1-F6EECF244321}">
                <p14:modId xmlns:p14="http://schemas.microsoft.com/office/powerpoint/2010/main" val="3441185935"/>
              </p:ext>
            </p:extLst>
          </p:nvPr>
        </p:nvGraphicFramePr>
        <p:xfrm>
          <a:off x="876693" y="1291633"/>
          <a:ext cx="4845377" cy="4710459"/>
        </p:xfrm>
        <a:graphic>
          <a:graphicData uri="http://schemas.openxmlformats.org/drawingml/2006/table">
            <a:tbl>
              <a:tblPr firstRow="1" bandRow="1">
                <a:tableStyleId>{B301B821-A1FF-4177-AEE7-76D212191A09}</a:tableStyleId>
              </a:tblPr>
              <a:tblGrid>
                <a:gridCol w="612853">
                  <a:extLst>
                    <a:ext uri="{9D8B030D-6E8A-4147-A177-3AD203B41FA5}">
                      <a16:colId xmlns:a16="http://schemas.microsoft.com/office/drawing/2014/main" val="3622989564"/>
                    </a:ext>
                  </a:extLst>
                </a:gridCol>
                <a:gridCol w="1123421">
                  <a:extLst>
                    <a:ext uri="{9D8B030D-6E8A-4147-A177-3AD203B41FA5}">
                      <a16:colId xmlns:a16="http://schemas.microsoft.com/office/drawing/2014/main" val="4021489079"/>
                    </a:ext>
                  </a:extLst>
                </a:gridCol>
                <a:gridCol w="1016429">
                  <a:extLst>
                    <a:ext uri="{9D8B030D-6E8A-4147-A177-3AD203B41FA5}">
                      <a16:colId xmlns:a16="http://schemas.microsoft.com/office/drawing/2014/main" val="135852112"/>
                    </a:ext>
                  </a:extLst>
                </a:gridCol>
                <a:gridCol w="855940">
                  <a:extLst>
                    <a:ext uri="{9D8B030D-6E8A-4147-A177-3AD203B41FA5}">
                      <a16:colId xmlns:a16="http://schemas.microsoft.com/office/drawing/2014/main" val="792590561"/>
                    </a:ext>
                  </a:extLst>
                </a:gridCol>
                <a:gridCol w="1236734">
                  <a:extLst>
                    <a:ext uri="{9D8B030D-6E8A-4147-A177-3AD203B41FA5}">
                      <a16:colId xmlns:a16="http://schemas.microsoft.com/office/drawing/2014/main" val="893019051"/>
                    </a:ext>
                  </a:extLst>
                </a:gridCol>
              </a:tblGrid>
              <a:tr h="751479">
                <a:tc>
                  <a:txBody>
                    <a:bodyPr/>
                    <a:lstStyle/>
                    <a:p>
                      <a:pPr algn="ctr">
                        <a:lnSpc>
                          <a:spcPct val="107000"/>
                        </a:lnSpc>
                        <a:spcAft>
                          <a:spcPts val="800"/>
                        </a:spcAft>
                        <a:buNone/>
                      </a:pPr>
                      <a:r>
                        <a:rPr lang="en-CA" sz="1400" b="1" kern="0" dirty="0">
                          <a:solidFill>
                            <a:srgbClr val="000000"/>
                          </a:solidFill>
                          <a:effectLst/>
                        </a:rPr>
                        <a:t>Run ID</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Type</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Accuracy</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Loss</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Total Time</a:t>
                      </a:r>
                      <a:br>
                        <a:rPr lang="en-CA" sz="1400" b="1" kern="0">
                          <a:solidFill>
                            <a:srgbClr val="000000"/>
                          </a:solidFill>
                          <a:effectLst/>
                        </a:rPr>
                      </a:br>
                      <a:r>
                        <a:rPr lang="en-CA" sz="1400" b="1" kern="0">
                          <a:solidFill>
                            <a:srgbClr val="000000"/>
                          </a:solidFill>
                          <a:effectLst/>
                        </a:rPr>
                        <a:t>(min)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43582660"/>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212121"/>
                          </a:solidFill>
                          <a:effectLst/>
                        </a:rPr>
                        <a:t>0.888</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0.2057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45.45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0104112"/>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Validation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0.8838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0.1936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45.45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7466324"/>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0.8886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0.2025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46.25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11625989"/>
                  </a:ext>
                </a:extLst>
              </a:tr>
              <a:tr h="263932">
                <a:tc>
                  <a:txBody>
                    <a:bodyPr/>
                    <a:lstStyle/>
                    <a:p>
                      <a:pPr algn="ctr">
                        <a:lnSpc>
                          <a:spcPct val="107000"/>
                        </a:lnSpc>
                        <a:spcAft>
                          <a:spcPts val="800"/>
                        </a:spcAft>
                        <a:buNone/>
                      </a:pPr>
                      <a:r>
                        <a:rPr lang="en-CA" sz="1400" kern="0" dirty="0">
                          <a:solidFill>
                            <a:srgbClr val="000000"/>
                          </a:solidFill>
                          <a:effectLst/>
                        </a:rPr>
                        <a:t>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Validation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0.8713</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0.1893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46.25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2602549"/>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0.8869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0.2076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45.99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2750463"/>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0.8647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0.1926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45.99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202153"/>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0.8895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0.2014</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45.87</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6060386"/>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0.8756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0.1934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45.87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2935124"/>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0.8904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0.2028</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45.11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3790289"/>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0.8677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0.1929</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45.11</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72414863"/>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0.8881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0.2029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45.05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40928859"/>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0.8733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0.189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45.05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7734953"/>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0.8892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0.2034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45.22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3778689"/>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0.8769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0.1855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45.22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16227387"/>
                  </a:ext>
                </a:extLst>
              </a:tr>
              <a:tr h="263932">
                <a:tc gridSpan="2">
                  <a:txBody>
                    <a:bodyPr/>
                    <a:lstStyle/>
                    <a:p>
                      <a:pPr algn="ctr">
                        <a:lnSpc>
                          <a:spcPct val="107000"/>
                        </a:lnSpc>
                        <a:spcAft>
                          <a:spcPts val="800"/>
                        </a:spcAft>
                        <a:buNone/>
                      </a:pPr>
                      <a:r>
                        <a:rPr lang="en-CA" sz="1400" b="1" kern="0" dirty="0">
                          <a:solidFill>
                            <a:srgbClr val="000000"/>
                          </a:solidFill>
                          <a:effectLst/>
                        </a:rPr>
                        <a:t>AVERAGE</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CA"/>
                    </a:p>
                  </a:txBody>
                  <a:tcPr/>
                </a:tc>
                <a:tc>
                  <a:txBody>
                    <a:bodyPr/>
                    <a:lstStyle/>
                    <a:p>
                      <a:pPr algn="ctr">
                        <a:lnSpc>
                          <a:spcPct val="107000"/>
                        </a:lnSpc>
                        <a:spcAft>
                          <a:spcPts val="800"/>
                        </a:spcAft>
                        <a:buNone/>
                      </a:pPr>
                      <a:r>
                        <a:rPr lang="en-CA" sz="1400" b="1" kern="0">
                          <a:solidFill>
                            <a:srgbClr val="000000"/>
                          </a:solidFill>
                          <a:effectLst/>
                        </a:rPr>
                        <a:t>0.881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0.1973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45.563</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058438"/>
                  </a:ext>
                </a:extLst>
              </a:tr>
            </a:tbl>
          </a:graphicData>
        </a:graphic>
      </p:graphicFrame>
      <mc:AlternateContent xmlns:mc="http://schemas.openxmlformats.org/markup-compatibility/2006" xmlns:a14="http://schemas.microsoft.com/office/drawing/2010/main">
        <mc:Choice Requires="a14">
          <p:graphicFrame>
            <p:nvGraphicFramePr>
              <p:cNvPr id="7" name="Content Placeholder 7">
                <a:extLst>
                  <a:ext uri="{FF2B5EF4-FFF2-40B4-BE49-F238E27FC236}">
                    <a16:creationId xmlns:a16="http://schemas.microsoft.com/office/drawing/2014/main" id="{DCD3C129-7386-E6D7-FD61-20E84FA2AE24}"/>
                  </a:ext>
                </a:extLst>
              </p:cNvPr>
              <p:cNvGraphicFramePr>
                <a:graphicFrameLocks/>
              </p:cNvGraphicFramePr>
              <p:nvPr>
                <p:extLst>
                  <p:ext uri="{D42A27DB-BD31-4B8C-83A1-F6EECF244321}">
                    <p14:modId xmlns:p14="http://schemas.microsoft.com/office/powerpoint/2010/main" val="2280217561"/>
                  </p:ext>
                </p:extLst>
              </p:nvPr>
            </p:nvGraphicFramePr>
            <p:xfrm>
              <a:off x="6324316" y="1109033"/>
              <a:ext cx="4605812" cy="4893059"/>
            </p:xfrm>
            <a:graphic>
              <a:graphicData uri="http://schemas.openxmlformats.org/drawingml/2006/table">
                <a:tbl>
                  <a:tblPr firstRow="1" bandRow="1">
                    <a:tableStyleId>{1FECB4D8-DB02-4DC6-A0A2-4F2EBAE1DC90}</a:tableStyleId>
                  </a:tblPr>
                  <a:tblGrid>
                    <a:gridCol w="575676">
                      <a:extLst>
                        <a:ext uri="{9D8B030D-6E8A-4147-A177-3AD203B41FA5}">
                          <a16:colId xmlns:a16="http://schemas.microsoft.com/office/drawing/2014/main" val="3622989564"/>
                        </a:ext>
                      </a:extLst>
                    </a:gridCol>
                    <a:gridCol w="1055272">
                      <a:extLst>
                        <a:ext uri="{9D8B030D-6E8A-4147-A177-3AD203B41FA5}">
                          <a16:colId xmlns:a16="http://schemas.microsoft.com/office/drawing/2014/main" val="4021489079"/>
                        </a:ext>
                      </a:extLst>
                    </a:gridCol>
                    <a:gridCol w="1056761">
                      <a:extLst>
                        <a:ext uri="{9D8B030D-6E8A-4147-A177-3AD203B41FA5}">
                          <a16:colId xmlns:a16="http://schemas.microsoft.com/office/drawing/2014/main" val="135852112"/>
                        </a:ext>
                      </a:extLst>
                    </a:gridCol>
                    <a:gridCol w="702026">
                      <a:extLst>
                        <a:ext uri="{9D8B030D-6E8A-4147-A177-3AD203B41FA5}">
                          <a16:colId xmlns:a16="http://schemas.microsoft.com/office/drawing/2014/main" val="792590561"/>
                        </a:ext>
                      </a:extLst>
                    </a:gridCol>
                    <a:gridCol w="1216077">
                      <a:extLst>
                        <a:ext uri="{9D8B030D-6E8A-4147-A177-3AD203B41FA5}">
                          <a16:colId xmlns:a16="http://schemas.microsoft.com/office/drawing/2014/main" val="893019051"/>
                        </a:ext>
                      </a:extLst>
                    </a:gridCol>
                  </a:tblGrid>
                  <a:tr h="751479">
                    <a:tc>
                      <a:txBody>
                        <a:bodyPr/>
                        <a:lstStyle/>
                        <a:p>
                          <a:pPr algn="ctr">
                            <a:lnSpc>
                              <a:spcPct val="107000"/>
                            </a:lnSpc>
                            <a:spcAft>
                              <a:spcPts val="800"/>
                            </a:spcAft>
                            <a:buNone/>
                          </a:pPr>
                          <a:r>
                            <a:rPr lang="en-CA" sz="1400" b="1" kern="0" dirty="0">
                              <a:solidFill>
                                <a:srgbClr val="000000"/>
                              </a:solidFill>
                              <a:effectLst/>
                            </a:rPr>
                            <a:t>Run ID</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Type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Accuracy</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Loss</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Total Time</a:t>
                          </a:r>
                          <a:br>
                            <a:rPr lang="en-CA" sz="1400" b="1" kern="0">
                              <a:solidFill>
                                <a:srgbClr val="000000"/>
                              </a:solidFill>
                              <a:effectLst/>
                            </a:rPr>
                          </a:br>
                          <a:r>
                            <a:rPr lang="en-CA" sz="1400" b="1" kern="0">
                              <a:solidFill>
                                <a:srgbClr val="000000"/>
                              </a:solidFill>
                              <a:effectLst/>
                            </a:rPr>
                            <a:t>(hour)</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43582660"/>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0.3583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2.1449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0104112"/>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0.3816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2.0719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7466324"/>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Train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0.5031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2.1374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11625989"/>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0.535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2.0413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2602549"/>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0.7605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2.1388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2750463"/>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0.773</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2.0352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202153"/>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2.1861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6060386"/>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0.7117</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2.1075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2935124"/>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0.65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2.0528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3790289"/>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0.6809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1.9553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72414863"/>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0.6402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2.1921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40928859"/>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0.6687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2.1092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7734953"/>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0.5639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2.1099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3778689"/>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0.5929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2.0216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1.406</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16227387"/>
                      </a:ext>
                    </a:extLst>
                  </a:tr>
                  <a:tr h="263932">
                    <a:tc gridSpan="2">
                      <a:txBody>
                        <a:bodyPr/>
                        <a:lstStyle/>
                        <a:p>
                          <a:pPr algn="ctr">
                            <a:lnSpc>
                              <a:spcPct val="107000"/>
                            </a:lnSpc>
                            <a:spcAft>
                              <a:spcPts val="800"/>
                            </a:spcAft>
                            <a:buNone/>
                          </a:pPr>
                          <a:r>
                            <a:rPr lang="en-CA" sz="1400" b="1" kern="0">
                              <a:solidFill>
                                <a:srgbClr val="000000"/>
                              </a:solidFill>
                              <a:effectLst/>
                            </a:rPr>
                            <a:t>AVERAGE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CA"/>
                        </a:p>
                      </a:txBody>
                      <a:tcPr/>
                    </a:tc>
                    <a:tc>
                      <a:txBody>
                        <a:bodyPr/>
                        <a:lstStyle/>
                        <a:p>
                          <a:pPr algn="ctr">
                            <a:lnSpc>
                              <a:spcPct val="107000"/>
                            </a:lnSpc>
                            <a:spcAft>
                              <a:spcPts val="800"/>
                            </a:spcAft>
                            <a:buNone/>
                          </a:pPr>
                          <a:r>
                            <a:rPr lang="en-CA" sz="1400" b="1" kern="0">
                              <a:solidFill>
                                <a:srgbClr val="000000"/>
                              </a:solidFill>
                              <a:effectLst/>
                            </a:rPr>
                            <a:t>0.60782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2.0931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1.404 </a:t>
                          </a:r>
                          <a14:m>
                            <m:oMath xmlns:m="http://schemas.openxmlformats.org/officeDocument/2006/math">
                              <m:r>
                                <a:rPr lang="en-CA" sz="1400" b="1" kern="0">
                                  <a:solidFill>
                                    <a:srgbClr val="000000"/>
                                  </a:solidFill>
                                  <a:effectLst/>
                                  <a:latin typeface="Cambria Math" panose="02040503050406030204" pitchFamily="18" charset="0"/>
                                </a:rPr>
                                <m:t>≈ </m:t>
                              </m:r>
                            </m:oMath>
                          </a14:m>
                          <a:r>
                            <a:rPr lang="en-CA" sz="1400" b="1" kern="0" dirty="0">
                              <a:solidFill>
                                <a:srgbClr val="000000"/>
                              </a:solidFill>
                              <a:effectLst/>
                            </a:rPr>
                            <a:t>84.24min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058438"/>
                      </a:ext>
                    </a:extLst>
                  </a:tr>
                </a:tbl>
              </a:graphicData>
            </a:graphic>
          </p:graphicFrame>
        </mc:Choice>
        <mc:Fallback xmlns="">
          <p:graphicFrame>
            <p:nvGraphicFramePr>
              <p:cNvPr id="7" name="Content Placeholder 7">
                <a:extLst>
                  <a:ext uri="{FF2B5EF4-FFF2-40B4-BE49-F238E27FC236}">
                    <a16:creationId xmlns:a16="http://schemas.microsoft.com/office/drawing/2014/main" id="{DCD3C129-7386-E6D7-FD61-20E84FA2AE24}"/>
                  </a:ext>
                </a:extLst>
              </p:cNvPr>
              <p:cNvGraphicFramePr>
                <a:graphicFrameLocks/>
              </p:cNvGraphicFramePr>
              <p:nvPr>
                <p:extLst>
                  <p:ext uri="{D42A27DB-BD31-4B8C-83A1-F6EECF244321}">
                    <p14:modId xmlns:p14="http://schemas.microsoft.com/office/powerpoint/2010/main" val="2280217561"/>
                  </p:ext>
                </p:extLst>
              </p:nvPr>
            </p:nvGraphicFramePr>
            <p:xfrm>
              <a:off x="6324316" y="1109033"/>
              <a:ext cx="4605812" cy="4893059"/>
            </p:xfrm>
            <a:graphic>
              <a:graphicData uri="http://schemas.openxmlformats.org/drawingml/2006/table">
                <a:tbl>
                  <a:tblPr firstRow="1" bandRow="1">
                    <a:tableStyleId>{1FECB4D8-DB02-4DC6-A0A2-4F2EBAE1DC90}</a:tableStyleId>
                  </a:tblPr>
                  <a:tblGrid>
                    <a:gridCol w="575676">
                      <a:extLst>
                        <a:ext uri="{9D8B030D-6E8A-4147-A177-3AD203B41FA5}">
                          <a16:colId xmlns:a16="http://schemas.microsoft.com/office/drawing/2014/main" val="3622989564"/>
                        </a:ext>
                      </a:extLst>
                    </a:gridCol>
                    <a:gridCol w="1055272">
                      <a:extLst>
                        <a:ext uri="{9D8B030D-6E8A-4147-A177-3AD203B41FA5}">
                          <a16:colId xmlns:a16="http://schemas.microsoft.com/office/drawing/2014/main" val="4021489079"/>
                        </a:ext>
                      </a:extLst>
                    </a:gridCol>
                    <a:gridCol w="1056761">
                      <a:extLst>
                        <a:ext uri="{9D8B030D-6E8A-4147-A177-3AD203B41FA5}">
                          <a16:colId xmlns:a16="http://schemas.microsoft.com/office/drawing/2014/main" val="135852112"/>
                        </a:ext>
                      </a:extLst>
                    </a:gridCol>
                    <a:gridCol w="702026">
                      <a:extLst>
                        <a:ext uri="{9D8B030D-6E8A-4147-A177-3AD203B41FA5}">
                          <a16:colId xmlns:a16="http://schemas.microsoft.com/office/drawing/2014/main" val="792590561"/>
                        </a:ext>
                      </a:extLst>
                    </a:gridCol>
                    <a:gridCol w="1216077">
                      <a:extLst>
                        <a:ext uri="{9D8B030D-6E8A-4147-A177-3AD203B41FA5}">
                          <a16:colId xmlns:a16="http://schemas.microsoft.com/office/drawing/2014/main" val="893019051"/>
                        </a:ext>
                      </a:extLst>
                    </a:gridCol>
                  </a:tblGrid>
                  <a:tr h="751479">
                    <a:tc>
                      <a:txBody>
                        <a:bodyPr/>
                        <a:lstStyle/>
                        <a:p>
                          <a:pPr algn="ctr">
                            <a:lnSpc>
                              <a:spcPct val="107000"/>
                            </a:lnSpc>
                            <a:spcAft>
                              <a:spcPts val="800"/>
                            </a:spcAft>
                            <a:buNone/>
                          </a:pPr>
                          <a:r>
                            <a:rPr lang="en-CA" sz="1400" b="1" kern="0" dirty="0">
                              <a:solidFill>
                                <a:srgbClr val="000000"/>
                              </a:solidFill>
                              <a:effectLst/>
                            </a:rPr>
                            <a:t>Run ID</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Type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Accuracy</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Loss</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Total Time</a:t>
                          </a:r>
                          <a:br>
                            <a:rPr lang="en-CA" sz="1400" b="1" kern="0">
                              <a:solidFill>
                                <a:srgbClr val="000000"/>
                              </a:solidFill>
                              <a:effectLst/>
                            </a:rPr>
                          </a:br>
                          <a:r>
                            <a:rPr lang="en-CA" sz="1400" b="1" kern="0">
                              <a:solidFill>
                                <a:srgbClr val="000000"/>
                              </a:solidFill>
                              <a:effectLst/>
                            </a:rPr>
                            <a:t>(hour)</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43582660"/>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0.3583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2.1449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0104112"/>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0.3816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2.0719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7466324"/>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Train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0.5031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2.1374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11625989"/>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0.535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2.0413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2602549"/>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0.7605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2.1388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2750463"/>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0.773</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2.0352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202153"/>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2.1861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6060386"/>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0.7117</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2.1075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2935124"/>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0.65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2.0528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3790289"/>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0.6809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1.9553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72414863"/>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0.6402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2.1921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40928859"/>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0.6687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2.1092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7734953"/>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0.5639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2.1099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3778689"/>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0.5929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2.0216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1.406</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16227387"/>
                      </a:ext>
                    </a:extLst>
                  </a:tr>
                  <a:tr h="446532">
                    <a:tc gridSpan="2">
                      <a:txBody>
                        <a:bodyPr/>
                        <a:lstStyle/>
                        <a:p>
                          <a:pPr algn="ctr">
                            <a:lnSpc>
                              <a:spcPct val="107000"/>
                            </a:lnSpc>
                            <a:spcAft>
                              <a:spcPts val="800"/>
                            </a:spcAft>
                            <a:buNone/>
                          </a:pPr>
                          <a:r>
                            <a:rPr lang="en-CA" sz="1400" b="1" kern="0">
                              <a:solidFill>
                                <a:srgbClr val="000000"/>
                              </a:solidFill>
                              <a:effectLst/>
                            </a:rPr>
                            <a:t>AVERAGE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CA"/>
                        </a:p>
                      </a:txBody>
                      <a:tcPr/>
                    </a:tc>
                    <a:tc>
                      <a:txBody>
                        <a:bodyPr/>
                        <a:lstStyle/>
                        <a:p>
                          <a:pPr algn="ctr">
                            <a:lnSpc>
                              <a:spcPct val="107000"/>
                            </a:lnSpc>
                            <a:spcAft>
                              <a:spcPts val="800"/>
                            </a:spcAft>
                            <a:buNone/>
                          </a:pPr>
                          <a:r>
                            <a:rPr lang="en-CA" sz="1400" b="1" kern="0">
                              <a:solidFill>
                                <a:srgbClr val="000000"/>
                              </a:solidFill>
                              <a:effectLst/>
                            </a:rPr>
                            <a:t>0.60782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2.0931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2"/>
                          <a:stretch>
                            <a:fillRect l="-278500" t="-1002740" r="-1500" b="-21918"/>
                          </a:stretch>
                        </a:blipFill>
                      </a:tcPr>
                    </a:tc>
                    <a:extLst>
                      <a:ext uri="{0D108BD9-81ED-4DB2-BD59-A6C34878D82A}">
                        <a16:rowId xmlns:a16="http://schemas.microsoft.com/office/drawing/2014/main" val="1809058438"/>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07A1A71-2E58-4741-47E3-BD2B2E4774E5}"/>
                  </a:ext>
                </a:extLst>
              </p:cNvPr>
              <p:cNvSpPr txBox="1"/>
              <p:nvPr/>
            </p:nvSpPr>
            <p:spPr>
              <a:xfrm>
                <a:off x="1382895" y="6121314"/>
                <a:ext cx="3832971" cy="649409"/>
              </a:xfrm>
              <a:prstGeom prst="rect">
                <a:avLst/>
              </a:prstGeom>
              <a:noFill/>
            </p:spPr>
            <p:txBody>
              <a:bodyPr wrap="square" rtlCol="0">
                <a:spAutoFit/>
              </a:bodyPr>
              <a:lstStyle/>
              <a:p>
                <a:pPr algn="ctr"/>
                <a:r>
                  <a:rPr lang="en-CA" sz="1800" dirty="0">
                    <a:effectLst/>
                    <a:latin typeface="Cambria" panose="02040503050406030204" pitchFamily="18" charset="0"/>
                    <a:ea typeface="Yu Gothic" panose="020B0400000000000000" pitchFamily="34" charset="-128"/>
                    <a:cs typeface="Arial" panose="020B0604020202020204" pitchFamily="34" charset="0"/>
                  </a:rPr>
                  <a:t>Sample of Model V1 runs with 256 epochs and learning rate = </a:t>
                </a:r>
                <a14:m>
                  <m:oMath xmlns:m="http://schemas.openxmlformats.org/officeDocument/2006/math">
                    <m:r>
                      <a:rPr lang="en-CA" sz="1800" i="1">
                        <a:effectLst/>
                        <a:latin typeface="Cambria Math" panose="02040503050406030204" pitchFamily="18" charset="0"/>
                        <a:ea typeface="Yu Gothic" panose="020B0400000000000000" pitchFamily="34" charset="-128"/>
                        <a:cs typeface="Arial" panose="020B0604020202020204" pitchFamily="34" charset="0"/>
                      </a:rPr>
                      <m:t>2×</m:t>
                    </m:r>
                    <m:sSup>
                      <m:sSupPr>
                        <m:ctrlPr>
                          <a:rPr lang="en-CA" sz="1800" i="1">
                            <a:effectLst/>
                            <a:latin typeface="Cambria Math" panose="02040503050406030204" pitchFamily="18" charset="0"/>
                            <a:ea typeface="Yu Gothic" panose="020B0400000000000000" pitchFamily="34" charset="-128"/>
                          </a:rPr>
                        </m:ctrlPr>
                      </m:sSupPr>
                      <m:e>
                        <m:r>
                          <a:rPr lang="en-CA" sz="1800" i="1">
                            <a:effectLst/>
                            <a:latin typeface="Cambria Math" panose="02040503050406030204" pitchFamily="18" charset="0"/>
                            <a:ea typeface="Yu Gothic" panose="020B0400000000000000" pitchFamily="34" charset="-128"/>
                            <a:cs typeface="Arial" panose="020B0604020202020204" pitchFamily="34" charset="0"/>
                          </a:rPr>
                          <m:t>10</m:t>
                        </m:r>
                      </m:e>
                      <m:sup>
                        <m:r>
                          <a:rPr lang="en-CA" sz="1800" i="1">
                            <a:effectLst/>
                            <a:latin typeface="Cambria Math" panose="02040503050406030204" pitchFamily="18" charset="0"/>
                            <a:ea typeface="Yu Gothic" panose="020B0400000000000000" pitchFamily="34" charset="-128"/>
                            <a:cs typeface="Arial" panose="020B0604020202020204" pitchFamily="34" charset="0"/>
                          </a:rPr>
                          <m:t>−5</m:t>
                        </m:r>
                      </m:sup>
                    </m:sSup>
                  </m:oMath>
                </a14:m>
                <a:r>
                  <a:rPr lang="en-CA" sz="1800" dirty="0">
                    <a:effectLst/>
                    <a:latin typeface="Cambria" panose="02040503050406030204" pitchFamily="18" charset="0"/>
                    <a:ea typeface="Yu Gothic" panose="020B0400000000000000" pitchFamily="34" charset="-128"/>
                    <a:cs typeface="Arial" panose="020B0604020202020204" pitchFamily="34" charset="0"/>
                  </a:rPr>
                  <a:t>.</a:t>
                </a:r>
                <a:endParaRPr lang="en-CA" sz="1600" dirty="0"/>
              </a:p>
            </p:txBody>
          </p:sp>
        </mc:Choice>
        <mc:Fallback xmlns="">
          <p:sp>
            <p:nvSpPr>
              <p:cNvPr id="9" name="TextBox 8">
                <a:extLst>
                  <a:ext uri="{FF2B5EF4-FFF2-40B4-BE49-F238E27FC236}">
                    <a16:creationId xmlns:a16="http://schemas.microsoft.com/office/drawing/2014/main" id="{F07A1A71-2E58-4741-47E3-BD2B2E4774E5}"/>
                  </a:ext>
                </a:extLst>
              </p:cNvPr>
              <p:cNvSpPr txBox="1">
                <a:spLocks noRot="1" noChangeAspect="1" noMove="1" noResize="1" noEditPoints="1" noAdjustHandles="1" noChangeArrowheads="1" noChangeShapeType="1" noTextEdit="1"/>
              </p:cNvSpPr>
              <p:nvPr/>
            </p:nvSpPr>
            <p:spPr>
              <a:xfrm>
                <a:off x="1382895" y="6121314"/>
                <a:ext cx="3832971" cy="649409"/>
              </a:xfrm>
              <a:prstGeom prst="rect">
                <a:avLst/>
              </a:prstGeom>
              <a:blipFill>
                <a:blip r:embed="rId3"/>
                <a:stretch>
                  <a:fillRect l="-159" t="-5607" b="-1308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3A301B-CB43-8F6E-860A-A6A596D42C23}"/>
                  </a:ext>
                </a:extLst>
              </p:cNvPr>
              <p:cNvSpPr txBox="1"/>
              <p:nvPr/>
            </p:nvSpPr>
            <p:spPr>
              <a:xfrm>
                <a:off x="6717116" y="6105789"/>
                <a:ext cx="3820212" cy="646331"/>
              </a:xfrm>
              <a:prstGeom prst="rect">
                <a:avLst/>
              </a:prstGeom>
              <a:noFill/>
            </p:spPr>
            <p:txBody>
              <a:bodyPr wrap="square">
                <a:spAutoFit/>
              </a:bodyPr>
              <a:lstStyle/>
              <a:p>
                <a:pPr algn="ctr"/>
                <a:r>
                  <a:rPr lang="en-CA" sz="1800" dirty="0">
                    <a:effectLst/>
                    <a:latin typeface="Cambria" panose="02040503050406030204" pitchFamily="18" charset="0"/>
                    <a:ea typeface="Yu Gothic" panose="020B0400000000000000" pitchFamily="34" charset="-128"/>
                    <a:cs typeface="Arial" panose="020B0604020202020204" pitchFamily="34" charset="0"/>
                  </a:rPr>
                  <a:t>A sample of Model V2 runs with 256 epochs and learning rate = </a:t>
                </a:r>
                <a14:m>
                  <m:oMath xmlns:m="http://schemas.openxmlformats.org/officeDocument/2006/math">
                    <m:r>
                      <a:rPr lang="en-CA" sz="1800" i="1">
                        <a:effectLst/>
                        <a:latin typeface="Cambria Math" panose="02040503050406030204" pitchFamily="18" charset="0"/>
                        <a:ea typeface="Yu Gothic" panose="020B0400000000000000" pitchFamily="34" charset="-128"/>
                        <a:cs typeface="Arial" panose="020B0604020202020204" pitchFamily="34" charset="0"/>
                      </a:rPr>
                      <m:t>7×</m:t>
                    </m:r>
                    <m:sSup>
                      <m:sSupPr>
                        <m:ctrlPr>
                          <a:rPr lang="en-CA" sz="1800" i="1">
                            <a:effectLst/>
                            <a:latin typeface="Cambria Math" panose="02040503050406030204" pitchFamily="18" charset="0"/>
                            <a:ea typeface="Yu Gothic" panose="020B0400000000000000" pitchFamily="34" charset="-128"/>
                          </a:rPr>
                        </m:ctrlPr>
                      </m:sSupPr>
                      <m:e>
                        <m:r>
                          <a:rPr lang="en-CA" sz="1800" i="1">
                            <a:effectLst/>
                            <a:latin typeface="Cambria Math" panose="02040503050406030204" pitchFamily="18" charset="0"/>
                            <a:ea typeface="Yu Gothic" panose="020B0400000000000000" pitchFamily="34" charset="-128"/>
                            <a:cs typeface="Arial" panose="020B0604020202020204" pitchFamily="34" charset="0"/>
                          </a:rPr>
                          <m:t>10</m:t>
                        </m:r>
                      </m:e>
                      <m:sup>
                        <m:r>
                          <a:rPr lang="en-CA" sz="1800" i="1">
                            <a:effectLst/>
                            <a:latin typeface="Cambria Math" panose="02040503050406030204" pitchFamily="18" charset="0"/>
                            <a:ea typeface="Yu Gothic" panose="020B0400000000000000" pitchFamily="34" charset="-128"/>
                            <a:cs typeface="Arial" panose="020B0604020202020204" pitchFamily="34" charset="0"/>
                          </a:rPr>
                          <m:t>−8</m:t>
                        </m:r>
                      </m:sup>
                    </m:sSup>
                  </m:oMath>
                </a14:m>
                <a:endParaRPr lang="en-CA" dirty="0"/>
              </a:p>
            </p:txBody>
          </p:sp>
        </mc:Choice>
        <mc:Fallback xmlns="">
          <p:sp>
            <p:nvSpPr>
              <p:cNvPr id="11" name="TextBox 10">
                <a:extLst>
                  <a:ext uri="{FF2B5EF4-FFF2-40B4-BE49-F238E27FC236}">
                    <a16:creationId xmlns:a16="http://schemas.microsoft.com/office/drawing/2014/main" id="{D03A301B-CB43-8F6E-860A-A6A596D42C23}"/>
                  </a:ext>
                </a:extLst>
              </p:cNvPr>
              <p:cNvSpPr txBox="1">
                <a:spLocks noRot="1" noChangeAspect="1" noMove="1" noResize="1" noEditPoints="1" noAdjustHandles="1" noChangeArrowheads="1" noChangeShapeType="1" noTextEdit="1"/>
              </p:cNvSpPr>
              <p:nvPr/>
            </p:nvSpPr>
            <p:spPr>
              <a:xfrm>
                <a:off x="6717116" y="6105789"/>
                <a:ext cx="3820212" cy="646331"/>
              </a:xfrm>
              <a:prstGeom prst="rect">
                <a:avLst/>
              </a:prstGeom>
              <a:blipFill>
                <a:blip r:embed="rId4"/>
                <a:stretch>
                  <a:fillRect l="-159" t="-6604" r="-1116" b="-14151"/>
                </a:stretch>
              </a:blipFill>
            </p:spPr>
            <p:txBody>
              <a:bodyPr/>
              <a:lstStyle/>
              <a:p>
                <a:r>
                  <a:rPr lang="en-CA">
                    <a:noFill/>
                  </a:rPr>
                  <a:t> </a:t>
                </a:r>
              </a:p>
            </p:txBody>
          </p:sp>
        </mc:Fallback>
      </mc:AlternateContent>
      <p:sp>
        <p:nvSpPr>
          <p:cNvPr id="15" name="Title 1">
            <a:extLst>
              <a:ext uri="{FF2B5EF4-FFF2-40B4-BE49-F238E27FC236}">
                <a16:creationId xmlns:a16="http://schemas.microsoft.com/office/drawing/2014/main" id="{AE7B7DE5-1368-E603-E60D-C772C1FB66E7}"/>
              </a:ext>
            </a:extLst>
          </p:cNvPr>
          <p:cNvSpPr txBox="1">
            <a:spLocks/>
          </p:cNvSpPr>
          <p:nvPr/>
        </p:nvSpPr>
        <p:spPr>
          <a:xfrm>
            <a:off x="1177283" y="410469"/>
            <a:ext cx="5455244" cy="1397124"/>
          </a:xfrm>
          <a:prstGeom prst="rect">
            <a:avLst/>
          </a:prstGeom>
        </p:spPr>
        <p:txBody>
          <a:bodyPr vert="horz" lIns="91440" tIns="27432" rIns="91440" bIns="45720" rtlCol="0" anchor="t">
            <a:normAutofit/>
          </a:bodyPr>
          <a:lst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a:lstStyle>
          <a:p>
            <a:r>
              <a:rPr lang="en-CA" sz="3600"/>
              <a:t>Experiment Results </a:t>
            </a:r>
            <a:endParaRPr lang="en-CA" sz="360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C979E41-E547-CBC6-C97C-018FB22AA250}"/>
                  </a:ext>
                </a:extLst>
              </p:cNvPr>
              <p:cNvSpPr txBox="1"/>
              <p:nvPr/>
            </p:nvSpPr>
            <p:spPr>
              <a:xfrm>
                <a:off x="13461954" y="6105789"/>
                <a:ext cx="3820212" cy="656655"/>
              </a:xfrm>
              <a:prstGeom prst="rect">
                <a:avLst/>
              </a:prstGeom>
              <a:noFill/>
            </p:spPr>
            <p:txBody>
              <a:bodyPr wrap="square">
                <a:spAutoFit/>
              </a:bodyPr>
              <a:lstStyle/>
              <a:p>
                <a:pPr algn="ctr"/>
                <a:r>
                  <a:rPr lang="en-CA" dirty="0"/>
                  <a:t>Sample of Model V3 runs with learning rate = </a:t>
                </a:r>
                <a14:m>
                  <m:oMath xmlns:m="http://schemas.openxmlformats.org/officeDocument/2006/math">
                    <m:r>
                      <a:rPr lang="en-CA" i="1">
                        <a:latin typeface="Cambria Math" panose="02040503050406030204" pitchFamily="18" charset="0"/>
                      </a:rPr>
                      <m:t>1×</m:t>
                    </m:r>
                    <m:sSup>
                      <m:sSupPr>
                        <m:ctrlPr>
                          <a:rPr lang="en-CA" i="1">
                            <a:latin typeface="Cambria Math" panose="02040503050406030204" pitchFamily="18" charset="0"/>
                          </a:rPr>
                        </m:ctrlPr>
                      </m:sSupPr>
                      <m:e>
                        <m:r>
                          <a:rPr lang="en-CA" i="1">
                            <a:latin typeface="Cambria Math" panose="02040503050406030204" pitchFamily="18" charset="0"/>
                          </a:rPr>
                          <m:t>10</m:t>
                        </m:r>
                      </m:e>
                      <m:sup>
                        <m:r>
                          <a:rPr lang="en-CA" i="1">
                            <a:latin typeface="Cambria Math" panose="02040503050406030204" pitchFamily="18" charset="0"/>
                          </a:rPr>
                          <m:t>−5</m:t>
                        </m:r>
                      </m:sup>
                    </m:sSup>
                  </m:oMath>
                </a14:m>
                <a:r>
                  <a:rPr lang="en-CA" dirty="0"/>
                  <a:t>.</a:t>
                </a:r>
              </a:p>
            </p:txBody>
          </p:sp>
        </mc:Choice>
        <mc:Fallback>
          <p:sp>
            <p:nvSpPr>
              <p:cNvPr id="2" name="TextBox 1">
                <a:extLst>
                  <a:ext uri="{FF2B5EF4-FFF2-40B4-BE49-F238E27FC236}">
                    <a16:creationId xmlns:a16="http://schemas.microsoft.com/office/drawing/2014/main" id="{EC979E41-E547-CBC6-C97C-018FB22AA250}"/>
                  </a:ext>
                </a:extLst>
              </p:cNvPr>
              <p:cNvSpPr txBox="1">
                <a:spLocks noRot="1" noChangeAspect="1" noMove="1" noResize="1" noEditPoints="1" noAdjustHandles="1" noChangeArrowheads="1" noChangeShapeType="1" noTextEdit="1"/>
              </p:cNvSpPr>
              <p:nvPr/>
            </p:nvSpPr>
            <p:spPr>
              <a:xfrm>
                <a:off x="13461954" y="6105789"/>
                <a:ext cx="3820212" cy="656655"/>
              </a:xfrm>
              <a:prstGeom prst="rect">
                <a:avLst/>
              </a:prstGeom>
              <a:blipFill>
                <a:blip r:embed="rId5"/>
                <a:stretch>
                  <a:fillRect t="-5607" b="-13084"/>
                </a:stretch>
              </a:blipFill>
            </p:spPr>
            <p:txBody>
              <a:bodyPr/>
              <a:lstStyle/>
              <a:p>
                <a:r>
                  <a:rPr lang="en-CA">
                    <a:noFill/>
                  </a:rPr>
                  <a:t> </a:t>
                </a:r>
              </a:p>
            </p:txBody>
          </p:sp>
        </mc:Fallback>
      </mc:AlternateContent>
      <p:graphicFrame>
        <p:nvGraphicFramePr>
          <p:cNvPr id="3" name="Table 2">
            <a:extLst>
              <a:ext uri="{FF2B5EF4-FFF2-40B4-BE49-F238E27FC236}">
                <a16:creationId xmlns:a16="http://schemas.microsoft.com/office/drawing/2014/main" id="{45AEE5D7-E3C9-BAA8-E8C8-8D604BC178CD}"/>
              </a:ext>
            </a:extLst>
          </p:cNvPr>
          <p:cNvGraphicFramePr>
            <a:graphicFrameLocks noGrp="1"/>
          </p:cNvGraphicFramePr>
          <p:nvPr>
            <p:extLst>
              <p:ext uri="{D42A27DB-BD31-4B8C-83A1-F6EECF244321}">
                <p14:modId xmlns:p14="http://schemas.microsoft.com/office/powerpoint/2010/main" val="712806243"/>
              </p:ext>
            </p:extLst>
          </p:nvPr>
        </p:nvGraphicFramePr>
        <p:xfrm>
          <a:off x="12684761" y="1109031"/>
          <a:ext cx="5374598" cy="4893061"/>
        </p:xfrm>
        <a:graphic>
          <a:graphicData uri="http://schemas.openxmlformats.org/drawingml/2006/table">
            <a:tbl>
              <a:tblPr firstRow="1" firstCol="1" bandRow="1">
                <a:tableStyleId>{FABFCF23-3B69-468F-B69F-88F6DE6A72F2}</a:tableStyleId>
              </a:tblPr>
              <a:tblGrid>
                <a:gridCol w="554828">
                  <a:extLst>
                    <a:ext uri="{9D8B030D-6E8A-4147-A177-3AD203B41FA5}">
                      <a16:colId xmlns:a16="http://schemas.microsoft.com/office/drawing/2014/main" val="1171891359"/>
                    </a:ext>
                  </a:extLst>
                </a:gridCol>
                <a:gridCol w="1128151">
                  <a:extLst>
                    <a:ext uri="{9D8B030D-6E8A-4147-A177-3AD203B41FA5}">
                      <a16:colId xmlns:a16="http://schemas.microsoft.com/office/drawing/2014/main" val="2192782035"/>
                    </a:ext>
                  </a:extLst>
                </a:gridCol>
                <a:gridCol w="721277">
                  <a:extLst>
                    <a:ext uri="{9D8B030D-6E8A-4147-A177-3AD203B41FA5}">
                      <a16:colId xmlns:a16="http://schemas.microsoft.com/office/drawing/2014/main" val="2779657534"/>
                    </a:ext>
                  </a:extLst>
                </a:gridCol>
                <a:gridCol w="989445">
                  <a:extLst>
                    <a:ext uri="{9D8B030D-6E8A-4147-A177-3AD203B41FA5}">
                      <a16:colId xmlns:a16="http://schemas.microsoft.com/office/drawing/2014/main" val="121443664"/>
                    </a:ext>
                  </a:extLst>
                </a:gridCol>
                <a:gridCol w="758265">
                  <a:extLst>
                    <a:ext uri="{9D8B030D-6E8A-4147-A177-3AD203B41FA5}">
                      <a16:colId xmlns:a16="http://schemas.microsoft.com/office/drawing/2014/main" val="3092960218"/>
                    </a:ext>
                  </a:extLst>
                </a:gridCol>
                <a:gridCol w="1222632">
                  <a:extLst>
                    <a:ext uri="{9D8B030D-6E8A-4147-A177-3AD203B41FA5}">
                      <a16:colId xmlns:a16="http://schemas.microsoft.com/office/drawing/2014/main" val="1558217194"/>
                    </a:ext>
                  </a:extLst>
                </a:gridCol>
              </a:tblGrid>
              <a:tr h="587281">
                <a:tc>
                  <a:txBody>
                    <a:bodyPr/>
                    <a:lstStyle/>
                    <a:p>
                      <a:pPr algn="ctr">
                        <a:lnSpc>
                          <a:spcPct val="107000"/>
                        </a:lnSpc>
                        <a:spcAft>
                          <a:spcPts val="800"/>
                        </a:spcAft>
                        <a:buNone/>
                      </a:pPr>
                      <a:r>
                        <a:rPr lang="en-CA" sz="1400" kern="0" dirty="0">
                          <a:effectLst/>
                        </a:rPr>
                        <a:t>Run ID</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Type</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Epoch</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Accuracy</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Loss</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Total Time</a:t>
                      </a:r>
                      <a:br>
                        <a:rPr lang="en-CA" sz="1400" kern="0">
                          <a:effectLst/>
                        </a:rPr>
                      </a:br>
                      <a:r>
                        <a:rPr lang="en-CA" sz="1400" kern="0">
                          <a:effectLst/>
                        </a:rPr>
                        <a:t>(hour)</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24757625"/>
                  </a:ext>
                </a:extLst>
              </a:tr>
              <a:tr h="287052">
                <a:tc>
                  <a:txBody>
                    <a:bodyPr/>
                    <a:lstStyle/>
                    <a:p>
                      <a:pPr algn="ctr">
                        <a:lnSpc>
                          <a:spcPct val="107000"/>
                        </a:lnSpc>
                        <a:spcAft>
                          <a:spcPts val="800"/>
                        </a:spcAft>
                        <a:buNone/>
                      </a:pPr>
                      <a:r>
                        <a:rPr lang="en-CA" sz="1400" kern="0">
                          <a:effectLst/>
                        </a:rPr>
                        <a:t>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Train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256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0.8222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0.3437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4197883757"/>
                  </a:ext>
                </a:extLst>
              </a:tr>
              <a:tr h="287052">
                <a:tc>
                  <a:txBody>
                    <a:bodyPr/>
                    <a:lstStyle/>
                    <a:p>
                      <a:pPr algn="ctr">
                        <a:lnSpc>
                          <a:spcPct val="107000"/>
                        </a:lnSpc>
                        <a:spcAft>
                          <a:spcPts val="800"/>
                        </a:spcAft>
                        <a:buNone/>
                      </a:pPr>
                      <a:r>
                        <a:rPr lang="en-CA" sz="1400" kern="0">
                          <a:effectLst/>
                        </a:rPr>
                        <a:t>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Validation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256</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0.8329</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0.3229</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3538781080"/>
                  </a:ext>
                </a:extLst>
              </a:tr>
              <a:tr h="287052">
                <a:tc>
                  <a:txBody>
                    <a:bodyPr/>
                    <a:lstStyle/>
                    <a:p>
                      <a:pPr algn="ctr">
                        <a:lnSpc>
                          <a:spcPct val="107000"/>
                        </a:lnSpc>
                        <a:spcAft>
                          <a:spcPts val="800"/>
                        </a:spcAft>
                        <a:buNone/>
                      </a:pPr>
                      <a:r>
                        <a:rPr lang="en-CA" sz="1400" kern="0">
                          <a:effectLst/>
                        </a:rPr>
                        <a:t>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Train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256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0.8198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0.3511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527419524"/>
                  </a:ext>
                </a:extLst>
              </a:tr>
              <a:tr h="287052">
                <a:tc>
                  <a:txBody>
                    <a:bodyPr/>
                    <a:lstStyle/>
                    <a:p>
                      <a:pPr algn="ctr">
                        <a:lnSpc>
                          <a:spcPct val="107000"/>
                        </a:lnSpc>
                        <a:spcAft>
                          <a:spcPts val="800"/>
                        </a:spcAft>
                        <a:buNone/>
                      </a:pPr>
                      <a:r>
                        <a:rPr lang="en-CA" sz="1400" kern="0">
                          <a:effectLst/>
                        </a:rPr>
                        <a:t>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Validation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256</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0.8367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0.3252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779987501"/>
                  </a:ext>
                </a:extLst>
              </a:tr>
              <a:tr h="287052">
                <a:tc>
                  <a:txBody>
                    <a:bodyPr/>
                    <a:lstStyle/>
                    <a:p>
                      <a:pPr algn="ctr">
                        <a:lnSpc>
                          <a:spcPct val="107000"/>
                        </a:lnSpc>
                        <a:spcAft>
                          <a:spcPts val="800"/>
                        </a:spcAft>
                        <a:buNone/>
                      </a:pPr>
                      <a:r>
                        <a:rPr lang="en-CA" sz="1400" kern="0">
                          <a:effectLst/>
                        </a:rPr>
                        <a:t>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256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0.8224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0.3439</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66692947"/>
                  </a:ext>
                </a:extLst>
              </a:tr>
              <a:tr h="287052">
                <a:tc>
                  <a:txBody>
                    <a:bodyPr/>
                    <a:lstStyle/>
                    <a:p>
                      <a:pPr algn="ctr">
                        <a:lnSpc>
                          <a:spcPct val="107000"/>
                        </a:lnSpc>
                        <a:spcAft>
                          <a:spcPts val="800"/>
                        </a:spcAft>
                        <a:buNone/>
                      </a:pPr>
                      <a:r>
                        <a:rPr lang="en-CA" sz="1400" kern="0">
                          <a:effectLst/>
                        </a:rPr>
                        <a:t>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256</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0.8368</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0.3213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085898041"/>
                  </a:ext>
                </a:extLst>
              </a:tr>
              <a:tr h="287052">
                <a:tc>
                  <a:txBody>
                    <a:bodyPr/>
                    <a:lstStyle/>
                    <a:p>
                      <a:pPr algn="ctr">
                        <a:lnSpc>
                          <a:spcPct val="107000"/>
                        </a:lnSpc>
                        <a:spcAft>
                          <a:spcPts val="800"/>
                        </a:spcAft>
                        <a:buNone/>
                      </a:pPr>
                      <a:r>
                        <a:rPr lang="en-CA" sz="1400" kern="0">
                          <a:effectLst/>
                        </a:rPr>
                        <a:t>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140</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0.8077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0.4064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1.53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417998940"/>
                  </a:ext>
                </a:extLst>
              </a:tr>
              <a:tr h="287052">
                <a:tc>
                  <a:txBody>
                    <a:bodyPr/>
                    <a:lstStyle/>
                    <a:p>
                      <a:pPr algn="ctr">
                        <a:lnSpc>
                          <a:spcPct val="107000"/>
                        </a:lnSpc>
                        <a:spcAft>
                          <a:spcPts val="800"/>
                        </a:spcAft>
                        <a:buNone/>
                      </a:pPr>
                      <a:r>
                        <a:rPr lang="en-CA" sz="1400" kern="0">
                          <a:effectLst/>
                        </a:rPr>
                        <a:t>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140</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0.8221</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0.3875</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1.53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045659038"/>
                  </a:ext>
                </a:extLst>
              </a:tr>
              <a:tr h="287052">
                <a:tc>
                  <a:txBody>
                    <a:bodyPr/>
                    <a:lstStyle/>
                    <a:p>
                      <a:pPr algn="ctr">
                        <a:lnSpc>
                          <a:spcPct val="107000"/>
                        </a:lnSpc>
                        <a:spcAft>
                          <a:spcPts val="800"/>
                        </a:spcAft>
                        <a:buNone/>
                      </a:pPr>
                      <a:r>
                        <a:rPr lang="en-CA" sz="1400" kern="0">
                          <a:effectLst/>
                        </a:rPr>
                        <a:t>5</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176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0.8133</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0.387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2.044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790262882"/>
                  </a:ext>
                </a:extLst>
              </a:tr>
              <a:tr h="287052">
                <a:tc>
                  <a:txBody>
                    <a:bodyPr/>
                    <a:lstStyle/>
                    <a:p>
                      <a:pPr algn="ctr">
                        <a:lnSpc>
                          <a:spcPct val="107000"/>
                        </a:lnSpc>
                        <a:spcAft>
                          <a:spcPts val="800"/>
                        </a:spcAft>
                        <a:buNone/>
                      </a:pPr>
                      <a:r>
                        <a:rPr lang="en-CA" sz="1400" kern="0">
                          <a:effectLst/>
                        </a:rPr>
                        <a:t>5</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176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0.8328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0.3652</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2.044</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600405832"/>
                  </a:ext>
                </a:extLst>
              </a:tr>
              <a:tr h="287052">
                <a:tc>
                  <a:txBody>
                    <a:bodyPr/>
                    <a:lstStyle/>
                    <a:p>
                      <a:pPr algn="ctr">
                        <a:lnSpc>
                          <a:spcPct val="107000"/>
                        </a:lnSpc>
                        <a:spcAft>
                          <a:spcPts val="800"/>
                        </a:spcAft>
                        <a:buNone/>
                      </a:pPr>
                      <a:r>
                        <a:rPr lang="en-CA" sz="1400" kern="0">
                          <a:effectLst/>
                        </a:rPr>
                        <a:t>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0.7982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0.4213</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1.398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985793262"/>
                  </a:ext>
                </a:extLst>
              </a:tr>
              <a:tr h="287052">
                <a:tc>
                  <a:txBody>
                    <a:bodyPr/>
                    <a:lstStyle/>
                    <a:p>
                      <a:pPr algn="ctr">
                        <a:lnSpc>
                          <a:spcPct val="107000"/>
                        </a:lnSpc>
                        <a:spcAft>
                          <a:spcPts val="800"/>
                        </a:spcAft>
                        <a:buNone/>
                      </a:pPr>
                      <a:r>
                        <a:rPr lang="en-CA" sz="1400" kern="0">
                          <a:effectLst/>
                        </a:rPr>
                        <a:t>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0.8176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0.3918</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1.398</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522587225"/>
                  </a:ext>
                </a:extLst>
              </a:tr>
              <a:tr h="287052">
                <a:tc>
                  <a:txBody>
                    <a:bodyPr/>
                    <a:lstStyle/>
                    <a:p>
                      <a:pPr algn="ctr">
                        <a:lnSpc>
                          <a:spcPct val="107000"/>
                        </a:lnSpc>
                        <a:spcAft>
                          <a:spcPts val="800"/>
                        </a:spcAft>
                        <a:buNone/>
                      </a:pPr>
                      <a:r>
                        <a:rPr lang="en-CA" sz="1400" kern="0">
                          <a:effectLst/>
                        </a:rPr>
                        <a:t>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0.8114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0.4005</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1.4</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108740281"/>
                  </a:ext>
                </a:extLst>
              </a:tr>
              <a:tr h="287052">
                <a:tc>
                  <a:txBody>
                    <a:bodyPr/>
                    <a:lstStyle/>
                    <a:p>
                      <a:pPr algn="ctr">
                        <a:lnSpc>
                          <a:spcPct val="107000"/>
                        </a:lnSpc>
                        <a:spcAft>
                          <a:spcPts val="800"/>
                        </a:spcAft>
                        <a:buNone/>
                      </a:pPr>
                      <a:r>
                        <a:rPr lang="en-CA" sz="1400" kern="0">
                          <a:effectLst/>
                        </a:rPr>
                        <a:t>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0.8274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0.3731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1.4</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4030968027"/>
                  </a:ext>
                </a:extLst>
              </a:tr>
              <a:tr h="287052">
                <a:tc gridSpan="3">
                  <a:txBody>
                    <a:bodyPr/>
                    <a:lstStyle/>
                    <a:p>
                      <a:pPr algn="ctr">
                        <a:lnSpc>
                          <a:spcPct val="107000"/>
                        </a:lnSpc>
                        <a:spcAft>
                          <a:spcPts val="800"/>
                        </a:spcAft>
                        <a:buNone/>
                      </a:pPr>
                      <a:r>
                        <a:rPr lang="en-CA" sz="1400" b="1" kern="0" dirty="0">
                          <a:effectLst/>
                        </a:rPr>
                        <a:t>AVERAGE</a:t>
                      </a:r>
                      <a:endParaRPr lang="en-CA" sz="1100" b="1"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hMerge="1">
                  <a:txBody>
                    <a:bodyPr/>
                    <a:lstStyle/>
                    <a:p>
                      <a:endParaRPr lang="en-CA"/>
                    </a:p>
                  </a:txBody>
                  <a:tcPr/>
                </a:tc>
                <a:tc hMerge="1">
                  <a:txBody>
                    <a:bodyPr/>
                    <a:lstStyle/>
                    <a:p>
                      <a:endParaRPr lang="en-CA"/>
                    </a:p>
                  </a:txBody>
                  <a:tcPr/>
                </a:tc>
                <a:tc>
                  <a:txBody>
                    <a:bodyPr/>
                    <a:lstStyle/>
                    <a:p>
                      <a:pPr algn="ctr">
                        <a:lnSpc>
                          <a:spcPct val="107000"/>
                        </a:lnSpc>
                        <a:spcAft>
                          <a:spcPts val="800"/>
                        </a:spcAft>
                        <a:buNone/>
                      </a:pPr>
                      <a:r>
                        <a:rPr lang="en-CA" sz="1400" b="1" kern="0">
                          <a:effectLst/>
                        </a:rPr>
                        <a:t>0.82152</a:t>
                      </a:r>
                      <a:endParaRPr lang="en-CA" sz="1100" b="1"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b="1" kern="0" dirty="0">
                          <a:effectLst/>
                        </a:rPr>
                        <a:t>0.3672</a:t>
                      </a:r>
                      <a:endParaRPr lang="en-CA" sz="1100" b="1"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pPr>
                      <a:endParaRPr lang="en-CA" sz="1100" b="1" kern="100" dirty="0">
                        <a:effectLst/>
                        <a:latin typeface="Aptos" panose="020B0004020202020204" pitchFamily="34" charset="0"/>
                      </a:endParaRPr>
                    </a:p>
                  </a:txBody>
                  <a:tcPr marL="63571" marR="63571" marT="0" marB="0" anchor="ctr"/>
                </a:tc>
                <a:extLst>
                  <a:ext uri="{0D108BD9-81ED-4DB2-BD59-A6C34878D82A}">
                    <a16:rowId xmlns:a16="http://schemas.microsoft.com/office/drawing/2014/main" val="2850892347"/>
                  </a:ext>
                </a:extLst>
              </a:tr>
            </a:tbl>
          </a:graphicData>
        </a:graphic>
      </p:graphicFrame>
    </p:spTree>
    <p:extLst>
      <p:ext uri="{BB962C8B-B14F-4D97-AF65-F5344CB8AC3E}">
        <p14:creationId xmlns:p14="http://schemas.microsoft.com/office/powerpoint/2010/main" val="96714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694C3-304C-510F-946A-DDCC9D621D5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Content Placeholder 7">
                <a:extLst>
                  <a:ext uri="{FF2B5EF4-FFF2-40B4-BE49-F238E27FC236}">
                    <a16:creationId xmlns:a16="http://schemas.microsoft.com/office/drawing/2014/main" id="{39E77188-8E1E-F188-8E9F-E067BA316D95}"/>
                  </a:ext>
                </a:extLst>
              </p:cNvPr>
              <p:cNvGraphicFramePr>
                <a:graphicFrameLocks/>
              </p:cNvGraphicFramePr>
              <p:nvPr>
                <p:extLst>
                  <p:ext uri="{D42A27DB-BD31-4B8C-83A1-F6EECF244321}">
                    <p14:modId xmlns:p14="http://schemas.microsoft.com/office/powerpoint/2010/main" val="3096399619"/>
                  </p:ext>
                </p:extLst>
              </p:nvPr>
            </p:nvGraphicFramePr>
            <p:xfrm>
              <a:off x="784483" y="1109033"/>
              <a:ext cx="4605812" cy="4893059"/>
            </p:xfrm>
            <a:graphic>
              <a:graphicData uri="http://schemas.openxmlformats.org/drawingml/2006/table">
                <a:tbl>
                  <a:tblPr firstRow="1" bandRow="1">
                    <a:tableStyleId>{1FECB4D8-DB02-4DC6-A0A2-4F2EBAE1DC90}</a:tableStyleId>
                  </a:tblPr>
                  <a:tblGrid>
                    <a:gridCol w="575676">
                      <a:extLst>
                        <a:ext uri="{9D8B030D-6E8A-4147-A177-3AD203B41FA5}">
                          <a16:colId xmlns:a16="http://schemas.microsoft.com/office/drawing/2014/main" val="3622989564"/>
                        </a:ext>
                      </a:extLst>
                    </a:gridCol>
                    <a:gridCol w="1055272">
                      <a:extLst>
                        <a:ext uri="{9D8B030D-6E8A-4147-A177-3AD203B41FA5}">
                          <a16:colId xmlns:a16="http://schemas.microsoft.com/office/drawing/2014/main" val="4021489079"/>
                        </a:ext>
                      </a:extLst>
                    </a:gridCol>
                    <a:gridCol w="1056761">
                      <a:extLst>
                        <a:ext uri="{9D8B030D-6E8A-4147-A177-3AD203B41FA5}">
                          <a16:colId xmlns:a16="http://schemas.microsoft.com/office/drawing/2014/main" val="135852112"/>
                        </a:ext>
                      </a:extLst>
                    </a:gridCol>
                    <a:gridCol w="702026">
                      <a:extLst>
                        <a:ext uri="{9D8B030D-6E8A-4147-A177-3AD203B41FA5}">
                          <a16:colId xmlns:a16="http://schemas.microsoft.com/office/drawing/2014/main" val="792590561"/>
                        </a:ext>
                      </a:extLst>
                    </a:gridCol>
                    <a:gridCol w="1216077">
                      <a:extLst>
                        <a:ext uri="{9D8B030D-6E8A-4147-A177-3AD203B41FA5}">
                          <a16:colId xmlns:a16="http://schemas.microsoft.com/office/drawing/2014/main" val="893019051"/>
                        </a:ext>
                      </a:extLst>
                    </a:gridCol>
                  </a:tblGrid>
                  <a:tr h="751479">
                    <a:tc>
                      <a:txBody>
                        <a:bodyPr/>
                        <a:lstStyle/>
                        <a:p>
                          <a:pPr algn="ctr">
                            <a:lnSpc>
                              <a:spcPct val="107000"/>
                            </a:lnSpc>
                            <a:spcAft>
                              <a:spcPts val="800"/>
                            </a:spcAft>
                            <a:buNone/>
                          </a:pPr>
                          <a:r>
                            <a:rPr lang="en-CA" sz="1400" b="1" kern="0" dirty="0">
                              <a:solidFill>
                                <a:srgbClr val="000000"/>
                              </a:solidFill>
                              <a:effectLst/>
                            </a:rPr>
                            <a:t>Run ID</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Type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Accuracy</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Loss</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Total Time</a:t>
                          </a:r>
                          <a:br>
                            <a:rPr lang="en-CA" sz="1400" b="1" kern="0">
                              <a:solidFill>
                                <a:srgbClr val="000000"/>
                              </a:solidFill>
                              <a:effectLst/>
                            </a:rPr>
                          </a:br>
                          <a:r>
                            <a:rPr lang="en-CA" sz="1400" b="1" kern="0">
                              <a:solidFill>
                                <a:srgbClr val="000000"/>
                              </a:solidFill>
                              <a:effectLst/>
                            </a:rPr>
                            <a:t>(hour)</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43582660"/>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0.3583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2.1449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0104112"/>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0.3816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212121"/>
                              </a:solidFill>
                              <a:effectLst/>
                            </a:rPr>
                            <a:t>2.0719</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7466324"/>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Train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0.5031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2.1374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11625989"/>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0.535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2.0413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2602549"/>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0.7605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2.1388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2750463"/>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0.773</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2.0352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202153"/>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2.1861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6060386"/>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0.7117</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2.1075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2935124"/>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0.65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2.0528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3790289"/>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0.6809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1.9553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72414863"/>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0.6402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2.1921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40928859"/>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0.6687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2.1092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7734953"/>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0.5639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2.1099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3778689"/>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0.5929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2.0216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1.406</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16227387"/>
                      </a:ext>
                    </a:extLst>
                  </a:tr>
                  <a:tr h="263932">
                    <a:tc gridSpan="2">
                      <a:txBody>
                        <a:bodyPr/>
                        <a:lstStyle/>
                        <a:p>
                          <a:pPr algn="ctr">
                            <a:lnSpc>
                              <a:spcPct val="107000"/>
                            </a:lnSpc>
                            <a:spcAft>
                              <a:spcPts val="800"/>
                            </a:spcAft>
                            <a:buNone/>
                          </a:pPr>
                          <a:r>
                            <a:rPr lang="en-CA" sz="1400" b="1" kern="0">
                              <a:solidFill>
                                <a:srgbClr val="000000"/>
                              </a:solidFill>
                              <a:effectLst/>
                            </a:rPr>
                            <a:t>AVERAGE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CA"/>
                        </a:p>
                      </a:txBody>
                      <a:tcPr/>
                    </a:tc>
                    <a:tc>
                      <a:txBody>
                        <a:bodyPr/>
                        <a:lstStyle/>
                        <a:p>
                          <a:pPr algn="ctr">
                            <a:lnSpc>
                              <a:spcPct val="107000"/>
                            </a:lnSpc>
                            <a:spcAft>
                              <a:spcPts val="800"/>
                            </a:spcAft>
                            <a:buNone/>
                          </a:pPr>
                          <a:r>
                            <a:rPr lang="en-CA" sz="1400" b="1" kern="0">
                              <a:solidFill>
                                <a:srgbClr val="000000"/>
                              </a:solidFill>
                              <a:effectLst/>
                            </a:rPr>
                            <a:t>0.60782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2.0931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1.404 </a:t>
                          </a:r>
                          <a14:m>
                            <m:oMath xmlns:m="http://schemas.openxmlformats.org/officeDocument/2006/math">
                              <m:r>
                                <a:rPr lang="en-CA" sz="1400" b="1" kern="0">
                                  <a:solidFill>
                                    <a:srgbClr val="000000"/>
                                  </a:solidFill>
                                  <a:effectLst/>
                                  <a:latin typeface="Cambria Math" panose="02040503050406030204" pitchFamily="18" charset="0"/>
                                </a:rPr>
                                <m:t>≈ </m:t>
                              </m:r>
                            </m:oMath>
                          </a14:m>
                          <a:r>
                            <a:rPr lang="en-CA" sz="1400" b="1" kern="0" dirty="0">
                              <a:solidFill>
                                <a:srgbClr val="000000"/>
                              </a:solidFill>
                              <a:effectLst/>
                            </a:rPr>
                            <a:t>84.24min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09058438"/>
                      </a:ext>
                    </a:extLst>
                  </a:tr>
                </a:tbl>
              </a:graphicData>
            </a:graphic>
          </p:graphicFrame>
        </mc:Choice>
        <mc:Fallback xmlns="">
          <p:graphicFrame>
            <p:nvGraphicFramePr>
              <p:cNvPr id="7" name="Content Placeholder 7">
                <a:extLst>
                  <a:ext uri="{FF2B5EF4-FFF2-40B4-BE49-F238E27FC236}">
                    <a16:creationId xmlns:a16="http://schemas.microsoft.com/office/drawing/2014/main" id="{39E77188-8E1E-F188-8E9F-E067BA316D95}"/>
                  </a:ext>
                </a:extLst>
              </p:cNvPr>
              <p:cNvGraphicFramePr>
                <a:graphicFrameLocks/>
              </p:cNvGraphicFramePr>
              <p:nvPr>
                <p:extLst>
                  <p:ext uri="{D42A27DB-BD31-4B8C-83A1-F6EECF244321}">
                    <p14:modId xmlns:p14="http://schemas.microsoft.com/office/powerpoint/2010/main" val="3096399619"/>
                  </p:ext>
                </p:extLst>
              </p:nvPr>
            </p:nvGraphicFramePr>
            <p:xfrm>
              <a:off x="784483" y="1109033"/>
              <a:ext cx="4605812" cy="4893059"/>
            </p:xfrm>
            <a:graphic>
              <a:graphicData uri="http://schemas.openxmlformats.org/drawingml/2006/table">
                <a:tbl>
                  <a:tblPr firstRow="1" bandRow="1">
                    <a:tableStyleId>{1FECB4D8-DB02-4DC6-A0A2-4F2EBAE1DC90}</a:tableStyleId>
                  </a:tblPr>
                  <a:tblGrid>
                    <a:gridCol w="575676">
                      <a:extLst>
                        <a:ext uri="{9D8B030D-6E8A-4147-A177-3AD203B41FA5}">
                          <a16:colId xmlns:a16="http://schemas.microsoft.com/office/drawing/2014/main" val="3622989564"/>
                        </a:ext>
                      </a:extLst>
                    </a:gridCol>
                    <a:gridCol w="1055272">
                      <a:extLst>
                        <a:ext uri="{9D8B030D-6E8A-4147-A177-3AD203B41FA5}">
                          <a16:colId xmlns:a16="http://schemas.microsoft.com/office/drawing/2014/main" val="4021489079"/>
                        </a:ext>
                      </a:extLst>
                    </a:gridCol>
                    <a:gridCol w="1056761">
                      <a:extLst>
                        <a:ext uri="{9D8B030D-6E8A-4147-A177-3AD203B41FA5}">
                          <a16:colId xmlns:a16="http://schemas.microsoft.com/office/drawing/2014/main" val="135852112"/>
                        </a:ext>
                      </a:extLst>
                    </a:gridCol>
                    <a:gridCol w="702026">
                      <a:extLst>
                        <a:ext uri="{9D8B030D-6E8A-4147-A177-3AD203B41FA5}">
                          <a16:colId xmlns:a16="http://schemas.microsoft.com/office/drawing/2014/main" val="792590561"/>
                        </a:ext>
                      </a:extLst>
                    </a:gridCol>
                    <a:gridCol w="1216077">
                      <a:extLst>
                        <a:ext uri="{9D8B030D-6E8A-4147-A177-3AD203B41FA5}">
                          <a16:colId xmlns:a16="http://schemas.microsoft.com/office/drawing/2014/main" val="893019051"/>
                        </a:ext>
                      </a:extLst>
                    </a:gridCol>
                  </a:tblGrid>
                  <a:tr h="751479">
                    <a:tc>
                      <a:txBody>
                        <a:bodyPr/>
                        <a:lstStyle/>
                        <a:p>
                          <a:pPr algn="ctr">
                            <a:lnSpc>
                              <a:spcPct val="107000"/>
                            </a:lnSpc>
                            <a:spcAft>
                              <a:spcPts val="800"/>
                            </a:spcAft>
                            <a:buNone/>
                          </a:pPr>
                          <a:r>
                            <a:rPr lang="en-CA" sz="1400" b="1" kern="0" dirty="0">
                              <a:solidFill>
                                <a:srgbClr val="000000"/>
                              </a:solidFill>
                              <a:effectLst/>
                            </a:rPr>
                            <a:t>Run ID</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Type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Accuracy</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dirty="0">
                              <a:solidFill>
                                <a:srgbClr val="000000"/>
                              </a:solidFill>
                              <a:effectLst/>
                            </a:rPr>
                            <a:t>Loss</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Total Time</a:t>
                          </a:r>
                          <a:br>
                            <a:rPr lang="en-CA" sz="1400" b="1" kern="0">
                              <a:solidFill>
                                <a:srgbClr val="000000"/>
                              </a:solidFill>
                              <a:effectLst/>
                            </a:rPr>
                          </a:br>
                          <a:r>
                            <a:rPr lang="en-CA" sz="1400" b="1" kern="0">
                              <a:solidFill>
                                <a:srgbClr val="000000"/>
                              </a:solidFill>
                              <a:effectLst/>
                            </a:rPr>
                            <a:t>(hour)</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43582660"/>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212121"/>
                              </a:solidFill>
                              <a:effectLst/>
                            </a:rPr>
                            <a:t>0.3583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2.1449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060104112"/>
                      </a:ext>
                    </a:extLst>
                  </a:tr>
                  <a:tr h="263932">
                    <a:tc>
                      <a:txBody>
                        <a:bodyPr/>
                        <a:lstStyle/>
                        <a:p>
                          <a:pPr algn="ctr">
                            <a:lnSpc>
                              <a:spcPct val="107000"/>
                            </a:lnSpc>
                            <a:spcAft>
                              <a:spcPts val="800"/>
                            </a:spcAft>
                            <a:buNone/>
                          </a:pPr>
                          <a:r>
                            <a:rPr lang="en-CA" sz="1400" kern="0">
                              <a:solidFill>
                                <a:srgbClr val="000000"/>
                              </a:solidFill>
                              <a:effectLst/>
                            </a:rPr>
                            <a:t>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0.3816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212121"/>
                              </a:solidFill>
                              <a:effectLst/>
                            </a:rPr>
                            <a:t>2.0719</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87466324"/>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Train</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0.5031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2.1374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11625989"/>
                      </a:ext>
                    </a:extLst>
                  </a:tr>
                  <a:tr h="263932">
                    <a:tc>
                      <a:txBody>
                        <a:bodyPr/>
                        <a:lstStyle/>
                        <a:p>
                          <a:pPr algn="ctr">
                            <a:lnSpc>
                              <a:spcPct val="107000"/>
                            </a:lnSpc>
                            <a:spcAft>
                              <a:spcPts val="800"/>
                            </a:spcAft>
                            <a:buNone/>
                          </a:pPr>
                          <a:r>
                            <a:rPr lang="en-CA" sz="1400" kern="0">
                              <a:solidFill>
                                <a:srgbClr val="000000"/>
                              </a:solidFill>
                              <a:effectLst/>
                            </a:rPr>
                            <a:t>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0.535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2.0413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92602549"/>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0.7605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2.1388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32750463"/>
                      </a:ext>
                    </a:extLst>
                  </a:tr>
                  <a:tr h="263932">
                    <a:tc>
                      <a:txBody>
                        <a:bodyPr/>
                        <a:lstStyle/>
                        <a:p>
                          <a:pPr algn="ctr">
                            <a:lnSpc>
                              <a:spcPct val="107000"/>
                            </a:lnSpc>
                            <a:spcAft>
                              <a:spcPts val="800"/>
                            </a:spcAft>
                            <a:buNone/>
                          </a:pPr>
                          <a:r>
                            <a:rPr lang="en-CA" sz="1400" kern="0">
                              <a:solidFill>
                                <a:srgbClr val="000000"/>
                              </a:solidFill>
                              <a:effectLst/>
                            </a:rPr>
                            <a:t>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0.773</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2.0352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202153"/>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2.1861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706060386"/>
                      </a:ext>
                    </a:extLst>
                  </a:tr>
                  <a:tr h="263932">
                    <a:tc>
                      <a:txBody>
                        <a:bodyPr/>
                        <a:lstStyle/>
                        <a:p>
                          <a:pPr algn="ctr">
                            <a:lnSpc>
                              <a:spcPct val="107000"/>
                            </a:lnSpc>
                            <a:spcAft>
                              <a:spcPts val="800"/>
                            </a:spcAft>
                            <a:buNone/>
                          </a:pPr>
                          <a:r>
                            <a:rPr lang="en-CA" sz="1400" kern="0">
                              <a:solidFill>
                                <a:srgbClr val="000000"/>
                              </a:solidFill>
                              <a:effectLst/>
                            </a:rPr>
                            <a:t>4</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0.7117</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2.1075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1.415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92935124"/>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0.65</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2.0528</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3790289"/>
                      </a:ext>
                    </a:extLst>
                  </a:tr>
                  <a:tr h="263932">
                    <a:tc>
                      <a:txBody>
                        <a:bodyPr/>
                        <a:lstStyle/>
                        <a:p>
                          <a:pPr algn="ctr">
                            <a:lnSpc>
                              <a:spcPct val="107000"/>
                            </a:lnSpc>
                            <a:spcAft>
                              <a:spcPts val="800"/>
                            </a:spcAft>
                            <a:buNone/>
                          </a:pPr>
                          <a:r>
                            <a:rPr lang="en-CA" sz="1400" kern="0">
                              <a:solidFill>
                                <a:srgbClr val="000000"/>
                              </a:solidFill>
                              <a:effectLst/>
                            </a:rPr>
                            <a:t>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0.6809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1.9553</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72414863"/>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0.6402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2.1921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40928859"/>
                      </a:ext>
                    </a:extLst>
                  </a:tr>
                  <a:tr h="263932">
                    <a:tc>
                      <a:txBody>
                        <a:bodyPr/>
                        <a:lstStyle/>
                        <a:p>
                          <a:pPr algn="ctr">
                            <a:lnSpc>
                              <a:spcPct val="107000"/>
                            </a:lnSpc>
                            <a:spcAft>
                              <a:spcPts val="800"/>
                            </a:spcAft>
                            <a:buNone/>
                          </a:pPr>
                          <a:r>
                            <a:rPr lang="en-CA" sz="1400" kern="0">
                              <a:solidFill>
                                <a:srgbClr val="000000"/>
                              </a:solidFill>
                              <a:effectLst/>
                            </a:rPr>
                            <a:t>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0.6687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2.1092</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1.395</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07734953"/>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Train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0.5639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2.1099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1.406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63778689"/>
                      </a:ext>
                    </a:extLst>
                  </a:tr>
                  <a:tr h="263932">
                    <a:tc>
                      <a:txBody>
                        <a:bodyPr/>
                        <a:lstStyle/>
                        <a:p>
                          <a:pPr algn="ctr">
                            <a:lnSpc>
                              <a:spcPct val="107000"/>
                            </a:lnSpc>
                            <a:spcAft>
                              <a:spcPts val="800"/>
                            </a:spcAft>
                            <a:buNone/>
                          </a:pPr>
                          <a:r>
                            <a:rPr lang="en-CA" sz="1400" kern="0">
                              <a:solidFill>
                                <a:srgbClr val="000000"/>
                              </a:solidFill>
                              <a:effectLst/>
                            </a:rPr>
                            <a:t>7</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Validation</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0.5929</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a:solidFill>
                                <a:srgbClr val="000000"/>
                              </a:solidFill>
                              <a:effectLst/>
                            </a:rPr>
                            <a:t>2.0216</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kern="0" dirty="0">
                              <a:solidFill>
                                <a:srgbClr val="000000"/>
                              </a:solidFill>
                              <a:effectLst/>
                            </a:rPr>
                            <a:t>1.406</a:t>
                          </a:r>
                          <a:endParaRPr lang="en-CA"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316227387"/>
                      </a:ext>
                    </a:extLst>
                  </a:tr>
                  <a:tr h="446532">
                    <a:tc gridSpan="2">
                      <a:txBody>
                        <a:bodyPr/>
                        <a:lstStyle/>
                        <a:p>
                          <a:pPr algn="ctr">
                            <a:lnSpc>
                              <a:spcPct val="107000"/>
                            </a:lnSpc>
                            <a:spcAft>
                              <a:spcPts val="800"/>
                            </a:spcAft>
                            <a:buNone/>
                          </a:pPr>
                          <a:r>
                            <a:rPr lang="en-CA" sz="1400" b="1" kern="0">
                              <a:solidFill>
                                <a:srgbClr val="000000"/>
                              </a:solidFill>
                              <a:effectLst/>
                            </a:rPr>
                            <a:t>AVERAGE</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hMerge="1">
                      <a:txBody>
                        <a:bodyPr/>
                        <a:lstStyle/>
                        <a:p>
                          <a:endParaRPr lang="en-CA"/>
                        </a:p>
                      </a:txBody>
                      <a:tcPr/>
                    </a:tc>
                    <a:tc>
                      <a:txBody>
                        <a:bodyPr/>
                        <a:lstStyle/>
                        <a:p>
                          <a:pPr algn="ctr">
                            <a:lnSpc>
                              <a:spcPct val="107000"/>
                            </a:lnSpc>
                            <a:spcAft>
                              <a:spcPts val="800"/>
                            </a:spcAft>
                            <a:buNone/>
                          </a:pPr>
                          <a:r>
                            <a:rPr lang="en-CA" sz="1400" b="1" kern="0">
                              <a:solidFill>
                                <a:srgbClr val="000000"/>
                              </a:solidFill>
                              <a:effectLst/>
                            </a:rPr>
                            <a:t>0.60782</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buNone/>
                          </a:pPr>
                          <a:r>
                            <a:rPr lang="en-CA" sz="1400" b="1" kern="0">
                              <a:solidFill>
                                <a:srgbClr val="000000"/>
                              </a:solidFill>
                              <a:effectLst/>
                            </a:rPr>
                            <a:t>2.0931</a:t>
                          </a:r>
                          <a:endParaRPr lang="en-CA"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endParaRPr lang="en-US"/>
                        </a:p>
                      </a:txBody>
                      <a:tcPr marL="68580" marR="68580" marT="0" marB="0" anchor="ctr">
                        <a:blipFill>
                          <a:blip r:embed="rId2"/>
                          <a:stretch>
                            <a:fillRect l="-279000" t="-1002740" r="-1000" b="-21918"/>
                          </a:stretch>
                        </a:blipFill>
                      </a:tcPr>
                    </a:tc>
                    <a:extLst>
                      <a:ext uri="{0D108BD9-81ED-4DB2-BD59-A6C34878D82A}">
                        <a16:rowId xmlns:a16="http://schemas.microsoft.com/office/drawing/2014/main" val="1809058438"/>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D24D8F-AA8C-63F6-60BE-092202EDF8F4}"/>
                  </a:ext>
                </a:extLst>
              </p:cNvPr>
              <p:cNvSpPr txBox="1"/>
              <p:nvPr/>
            </p:nvSpPr>
            <p:spPr>
              <a:xfrm>
                <a:off x="1177283" y="6105789"/>
                <a:ext cx="3820212" cy="646331"/>
              </a:xfrm>
              <a:prstGeom prst="rect">
                <a:avLst/>
              </a:prstGeom>
              <a:noFill/>
            </p:spPr>
            <p:txBody>
              <a:bodyPr wrap="square">
                <a:spAutoFit/>
              </a:bodyPr>
              <a:lstStyle/>
              <a:p>
                <a:pPr algn="ctr"/>
                <a:r>
                  <a:rPr lang="en-CA" sz="1800" dirty="0">
                    <a:effectLst/>
                    <a:latin typeface="Cambria" panose="02040503050406030204" pitchFamily="18" charset="0"/>
                    <a:ea typeface="Yu Gothic" panose="020B0400000000000000" pitchFamily="34" charset="-128"/>
                    <a:cs typeface="Arial" panose="020B0604020202020204" pitchFamily="34" charset="0"/>
                  </a:rPr>
                  <a:t>A sample of Model V2 runs with 256 epochs and learning rate = </a:t>
                </a:r>
                <a14:m>
                  <m:oMath xmlns:m="http://schemas.openxmlformats.org/officeDocument/2006/math">
                    <m:r>
                      <a:rPr lang="en-CA" sz="1800" i="1">
                        <a:effectLst/>
                        <a:latin typeface="Cambria Math" panose="02040503050406030204" pitchFamily="18" charset="0"/>
                        <a:ea typeface="Yu Gothic" panose="020B0400000000000000" pitchFamily="34" charset="-128"/>
                        <a:cs typeface="Arial" panose="020B0604020202020204" pitchFamily="34" charset="0"/>
                      </a:rPr>
                      <m:t>7×</m:t>
                    </m:r>
                    <m:sSup>
                      <m:sSupPr>
                        <m:ctrlPr>
                          <a:rPr lang="en-CA" sz="1800" i="1">
                            <a:effectLst/>
                            <a:latin typeface="Cambria Math" panose="02040503050406030204" pitchFamily="18" charset="0"/>
                            <a:ea typeface="Yu Gothic" panose="020B0400000000000000" pitchFamily="34" charset="-128"/>
                          </a:rPr>
                        </m:ctrlPr>
                      </m:sSupPr>
                      <m:e>
                        <m:r>
                          <a:rPr lang="en-CA" sz="1800" i="1">
                            <a:effectLst/>
                            <a:latin typeface="Cambria Math" panose="02040503050406030204" pitchFamily="18" charset="0"/>
                            <a:ea typeface="Yu Gothic" panose="020B0400000000000000" pitchFamily="34" charset="-128"/>
                            <a:cs typeface="Arial" panose="020B0604020202020204" pitchFamily="34" charset="0"/>
                          </a:rPr>
                          <m:t>10</m:t>
                        </m:r>
                      </m:e>
                      <m:sup>
                        <m:r>
                          <a:rPr lang="en-CA" sz="1800" i="1">
                            <a:effectLst/>
                            <a:latin typeface="Cambria Math" panose="02040503050406030204" pitchFamily="18" charset="0"/>
                            <a:ea typeface="Yu Gothic" panose="020B0400000000000000" pitchFamily="34" charset="-128"/>
                            <a:cs typeface="Arial" panose="020B0604020202020204" pitchFamily="34" charset="0"/>
                          </a:rPr>
                          <m:t>−8</m:t>
                        </m:r>
                      </m:sup>
                    </m:sSup>
                  </m:oMath>
                </a14:m>
                <a:endParaRPr lang="en-CA" dirty="0"/>
              </a:p>
            </p:txBody>
          </p:sp>
        </mc:Choice>
        <mc:Fallback xmlns="">
          <p:sp>
            <p:nvSpPr>
              <p:cNvPr id="11" name="TextBox 10">
                <a:extLst>
                  <a:ext uri="{FF2B5EF4-FFF2-40B4-BE49-F238E27FC236}">
                    <a16:creationId xmlns:a16="http://schemas.microsoft.com/office/drawing/2014/main" id="{F6D24D8F-AA8C-63F6-60BE-092202EDF8F4}"/>
                  </a:ext>
                </a:extLst>
              </p:cNvPr>
              <p:cNvSpPr txBox="1">
                <a:spLocks noRot="1" noChangeAspect="1" noMove="1" noResize="1" noEditPoints="1" noAdjustHandles="1" noChangeArrowheads="1" noChangeShapeType="1" noTextEdit="1"/>
              </p:cNvSpPr>
              <p:nvPr/>
            </p:nvSpPr>
            <p:spPr>
              <a:xfrm>
                <a:off x="1177283" y="6105789"/>
                <a:ext cx="3820212" cy="646331"/>
              </a:xfrm>
              <a:prstGeom prst="rect">
                <a:avLst/>
              </a:prstGeom>
              <a:blipFill>
                <a:blip r:embed="rId3"/>
                <a:stretch>
                  <a:fillRect t="-6604" r="-1276" b="-14151"/>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6BD60E-3129-2B7F-B1C9-BF44F1CC9E87}"/>
                  </a:ext>
                </a:extLst>
              </p:cNvPr>
              <p:cNvSpPr txBox="1"/>
              <p:nvPr/>
            </p:nvSpPr>
            <p:spPr>
              <a:xfrm>
                <a:off x="6462343" y="6105789"/>
                <a:ext cx="3820212" cy="656655"/>
              </a:xfrm>
              <a:prstGeom prst="rect">
                <a:avLst/>
              </a:prstGeom>
              <a:noFill/>
            </p:spPr>
            <p:txBody>
              <a:bodyPr wrap="square">
                <a:spAutoFit/>
              </a:bodyPr>
              <a:lstStyle/>
              <a:p>
                <a:pPr algn="ctr"/>
                <a:r>
                  <a:rPr lang="en-CA" dirty="0"/>
                  <a:t>Sample of Model V3 runs with learning rate = </a:t>
                </a:r>
                <a14:m>
                  <m:oMath xmlns:m="http://schemas.openxmlformats.org/officeDocument/2006/math">
                    <m:r>
                      <a:rPr lang="en-CA" i="1">
                        <a:latin typeface="Cambria Math" panose="02040503050406030204" pitchFamily="18" charset="0"/>
                      </a:rPr>
                      <m:t>1×</m:t>
                    </m:r>
                    <m:sSup>
                      <m:sSupPr>
                        <m:ctrlPr>
                          <a:rPr lang="en-CA" i="1">
                            <a:latin typeface="Cambria Math" panose="02040503050406030204" pitchFamily="18" charset="0"/>
                          </a:rPr>
                        </m:ctrlPr>
                      </m:sSupPr>
                      <m:e>
                        <m:r>
                          <a:rPr lang="en-CA" i="1">
                            <a:latin typeface="Cambria Math" panose="02040503050406030204" pitchFamily="18" charset="0"/>
                          </a:rPr>
                          <m:t>10</m:t>
                        </m:r>
                      </m:e>
                      <m:sup>
                        <m:r>
                          <a:rPr lang="en-CA" i="1">
                            <a:latin typeface="Cambria Math" panose="02040503050406030204" pitchFamily="18" charset="0"/>
                          </a:rPr>
                          <m:t>−5</m:t>
                        </m:r>
                      </m:sup>
                    </m:sSup>
                  </m:oMath>
                </a14:m>
                <a:r>
                  <a:rPr lang="en-CA" dirty="0"/>
                  <a:t>.</a:t>
                </a:r>
              </a:p>
            </p:txBody>
          </p:sp>
        </mc:Choice>
        <mc:Fallback xmlns="">
          <p:sp>
            <p:nvSpPr>
              <p:cNvPr id="6" name="TextBox 5">
                <a:extLst>
                  <a:ext uri="{FF2B5EF4-FFF2-40B4-BE49-F238E27FC236}">
                    <a16:creationId xmlns:a16="http://schemas.microsoft.com/office/drawing/2014/main" id="{BD6BD60E-3129-2B7F-B1C9-BF44F1CC9E87}"/>
                  </a:ext>
                </a:extLst>
              </p:cNvPr>
              <p:cNvSpPr txBox="1">
                <a:spLocks noRot="1" noChangeAspect="1" noMove="1" noResize="1" noEditPoints="1" noAdjustHandles="1" noChangeArrowheads="1" noChangeShapeType="1" noTextEdit="1"/>
              </p:cNvSpPr>
              <p:nvPr/>
            </p:nvSpPr>
            <p:spPr>
              <a:xfrm>
                <a:off x="6462343" y="6105789"/>
                <a:ext cx="3820212" cy="656655"/>
              </a:xfrm>
              <a:prstGeom prst="rect">
                <a:avLst/>
              </a:prstGeom>
              <a:blipFill>
                <a:blip r:embed="rId4"/>
                <a:stretch>
                  <a:fillRect t="-5607" b="-14019"/>
                </a:stretch>
              </a:blipFill>
            </p:spPr>
            <p:txBody>
              <a:bodyPr/>
              <a:lstStyle/>
              <a:p>
                <a:r>
                  <a:rPr lang="en-CA">
                    <a:noFill/>
                  </a:rPr>
                  <a:t> </a:t>
                </a:r>
              </a:p>
            </p:txBody>
          </p:sp>
        </mc:Fallback>
      </mc:AlternateContent>
      <p:graphicFrame>
        <p:nvGraphicFramePr>
          <p:cNvPr id="10" name="Table 9">
            <a:extLst>
              <a:ext uri="{FF2B5EF4-FFF2-40B4-BE49-F238E27FC236}">
                <a16:creationId xmlns:a16="http://schemas.microsoft.com/office/drawing/2014/main" id="{D780567C-AC1D-CD5E-B49C-70A1AE91F95F}"/>
              </a:ext>
            </a:extLst>
          </p:cNvPr>
          <p:cNvGraphicFramePr>
            <a:graphicFrameLocks noGrp="1"/>
          </p:cNvGraphicFramePr>
          <p:nvPr>
            <p:extLst>
              <p:ext uri="{D42A27DB-BD31-4B8C-83A1-F6EECF244321}">
                <p14:modId xmlns:p14="http://schemas.microsoft.com/office/powerpoint/2010/main" val="2546623770"/>
              </p:ext>
            </p:extLst>
          </p:nvPr>
        </p:nvGraphicFramePr>
        <p:xfrm>
          <a:off x="5685150" y="1109031"/>
          <a:ext cx="5374598" cy="4893061"/>
        </p:xfrm>
        <a:graphic>
          <a:graphicData uri="http://schemas.openxmlformats.org/drawingml/2006/table">
            <a:tbl>
              <a:tblPr firstRow="1" firstCol="1" bandRow="1">
                <a:tableStyleId>{FABFCF23-3B69-468F-B69F-88F6DE6A72F2}</a:tableStyleId>
              </a:tblPr>
              <a:tblGrid>
                <a:gridCol w="554828">
                  <a:extLst>
                    <a:ext uri="{9D8B030D-6E8A-4147-A177-3AD203B41FA5}">
                      <a16:colId xmlns:a16="http://schemas.microsoft.com/office/drawing/2014/main" val="1171891359"/>
                    </a:ext>
                  </a:extLst>
                </a:gridCol>
                <a:gridCol w="1128151">
                  <a:extLst>
                    <a:ext uri="{9D8B030D-6E8A-4147-A177-3AD203B41FA5}">
                      <a16:colId xmlns:a16="http://schemas.microsoft.com/office/drawing/2014/main" val="2192782035"/>
                    </a:ext>
                  </a:extLst>
                </a:gridCol>
                <a:gridCol w="721277">
                  <a:extLst>
                    <a:ext uri="{9D8B030D-6E8A-4147-A177-3AD203B41FA5}">
                      <a16:colId xmlns:a16="http://schemas.microsoft.com/office/drawing/2014/main" val="2779657534"/>
                    </a:ext>
                  </a:extLst>
                </a:gridCol>
                <a:gridCol w="989445">
                  <a:extLst>
                    <a:ext uri="{9D8B030D-6E8A-4147-A177-3AD203B41FA5}">
                      <a16:colId xmlns:a16="http://schemas.microsoft.com/office/drawing/2014/main" val="121443664"/>
                    </a:ext>
                  </a:extLst>
                </a:gridCol>
                <a:gridCol w="758265">
                  <a:extLst>
                    <a:ext uri="{9D8B030D-6E8A-4147-A177-3AD203B41FA5}">
                      <a16:colId xmlns:a16="http://schemas.microsoft.com/office/drawing/2014/main" val="3092960218"/>
                    </a:ext>
                  </a:extLst>
                </a:gridCol>
                <a:gridCol w="1222632">
                  <a:extLst>
                    <a:ext uri="{9D8B030D-6E8A-4147-A177-3AD203B41FA5}">
                      <a16:colId xmlns:a16="http://schemas.microsoft.com/office/drawing/2014/main" val="1558217194"/>
                    </a:ext>
                  </a:extLst>
                </a:gridCol>
              </a:tblGrid>
              <a:tr h="587281">
                <a:tc>
                  <a:txBody>
                    <a:bodyPr/>
                    <a:lstStyle/>
                    <a:p>
                      <a:pPr algn="ctr">
                        <a:lnSpc>
                          <a:spcPct val="107000"/>
                        </a:lnSpc>
                        <a:spcAft>
                          <a:spcPts val="800"/>
                        </a:spcAft>
                        <a:buNone/>
                      </a:pPr>
                      <a:r>
                        <a:rPr lang="en-CA" sz="1400" kern="0" dirty="0">
                          <a:effectLst/>
                        </a:rPr>
                        <a:t>Run ID</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Type</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Epoch</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Accuracy</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Loss</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Total Time</a:t>
                      </a:r>
                      <a:br>
                        <a:rPr lang="en-CA" sz="1400" kern="0">
                          <a:effectLst/>
                        </a:rPr>
                      </a:br>
                      <a:r>
                        <a:rPr lang="en-CA" sz="1400" kern="0">
                          <a:effectLst/>
                        </a:rPr>
                        <a:t>(hour)</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24757625"/>
                  </a:ext>
                </a:extLst>
              </a:tr>
              <a:tr h="287052">
                <a:tc>
                  <a:txBody>
                    <a:bodyPr/>
                    <a:lstStyle/>
                    <a:p>
                      <a:pPr algn="ctr">
                        <a:lnSpc>
                          <a:spcPct val="107000"/>
                        </a:lnSpc>
                        <a:spcAft>
                          <a:spcPts val="800"/>
                        </a:spcAft>
                        <a:buNone/>
                      </a:pPr>
                      <a:r>
                        <a:rPr lang="en-CA" sz="1400" kern="0">
                          <a:effectLst/>
                        </a:rPr>
                        <a:t>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Train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256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0.8222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0.3437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4197883757"/>
                  </a:ext>
                </a:extLst>
              </a:tr>
              <a:tr h="287052">
                <a:tc>
                  <a:txBody>
                    <a:bodyPr/>
                    <a:lstStyle/>
                    <a:p>
                      <a:pPr algn="ctr">
                        <a:lnSpc>
                          <a:spcPct val="107000"/>
                        </a:lnSpc>
                        <a:spcAft>
                          <a:spcPts val="800"/>
                        </a:spcAft>
                        <a:buNone/>
                      </a:pPr>
                      <a:r>
                        <a:rPr lang="en-CA" sz="1400" kern="0">
                          <a:effectLst/>
                        </a:rPr>
                        <a:t>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Validation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256</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0.8329</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0.3229</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3538781080"/>
                  </a:ext>
                </a:extLst>
              </a:tr>
              <a:tr h="287052">
                <a:tc>
                  <a:txBody>
                    <a:bodyPr/>
                    <a:lstStyle/>
                    <a:p>
                      <a:pPr algn="ctr">
                        <a:lnSpc>
                          <a:spcPct val="107000"/>
                        </a:lnSpc>
                        <a:spcAft>
                          <a:spcPts val="800"/>
                        </a:spcAft>
                        <a:buNone/>
                      </a:pPr>
                      <a:r>
                        <a:rPr lang="en-CA" sz="1400" kern="0">
                          <a:effectLst/>
                        </a:rPr>
                        <a:t>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Train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256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0.8198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0.3511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527419524"/>
                  </a:ext>
                </a:extLst>
              </a:tr>
              <a:tr h="287052">
                <a:tc>
                  <a:txBody>
                    <a:bodyPr/>
                    <a:lstStyle/>
                    <a:p>
                      <a:pPr algn="ctr">
                        <a:lnSpc>
                          <a:spcPct val="107000"/>
                        </a:lnSpc>
                        <a:spcAft>
                          <a:spcPts val="800"/>
                        </a:spcAft>
                        <a:buNone/>
                      </a:pPr>
                      <a:r>
                        <a:rPr lang="en-CA" sz="1400" kern="0">
                          <a:effectLst/>
                        </a:rPr>
                        <a:t>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Validation</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256</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0.8367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0.3252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779987501"/>
                  </a:ext>
                </a:extLst>
              </a:tr>
              <a:tr h="287052">
                <a:tc>
                  <a:txBody>
                    <a:bodyPr/>
                    <a:lstStyle/>
                    <a:p>
                      <a:pPr algn="ctr">
                        <a:lnSpc>
                          <a:spcPct val="107000"/>
                        </a:lnSpc>
                        <a:spcAft>
                          <a:spcPts val="800"/>
                        </a:spcAft>
                        <a:buNone/>
                      </a:pPr>
                      <a:r>
                        <a:rPr lang="en-CA" sz="1400" kern="0">
                          <a:effectLst/>
                        </a:rPr>
                        <a:t>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256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0.8224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0.3439</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66692947"/>
                  </a:ext>
                </a:extLst>
              </a:tr>
              <a:tr h="287052">
                <a:tc>
                  <a:txBody>
                    <a:bodyPr/>
                    <a:lstStyle/>
                    <a:p>
                      <a:pPr algn="ctr">
                        <a:lnSpc>
                          <a:spcPct val="107000"/>
                        </a:lnSpc>
                        <a:spcAft>
                          <a:spcPts val="800"/>
                        </a:spcAft>
                        <a:buNone/>
                      </a:pPr>
                      <a:r>
                        <a:rPr lang="en-CA" sz="1400" kern="0">
                          <a:effectLst/>
                        </a:rPr>
                        <a:t>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256</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0.8368</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0.3213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2.812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085898041"/>
                  </a:ext>
                </a:extLst>
              </a:tr>
              <a:tr h="287052">
                <a:tc>
                  <a:txBody>
                    <a:bodyPr/>
                    <a:lstStyle/>
                    <a:p>
                      <a:pPr algn="ctr">
                        <a:lnSpc>
                          <a:spcPct val="107000"/>
                        </a:lnSpc>
                        <a:spcAft>
                          <a:spcPts val="800"/>
                        </a:spcAft>
                        <a:buNone/>
                      </a:pPr>
                      <a:r>
                        <a:rPr lang="en-CA" sz="1400" kern="0">
                          <a:effectLst/>
                        </a:rPr>
                        <a:t>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140</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0.8077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0.4064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1.53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417998940"/>
                  </a:ext>
                </a:extLst>
              </a:tr>
              <a:tr h="287052">
                <a:tc>
                  <a:txBody>
                    <a:bodyPr/>
                    <a:lstStyle/>
                    <a:p>
                      <a:pPr algn="ctr">
                        <a:lnSpc>
                          <a:spcPct val="107000"/>
                        </a:lnSpc>
                        <a:spcAft>
                          <a:spcPts val="800"/>
                        </a:spcAft>
                        <a:buNone/>
                      </a:pPr>
                      <a:r>
                        <a:rPr lang="en-CA" sz="1400" kern="0">
                          <a:effectLst/>
                        </a:rPr>
                        <a:t>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140</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0.8221</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0.3875</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1.53</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045659038"/>
                  </a:ext>
                </a:extLst>
              </a:tr>
              <a:tr h="287052">
                <a:tc>
                  <a:txBody>
                    <a:bodyPr/>
                    <a:lstStyle/>
                    <a:p>
                      <a:pPr algn="ctr">
                        <a:lnSpc>
                          <a:spcPct val="107000"/>
                        </a:lnSpc>
                        <a:spcAft>
                          <a:spcPts val="800"/>
                        </a:spcAft>
                        <a:buNone/>
                      </a:pPr>
                      <a:r>
                        <a:rPr lang="en-CA" sz="1400" kern="0">
                          <a:effectLst/>
                        </a:rPr>
                        <a:t>5</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176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0.8133</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0.387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2.044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790262882"/>
                  </a:ext>
                </a:extLst>
              </a:tr>
              <a:tr h="287052">
                <a:tc>
                  <a:txBody>
                    <a:bodyPr/>
                    <a:lstStyle/>
                    <a:p>
                      <a:pPr algn="ctr">
                        <a:lnSpc>
                          <a:spcPct val="107000"/>
                        </a:lnSpc>
                        <a:spcAft>
                          <a:spcPts val="800"/>
                        </a:spcAft>
                        <a:buNone/>
                      </a:pPr>
                      <a:r>
                        <a:rPr lang="en-CA" sz="1400" kern="0">
                          <a:effectLst/>
                        </a:rPr>
                        <a:t>5</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176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0.8328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0.3652</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2.044</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600405832"/>
                  </a:ext>
                </a:extLst>
              </a:tr>
              <a:tr h="287052">
                <a:tc>
                  <a:txBody>
                    <a:bodyPr/>
                    <a:lstStyle/>
                    <a:p>
                      <a:pPr algn="ctr">
                        <a:lnSpc>
                          <a:spcPct val="107000"/>
                        </a:lnSpc>
                        <a:spcAft>
                          <a:spcPts val="800"/>
                        </a:spcAft>
                        <a:buNone/>
                      </a:pPr>
                      <a:r>
                        <a:rPr lang="en-CA" sz="1400" kern="0">
                          <a:effectLst/>
                        </a:rPr>
                        <a:t>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0.7982</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0.4213</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1.398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985793262"/>
                  </a:ext>
                </a:extLst>
              </a:tr>
              <a:tr h="287052">
                <a:tc>
                  <a:txBody>
                    <a:bodyPr/>
                    <a:lstStyle/>
                    <a:p>
                      <a:pPr algn="ctr">
                        <a:lnSpc>
                          <a:spcPct val="107000"/>
                        </a:lnSpc>
                        <a:spcAft>
                          <a:spcPts val="800"/>
                        </a:spcAft>
                        <a:buNone/>
                      </a:pPr>
                      <a:r>
                        <a:rPr lang="en-CA" sz="1400" kern="0">
                          <a:effectLst/>
                        </a:rPr>
                        <a:t>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0.8176</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0.3918</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1.398</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2522587225"/>
                  </a:ext>
                </a:extLst>
              </a:tr>
              <a:tr h="287052">
                <a:tc>
                  <a:txBody>
                    <a:bodyPr/>
                    <a:lstStyle/>
                    <a:p>
                      <a:pPr algn="ctr">
                        <a:lnSpc>
                          <a:spcPct val="107000"/>
                        </a:lnSpc>
                        <a:spcAft>
                          <a:spcPts val="800"/>
                        </a:spcAft>
                        <a:buNone/>
                      </a:pPr>
                      <a:r>
                        <a:rPr lang="en-CA" sz="1400" kern="0">
                          <a:effectLst/>
                        </a:rPr>
                        <a:t>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Train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0.8114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0.4005</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1.4</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1108740281"/>
                  </a:ext>
                </a:extLst>
              </a:tr>
              <a:tr h="287052">
                <a:tc>
                  <a:txBody>
                    <a:bodyPr/>
                    <a:lstStyle/>
                    <a:p>
                      <a:pPr algn="ctr">
                        <a:lnSpc>
                          <a:spcPct val="107000"/>
                        </a:lnSpc>
                        <a:spcAft>
                          <a:spcPts val="800"/>
                        </a:spcAft>
                        <a:buNone/>
                      </a:pPr>
                      <a:r>
                        <a:rPr lang="en-CA" sz="1400" kern="0">
                          <a:effectLst/>
                        </a:rPr>
                        <a:t>7</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Validation</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128</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0.8274</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a:effectLst/>
                        </a:rPr>
                        <a:t>0.3731</a:t>
                      </a:r>
                      <a:endParaRPr lang="en-CA" sz="1100"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kern="0" dirty="0">
                          <a:effectLst/>
                        </a:rPr>
                        <a:t>1.4</a:t>
                      </a:r>
                      <a:endParaRPr lang="en-CA" sz="1100"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extLst>
                  <a:ext uri="{0D108BD9-81ED-4DB2-BD59-A6C34878D82A}">
                    <a16:rowId xmlns:a16="http://schemas.microsoft.com/office/drawing/2014/main" val="4030968027"/>
                  </a:ext>
                </a:extLst>
              </a:tr>
              <a:tr h="287052">
                <a:tc gridSpan="3">
                  <a:txBody>
                    <a:bodyPr/>
                    <a:lstStyle/>
                    <a:p>
                      <a:pPr algn="ctr">
                        <a:lnSpc>
                          <a:spcPct val="107000"/>
                        </a:lnSpc>
                        <a:spcAft>
                          <a:spcPts val="800"/>
                        </a:spcAft>
                        <a:buNone/>
                      </a:pPr>
                      <a:r>
                        <a:rPr lang="en-CA" sz="1400" b="1" kern="0" dirty="0">
                          <a:effectLst/>
                        </a:rPr>
                        <a:t>AVERAGE</a:t>
                      </a:r>
                      <a:endParaRPr lang="en-CA" sz="1100" b="1"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hMerge="1">
                  <a:txBody>
                    <a:bodyPr/>
                    <a:lstStyle/>
                    <a:p>
                      <a:endParaRPr lang="en-CA"/>
                    </a:p>
                  </a:txBody>
                  <a:tcPr/>
                </a:tc>
                <a:tc hMerge="1">
                  <a:txBody>
                    <a:bodyPr/>
                    <a:lstStyle/>
                    <a:p>
                      <a:endParaRPr lang="en-CA"/>
                    </a:p>
                  </a:txBody>
                  <a:tcPr/>
                </a:tc>
                <a:tc>
                  <a:txBody>
                    <a:bodyPr/>
                    <a:lstStyle/>
                    <a:p>
                      <a:pPr algn="ctr">
                        <a:lnSpc>
                          <a:spcPct val="107000"/>
                        </a:lnSpc>
                        <a:spcAft>
                          <a:spcPts val="800"/>
                        </a:spcAft>
                        <a:buNone/>
                      </a:pPr>
                      <a:r>
                        <a:rPr lang="en-CA" sz="1400" b="1" kern="0">
                          <a:effectLst/>
                        </a:rPr>
                        <a:t>0.82152</a:t>
                      </a:r>
                      <a:endParaRPr lang="en-CA" sz="1100" b="1" kern="10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spcAft>
                          <a:spcPts val="800"/>
                        </a:spcAft>
                        <a:buNone/>
                      </a:pPr>
                      <a:r>
                        <a:rPr lang="en-CA" sz="1400" b="1" kern="0" dirty="0">
                          <a:effectLst/>
                        </a:rPr>
                        <a:t>0.3672</a:t>
                      </a:r>
                      <a:endParaRPr lang="en-CA" sz="1100" b="1" kern="100" dirty="0">
                        <a:effectLst/>
                        <a:latin typeface="Aptos" panose="020B0004020202020204" pitchFamily="34" charset="0"/>
                        <a:ea typeface="Aptos" panose="020B0004020202020204" pitchFamily="34" charset="0"/>
                        <a:cs typeface="Arial" panose="020B0604020202020204" pitchFamily="34" charset="0"/>
                      </a:endParaRPr>
                    </a:p>
                  </a:txBody>
                  <a:tcPr marL="63571" marR="63571" marT="0" marB="0" anchor="ctr"/>
                </a:tc>
                <a:tc>
                  <a:txBody>
                    <a:bodyPr/>
                    <a:lstStyle/>
                    <a:p>
                      <a:pPr algn="ctr">
                        <a:lnSpc>
                          <a:spcPct val="107000"/>
                        </a:lnSpc>
                      </a:pPr>
                      <a:endParaRPr lang="en-CA" sz="1100" b="1" kern="100" dirty="0">
                        <a:effectLst/>
                        <a:latin typeface="Aptos" panose="020B0004020202020204" pitchFamily="34" charset="0"/>
                      </a:endParaRPr>
                    </a:p>
                  </a:txBody>
                  <a:tcPr marL="63571" marR="63571" marT="0" marB="0" anchor="ctr"/>
                </a:tc>
                <a:extLst>
                  <a:ext uri="{0D108BD9-81ED-4DB2-BD59-A6C34878D82A}">
                    <a16:rowId xmlns:a16="http://schemas.microsoft.com/office/drawing/2014/main" val="2850892347"/>
                  </a:ext>
                </a:extLst>
              </a:tr>
            </a:tbl>
          </a:graphicData>
        </a:graphic>
      </p:graphicFrame>
      <p:sp>
        <p:nvSpPr>
          <p:cNvPr id="12" name="Title 1">
            <a:extLst>
              <a:ext uri="{FF2B5EF4-FFF2-40B4-BE49-F238E27FC236}">
                <a16:creationId xmlns:a16="http://schemas.microsoft.com/office/drawing/2014/main" id="{414BD5CB-40BD-5248-F82C-5A48631A800E}"/>
              </a:ext>
            </a:extLst>
          </p:cNvPr>
          <p:cNvSpPr>
            <a:spLocks noGrp="1"/>
          </p:cNvSpPr>
          <p:nvPr>
            <p:ph type="title"/>
          </p:nvPr>
        </p:nvSpPr>
        <p:spPr>
          <a:xfrm>
            <a:off x="1177283" y="410469"/>
            <a:ext cx="5455244" cy="1397124"/>
          </a:xfrm>
        </p:spPr>
        <p:txBody>
          <a:bodyPr anchor="t">
            <a:normAutofit/>
          </a:bodyPr>
          <a:lstStyle/>
          <a:p>
            <a:r>
              <a:rPr lang="en-CA" sz="3600" dirty="0"/>
              <a:t>Experiment Results </a:t>
            </a:r>
          </a:p>
        </p:txBody>
      </p:sp>
    </p:spTree>
    <p:extLst>
      <p:ext uri="{BB962C8B-B14F-4D97-AF65-F5344CB8AC3E}">
        <p14:creationId xmlns:p14="http://schemas.microsoft.com/office/powerpoint/2010/main" val="3865410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36250-BD06-F586-3D59-2C37E989369A}"/>
            </a:ext>
          </a:extLst>
        </p:cNvPr>
        <p:cNvGrpSpPr/>
        <p:nvPr/>
      </p:nvGrpSpPr>
      <p:grpSpPr>
        <a:xfrm>
          <a:off x="0" y="0"/>
          <a:ext cx="0" cy="0"/>
          <a:chOff x="0" y="0"/>
          <a:chExt cx="0" cy="0"/>
        </a:xfrm>
      </p:grpSpPr>
      <p:pic>
        <p:nvPicPr>
          <p:cNvPr id="7" name="Picture 6" descr="A graph on a white background&#10;&#10;AI-generated content may be incorrect.">
            <a:extLst>
              <a:ext uri="{FF2B5EF4-FFF2-40B4-BE49-F238E27FC236}">
                <a16:creationId xmlns:a16="http://schemas.microsoft.com/office/drawing/2014/main" id="{933CFB34-B485-BFEB-3D88-AAF35227091A}"/>
              </a:ext>
            </a:extLst>
          </p:cNvPr>
          <p:cNvPicPr>
            <a:picLocks noChangeAspect="1"/>
          </p:cNvPicPr>
          <p:nvPr/>
        </p:nvPicPr>
        <p:blipFill rotWithShape="1">
          <a:blip r:embed="rId3"/>
          <a:srcRect t="8847"/>
          <a:stretch/>
        </p:blipFill>
        <p:spPr bwMode="auto">
          <a:xfrm>
            <a:off x="764887" y="566766"/>
            <a:ext cx="3402163" cy="2871640"/>
          </a:xfrm>
          <a:prstGeom prst="rect">
            <a:avLst/>
          </a:prstGeom>
          <a:ln>
            <a:noFill/>
          </a:ln>
          <a:extLst>
            <a:ext uri="{53640926-AAD7-44D8-BBD7-CCE9431645EC}">
              <a14:shadowObscured xmlns:a14="http://schemas.microsoft.com/office/drawing/2010/main"/>
            </a:ext>
          </a:extLst>
        </p:spPr>
      </p:pic>
      <p:pic>
        <p:nvPicPr>
          <p:cNvPr id="5" name="Picture 4" descr="A graph of a graph&#10;&#10;AI-generated content may be incorrect.">
            <a:extLst>
              <a:ext uri="{FF2B5EF4-FFF2-40B4-BE49-F238E27FC236}">
                <a16:creationId xmlns:a16="http://schemas.microsoft.com/office/drawing/2014/main" id="{8D1D7C7F-D133-D32B-3360-8C28FB8FE440}"/>
              </a:ext>
            </a:extLst>
          </p:cNvPr>
          <p:cNvPicPr>
            <a:picLocks noChangeAspect="1"/>
          </p:cNvPicPr>
          <p:nvPr/>
        </p:nvPicPr>
        <p:blipFill rotWithShape="1">
          <a:blip r:embed="rId4">
            <a:extLst>
              <a:ext uri="{28A0092B-C50C-407E-A947-70E740481C1C}">
                <a14:useLocalDpi xmlns:a14="http://schemas.microsoft.com/office/drawing/2010/main" val="0"/>
              </a:ext>
            </a:extLst>
          </a:blip>
          <a:srcRect t="8655"/>
          <a:stretch/>
        </p:blipFill>
        <p:spPr bwMode="auto">
          <a:xfrm>
            <a:off x="764887" y="3517314"/>
            <a:ext cx="3402162" cy="2941615"/>
          </a:xfrm>
          <a:prstGeom prst="rect">
            <a:avLst/>
          </a:prstGeom>
          <a:ln>
            <a:noFill/>
          </a:ln>
          <a:extLst>
            <a:ext uri="{53640926-AAD7-44D8-BBD7-CCE9431645EC}">
              <a14:shadowObscured xmlns:a14="http://schemas.microsoft.com/office/drawing/2010/main"/>
            </a:ext>
          </a:extLst>
        </p:spPr>
      </p:pic>
      <p:pic>
        <p:nvPicPr>
          <p:cNvPr id="14" name="Picture 13" descr="A graph with numbers and a line&#10;&#10;AI-generated content may be incorrect.">
            <a:extLst>
              <a:ext uri="{FF2B5EF4-FFF2-40B4-BE49-F238E27FC236}">
                <a16:creationId xmlns:a16="http://schemas.microsoft.com/office/drawing/2014/main" id="{A5D4F505-99BB-925E-10B2-913DEE7CF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1737" y="508813"/>
            <a:ext cx="3474107" cy="2983522"/>
          </a:xfrm>
          <a:prstGeom prst="rect">
            <a:avLst/>
          </a:prstGeom>
        </p:spPr>
      </p:pic>
      <p:pic>
        <p:nvPicPr>
          <p:cNvPr id="15" name="Picture 14" descr="A graph with numbers and a line&#10;&#10;AI-generated content may be incorrect.">
            <a:extLst>
              <a:ext uri="{FF2B5EF4-FFF2-40B4-BE49-F238E27FC236}">
                <a16:creationId xmlns:a16="http://schemas.microsoft.com/office/drawing/2014/main" id="{D0E045EE-FD8C-8DEB-BA99-F25C39DE2A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3995" y="3496361"/>
            <a:ext cx="3402162" cy="2983521"/>
          </a:xfrm>
          <a:prstGeom prst="rect">
            <a:avLst/>
          </a:prstGeom>
        </p:spPr>
      </p:pic>
      <p:pic>
        <p:nvPicPr>
          <p:cNvPr id="17" name="Picture 16" descr="A graph with numbers and lines&#10;&#10;AI-generated content may be incorrect.">
            <a:extLst>
              <a:ext uri="{FF2B5EF4-FFF2-40B4-BE49-F238E27FC236}">
                <a16:creationId xmlns:a16="http://schemas.microsoft.com/office/drawing/2014/main" id="{58212D3C-F8F0-71C2-C6BF-AAA1192BC6D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76158" y="512606"/>
            <a:ext cx="3371850" cy="2876550"/>
          </a:xfrm>
          <a:prstGeom prst="rect">
            <a:avLst/>
          </a:prstGeom>
        </p:spPr>
      </p:pic>
      <p:pic>
        <p:nvPicPr>
          <p:cNvPr id="18" name="Picture 17" descr="A graph of a graph&#10;&#10;AI-generated content may be incorrect.">
            <a:extLst>
              <a:ext uri="{FF2B5EF4-FFF2-40B4-BE49-F238E27FC236}">
                <a16:creationId xmlns:a16="http://schemas.microsoft.com/office/drawing/2014/main" id="{8E1C94E4-BAF4-98FF-851B-344B50B427A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76157" y="3457100"/>
            <a:ext cx="3481955" cy="3022782"/>
          </a:xfrm>
          <a:prstGeom prst="rect">
            <a:avLst/>
          </a:prstGeom>
        </p:spPr>
      </p:pic>
      <p:sp>
        <p:nvSpPr>
          <p:cNvPr id="19" name="TextBox 18">
            <a:extLst>
              <a:ext uri="{FF2B5EF4-FFF2-40B4-BE49-F238E27FC236}">
                <a16:creationId xmlns:a16="http://schemas.microsoft.com/office/drawing/2014/main" id="{5732B2E5-55DC-D7D2-A197-3A7506D05F80}"/>
              </a:ext>
            </a:extLst>
          </p:cNvPr>
          <p:cNvSpPr txBox="1"/>
          <p:nvPr/>
        </p:nvSpPr>
        <p:spPr>
          <a:xfrm>
            <a:off x="1110562" y="118526"/>
            <a:ext cx="2710811" cy="369332"/>
          </a:xfrm>
          <a:prstGeom prst="rect">
            <a:avLst/>
          </a:prstGeom>
          <a:noFill/>
        </p:spPr>
        <p:txBody>
          <a:bodyPr wrap="square" rtlCol="0">
            <a:spAutoFit/>
          </a:bodyPr>
          <a:lstStyle/>
          <a:p>
            <a:r>
              <a:rPr lang="en-CA" dirty="0"/>
              <a:t>Accuracy over epoch V1</a:t>
            </a:r>
          </a:p>
        </p:txBody>
      </p:sp>
      <p:sp>
        <p:nvSpPr>
          <p:cNvPr id="20" name="TextBox 19">
            <a:extLst>
              <a:ext uri="{FF2B5EF4-FFF2-40B4-BE49-F238E27FC236}">
                <a16:creationId xmlns:a16="http://schemas.microsoft.com/office/drawing/2014/main" id="{DA352C6A-D974-7226-A6BC-EB9D90570DD2}"/>
              </a:ext>
            </a:extLst>
          </p:cNvPr>
          <p:cNvSpPr txBox="1"/>
          <p:nvPr/>
        </p:nvSpPr>
        <p:spPr>
          <a:xfrm>
            <a:off x="4553384" y="102818"/>
            <a:ext cx="2710811" cy="369332"/>
          </a:xfrm>
          <a:prstGeom prst="rect">
            <a:avLst/>
          </a:prstGeom>
          <a:noFill/>
        </p:spPr>
        <p:txBody>
          <a:bodyPr wrap="square" rtlCol="0">
            <a:spAutoFit/>
          </a:bodyPr>
          <a:lstStyle/>
          <a:p>
            <a:r>
              <a:rPr lang="en-CA" dirty="0"/>
              <a:t>Accuracy over epoch V2</a:t>
            </a:r>
          </a:p>
        </p:txBody>
      </p:sp>
      <p:sp>
        <p:nvSpPr>
          <p:cNvPr id="21" name="TextBox 20">
            <a:extLst>
              <a:ext uri="{FF2B5EF4-FFF2-40B4-BE49-F238E27FC236}">
                <a16:creationId xmlns:a16="http://schemas.microsoft.com/office/drawing/2014/main" id="{2434FA9F-63E1-C6D0-42F0-049BFBF771BC}"/>
              </a:ext>
            </a:extLst>
          </p:cNvPr>
          <p:cNvSpPr txBox="1"/>
          <p:nvPr/>
        </p:nvSpPr>
        <p:spPr>
          <a:xfrm>
            <a:off x="8137141" y="118526"/>
            <a:ext cx="2710811" cy="369332"/>
          </a:xfrm>
          <a:prstGeom prst="rect">
            <a:avLst/>
          </a:prstGeom>
          <a:noFill/>
        </p:spPr>
        <p:txBody>
          <a:bodyPr wrap="square" rtlCol="0">
            <a:spAutoFit/>
          </a:bodyPr>
          <a:lstStyle/>
          <a:p>
            <a:r>
              <a:rPr lang="en-CA" dirty="0"/>
              <a:t>Accuracy over epoch V3</a:t>
            </a:r>
          </a:p>
        </p:txBody>
      </p:sp>
      <p:sp>
        <p:nvSpPr>
          <p:cNvPr id="22" name="TextBox 21">
            <a:extLst>
              <a:ext uri="{FF2B5EF4-FFF2-40B4-BE49-F238E27FC236}">
                <a16:creationId xmlns:a16="http://schemas.microsoft.com/office/drawing/2014/main" id="{A0390031-BBF6-E4E1-A9EF-5EB1F198234D}"/>
              </a:ext>
            </a:extLst>
          </p:cNvPr>
          <p:cNvSpPr txBox="1"/>
          <p:nvPr/>
        </p:nvSpPr>
        <p:spPr>
          <a:xfrm>
            <a:off x="8137141" y="6393709"/>
            <a:ext cx="2710811" cy="369332"/>
          </a:xfrm>
          <a:prstGeom prst="rect">
            <a:avLst/>
          </a:prstGeom>
          <a:noFill/>
        </p:spPr>
        <p:txBody>
          <a:bodyPr wrap="square" rtlCol="0">
            <a:spAutoFit/>
          </a:bodyPr>
          <a:lstStyle/>
          <a:p>
            <a:pPr algn="ctr"/>
            <a:r>
              <a:rPr lang="en-CA" dirty="0"/>
              <a:t>Loss over epoch V3</a:t>
            </a:r>
          </a:p>
        </p:txBody>
      </p:sp>
      <p:sp>
        <p:nvSpPr>
          <p:cNvPr id="23" name="TextBox 22">
            <a:extLst>
              <a:ext uri="{FF2B5EF4-FFF2-40B4-BE49-F238E27FC236}">
                <a16:creationId xmlns:a16="http://schemas.microsoft.com/office/drawing/2014/main" id="{ABFB8FB1-B66F-284C-A3AB-8BB643447967}"/>
              </a:ext>
            </a:extLst>
          </p:cNvPr>
          <p:cNvSpPr txBox="1"/>
          <p:nvPr/>
        </p:nvSpPr>
        <p:spPr>
          <a:xfrm>
            <a:off x="4734854" y="6385850"/>
            <a:ext cx="2710811" cy="369332"/>
          </a:xfrm>
          <a:prstGeom prst="rect">
            <a:avLst/>
          </a:prstGeom>
          <a:noFill/>
        </p:spPr>
        <p:txBody>
          <a:bodyPr wrap="square" rtlCol="0">
            <a:spAutoFit/>
          </a:bodyPr>
          <a:lstStyle/>
          <a:p>
            <a:pPr algn="ctr"/>
            <a:r>
              <a:rPr lang="en-CA" dirty="0"/>
              <a:t>Loss over epoch V2</a:t>
            </a:r>
          </a:p>
        </p:txBody>
      </p:sp>
      <p:sp>
        <p:nvSpPr>
          <p:cNvPr id="24" name="TextBox 23">
            <a:extLst>
              <a:ext uri="{FF2B5EF4-FFF2-40B4-BE49-F238E27FC236}">
                <a16:creationId xmlns:a16="http://schemas.microsoft.com/office/drawing/2014/main" id="{3DF1F487-9836-2081-4E7D-6DAB02B7B2AB}"/>
              </a:ext>
            </a:extLst>
          </p:cNvPr>
          <p:cNvSpPr txBox="1"/>
          <p:nvPr/>
        </p:nvSpPr>
        <p:spPr>
          <a:xfrm>
            <a:off x="1332567" y="6393709"/>
            <a:ext cx="2710811" cy="369332"/>
          </a:xfrm>
          <a:prstGeom prst="rect">
            <a:avLst/>
          </a:prstGeom>
          <a:noFill/>
        </p:spPr>
        <p:txBody>
          <a:bodyPr wrap="square" rtlCol="0">
            <a:spAutoFit/>
          </a:bodyPr>
          <a:lstStyle/>
          <a:p>
            <a:pPr algn="ctr"/>
            <a:r>
              <a:rPr lang="en-CA" dirty="0"/>
              <a:t>Loss over epoch V1</a:t>
            </a:r>
          </a:p>
        </p:txBody>
      </p:sp>
    </p:spTree>
    <p:extLst>
      <p:ext uri="{BB962C8B-B14F-4D97-AF65-F5344CB8AC3E}">
        <p14:creationId xmlns:p14="http://schemas.microsoft.com/office/powerpoint/2010/main" val="187476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34DDD-9F37-BBA5-D271-4C22BAFB877C}"/>
            </a:ext>
          </a:extLst>
        </p:cNvPr>
        <p:cNvGrpSpPr/>
        <p:nvPr/>
      </p:nvGrpSpPr>
      <p:grpSpPr>
        <a:xfrm>
          <a:off x="0" y="0"/>
          <a:ext cx="0" cy="0"/>
          <a:chOff x="0" y="0"/>
          <a:chExt cx="0" cy="0"/>
        </a:xfrm>
      </p:grpSpPr>
      <p:pic>
        <p:nvPicPr>
          <p:cNvPr id="4" name="Picture 3" descr="A blue and white graph&#10;&#10;AI-generated content may be incorrect.">
            <a:extLst>
              <a:ext uri="{FF2B5EF4-FFF2-40B4-BE49-F238E27FC236}">
                <a16:creationId xmlns:a16="http://schemas.microsoft.com/office/drawing/2014/main" id="{9D4A28FA-3596-4EB5-5569-810BE2F07B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632" t="7959" r="11405" b="4770"/>
          <a:stretch/>
        </p:blipFill>
        <p:spPr bwMode="auto">
          <a:xfrm>
            <a:off x="2896928" y="264972"/>
            <a:ext cx="5943174" cy="6328056"/>
          </a:xfrm>
          <a:prstGeom prst="rect">
            <a:avLst/>
          </a:prstGeom>
          <a:extLst>
            <a:ext uri="{53640926-AAD7-44D8-BBD7-CCE9431645EC}">
              <a14:shadowObscured xmlns:a14="http://schemas.microsoft.com/office/drawing/2010/main"/>
            </a:ext>
          </a:extLst>
        </p:spPr>
      </p:pic>
      <p:pic>
        <p:nvPicPr>
          <p:cNvPr id="5" name="Picture 4" descr="A blue squares with white text&#10;&#10;AI-generated content may be incorrect.">
            <a:extLst>
              <a:ext uri="{FF2B5EF4-FFF2-40B4-BE49-F238E27FC236}">
                <a16:creationId xmlns:a16="http://schemas.microsoft.com/office/drawing/2014/main" id="{34B10EFF-4D62-5058-740D-213134D388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871" t="8178" r="11058" b="5852"/>
          <a:stretch/>
        </p:blipFill>
        <p:spPr bwMode="auto">
          <a:xfrm>
            <a:off x="4274703" y="2681200"/>
            <a:ext cx="3179037" cy="3289979"/>
          </a:xfrm>
          <a:prstGeom prst="rect">
            <a:avLst/>
          </a:prstGeom>
          <a:extLst>
            <a:ext uri="{53640926-AAD7-44D8-BBD7-CCE9431645EC}">
              <a14:shadowObscured xmlns:a14="http://schemas.microsoft.com/office/drawing/2010/main"/>
            </a:ext>
          </a:extLst>
        </p:spPr>
      </p:pic>
      <p:pic>
        <p:nvPicPr>
          <p:cNvPr id="6" name="Picture 5" descr="A graph with numbers and a blue square&#10;&#10;AI-generated content may be incorrect.">
            <a:extLst>
              <a:ext uri="{FF2B5EF4-FFF2-40B4-BE49-F238E27FC236}">
                <a16:creationId xmlns:a16="http://schemas.microsoft.com/office/drawing/2014/main" id="{2D5483A0-AE9D-F4BD-2201-DF8187A5CD7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68" t="8892" r="13328" b="5427"/>
          <a:stretch/>
        </p:blipFill>
        <p:spPr bwMode="auto">
          <a:xfrm>
            <a:off x="2896928" y="279000"/>
            <a:ext cx="5882580" cy="63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02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3A7C-6827-E232-7569-A075EB2EE201}"/>
            </a:ext>
          </a:extLst>
        </p:cNvPr>
        <p:cNvGrpSpPr/>
        <p:nvPr/>
      </p:nvGrpSpPr>
      <p:grpSpPr>
        <a:xfrm>
          <a:off x="0" y="0"/>
          <a:ext cx="0" cy="0"/>
          <a:chOff x="0" y="0"/>
          <a:chExt cx="0" cy="0"/>
        </a:xfrm>
      </p:grpSpPr>
      <p:pic>
        <p:nvPicPr>
          <p:cNvPr id="4" name="Picture 3" descr="A blue and white graph&#10;&#10;AI-generated content may be incorrect.">
            <a:extLst>
              <a:ext uri="{FF2B5EF4-FFF2-40B4-BE49-F238E27FC236}">
                <a16:creationId xmlns:a16="http://schemas.microsoft.com/office/drawing/2014/main" id="{4975D2F3-8D28-65F2-A6BB-7A07261C1A4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632" t="7959" r="11405" b="4770"/>
          <a:stretch/>
        </p:blipFill>
        <p:spPr bwMode="auto">
          <a:xfrm>
            <a:off x="2896928" y="264972"/>
            <a:ext cx="5943174" cy="6328056"/>
          </a:xfrm>
          <a:prstGeom prst="rect">
            <a:avLst/>
          </a:prstGeom>
          <a:extLst>
            <a:ext uri="{53640926-AAD7-44D8-BBD7-CCE9431645EC}">
              <a14:shadowObscured xmlns:a14="http://schemas.microsoft.com/office/drawing/2010/main"/>
            </a:ext>
          </a:extLst>
        </p:spPr>
      </p:pic>
      <p:pic>
        <p:nvPicPr>
          <p:cNvPr id="5" name="Picture 4" descr="A blue squares with white text&#10;&#10;AI-generated content may be incorrect.">
            <a:extLst>
              <a:ext uri="{FF2B5EF4-FFF2-40B4-BE49-F238E27FC236}">
                <a16:creationId xmlns:a16="http://schemas.microsoft.com/office/drawing/2014/main" id="{0BC10023-57D9-F22E-5A3A-45EC9C43BFD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871" t="8178" r="11058" b="5852"/>
          <a:stretch/>
        </p:blipFill>
        <p:spPr bwMode="auto">
          <a:xfrm>
            <a:off x="2896928" y="264972"/>
            <a:ext cx="6087555" cy="63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31931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81933-46D6-B7BC-DCBD-510971794C81}"/>
            </a:ext>
          </a:extLst>
        </p:cNvPr>
        <p:cNvGrpSpPr/>
        <p:nvPr/>
      </p:nvGrpSpPr>
      <p:grpSpPr>
        <a:xfrm>
          <a:off x="0" y="0"/>
          <a:ext cx="0" cy="0"/>
          <a:chOff x="0" y="0"/>
          <a:chExt cx="0" cy="0"/>
        </a:xfrm>
      </p:grpSpPr>
      <p:pic>
        <p:nvPicPr>
          <p:cNvPr id="4" name="Picture 3" descr="A blue and white graph&#10;&#10;AI-generated content may be incorrect.">
            <a:extLst>
              <a:ext uri="{FF2B5EF4-FFF2-40B4-BE49-F238E27FC236}">
                <a16:creationId xmlns:a16="http://schemas.microsoft.com/office/drawing/2014/main" id="{040FA154-8330-1F45-C711-1FD58978D0F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6632" t="7959" r="11405" b="4770"/>
          <a:stretch/>
        </p:blipFill>
        <p:spPr bwMode="auto">
          <a:xfrm>
            <a:off x="2896929" y="264972"/>
            <a:ext cx="5916825" cy="6300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788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7947-4FA1-7D85-8B9B-B0133AC31EEA}"/>
              </a:ext>
            </a:extLst>
          </p:cNvPr>
          <p:cNvSpPr>
            <a:spLocks noGrp="1"/>
          </p:cNvSpPr>
          <p:nvPr>
            <p:ph type="title"/>
          </p:nvPr>
        </p:nvSpPr>
        <p:spPr/>
        <p:txBody>
          <a:bodyPr/>
          <a:lstStyle/>
          <a:p>
            <a:r>
              <a:rPr lang="en-CA" dirty="0"/>
              <a:t>Takeaways</a:t>
            </a:r>
          </a:p>
        </p:txBody>
      </p:sp>
      <p:sp>
        <p:nvSpPr>
          <p:cNvPr id="3" name="Content Placeholder 2">
            <a:extLst>
              <a:ext uri="{FF2B5EF4-FFF2-40B4-BE49-F238E27FC236}">
                <a16:creationId xmlns:a16="http://schemas.microsoft.com/office/drawing/2014/main" id="{043E0218-B3BB-46E5-9551-5A8BCC615554}"/>
              </a:ext>
            </a:extLst>
          </p:cNvPr>
          <p:cNvSpPr>
            <a:spLocks noGrp="1"/>
          </p:cNvSpPr>
          <p:nvPr>
            <p:ph idx="1"/>
          </p:nvPr>
        </p:nvSpPr>
        <p:spPr/>
        <p:txBody>
          <a:bodyPr/>
          <a:lstStyle/>
          <a:p>
            <a:pPr>
              <a:lnSpc>
                <a:spcPct val="150000"/>
              </a:lnSpc>
            </a:pPr>
            <a:r>
              <a:rPr lang="en-US" dirty="0"/>
              <a:t>The models predict a wider area for the class. In other words, for the background pixels which stay closely to another class, instead of correctly predicting the background class, the models predict it as the other class.</a:t>
            </a:r>
          </a:p>
          <a:p>
            <a:pPr>
              <a:lnSpc>
                <a:spcPct val="150000"/>
              </a:lnSpc>
            </a:pPr>
            <a:r>
              <a:rPr lang="en-US" dirty="0"/>
              <a:t>The fact that Model V1 outweighs both Model V2 and Model V3 in terms of accuracy, loss, and run-time showed that Superpixel segmentation might not be a suitable approach to this project. </a:t>
            </a:r>
          </a:p>
          <a:p>
            <a:endParaRPr lang="en-CA" dirty="0"/>
          </a:p>
        </p:txBody>
      </p:sp>
    </p:spTree>
    <p:extLst>
      <p:ext uri="{BB962C8B-B14F-4D97-AF65-F5344CB8AC3E}">
        <p14:creationId xmlns:p14="http://schemas.microsoft.com/office/powerpoint/2010/main" val="379417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6A2D-4597-AE32-5AA6-DE7224BED4AE}"/>
              </a:ext>
            </a:extLst>
          </p:cNvPr>
          <p:cNvSpPr>
            <a:spLocks noGrp="1"/>
          </p:cNvSpPr>
          <p:nvPr>
            <p:ph type="title"/>
          </p:nvPr>
        </p:nvSpPr>
        <p:spPr/>
        <p:txBody>
          <a:bodyPr/>
          <a:lstStyle/>
          <a:p>
            <a:r>
              <a:rPr lang="en-CA" dirty="0"/>
              <a:t>Project Acknowledgement</a:t>
            </a:r>
          </a:p>
        </p:txBody>
      </p:sp>
      <p:sp>
        <p:nvSpPr>
          <p:cNvPr id="3" name="Content Placeholder 2">
            <a:extLst>
              <a:ext uri="{FF2B5EF4-FFF2-40B4-BE49-F238E27FC236}">
                <a16:creationId xmlns:a16="http://schemas.microsoft.com/office/drawing/2014/main" id="{B54D014D-A4EC-A4E9-9EEB-39A9A2421241}"/>
              </a:ext>
            </a:extLst>
          </p:cNvPr>
          <p:cNvSpPr>
            <a:spLocks noGrp="1"/>
          </p:cNvSpPr>
          <p:nvPr>
            <p:ph idx="1"/>
          </p:nvPr>
        </p:nvSpPr>
        <p:spPr/>
        <p:txBody>
          <a:bodyPr/>
          <a:lstStyle/>
          <a:p>
            <a:pPr marL="0" indent="0">
              <a:lnSpc>
                <a:spcPct val="150000"/>
              </a:lnSpc>
              <a:buNone/>
            </a:pPr>
            <a:r>
              <a:rPr lang="en-CA" sz="2000" dirty="0"/>
              <a:t>I would like to acknowledge Dr. Michael Cormier from Mount Allison University, Yichun Zhao, Dr. Miguel A. </a:t>
            </a:r>
            <a:r>
              <a:rPr lang="en-CA" sz="2000" dirty="0" err="1"/>
              <a:t>Nacenta</a:t>
            </a:r>
            <a:r>
              <a:rPr lang="en-CA" sz="2000" dirty="0"/>
              <a:t>, and Sowmya Somanath from University of Victoria and Dr. Mahadeo Sukhai from </a:t>
            </a:r>
            <a:r>
              <a:rPr lang="en-US" sz="2000" dirty="0"/>
              <a:t>Canadian National Institute for the Blind</a:t>
            </a:r>
            <a:r>
              <a:rPr lang="en-CA" sz="2000" dirty="0"/>
              <a:t> had allowed me to participate and have my thesis as a part of the TADA project.</a:t>
            </a:r>
          </a:p>
          <a:p>
            <a:endParaRPr lang="en-CA" dirty="0"/>
          </a:p>
        </p:txBody>
      </p:sp>
    </p:spTree>
    <p:extLst>
      <p:ext uri="{BB962C8B-B14F-4D97-AF65-F5344CB8AC3E}">
        <p14:creationId xmlns:p14="http://schemas.microsoft.com/office/powerpoint/2010/main" val="313530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BE927-46BA-B00D-ECD4-EE177F5A1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36AD5-A7A4-59CE-FA25-3811D333540A}"/>
              </a:ext>
            </a:extLst>
          </p:cNvPr>
          <p:cNvSpPr>
            <a:spLocks noGrp="1"/>
          </p:cNvSpPr>
          <p:nvPr>
            <p:ph type="title"/>
          </p:nvPr>
        </p:nvSpPr>
        <p:spPr/>
        <p:txBody>
          <a:bodyPr/>
          <a:lstStyle/>
          <a:p>
            <a:r>
              <a:rPr lang="en-CA" dirty="0"/>
              <a:t>Takeaways</a:t>
            </a:r>
          </a:p>
        </p:txBody>
      </p:sp>
      <p:sp>
        <p:nvSpPr>
          <p:cNvPr id="3" name="Content Placeholder 2">
            <a:extLst>
              <a:ext uri="{FF2B5EF4-FFF2-40B4-BE49-F238E27FC236}">
                <a16:creationId xmlns:a16="http://schemas.microsoft.com/office/drawing/2014/main" id="{7053365E-A6D0-6A2B-A0E9-9107A360B81F}"/>
              </a:ext>
            </a:extLst>
          </p:cNvPr>
          <p:cNvSpPr>
            <a:spLocks noGrp="1"/>
          </p:cNvSpPr>
          <p:nvPr>
            <p:ph idx="1"/>
          </p:nvPr>
        </p:nvSpPr>
        <p:spPr>
          <a:xfrm>
            <a:off x="1261871" y="1828800"/>
            <a:ext cx="9446978" cy="4351337"/>
          </a:xfrm>
        </p:spPr>
        <p:txBody>
          <a:bodyPr>
            <a:noAutofit/>
          </a:bodyPr>
          <a:lstStyle/>
          <a:p>
            <a:pPr>
              <a:lnSpc>
                <a:spcPct val="150000"/>
              </a:lnSpc>
            </a:pPr>
            <a:r>
              <a:rPr lang="en-US" dirty="0"/>
              <a:t>Originally, the idea of using superpixel is based on the considerations of using another segmentation algorithm, such as the Normalized Cut. </a:t>
            </a:r>
          </a:p>
          <a:p>
            <a:pPr>
              <a:lnSpc>
                <a:spcPct val="150000"/>
              </a:lnSpc>
            </a:pPr>
            <a:r>
              <a:rPr lang="en-US" dirty="0"/>
              <a:t>Use a suitable superpixel generation might lead to a better result. </a:t>
            </a:r>
          </a:p>
          <a:p>
            <a:pPr>
              <a:lnSpc>
                <a:spcPct val="150000"/>
              </a:lnSpc>
            </a:pPr>
            <a:r>
              <a:rPr lang="en-US" dirty="0"/>
              <a:t>May be from the beginning, the idea of superpixels is not fit with this project. Superpixels are used to recognize the similarity of nearby pixels of a very massive input image. In the TADA project, there are some factors that might not be fit with superpixels, such as a very thin edge, the border of the nodes, where superpixels can not interpret and learn fully its pattern. </a:t>
            </a:r>
            <a:endParaRPr lang="en-CA" dirty="0"/>
          </a:p>
        </p:txBody>
      </p:sp>
    </p:spTree>
    <p:extLst>
      <p:ext uri="{BB962C8B-B14F-4D97-AF65-F5344CB8AC3E}">
        <p14:creationId xmlns:p14="http://schemas.microsoft.com/office/powerpoint/2010/main" val="238838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E74A3-C22A-934F-490D-5EC603AE1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E3800-90D7-04A2-9142-576F1D92EAC1}"/>
              </a:ext>
            </a:extLst>
          </p:cNvPr>
          <p:cNvSpPr>
            <a:spLocks noGrp="1"/>
          </p:cNvSpPr>
          <p:nvPr>
            <p:ph type="title"/>
          </p:nvPr>
        </p:nvSpPr>
        <p:spPr/>
        <p:txBody>
          <a:bodyPr/>
          <a:lstStyle/>
          <a:p>
            <a:r>
              <a:rPr lang="en-CA" dirty="0"/>
              <a:t>Future Works</a:t>
            </a:r>
          </a:p>
        </p:txBody>
      </p:sp>
      <p:sp>
        <p:nvSpPr>
          <p:cNvPr id="3" name="Content Placeholder 2">
            <a:extLst>
              <a:ext uri="{FF2B5EF4-FFF2-40B4-BE49-F238E27FC236}">
                <a16:creationId xmlns:a16="http://schemas.microsoft.com/office/drawing/2014/main" id="{FAF2DDA6-B38F-C6B2-1A42-AA92E173B050}"/>
              </a:ext>
            </a:extLst>
          </p:cNvPr>
          <p:cNvSpPr>
            <a:spLocks noGrp="1"/>
          </p:cNvSpPr>
          <p:nvPr>
            <p:ph idx="1"/>
          </p:nvPr>
        </p:nvSpPr>
        <p:spPr/>
        <p:txBody>
          <a:bodyPr/>
          <a:lstStyle/>
          <a:p>
            <a:pPr>
              <a:lnSpc>
                <a:spcPct val="150000"/>
              </a:lnSpc>
            </a:pPr>
            <a:r>
              <a:rPr lang="en-US" dirty="0"/>
              <a:t>Optimize the model</a:t>
            </a:r>
          </a:p>
          <a:p>
            <a:pPr>
              <a:lnSpc>
                <a:spcPct val="150000"/>
              </a:lnSpc>
            </a:pPr>
            <a:r>
              <a:rPr lang="en-US" dirty="0"/>
              <a:t>Created new variations of the models</a:t>
            </a:r>
          </a:p>
          <a:p>
            <a:pPr>
              <a:lnSpc>
                <a:spcPct val="150000"/>
              </a:lnSpc>
            </a:pPr>
            <a:r>
              <a:rPr lang="en-US" dirty="0"/>
              <a:t>Test the models with larger and more complicated data input and higher number of learning epochs</a:t>
            </a:r>
          </a:p>
          <a:p>
            <a:pPr>
              <a:lnSpc>
                <a:spcPct val="150000"/>
              </a:lnSpc>
            </a:pPr>
            <a:r>
              <a:rPr lang="en-US" dirty="0"/>
              <a:t>Integrating the model into the TADA pipeline and test it with real data</a:t>
            </a:r>
          </a:p>
          <a:p>
            <a:endParaRPr lang="en-CA" dirty="0"/>
          </a:p>
        </p:txBody>
      </p:sp>
    </p:spTree>
    <p:extLst>
      <p:ext uri="{BB962C8B-B14F-4D97-AF65-F5344CB8AC3E}">
        <p14:creationId xmlns:p14="http://schemas.microsoft.com/office/powerpoint/2010/main" val="378413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82461-2E0C-B9AF-BD44-EC9246F5F96E}"/>
              </a:ext>
            </a:extLst>
          </p:cNvPr>
          <p:cNvSpPr>
            <a:spLocks noGrp="1"/>
          </p:cNvSpPr>
          <p:nvPr>
            <p:ph type="title"/>
          </p:nvPr>
        </p:nvSpPr>
        <p:spPr>
          <a:xfrm>
            <a:off x="1261872" y="758952"/>
            <a:ext cx="6468108" cy="4041648"/>
          </a:xfrm>
        </p:spPr>
        <p:txBody>
          <a:bodyPr/>
          <a:lstStyle/>
          <a:p>
            <a:r>
              <a:rPr lang="en-CA" dirty="0"/>
              <a:t>Thank you for listening!</a:t>
            </a:r>
          </a:p>
        </p:txBody>
      </p:sp>
      <p:sp>
        <p:nvSpPr>
          <p:cNvPr id="3" name="Text Placeholder 2">
            <a:extLst>
              <a:ext uri="{FF2B5EF4-FFF2-40B4-BE49-F238E27FC236}">
                <a16:creationId xmlns:a16="http://schemas.microsoft.com/office/drawing/2014/main" id="{CF774C7B-2F74-8AF0-03A9-FDAC02A82087}"/>
              </a:ext>
            </a:extLst>
          </p:cNvPr>
          <p:cNvSpPr>
            <a:spLocks noGrp="1"/>
          </p:cNvSpPr>
          <p:nvPr>
            <p:ph type="body" idx="1"/>
          </p:nvPr>
        </p:nvSpPr>
        <p:spPr/>
        <p:txBody>
          <a:bodyPr/>
          <a:lstStyle/>
          <a:p>
            <a:r>
              <a:rPr lang="en-CA" dirty="0"/>
              <a:t>Any questions?</a:t>
            </a:r>
          </a:p>
        </p:txBody>
      </p:sp>
    </p:spTree>
    <p:extLst>
      <p:ext uri="{BB962C8B-B14F-4D97-AF65-F5344CB8AC3E}">
        <p14:creationId xmlns:p14="http://schemas.microsoft.com/office/powerpoint/2010/main" val="347854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EF10-8F11-851D-0308-28E0B6367F84}"/>
              </a:ext>
            </a:extLst>
          </p:cNvPr>
          <p:cNvSpPr>
            <a:spLocks noGrp="1"/>
          </p:cNvSpPr>
          <p:nvPr>
            <p:ph type="title"/>
          </p:nvPr>
        </p:nvSpPr>
        <p:spPr/>
        <p:txBody>
          <a:bodyPr/>
          <a:lstStyle/>
          <a:p>
            <a:r>
              <a:rPr lang="en-CA" sz="4400" dirty="0"/>
              <a:t>TADA: </a:t>
            </a:r>
            <a:r>
              <a:rPr lang="en-US" sz="4400" dirty="0"/>
              <a:t>Diagrams Accessible to </a:t>
            </a:r>
            <a:br>
              <a:rPr lang="en-US" sz="4400" dirty="0"/>
            </a:br>
            <a:r>
              <a:rPr lang="en-US" sz="4400" dirty="0"/>
              <a:t>Blind and Low-Vision People</a:t>
            </a:r>
            <a:endParaRPr lang="en-CA" dirty="0"/>
          </a:p>
        </p:txBody>
      </p:sp>
      <p:sp>
        <p:nvSpPr>
          <p:cNvPr id="3" name="Content Placeholder 2">
            <a:extLst>
              <a:ext uri="{FF2B5EF4-FFF2-40B4-BE49-F238E27FC236}">
                <a16:creationId xmlns:a16="http://schemas.microsoft.com/office/drawing/2014/main" id="{709F09CA-FC0B-58D4-335D-AC1A37107FBC}"/>
              </a:ext>
            </a:extLst>
          </p:cNvPr>
          <p:cNvSpPr>
            <a:spLocks noGrp="1"/>
          </p:cNvSpPr>
          <p:nvPr>
            <p:ph idx="1"/>
          </p:nvPr>
        </p:nvSpPr>
        <p:spPr/>
        <p:txBody>
          <a:bodyPr>
            <a:noAutofit/>
          </a:bodyPr>
          <a:lstStyle/>
          <a:p>
            <a:pPr>
              <a:lnSpc>
                <a:spcPct val="100000"/>
              </a:lnSpc>
              <a:spcBef>
                <a:spcPts val="600"/>
              </a:spcBef>
              <a:spcAft>
                <a:spcPts val="600"/>
              </a:spcAft>
            </a:pPr>
            <a:r>
              <a:rPr lang="en-US" sz="2400" dirty="0"/>
              <a:t>Support Blind and Low-Vision People to </a:t>
            </a:r>
            <a:r>
              <a:rPr lang="en-US" sz="2400" b="1" dirty="0"/>
              <a:t>access diagrams </a:t>
            </a:r>
            <a:r>
              <a:rPr lang="en-US" sz="2400" dirty="0"/>
              <a:t>and overcome the lack of text descriptions and interactive techniques.</a:t>
            </a:r>
          </a:p>
          <a:p>
            <a:pPr>
              <a:lnSpc>
                <a:spcPct val="100000"/>
              </a:lnSpc>
              <a:spcBef>
                <a:spcPts val="600"/>
              </a:spcBef>
              <a:spcAft>
                <a:spcPts val="600"/>
              </a:spcAft>
            </a:pPr>
            <a:r>
              <a:rPr lang="en-US" sz="2400" dirty="0"/>
              <a:t>A tablet-based interactive system that makes diagram exploration accessible through musical tones and speech.</a:t>
            </a:r>
          </a:p>
          <a:p>
            <a:pPr>
              <a:lnSpc>
                <a:spcPct val="100000"/>
              </a:lnSpc>
              <a:spcBef>
                <a:spcPts val="600"/>
              </a:spcBef>
              <a:spcAft>
                <a:spcPts val="600"/>
              </a:spcAft>
            </a:pPr>
            <a:r>
              <a:rPr lang="en-US" sz="2400" dirty="0"/>
              <a:t>TADA’s Design:</a:t>
            </a:r>
          </a:p>
          <a:p>
            <a:pPr lvl="1">
              <a:lnSpc>
                <a:spcPct val="100000"/>
              </a:lnSpc>
              <a:spcBef>
                <a:spcPts val="600"/>
              </a:spcBef>
              <a:spcAft>
                <a:spcPts val="600"/>
              </a:spcAft>
            </a:pPr>
            <a:r>
              <a:rPr lang="en-US" sz="2000" dirty="0"/>
              <a:t>Spatiality</a:t>
            </a:r>
          </a:p>
          <a:p>
            <a:pPr lvl="1">
              <a:lnSpc>
                <a:spcPct val="100000"/>
              </a:lnSpc>
              <a:spcBef>
                <a:spcPts val="600"/>
              </a:spcBef>
              <a:spcAft>
                <a:spcPts val="600"/>
              </a:spcAft>
            </a:pPr>
            <a:r>
              <a:rPr lang="en-US" sz="2000" dirty="0"/>
              <a:t>Distinguishable Components</a:t>
            </a:r>
          </a:p>
          <a:p>
            <a:pPr lvl="1">
              <a:lnSpc>
                <a:spcPct val="100000"/>
              </a:lnSpc>
              <a:spcBef>
                <a:spcPts val="600"/>
              </a:spcBef>
              <a:spcAft>
                <a:spcPts val="600"/>
              </a:spcAft>
            </a:pPr>
            <a:r>
              <a:rPr lang="en-US" sz="2000" dirty="0"/>
              <a:t>Multiple Levels of Access</a:t>
            </a:r>
          </a:p>
          <a:p>
            <a:pPr lvl="1">
              <a:lnSpc>
                <a:spcPct val="100000"/>
              </a:lnSpc>
              <a:spcBef>
                <a:spcPts val="600"/>
              </a:spcBef>
              <a:spcAft>
                <a:spcPts val="600"/>
              </a:spcAft>
            </a:pPr>
            <a:r>
              <a:rPr lang="en-US" sz="2000" dirty="0"/>
              <a:t>Complimentary Interactions</a:t>
            </a:r>
          </a:p>
        </p:txBody>
      </p:sp>
    </p:spTree>
    <p:extLst>
      <p:ext uri="{BB962C8B-B14F-4D97-AF65-F5344CB8AC3E}">
        <p14:creationId xmlns:p14="http://schemas.microsoft.com/office/powerpoint/2010/main" val="261253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5EF9-15B9-904B-FB2B-1BED69BFE759}"/>
              </a:ext>
            </a:extLst>
          </p:cNvPr>
          <p:cNvSpPr>
            <a:spLocks noGrp="1"/>
          </p:cNvSpPr>
          <p:nvPr>
            <p:ph type="title"/>
          </p:nvPr>
        </p:nvSpPr>
        <p:spPr/>
        <p:txBody>
          <a:bodyPr/>
          <a:lstStyle/>
          <a:p>
            <a:r>
              <a:rPr lang="en-CA" dirty="0"/>
              <a:t>TADA Project pipeline</a:t>
            </a:r>
          </a:p>
        </p:txBody>
      </p:sp>
      <p:graphicFrame>
        <p:nvGraphicFramePr>
          <p:cNvPr id="4" name="Content Placeholder 3">
            <a:extLst>
              <a:ext uri="{FF2B5EF4-FFF2-40B4-BE49-F238E27FC236}">
                <a16:creationId xmlns:a16="http://schemas.microsoft.com/office/drawing/2014/main" id="{EE18F0A1-92CE-721F-B290-701840B85EC1}"/>
              </a:ext>
            </a:extLst>
          </p:cNvPr>
          <p:cNvGraphicFramePr>
            <a:graphicFrameLocks noGrp="1"/>
          </p:cNvGraphicFramePr>
          <p:nvPr>
            <p:ph idx="1"/>
            <p:extLst>
              <p:ext uri="{D42A27DB-BD31-4B8C-83A1-F6EECF244321}">
                <p14:modId xmlns:p14="http://schemas.microsoft.com/office/powerpoint/2010/main" val="2013778592"/>
              </p:ext>
            </p:extLst>
          </p:nvPr>
        </p:nvGraphicFramePr>
        <p:xfrm>
          <a:off x="1377125" y="-361950"/>
          <a:ext cx="15948349" cy="61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CA443A7-316F-0591-1D97-2AF4D8C35920}"/>
              </a:ext>
            </a:extLst>
          </p:cNvPr>
          <p:cNvSpPr txBox="1"/>
          <p:nvPr/>
        </p:nvSpPr>
        <p:spPr>
          <a:xfrm>
            <a:off x="7191374" y="6287577"/>
            <a:ext cx="3933825" cy="369332"/>
          </a:xfrm>
          <a:prstGeom prst="rect">
            <a:avLst/>
          </a:prstGeom>
          <a:noFill/>
        </p:spPr>
        <p:txBody>
          <a:bodyPr wrap="square" rtlCol="0">
            <a:spAutoFit/>
          </a:bodyPr>
          <a:lstStyle/>
          <a:p>
            <a:pPr algn="r"/>
            <a:r>
              <a:rPr lang="en-CA" dirty="0"/>
              <a:t>Source: Cameron Swift</a:t>
            </a:r>
          </a:p>
        </p:txBody>
      </p:sp>
    </p:spTree>
    <p:extLst>
      <p:ext uri="{BB962C8B-B14F-4D97-AF65-F5344CB8AC3E}">
        <p14:creationId xmlns:p14="http://schemas.microsoft.com/office/powerpoint/2010/main" val="1420544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1000" fill="hold"/>
                                        <p:tgtEl>
                                          <p:spTgt spid="4">
                                            <p:graphicEl>
                                              <a:dgm id="{D2A72AB4-3617-485F-8E9C-3F06338501CE}"/>
                                            </p:graphicEl>
                                          </p:spTgt>
                                        </p:tgtEl>
                                        <p:attrNameLst>
                                          <p:attrName>fillcolor</p:attrName>
                                        </p:attrNameLst>
                                      </p:cBhvr>
                                      <p:to>
                                        <a:schemeClr val="hlink"/>
                                      </p:to>
                                    </p:animClr>
                                    <p:set>
                                      <p:cBhvr>
                                        <p:cTn id="7" dur="1000" fill="hold"/>
                                        <p:tgtEl>
                                          <p:spTgt spid="4">
                                            <p:graphicEl>
                                              <a:dgm id="{D2A72AB4-3617-485F-8E9C-3F06338501CE}"/>
                                            </p:graphicEl>
                                          </p:spTgt>
                                        </p:tgtEl>
                                        <p:attrNameLst>
                                          <p:attrName>fill.type</p:attrName>
                                        </p:attrNameLst>
                                      </p:cBhvr>
                                      <p:to>
                                        <p:strVal val="solid"/>
                                      </p:to>
                                    </p:set>
                                    <p:set>
                                      <p:cBhvr>
                                        <p:cTn id="8" dur="1000" fill="hold"/>
                                        <p:tgtEl>
                                          <p:spTgt spid="4">
                                            <p:graphicEl>
                                              <a:dgm id="{D2A72AB4-3617-485F-8E9C-3F06338501CE}"/>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2C42-F10A-48F7-D6D6-70F01310C6A4}"/>
              </a:ext>
            </a:extLst>
          </p:cNvPr>
          <p:cNvSpPr>
            <a:spLocks noGrp="1"/>
          </p:cNvSpPr>
          <p:nvPr>
            <p:ph type="title"/>
          </p:nvPr>
        </p:nvSpPr>
        <p:spPr/>
        <p:txBody>
          <a:bodyPr/>
          <a:lstStyle/>
          <a:p>
            <a:r>
              <a:rPr lang="en-CA" dirty="0"/>
              <a:t>Semantic Segmentation</a:t>
            </a:r>
          </a:p>
        </p:txBody>
      </p:sp>
      <p:sp>
        <p:nvSpPr>
          <p:cNvPr id="3" name="Content Placeholder 2">
            <a:extLst>
              <a:ext uri="{FF2B5EF4-FFF2-40B4-BE49-F238E27FC236}">
                <a16:creationId xmlns:a16="http://schemas.microsoft.com/office/drawing/2014/main" id="{6CEBCC85-44B1-F2AC-D15B-CAB7958D5A34}"/>
              </a:ext>
            </a:extLst>
          </p:cNvPr>
          <p:cNvSpPr>
            <a:spLocks noGrp="1"/>
          </p:cNvSpPr>
          <p:nvPr>
            <p:ph idx="1"/>
          </p:nvPr>
        </p:nvSpPr>
        <p:spPr>
          <a:xfrm>
            <a:off x="1261871" y="1828800"/>
            <a:ext cx="3033903" cy="4351337"/>
          </a:xfrm>
        </p:spPr>
        <p:txBody>
          <a:bodyPr>
            <a:normAutofit/>
          </a:bodyPr>
          <a:lstStyle/>
          <a:p>
            <a:pPr>
              <a:lnSpc>
                <a:spcPct val="100000"/>
              </a:lnSpc>
              <a:spcAft>
                <a:spcPts val="600"/>
              </a:spcAft>
            </a:pPr>
            <a:r>
              <a:rPr lang="en-US" sz="3200" dirty="0"/>
              <a:t>Semantic segmentation creates the classification of different components in the image. </a:t>
            </a:r>
            <a:endParaRPr lang="en-CA" sz="3200" dirty="0"/>
          </a:p>
        </p:txBody>
      </p:sp>
      <p:pic>
        <p:nvPicPr>
          <p:cNvPr id="1028" name="Picture 4" descr="Semantic Segmentation: A Complete Guide | Towards AI">
            <a:extLst>
              <a:ext uri="{FF2B5EF4-FFF2-40B4-BE49-F238E27FC236}">
                <a16:creationId xmlns:a16="http://schemas.microsoft.com/office/drawing/2014/main" id="{F3B06CCB-D2E4-7C15-3A98-12752DA57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179" y="1828800"/>
            <a:ext cx="5686945" cy="44291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931CFB7-C84A-A1FB-63C9-AF933D4D7218}"/>
              </a:ext>
            </a:extLst>
          </p:cNvPr>
          <p:cNvSpPr txBox="1"/>
          <p:nvPr/>
        </p:nvSpPr>
        <p:spPr>
          <a:xfrm>
            <a:off x="7191374" y="6315076"/>
            <a:ext cx="3933825" cy="369332"/>
          </a:xfrm>
          <a:prstGeom prst="rect">
            <a:avLst/>
          </a:prstGeom>
          <a:noFill/>
        </p:spPr>
        <p:txBody>
          <a:bodyPr wrap="square" rtlCol="0">
            <a:spAutoFit/>
          </a:bodyPr>
          <a:lstStyle/>
          <a:p>
            <a:pPr algn="r"/>
            <a:r>
              <a:rPr lang="en-CA" dirty="0"/>
              <a:t>Source: Towards AI</a:t>
            </a:r>
          </a:p>
        </p:txBody>
      </p:sp>
    </p:spTree>
    <p:extLst>
      <p:ext uri="{BB962C8B-B14F-4D97-AF65-F5344CB8AC3E}">
        <p14:creationId xmlns:p14="http://schemas.microsoft.com/office/powerpoint/2010/main" val="236462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3591-D21A-9DA9-D2AB-4596374B01D7}"/>
              </a:ext>
            </a:extLst>
          </p:cNvPr>
          <p:cNvSpPr>
            <a:spLocks noGrp="1"/>
          </p:cNvSpPr>
          <p:nvPr>
            <p:ph type="title"/>
          </p:nvPr>
        </p:nvSpPr>
        <p:spPr>
          <a:xfrm>
            <a:off x="1261872" y="294198"/>
            <a:ext cx="9589547" cy="1397124"/>
          </a:xfrm>
        </p:spPr>
        <p:txBody>
          <a:bodyPr>
            <a:normAutofit/>
          </a:bodyPr>
          <a:lstStyle/>
          <a:p>
            <a:r>
              <a:rPr lang="en-CA" dirty="0"/>
              <a:t>Semantic Segmentation </a:t>
            </a:r>
            <a:br>
              <a:rPr lang="en-CA" dirty="0"/>
            </a:br>
            <a:r>
              <a:rPr lang="en-CA" dirty="0"/>
              <a:t>of TADA Project</a:t>
            </a:r>
          </a:p>
        </p:txBody>
      </p:sp>
      <p:pic>
        <p:nvPicPr>
          <p:cNvPr id="8" name="Content Placeholder 7" descr="A close-up of a diagram&#10;&#10;AI-generated content may be incorrect.">
            <a:extLst>
              <a:ext uri="{FF2B5EF4-FFF2-40B4-BE49-F238E27FC236}">
                <a16:creationId xmlns:a16="http://schemas.microsoft.com/office/drawing/2014/main" id="{13CBF63B-21F9-02A8-25C9-8CF9D89D66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r="7442"/>
          <a:stretch/>
        </p:blipFill>
        <p:spPr>
          <a:xfrm>
            <a:off x="3687730" y="1828800"/>
            <a:ext cx="4027520" cy="4351338"/>
          </a:xfrm>
        </p:spPr>
      </p:pic>
      <p:sp>
        <p:nvSpPr>
          <p:cNvPr id="11" name="Content Placeholder 3">
            <a:extLst>
              <a:ext uri="{FF2B5EF4-FFF2-40B4-BE49-F238E27FC236}">
                <a16:creationId xmlns:a16="http://schemas.microsoft.com/office/drawing/2014/main" id="{F3B65B99-C1C2-D851-EAA1-0144B90DFCA0}"/>
              </a:ext>
            </a:extLst>
          </p:cNvPr>
          <p:cNvSpPr txBox="1">
            <a:spLocks/>
          </p:cNvSpPr>
          <p:nvPr/>
        </p:nvSpPr>
        <p:spPr>
          <a:xfrm>
            <a:off x="800100" y="2231515"/>
            <a:ext cx="3286125" cy="36249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Aft>
                <a:spcPts val="600"/>
              </a:spcAft>
            </a:pPr>
            <a:r>
              <a:rPr lang="en-CA" dirty="0"/>
              <a:t>In this project, we are focusing on 5 main components in a graph, or 5 main classes.</a:t>
            </a:r>
          </a:p>
          <a:p>
            <a:pPr lvl="1">
              <a:lnSpc>
                <a:spcPct val="100000"/>
              </a:lnSpc>
              <a:spcBef>
                <a:spcPts val="600"/>
              </a:spcBef>
              <a:spcAft>
                <a:spcPts val="600"/>
              </a:spcAft>
            </a:pPr>
            <a:r>
              <a:rPr lang="en-CA" dirty="0"/>
              <a:t>Background</a:t>
            </a:r>
          </a:p>
          <a:p>
            <a:pPr lvl="1">
              <a:lnSpc>
                <a:spcPct val="100000"/>
              </a:lnSpc>
              <a:spcBef>
                <a:spcPts val="600"/>
              </a:spcBef>
              <a:spcAft>
                <a:spcPts val="600"/>
              </a:spcAft>
            </a:pPr>
            <a:r>
              <a:rPr lang="en-CA" dirty="0"/>
              <a:t>Text</a:t>
            </a:r>
          </a:p>
          <a:p>
            <a:pPr lvl="1">
              <a:lnSpc>
                <a:spcPct val="100000"/>
              </a:lnSpc>
              <a:spcBef>
                <a:spcPts val="600"/>
              </a:spcBef>
              <a:spcAft>
                <a:spcPts val="600"/>
              </a:spcAft>
            </a:pPr>
            <a:r>
              <a:rPr lang="en-CA" dirty="0"/>
              <a:t>Edge</a:t>
            </a:r>
          </a:p>
          <a:p>
            <a:pPr lvl="1">
              <a:lnSpc>
                <a:spcPct val="100000"/>
              </a:lnSpc>
              <a:spcBef>
                <a:spcPts val="600"/>
              </a:spcBef>
              <a:spcAft>
                <a:spcPts val="600"/>
              </a:spcAft>
            </a:pPr>
            <a:r>
              <a:rPr lang="en-CA" dirty="0"/>
              <a:t>Node interior</a:t>
            </a:r>
          </a:p>
          <a:p>
            <a:pPr lvl="1">
              <a:lnSpc>
                <a:spcPct val="100000"/>
              </a:lnSpc>
              <a:spcBef>
                <a:spcPts val="600"/>
              </a:spcBef>
              <a:spcAft>
                <a:spcPts val="600"/>
              </a:spcAft>
            </a:pPr>
            <a:r>
              <a:rPr lang="en-CA" dirty="0"/>
              <a:t>Node border</a:t>
            </a:r>
          </a:p>
          <a:p>
            <a:pPr lvl="1">
              <a:lnSpc>
                <a:spcPct val="100000"/>
              </a:lnSpc>
              <a:spcBef>
                <a:spcPts val="600"/>
              </a:spcBef>
              <a:spcAft>
                <a:spcPts val="600"/>
              </a:spcAft>
            </a:pPr>
            <a:endParaRPr lang="en-CA" dirty="0"/>
          </a:p>
          <a:p>
            <a:pPr lvl="1">
              <a:lnSpc>
                <a:spcPct val="100000"/>
              </a:lnSpc>
              <a:spcBef>
                <a:spcPts val="600"/>
              </a:spcBef>
              <a:spcAft>
                <a:spcPts val="600"/>
              </a:spcAft>
            </a:pPr>
            <a:endParaRPr lang="en-CA" dirty="0"/>
          </a:p>
        </p:txBody>
      </p:sp>
      <p:sp>
        <p:nvSpPr>
          <p:cNvPr id="12" name="Rectangle 11">
            <a:extLst>
              <a:ext uri="{FF2B5EF4-FFF2-40B4-BE49-F238E27FC236}">
                <a16:creationId xmlns:a16="http://schemas.microsoft.com/office/drawing/2014/main" id="{74B1B550-A3C1-A783-EABF-7704A1B45B2F}"/>
              </a:ext>
            </a:extLst>
          </p:cNvPr>
          <p:cNvSpPr/>
          <p:nvPr/>
        </p:nvSpPr>
        <p:spPr>
          <a:xfrm>
            <a:off x="7835868" y="2339973"/>
            <a:ext cx="3362325" cy="3371850"/>
          </a:xfrm>
          <a:prstGeom prst="rect">
            <a:avLst/>
          </a:prstGeom>
          <a:solidFill>
            <a:schemeClr val="bg1">
              <a:lumMod val="8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F8DBCD73-0AE5-89B3-8CC0-B551260678D8}"/>
              </a:ext>
            </a:extLst>
          </p:cNvPr>
          <p:cNvSpPr/>
          <p:nvPr/>
        </p:nvSpPr>
        <p:spPr>
          <a:xfrm>
            <a:off x="8054975" y="3340100"/>
            <a:ext cx="88900" cy="889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F42CB68-E323-6002-8F4E-968764F49D12}"/>
              </a:ext>
            </a:extLst>
          </p:cNvPr>
          <p:cNvSpPr/>
          <p:nvPr/>
        </p:nvSpPr>
        <p:spPr>
          <a:xfrm>
            <a:off x="4387850" y="3384550"/>
            <a:ext cx="88900" cy="889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Oval 2">
            <a:extLst>
              <a:ext uri="{FF2B5EF4-FFF2-40B4-BE49-F238E27FC236}">
                <a16:creationId xmlns:a16="http://schemas.microsoft.com/office/drawing/2014/main" id="{DBC8A9E6-0A54-2DC6-01FC-C9C748D55F8C}"/>
              </a:ext>
            </a:extLst>
          </p:cNvPr>
          <p:cNvSpPr/>
          <p:nvPr/>
        </p:nvSpPr>
        <p:spPr>
          <a:xfrm>
            <a:off x="3429548" y="3730428"/>
            <a:ext cx="137564" cy="13756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B6A5EF6E-5743-B8B6-D7E5-E7E499E09070}"/>
              </a:ext>
            </a:extLst>
          </p:cNvPr>
          <p:cNvSpPr/>
          <p:nvPr/>
        </p:nvSpPr>
        <p:spPr>
          <a:xfrm>
            <a:off x="3429548" y="4166940"/>
            <a:ext cx="137564" cy="137564"/>
          </a:xfrm>
          <a:prstGeom prst="ellipse">
            <a:avLst/>
          </a:prstGeom>
          <a:solidFill>
            <a:srgbClr val="698B6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a:extLst>
              <a:ext uri="{FF2B5EF4-FFF2-40B4-BE49-F238E27FC236}">
                <a16:creationId xmlns:a16="http://schemas.microsoft.com/office/drawing/2014/main" id="{7434E070-5C23-4C5D-A35E-78274C3F0329}"/>
              </a:ext>
            </a:extLst>
          </p:cNvPr>
          <p:cNvSpPr/>
          <p:nvPr/>
        </p:nvSpPr>
        <p:spPr>
          <a:xfrm>
            <a:off x="3429548" y="4590803"/>
            <a:ext cx="137564" cy="137564"/>
          </a:xfrm>
          <a:prstGeom prst="ellipse">
            <a:avLst/>
          </a:prstGeom>
          <a:solidFill>
            <a:srgbClr val="8FBC8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3D4E4A14-2176-DE54-8946-88BECE13053C}"/>
              </a:ext>
            </a:extLst>
          </p:cNvPr>
          <p:cNvSpPr/>
          <p:nvPr/>
        </p:nvSpPr>
        <p:spPr>
          <a:xfrm>
            <a:off x="3429548" y="5021809"/>
            <a:ext cx="137564" cy="137564"/>
          </a:xfrm>
          <a:prstGeom prst="ellipse">
            <a:avLst/>
          </a:prstGeom>
          <a:solidFill>
            <a:srgbClr val="2B4B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82193528-AF72-CC55-D41E-2D3C398C0314}"/>
              </a:ext>
            </a:extLst>
          </p:cNvPr>
          <p:cNvSpPr/>
          <p:nvPr/>
        </p:nvSpPr>
        <p:spPr>
          <a:xfrm>
            <a:off x="3429548" y="5443290"/>
            <a:ext cx="137564" cy="1375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22087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F8D4-0D7D-92DF-D266-E05B6CEAC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93054-F65C-9BEF-BB0D-C6438D560597}"/>
              </a:ext>
            </a:extLst>
          </p:cNvPr>
          <p:cNvSpPr>
            <a:spLocks noGrp="1"/>
          </p:cNvSpPr>
          <p:nvPr>
            <p:ph type="title"/>
          </p:nvPr>
        </p:nvSpPr>
        <p:spPr/>
        <p:txBody>
          <a:bodyPr/>
          <a:lstStyle/>
          <a:p>
            <a:r>
              <a:rPr lang="en-CA" dirty="0"/>
              <a:t>Semantic Segmentation </a:t>
            </a:r>
            <a:br>
              <a:rPr lang="en-CA" dirty="0"/>
            </a:br>
            <a:r>
              <a:rPr lang="en-CA" dirty="0"/>
              <a:t>of TADA Project</a:t>
            </a:r>
          </a:p>
        </p:txBody>
      </p:sp>
      <p:pic>
        <p:nvPicPr>
          <p:cNvPr id="6" name="Content Placeholder 5" descr="A graph with green and black squares&#10;&#10;AI-generated content may be incorrect.">
            <a:extLst>
              <a:ext uri="{FF2B5EF4-FFF2-40B4-BE49-F238E27FC236}">
                <a16:creationId xmlns:a16="http://schemas.microsoft.com/office/drawing/2014/main" id="{418F8224-7891-8489-7DAE-E8D7EF0EAA3B}"/>
              </a:ext>
            </a:extLst>
          </p:cNvPr>
          <p:cNvPicPr>
            <a:picLocks noGrp="1" noChangeAspect="1"/>
          </p:cNvPicPr>
          <p:nvPr>
            <p:ph sz="half" idx="1"/>
          </p:nvPr>
        </p:nvPicPr>
        <p:blipFill>
          <a:blip r:embed="rId2">
            <a:extLst>
              <a:ext uri="{BEBA8EAE-BF5A-486C-A8C5-ECC9F3942E4B}">
                <a14:imgProps xmlns:a14="http://schemas.microsoft.com/office/drawing/2010/main">
                  <a14:imgLayer r:embed="rId3">
                    <a14:imgEffect>
                      <a14:backgroundRemoval t="17600" b="87800" l="13800" r="83600">
                        <a14:foregroundMark x1="23600" y1="80400" x2="38200" y2="87800"/>
                        <a14:foregroundMark x1="38200" y1="87800" x2="39800" y2="81800"/>
                        <a14:foregroundMark x1="19200" y1="33200" x2="19800" y2="43600"/>
                        <a14:foregroundMark x1="13800" y1="32800" x2="14600" y2="44800"/>
                        <a14:backgroundMark x1="28000" y1="70800" x2="38600" y2="72400"/>
                        <a14:backgroundMark x1="28800" y1="20200" x2="39600" y2="23400"/>
                        <a14:backgroundMark x1="45600" y1="58000" x2="44800" y2="60200"/>
                      </a14:backgroundRemoval>
                    </a14:imgEffect>
                  </a14:imgLayer>
                </a14:imgProps>
              </a:ext>
              <a:ext uri="{28A0092B-C50C-407E-A947-70E740481C1C}">
                <a14:useLocalDpi xmlns:a14="http://schemas.microsoft.com/office/drawing/2010/main" val="0"/>
              </a:ext>
            </a:extLst>
          </a:blip>
          <a:srcRect l="11986" t="9851" r="8335" b="10688"/>
          <a:stretch/>
        </p:blipFill>
        <p:spPr>
          <a:xfrm>
            <a:off x="7791418" y="2257424"/>
            <a:ext cx="3467132" cy="3457575"/>
          </a:xfrm>
        </p:spPr>
      </p:pic>
      <p:pic>
        <p:nvPicPr>
          <p:cNvPr id="8" name="Content Placeholder 7" descr="A close-up of a diagram&#10;&#10;AI-generated content may be incorrect.">
            <a:extLst>
              <a:ext uri="{FF2B5EF4-FFF2-40B4-BE49-F238E27FC236}">
                <a16:creationId xmlns:a16="http://schemas.microsoft.com/office/drawing/2014/main" id="{0E5D4491-653E-7679-8383-EBE2A61A2DF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r="7442"/>
          <a:stretch/>
        </p:blipFill>
        <p:spPr>
          <a:xfrm>
            <a:off x="3687730" y="1828800"/>
            <a:ext cx="4027520" cy="4351338"/>
          </a:xfrm>
        </p:spPr>
      </p:pic>
      <p:sp>
        <p:nvSpPr>
          <p:cNvPr id="11" name="Content Placeholder 3">
            <a:extLst>
              <a:ext uri="{FF2B5EF4-FFF2-40B4-BE49-F238E27FC236}">
                <a16:creationId xmlns:a16="http://schemas.microsoft.com/office/drawing/2014/main" id="{AD355A90-6305-EFB5-4A02-FC986C12C293}"/>
              </a:ext>
            </a:extLst>
          </p:cNvPr>
          <p:cNvSpPr txBox="1">
            <a:spLocks/>
          </p:cNvSpPr>
          <p:nvPr/>
        </p:nvSpPr>
        <p:spPr>
          <a:xfrm>
            <a:off x="800100" y="2231515"/>
            <a:ext cx="3286125"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nSpc>
                <a:spcPct val="100000"/>
              </a:lnSpc>
              <a:spcAft>
                <a:spcPts val="600"/>
              </a:spcAft>
            </a:pPr>
            <a:r>
              <a:rPr lang="en-CA" dirty="0"/>
              <a:t>In this project, we are focusing on 5 main components in a graph, or 5 main classes.</a:t>
            </a:r>
          </a:p>
          <a:p>
            <a:pPr lvl="1">
              <a:lnSpc>
                <a:spcPct val="100000"/>
              </a:lnSpc>
              <a:spcBef>
                <a:spcPts val="600"/>
              </a:spcBef>
              <a:spcAft>
                <a:spcPts val="600"/>
              </a:spcAft>
            </a:pPr>
            <a:r>
              <a:rPr lang="en-CA" dirty="0"/>
              <a:t>Background</a:t>
            </a:r>
          </a:p>
          <a:p>
            <a:pPr lvl="1">
              <a:lnSpc>
                <a:spcPct val="100000"/>
              </a:lnSpc>
              <a:spcBef>
                <a:spcPts val="600"/>
              </a:spcBef>
              <a:spcAft>
                <a:spcPts val="600"/>
              </a:spcAft>
            </a:pPr>
            <a:r>
              <a:rPr lang="en-CA" dirty="0"/>
              <a:t>Text</a:t>
            </a:r>
          </a:p>
          <a:p>
            <a:pPr lvl="1">
              <a:lnSpc>
                <a:spcPct val="100000"/>
              </a:lnSpc>
              <a:spcBef>
                <a:spcPts val="600"/>
              </a:spcBef>
              <a:spcAft>
                <a:spcPts val="600"/>
              </a:spcAft>
            </a:pPr>
            <a:r>
              <a:rPr lang="en-CA" dirty="0"/>
              <a:t>Edge</a:t>
            </a:r>
          </a:p>
          <a:p>
            <a:pPr lvl="1">
              <a:lnSpc>
                <a:spcPct val="100000"/>
              </a:lnSpc>
              <a:spcBef>
                <a:spcPts val="600"/>
              </a:spcBef>
              <a:spcAft>
                <a:spcPts val="600"/>
              </a:spcAft>
            </a:pPr>
            <a:r>
              <a:rPr lang="en-CA" b="1" dirty="0"/>
              <a:t>Node interior</a:t>
            </a:r>
          </a:p>
          <a:p>
            <a:pPr lvl="1">
              <a:lnSpc>
                <a:spcPct val="100000"/>
              </a:lnSpc>
              <a:spcBef>
                <a:spcPts val="600"/>
              </a:spcBef>
              <a:spcAft>
                <a:spcPts val="600"/>
              </a:spcAft>
            </a:pPr>
            <a:r>
              <a:rPr lang="en-CA" dirty="0"/>
              <a:t>Node border</a:t>
            </a:r>
          </a:p>
          <a:p>
            <a:pPr lvl="1">
              <a:lnSpc>
                <a:spcPct val="100000"/>
              </a:lnSpc>
              <a:spcBef>
                <a:spcPts val="600"/>
              </a:spcBef>
              <a:spcAft>
                <a:spcPts val="600"/>
              </a:spcAft>
            </a:pPr>
            <a:endParaRPr lang="en-CA" dirty="0"/>
          </a:p>
          <a:p>
            <a:pPr lvl="1">
              <a:lnSpc>
                <a:spcPct val="100000"/>
              </a:lnSpc>
              <a:spcBef>
                <a:spcPts val="600"/>
              </a:spcBef>
              <a:spcAft>
                <a:spcPts val="600"/>
              </a:spcAft>
            </a:pPr>
            <a:endParaRPr lang="en-CA" dirty="0"/>
          </a:p>
        </p:txBody>
      </p:sp>
      <p:sp>
        <p:nvSpPr>
          <p:cNvPr id="4" name="Rectangle 3">
            <a:extLst>
              <a:ext uri="{FF2B5EF4-FFF2-40B4-BE49-F238E27FC236}">
                <a16:creationId xmlns:a16="http://schemas.microsoft.com/office/drawing/2014/main" id="{2B266DFE-48DB-2A22-C478-68262F507F98}"/>
              </a:ext>
            </a:extLst>
          </p:cNvPr>
          <p:cNvSpPr/>
          <p:nvPr/>
        </p:nvSpPr>
        <p:spPr>
          <a:xfrm>
            <a:off x="8129524" y="3225292"/>
            <a:ext cx="1222893" cy="494676"/>
          </a:xfrm>
          <a:prstGeom prst="rect">
            <a:avLst/>
          </a:prstGeom>
          <a:solidFill>
            <a:srgbClr val="2F4F4F"/>
          </a:solidFill>
          <a:ln w="3175">
            <a:solidFill>
              <a:srgbClr val="2F4F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5F4E83F1-09D8-5411-B8F7-1CBA5EFAC940}"/>
              </a:ext>
            </a:extLst>
          </p:cNvPr>
          <p:cNvSpPr/>
          <p:nvPr/>
        </p:nvSpPr>
        <p:spPr>
          <a:xfrm>
            <a:off x="8228346" y="5498307"/>
            <a:ext cx="828739" cy="200480"/>
          </a:xfrm>
          <a:prstGeom prst="rect">
            <a:avLst/>
          </a:prstGeom>
          <a:solidFill>
            <a:srgbClr val="2F4F4F"/>
          </a:solidFill>
          <a:ln w="3175">
            <a:solidFill>
              <a:srgbClr val="2F4F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4A5C912C-3889-FAB2-A1BF-E60F9364E6B2}"/>
              </a:ext>
            </a:extLst>
          </p:cNvPr>
          <p:cNvSpPr/>
          <p:nvPr/>
        </p:nvSpPr>
        <p:spPr>
          <a:xfrm>
            <a:off x="7835868" y="3889375"/>
            <a:ext cx="3333750" cy="1289050"/>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B794B55-AEFD-1277-52A1-6810DE0595ED}"/>
              </a:ext>
            </a:extLst>
          </p:cNvPr>
          <p:cNvSpPr/>
          <p:nvPr/>
        </p:nvSpPr>
        <p:spPr>
          <a:xfrm rot="5400000">
            <a:off x="9202354" y="2802975"/>
            <a:ext cx="2427087" cy="1507439"/>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4F719C1E-629B-5EBF-AE4D-DA7D4DC2FA6D}"/>
              </a:ext>
            </a:extLst>
          </p:cNvPr>
          <p:cNvSpPr/>
          <p:nvPr/>
        </p:nvSpPr>
        <p:spPr>
          <a:xfrm rot="10800000">
            <a:off x="7835868" y="2339973"/>
            <a:ext cx="1889522" cy="771923"/>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C814602A-8956-0613-16C5-E761C38FE3A2}"/>
              </a:ext>
            </a:extLst>
          </p:cNvPr>
          <p:cNvSpPr/>
          <p:nvPr/>
        </p:nvSpPr>
        <p:spPr>
          <a:xfrm rot="10800000">
            <a:off x="7956518" y="5128080"/>
            <a:ext cx="1889522" cy="78581"/>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FF21753C-98BA-FFA3-F242-3767A3EA5B82}"/>
              </a:ext>
            </a:extLst>
          </p:cNvPr>
          <p:cNvSpPr/>
          <p:nvPr/>
        </p:nvSpPr>
        <p:spPr>
          <a:xfrm rot="16200000">
            <a:off x="9593597" y="4135802"/>
            <a:ext cx="1374913" cy="1777128"/>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8F89ACE8-A82D-68CB-F8B9-117555518536}"/>
              </a:ext>
            </a:extLst>
          </p:cNvPr>
          <p:cNvSpPr/>
          <p:nvPr/>
        </p:nvSpPr>
        <p:spPr>
          <a:xfrm rot="16200000">
            <a:off x="7331266" y="4955815"/>
            <a:ext cx="1260613" cy="251404"/>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28109D5A-7671-AD86-CE2A-26A45CE21B3D}"/>
              </a:ext>
            </a:extLst>
          </p:cNvPr>
          <p:cNvSpPr/>
          <p:nvPr/>
        </p:nvSpPr>
        <p:spPr>
          <a:xfrm>
            <a:off x="7835868" y="2343149"/>
            <a:ext cx="3333750" cy="337184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a:extLst>
              <a:ext uri="{FF2B5EF4-FFF2-40B4-BE49-F238E27FC236}">
                <a16:creationId xmlns:a16="http://schemas.microsoft.com/office/drawing/2014/main" id="{13C79A65-B9B0-EA6D-D848-1B6FF2546B1A}"/>
              </a:ext>
            </a:extLst>
          </p:cNvPr>
          <p:cNvSpPr/>
          <p:nvPr/>
        </p:nvSpPr>
        <p:spPr>
          <a:xfrm>
            <a:off x="3429548" y="3730428"/>
            <a:ext cx="137564" cy="137564"/>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a:extLst>
              <a:ext uri="{FF2B5EF4-FFF2-40B4-BE49-F238E27FC236}">
                <a16:creationId xmlns:a16="http://schemas.microsoft.com/office/drawing/2014/main" id="{34B29DC6-4EE1-3770-61F2-10F8A8C9093D}"/>
              </a:ext>
            </a:extLst>
          </p:cNvPr>
          <p:cNvSpPr/>
          <p:nvPr/>
        </p:nvSpPr>
        <p:spPr>
          <a:xfrm>
            <a:off x="3429548" y="4166940"/>
            <a:ext cx="137564" cy="137564"/>
          </a:xfrm>
          <a:prstGeom prst="ellipse">
            <a:avLst/>
          </a:prstGeom>
          <a:solidFill>
            <a:srgbClr val="698B6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a:extLst>
              <a:ext uri="{FF2B5EF4-FFF2-40B4-BE49-F238E27FC236}">
                <a16:creationId xmlns:a16="http://schemas.microsoft.com/office/drawing/2014/main" id="{C823FC0D-F337-61F2-0204-E19DA55A3A24}"/>
              </a:ext>
            </a:extLst>
          </p:cNvPr>
          <p:cNvSpPr/>
          <p:nvPr/>
        </p:nvSpPr>
        <p:spPr>
          <a:xfrm>
            <a:off x="3429548" y="4590803"/>
            <a:ext cx="137564" cy="137564"/>
          </a:xfrm>
          <a:prstGeom prst="ellipse">
            <a:avLst/>
          </a:prstGeom>
          <a:solidFill>
            <a:srgbClr val="8FBC8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a:extLst>
              <a:ext uri="{FF2B5EF4-FFF2-40B4-BE49-F238E27FC236}">
                <a16:creationId xmlns:a16="http://schemas.microsoft.com/office/drawing/2014/main" id="{D375D4F3-CDBD-E5F4-9DA4-1E760200E87F}"/>
              </a:ext>
            </a:extLst>
          </p:cNvPr>
          <p:cNvSpPr/>
          <p:nvPr/>
        </p:nvSpPr>
        <p:spPr>
          <a:xfrm>
            <a:off x="3429548" y="5021809"/>
            <a:ext cx="137564" cy="137564"/>
          </a:xfrm>
          <a:prstGeom prst="ellipse">
            <a:avLst/>
          </a:prstGeom>
          <a:solidFill>
            <a:srgbClr val="2B4B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a:extLst>
              <a:ext uri="{FF2B5EF4-FFF2-40B4-BE49-F238E27FC236}">
                <a16:creationId xmlns:a16="http://schemas.microsoft.com/office/drawing/2014/main" id="{595F8B19-A008-89C3-03B2-64048EC4B0D6}"/>
              </a:ext>
            </a:extLst>
          </p:cNvPr>
          <p:cNvSpPr/>
          <p:nvPr/>
        </p:nvSpPr>
        <p:spPr>
          <a:xfrm>
            <a:off x="3429548" y="5443290"/>
            <a:ext cx="137564" cy="1375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7649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2170</TotalTime>
  <Words>2020</Words>
  <Application>Microsoft Office PowerPoint</Application>
  <PresentationFormat>Widescreen</PresentationFormat>
  <Paragraphs>627</Paragraphs>
  <Slides>42</Slides>
  <Notes>12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Aptos</vt:lpstr>
      <vt:lpstr>Arial</vt:lpstr>
      <vt:lpstr>Cambria</vt:lpstr>
      <vt:lpstr>Cambria Math</vt:lpstr>
      <vt:lpstr>Century Schoolbook</vt:lpstr>
      <vt:lpstr>Google Sans</vt:lpstr>
      <vt:lpstr>Trebuchet MS (Body)</vt:lpstr>
      <vt:lpstr>Wingdings 2</vt:lpstr>
      <vt:lpstr>View</vt:lpstr>
      <vt:lpstr>Deep Learning Approaches to Semantic Segmentation of Diagram</vt:lpstr>
      <vt:lpstr>Land Acknowledgement</vt:lpstr>
      <vt:lpstr>Table of contents</vt:lpstr>
      <vt:lpstr>Project Acknowledgement</vt:lpstr>
      <vt:lpstr>TADA: Diagrams Accessible to  Blind and Low-Vision People</vt:lpstr>
      <vt:lpstr>TADA Project pipeline</vt:lpstr>
      <vt:lpstr>Semantic Segmentation</vt:lpstr>
      <vt:lpstr>Semantic Segmentation  of TADA Project</vt:lpstr>
      <vt:lpstr>Semantic Segmentation  of TADA Project</vt:lpstr>
      <vt:lpstr>Semantic Segmentation  of TADA Project</vt:lpstr>
      <vt:lpstr>Semantic Segmentation  of TADA Project</vt:lpstr>
      <vt:lpstr>Semantic Segmentation  of TADA Project</vt:lpstr>
      <vt:lpstr>Semantic Segmentation  of TADA Project</vt:lpstr>
      <vt:lpstr>Gestalt Theory</vt:lpstr>
      <vt:lpstr>What is Neural Network?</vt:lpstr>
      <vt:lpstr>What is CNNs?</vt:lpstr>
      <vt:lpstr> SegNet Model</vt:lpstr>
      <vt:lpstr> SegNet Model</vt:lpstr>
      <vt:lpstr> SegNet Model</vt:lpstr>
      <vt:lpstr> SegNet Model</vt:lpstr>
      <vt:lpstr>Key terms</vt:lpstr>
      <vt:lpstr>Key terms</vt:lpstr>
      <vt:lpstr>Key terms</vt:lpstr>
      <vt:lpstr>Superpixel</vt:lpstr>
      <vt:lpstr>Input Data</vt:lpstr>
      <vt:lpstr>Input Data</vt:lpstr>
      <vt:lpstr>Model V1</vt:lpstr>
      <vt:lpstr>Model V2</vt:lpstr>
      <vt:lpstr>Model V3</vt:lpstr>
      <vt:lpstr>Experiment Results </vt:lpstr>
      <vt:lpstr>Experiment Results </vt:lpstr>
      <vt:lpstr>Experiment Results </vt:lpstr>
      <vt:lpstr>PowerPoint Presentation</vt:lpstr>
      <vt:lpstr>Experiment Results </vt:lpstr>
      <vt:lpstr>PowerPoint Presentation</vt:lpstr>
      <vt:lpstr>PowerPoint Presentation</vt:lpstr>
      <vt:lpstr>PowerPoint Presentation</vt:lpstr>
      <vt:lpstr>PowerPoint Presentation</vt:lpstr>
      <vt:lpstr>Takeaways</vt:lpstr>
      <vt:lpstr>Takeaways</vt:lpstr>
      <vt:lpstr>Future Works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Duc Tri Dang</dc:creator>
  <cp:lastModifiedBy>Duc Tri Dang</cp:lastModifiedBy>
  <cp:revision>14</cp:revision>
  <dcterms:created xsi:type="dcterms:W3CDTF">2025-04-07T05:16:24Z</dcterms:created>
  <dcterms:modified xsi:type="dcterms:W3CDTF">2025-04-09T01:58:09Z</dcterms:modified>
</cp:coreProperties>
</file>