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7FFDEE7D_D3A7151B.xml" ContentType="application/vnd.ms-powerpoint.comments+xml"/>
  <Override PartName="/ppt/comments/modernComment_7FFDEE75_C79AF9C3.xml" ContentType="application/vnd.ms-powerpoint.comments+xml"/>
  <Override PartName="/ppt/comments/modernComment_7FFDEE77_1053CCC8.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7FFDEE8C_B857C965.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147348064" r:id="rId5"/>
    <p:sldId id="2147348066" r:id="rId6"/>
    <p:sldId id="2147348094" r:id="rId7"/>
    <p:sldId id="2147347832" r:id="rId8"/>
    <p:sldId id="2147348080" r:id="rId9"/>
    <p:sldId id="2147348099" r:id="rId10"/>
    <p:sldId id="2147348081" r:id="rId11"/>
    <p:sldId id="2147348084" r:id="rId12"/>
    <p:sldId id="2147348093" r:id="rId13"/>
    <p:sldId id="2147348085" r:id="rId14"/>
    <p:sldId id="2147348087" r:id="rId15"/>
    <p:sldId id="2147348111" r:id="rId16"/>
    <p:sldId id="2147348089" r:id="rId17"/>
    <p:sldId id="2147348112" r:id="rId18"/>
    <p:sldId id="2147348100" r:id="rId19"/>
    <p:sldId id="2147348108" r:id="rId20"/>
    <p:sldId id="2147348123" r:id="rId21"/>
    <p:sldId id="2147348118" r:id="rId22"/>
    <p:sldId id="2147348117" r:id="rId23"/>
    <p:sldId id="2147348122" r:id="rId24"/>
    <p:sldId id="2147348121" r:id="rId25"/>
    <p:sldId id="2147348110" r:id="rId26"/>
    <p:sldId id="2147348115" r:id="rId27"/>
    <p:sldId id="2147348116" r:id="rId28"/>
    <p:sldId id="2147348101" r:id="rId29"/>
    <p:sldId id="2147348103" r:id="rId30"/>
    <p:sldId id="2147348120" r:id="rId31"/>
    <p:sldId id="2147348098" r:id="rId32"/>
    <p:sldId id="2147348102" r:id="rId33"/>
    <p:sldId id="2147348109" r:id="rId34"/>
    <p:sldId id="2147348079" r:id="rId35"/>
    <p:sldId id="214734807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E58E675-533A-CFEA-995B-C0B941C8E222}" name="Nhat (Fellowship)" initials="N(" userId="S::nhat.fellowship@opswat.com::92ec210f-e41e-41b1-8804-6bc61e030d69" providerId="AD"/>
  <p188:author id="{B1826AE6-2E4A-DABF-4A14-81AF4B022A7F}" name="Trang (Fellowship)" initials="T(" userId="S::trang.fellowship@opswat.com::aaf5173b-a1b5-4c36-a540-601f1ac1dfe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60AB2"/>
    <a:srgbClr val="262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FB5D3-590C-5757-A338-F837694C2A6A}" v="211" dt="2024-07-18T07:15:12.475"/>
    <p1510:client id="{1403784D-7788-A176-ED88-CA70A41CAFF7}" v="335" dt="2024-07-17T07:39:44.867"/>
    <p1510:client id="{307A6B23-F8E3-43E6-793D-1B54F10CDD48}" v="549" dt="2024-07-17T09:28:14.890"/>
    <p1510:client id="{3E5595F4-D7E7-A527-76A5-7EF97F7ADCC4}" v="269" dt="2024-07-17T10:21:59.165"/>
    <p1510:client id="{D8FD5169-58C2-707C-7CD1-074670DE9E3E}" v="122" dt="2024-07-16T08:53:28.458"/>
    <p1510:client id="{EF3C4B35-6B1B-766F-70F6-893349935470}" v="132" dt="2024-07-17T06:58:57.279"/>
    <p1510:client id="{F6ADEA0C-4671-B76D-683D-FCAF2082A883}" v="1" dt="2024-07-17T07:50:39.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omments/modernComment_7FFDEE75_C79AF9C3.xml><?xml version="1.0" encoding="utf-8"?>
<p188:cmLst xmlns:a="http://schemas.openxmlformats.org/drawingml/2006/main" xmlns:r="http://schemas.openxmlformats.org/officeDocument/2006/relationships" xmlns:p188="http://schemas.microsoft.com/office/powerpoint/2018/8/main">
  <p188:cm id="{447D504C-C1B1-4C79-AD89-B214BF8CAFFC}" authorId="{BE58E675-533A-CFEA-995B-C0B941C8E222}" created="2024-07-05T03:05:57.682">
    <pc:sldMkLst xmlns:pc="http://schemas.microsoft.com/office/powerpoint/2013/main/command">
      <pc:docMk/>
      <pc:sldMk cId="3348822467" sldId="2147348085"/>
    </pc:sldMkLst>
    <p188:txBody>
      <a:bodyPr/>
      <a:lstStyle/>
      <a:p>
        <a:r>
          <a:rPr lang="en-US"/>
          <a:t>Giao thức Modbus được phát triển vào năm 1979 bởi Modicon (nay là một phần của Schneider), được tích hợp cho các hệ thống tự động hóa công nghiệp và bộ điều khiển khả trình Modicon. ​ Nó đã trở thành một tiêu chuẩn công nghiệp để trao đổi  I/O rời rạc/tương tự và các thanh ghi dữ liệu giữ (holding registers) giữa các thiết bị điều khiển và giám sát công nghiệp.</a:t>
        </a:r>
      </a:p>
    </p188:txBody>
  </p188:cm>
</p188:cmLst>
</file>

<file path=ppt/comments/modernComment_7FFDEE77_1053CCC8.xml><?xml version="1.0" encoding="utf-8"?>
<p188:cmLst xmlns:a="http://schemas.openxmlformats.org/drawingml/2006/main" xmlns:r="http://schemas.openxmlformats.org/officeDocument/2006/relationships" xmlns:p188="http://schemas.microsoft.com/office/powerpoint/2018/8/main">
  <p188:cm id="{AF1DDB8A-A7DB-4693-97C1-483881934CF3}" authorId="{BE58E675-533A-CFEA-995B-C0B941C8E222}" created="2024-07-05T03:33:38.808">
    <pc:sldMkLst xmlns:pc="http://schemas.microsoft.com/office/powerpoint/2013/main/command">
      <pc:docMk/>
      <pc:sldMk cId="273927368" sldId="2147348087"/>
    </pc:sldMkLst>
    <p188:txBody>
      <a:bodyPr/>
      <a:lstStyle/>
      <a:p>
        <a:r>
          <a:rPr lang="en-US"/>
          <a:t>Modbus hoạt động theo nguyên tắc “Master – Slave”. Master có thể kết nối với một hoặc nhiều Slave. Các thiết bị Master thường bao gồm các hệ thống PLC, PC, DCS, RTU hoặc SCADA. Nô lệ thường là thiết bị hiện trường. Nói một cách đơn giản, nó là một phương pháp được sử dụng để truyền đạt thông tin qua các đường nối tiếp giữa các thiết bị điện tử. Thiết bị yêu cầu thông tin được gọi là Modbus Master và thiết bị cung cấp thông tin là Modbus Slave. Trong mạng Modbus tiêu chuẩn, có một Master và tối đa 247 Slave, mỗi Slave có một địa chỉ Slave duy nhất từ ​​1 đến 247. Master cũng có thể ghi thông tin cho Slave.</a:t>
        </a:r>
      </a:p>
    </p188:txBody>
  </p188:cm>
</p188:cmLst>
</file>

<file path=ppt/comments/modernComment_7FFDEE7D_D3A7151B.xml><?xml version="1.0" encoding="utf-8"?>
<p188:cmLst xmlns:a="http://schemas.openxmlformats.org/drawingml/2006/main" xmlns:r="http://schemas.openxmlformats.org/officeDocument/2006/relationships" xmlns:p188="http://schemas.microsoft.com/office/powerpoint/2018/8/main">
  <p188:cm id="{8431FF14-3399-4EB7-8545-FFA6EC29C0E2}" authorId="{BE58E675-533A-CFEA-995B-C0B941C8E222}" created="2024-07-05T03:05:57.682">
    <pc:sldMkLst xmlns:pc="http://schemas.microsoft.com/office/powerpoint/2013/main/command">
      <pc:docMk/>
      <pc:sldMk cId="3348822467" sldId="2147348085"/>
    </pc:sldMkLst>
    <p188:txBody>
      <a:bodyPr/>
      <a:lstStyle/>
      <a:p>
        <a:r>
          <a:rPr lang="en-US"/>
          <a:t>Giao thức Modbus được phát triển vào năm 1979 bởi Modicon (nay là một phần của Schneider), được tích hợp cho các hệ thống tự động hóa công nghiệp và bộ điều khiển khả trình Modicon. ​ Nó đã trở thành một tiêu chuẩn công nghiệp để trao đổi  I/O rời rạc/tương tự và các thanh ghi dữ liệu giữ (holding registers) giữa các thiết bị điều khiển và giám sát công nghiệp.</a:t>
        </a:r>
      </a:p>
    </p188:txBody>
  </p188:cm>
</p188:cmLst>
</file>

<file path=ppt/comments/modernComment_7FFDEE8C_B857C965.xml><?xml version="1.0" encoding="utf-8"?>
<p188:cmLst xmlns:a="http://schemas.openxmlformats.org/drawingml/2006/main" xmlns:r="http://schemas.openxmlformats.org/officeDocument/2006/relationships" xmlns:p188="http://schemas.microsoft.com/office/powerpoint/2018/8/main">
  <p188:cm id="{88167A4D-8F7F-4769-8799-4314662182B8}" authorId="{BE58E675-533A-CFEA-995B-C0B941C8E222}" created="2024-07-12T06:12:10.543">
    <pc:sldMkLst xmlns:pc="http://schemas.microsoft.com/office/powerpoint/2013/main/command">
      <pc:docMk/>
      <pc:sldMk cId="3092760933" sldId="2147348108"/>
    </pc:sldMkLst>
    <p188:txBody>
      <a:bodyPr/>
      <a:lstStyle/>
      <a:p>
        <a:r>
          <a:rPr lang="en-US"/>
          <a:t>Cơ chế xác thực yếu hoặc vắng mặt: Giao thức Modbus TCP thiếu yêu cầu xác thực mạnh mẽ từ máy chủ (thiết bị Modbus) khi nhận yêu cầu từ máy khách (master). Lỗ hổng này khiến thiết bị dễ bị tấn công từ xa nếu không có xác thực, như được mô tả trong sự cố. 
Thiếu xác thực đầu vào phù hợp và rủi ro tràn toán học:​ Thiết bị thiếu cơ chế xác thực đầu vào mạnh mẽ để xử lý các gói Modbus đặc biệt, dẫn đến các lỗ hổng bảo mật như tràn bộ đệm và rủi ro tràn toán học. 
Thiếu các biện pháp bảo mật nâng cao như mã hóa hoặc TLS:​ Giao thức Modbus TCP không tích hợp các biện pháp bảo mật nâng cao như mã hóa dữ liệu hay TLS (Transport Layer Security) để bảo vệ dữ liệu trong quá trình truyền. Sự thiếu bảo mật này khiến dữ liệu được truyền dễ bị kẻ tấn công đánh cắp hoặc thao túng.</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B3604-5494-47C4-AA57-D71F33FCB52B}" type="datetimeFigureOut">
              <a:rPr lang="en-US" smtClean="0"/>
              <a:t>7/19/2024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C2579-B010-4118-A6EE-34DCC6472364}" type="slidenum">
              <a:rPr lang="en-US" smtClean="0"/>
              <a:t>‹#›</a:t>
            </a:fld>
            <a:endParaRPr lang="en-US"/>
          </a:p>
        </p:txBody>
      </p:sp>
    </p:spTree>
    <p:extLst>
      <p:ext uri="{BB962C8B-B14F-4D97-AF65-F5344CB8AC3E}">
        <p14:creationId xmlns:p14="http://schemas.microsoft.com/office/powerpoint/2010/main" val="162926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a:t>
            </a:fld>
            <a:endParaRPr lang="en-US"/>
          </a:p>
        </p:txBody>
      </p:sp>
    </p:spTree>
    <p:extLst>
      <p:ext uri="{BB962C8B-B14F-4D97-AF65-F5344CB8AC3E}">
        <p14:creationId xmlns:p14="http://schemas.microsoft.com/office/powerpoint/2010/main" val="534018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20</a:t>
            </a:fld>
            <a:endParaRPr lang="en-US"/>
          </a:p>
        </p:txBody>
      </p:sp>
    </p:spTree>
    <p:extLst>
      <p:ext uri="{BB962C8B-B14F-4D97-AF65-F5344CB8AC3E}">
        <p14:creationId xmlns:p14="http://schemas.microsoft.com/office/powerpoint/2010/main" val="266217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21</a:t>
            </a:fld>
            <a:endParaRPr lang="en-US"/>
          </a:p>
        </p:txBody>
      </p:sp>
    </p:spTree>
    <p:extLst>
      <p:ext uri="{BB962C8B-B14F-4D97-AF65-F5344CB8AC3E}">
        <p14:creationId xmlns:p14="http://schemas.microsoft.com/office/powerpoint/2010/main" val="2314257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22</a:t>
            </a:fld>
            <a:endParaRPr lang="en-US"/>
          </a:p>
        </p:txBody>
      </p:sp>
    </p:spTree>
    <p:extLst>
      <p:ext uri="{BB962C8B-B14F-4D97-AF65-F5344CB8AC3E}">
        <p14:creationId xmlns:p14="http://schemas.microsoft.com/office/powerpoint/2010/main" val="1154051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23</a:t>
            </a:fld>
            <a:endParaRPr lang="en-US"/>
          </a:p>
        </p:txBody>
      </p:sp>
    </p:spTree>
    <p:extLst>
      <p:ext uri="{BB962C8B-B14F-4D97-AF65-F5344CB8AC3E}">
        <p14:creationId xmlns:p14="http://schemas.microsoft.com/office/powerpoint/2010/main" val="3268291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24</a:t>
            </a:fld>
            <a:endParaRPr lang="en-US"/>
          </a:p>
        </p:txBody>
      </p:sp>
    </p:spTree>
    <p:extLst>
      <p:ext uri="{BB962C8B-B14F-4D97-AF65-F5344CB8AC3E}">
        <p14:creationId xmlns:p14="http://schemas.microsoft.com/office/powerpoint/2010/main" val="2998373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26</a:t>
            </a:fld>
            <a:endParaRPr lang="en-US"/>
          </a:p>
        </p:txBody>
      </p:sp>
    </p:spTree>
    <p:extLst>
      <p:ext uri="{BB962C8B-B14F-4D97-AF65-F5344CB8AC3E}">
        <p14:creationId xmlns:p14="http://schemas.microsoft.com/office/powerpoint/2010/main" val="2350507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27</a:t>
            </a:fld>
            <a:endParaRPr lang="en-US"/>
          </a:p>
        </p:txBody>
      </p:sp>
    </p:spTree>
    <p:extLst>
      <p:ext uri="{BB962C8B-B14F-4D97-AF65-F5344CB8AC3E}">
        <p14:creationId xmlns:p14="http://schemas.microsoft.com/office/powerpoint/2010/main" val="2424524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29</a:t>
            </a:fld>
            <a:endParaRPr lang="en-US"/>
          </a:p>
        </p:txBody>
      </p:sp>
    </p:spTree>
    <p:extLst>
      <p:ext uri="{BB962C8B-B14F-4D97-AF65-F5344CB8AC3E}">
        <p14:creationId xmlns:p14="http://schemas.microsoft.com/office/powerpoint/2010/main" val="4188278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30</a:t>
            </a:fld>
            <a:endParaRPr lang="en-US"/>
          </a:p>
        </p:txBody>
      </p:sp>
    </p:spTree>
    <p:extLst>
      <p:ext uri="{BB962C8B-B14F-4D97-AF65-F5344CB8AC3E}">
        <p14:creationId xmlns:p14="http://schemas.microsoft.com/office/powerpoint/2010/main" val="6079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31</a:t>
            </a:fld>
            <a:endParaRPr lang="en-US"/>
          </a:p>
        </p:txBody>
      </p:sp>
    </p:spTree>
    <p:extLst>
      <p:ext uri="{BB962C8B-B14F-4D97-AF65-F5344CB8AC3E}">
        <p14:creationId xmlns:p14="http://schemas.microsoft.com/office/powerpoint/2010/main" val="309847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4</a:t>
            </a:fld>
            <a:endParaRPr lang="en-US"/>
          </a:p>
        </p:txBody>
      </p:sp>
    </p:spTree>
    <p:extLst>
      <p:ext uri="{BB962C8B-B14F-4D97-AF65-F5344CB8AC3E}">
        <p14:creationId xmlns:p14="http://schemas.microsoft.com/office/powerpoint/2010/main" val="2601906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5</a:t>
            </a:fld>
            <a:endParaRPr lang="en-US"/>
          </a:p>
        </p:txBody>
      </p:sp>
    </p:spTree>
    <p:extLst>
      <p:ext uri="{BB962C8B-B14F-4D97-AF65-F5344CB8AC3E}">
        <p14:creationId xmlns:p14="http://schemas.microsoft.com/office/powerpoint/2010/main" val="1838994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7</a:t>
            </a:fld>
            <a:endParaRPr lang="en-US"/>
          </a:p>
        </p:txBody>
      </p:sp>
    </p:spTree>
    <p:extLst>
      <p:ext uri="{BB962C8B-B14F-4D97-AF65-F5344CB8AC3E}">
        <p14:creationId xmlns:p14="http://schemas.microsoft.com/office/powerpoint/2010/main" val="176299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8</a:t>
            </a:fld>
            <a:endParaRPr lang="en-US"/>
          </a:p>
        </p:txBody>
      </p:sp>
    </p:spTree>
    <p:extLst>
      <p:ext uri="{BB962C8B-B14F-4D97-AF65-F5344CB8AC3E}">
        <p14:creationId xmlns:p14="http://schemas.microsoft.com/office/powerpoint/2010/main" val="2488640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13</a:t>
            </a:fld>
            <a:endParaRPr lang="en-US"/>
          </a:p>
        </p:txBody>
      </p:sp>
    </p:spTree>
    <p:extLst>
      <p:ext uri="{BB962C8B-B14F-4D97-AF65-F5344CB8AC3E}">
        <p14:creationId xmlns:p14="http://schemas.microsoft.com/office/powerpoint/2010/main" val="3254698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16</a:t>
            </a:fld>
            <a:endParaRPr lang="en-US"/>
          </a:p>
        </p:txBody>
      </p:sp>
    </p:spTree>
    <p:extLst>
      <p:ext uri="{BB962C8B-B14F-4D97-AF65-F5344CB8AC3E}">
        <p14:creationId xmlns:p14="http://schemas.microsoft.com/office/powerpoint/2010/main" val="389960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18</a:t>
            </a:fld>
            <a:endParaRPr lang="en-US"/>
          </a:p>
        </p:txBody>
      </p:sp>
    </p:spTree>
    <p:extLst>
      <p:ext uri="{BB962C8B-B14F-4D97-AF65-F5344CB8AC3E}">
        <p14:creationId xmlns:p14="http://schemas.microsoft.com/office/powerpoint/2010/main" val="2372889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19</a:t>
            </a:fld>
            <a:endParaRPr lang="en-US"/>
          </a:p>
        </p:txBody>
      </p:sp>
    </p:spTree>
    <p:extLst>
      <p:ext uri="{BB962C8B-B14F-4D97-AF65-F5344CB8AC3E}">
        <p14:creationId xmlns:p14="http://schemas.microsoft.com/office/powerpoint/2010/main" val="410355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12A8-9B1B-C159-F612-D295D957F1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20476E-9233-AAB7-260A-4577F373B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584FA5-CF2A-465C-6BEE-227D7EE64D49}"/>
              </a:ext>
            </a:extLst>
          </p:cNvPr>
          <p:cNvSpPr>
            <a:spLocks noGrp="1"/>
          </p:cNvSpPr>
          <p:nvPr>
            <p:ph type="dt" sz="half" idx="10"/>
          </p:nvPr>
        </p:nvSpPr>
        <p:spPr/>
        <p:txBody>
          <a:bodyPr/>
          <a:lstStyle/>
          <a:p>
            <a:fld id="{22343156-7419-43E6-AC95-6CCBA3498D33}" type="datetimeFigureOut">
              <a:rPr lang="en-US" smtClean="0"/>
              <a:t>7/19/2024</a:t>
            </a:fld>
            <a:endParaRPr lang="en-US"/>
          </a:p>
        </p:txBody>
      </p:sp>
      <p:sp>
        <p:nvSpPr>
          <p:cNvPr id="5" name="Footer Placeholder 4">
            <a:extLst>
              <a:ext uri="{FF2B5EF4-FFF2-40B4-BE49-F238E27FC236}">
                <a16:creationId xmlns:a16="http://schemas.microsoft.com/office/drawing/2014/main" id="{669298C6-5DB4-B4B2-BC84-339E5EFBE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B235A-3AE7-CB6A-A134-4C0944DB455A}"/>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144770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956B-3080-2CC5-977F-7B48712B1E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E43CD4-5598-E788-4150-449A421F6F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0B9CE-BD42-76A7-0D5F-DBCD9FC9BBC8}"/>
              </a:ext>
            </a:extLst>
          </p:cNvPr>
          <p:cNvSpPr>
            <a:spLocks noGrp="1"/>
          </p:cNvSpPr>
          <p:nvPr>
            <p:ph type="dt" sz="half" idx="10"/>
          </p:nvPr>
        </p:nvSpPr>
        <p:spPr/>
        <p:txBody>
          <a:bodyPr/>
          <a:lstStyle/>
          <a:p>
            <a:fld id="{22343156-7419-43E6-AC95-6CCBA3498D33}" type="datetimeFigureOut">
              <a:rPr lang="en-US" smtClean="0"/>
              <a:t>7/19/2024</a:t>
            </a:fld>
            <a:endParaRPr lang="en-US"/>
          </a:p>
        </p:txBody>
      </p:sp>
      <p:sp>
        <p:nvSpPr>
          <p:cNvPr id="5" name="Footer Placeholder 4">
            <a:extLst>
              <a:ext uri="{FF2B5EF4-FFF2-40B4-BE49-F238E27FC236}">
                <a16:creationId xmlns:a16="http://schemas.microsoft.com/office/drawing/2014/main" id="{FB5617E2-0C93-D7CA-EC8B-DA59546F6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1BB35-1801-C4EB-D16F-C3ED648BEE6F}"/>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5931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68058-67AF-4DA8-45A3-DA23BFDC79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8FB0BA-0795-B0D9-2F19-657AB067A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57BE0-A52E-AFCE-A886-BA152DA8D74F}"/>
              </a:ext>
            </a:extLst>
          </p:cNvPr>
          <p:cNvSpPr>
            <a:spLocks noGrp="1"/>
          </p:cNvSpPr>
          <p:nvPr>
            <p:ph type="dt" sz="half" idx="10"/>
          </p:nvPr>
        </p:nvSpPr>
        <p:spPr/>
        <p:txBody>
          <a:bodyPr/>
          <a:lstStyle/>
          <a:p>
            <a:fld id="{22343156-7419-43E6-AC95-6CCBA3498D33}" type="datetimeFigureOut">
              <a:rPr lang="en-US" smtClean="0"/>
              <a:t>7/19/2024</a:t>
            </a:fld>
            <a:endParaRPr lang="en-US"/>
          </a:p>
        </p:txBody>
      </p:sp>
      <p:sp>
        <p:nvSpPr>
          <p:cNvPr id="5" name="Footer Placeholder 4">
            <a:extLst>
              <a:ext uri="{FF2B5EF4-FFF2-40B4-BE49-F238E27FC236}">
                <a16:creationId xmlns:a16="http://schemas.microsoft.com/office/drawing/2014/main" id="{16807081-FE94-EA9A-039F-35E0D8717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D9B09-4C3D-A406-41CF-C2B67DC95026}"/>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3699491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and">
    <p:bg>
      <p:bgPr>
        <a:gradFill>
          <a:gsLst>
            <a:gs pos="0">
              <a:schemeClr val="tx1">
                <a:lumMod val="90000"/>
                <a:lumOff val="10000"/>
              </a:schemeClr>
            </a:gs>
            <a:gs pos="50000">
              <a:schemeClr val="tx1"/>
            </a:gs>
          </a:gsLst>
          <a:lin ang="3600000" scaled="0"/>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82C945-6969-D59F-724B-64FBA26582F4}"/>
              </a:ext>
            </a:extLst>
          </p:cNvPr>
          <p:cNvSpPr>
            <a:spLocks noGrp="1"/>
          </p:cNvSpPr>
          <p:nvPr>
            <p:ph type="title" hasCustomPrompt="1"/>
          </p:nvPr>
        </p:nvSpPr>
        <p:spPr>
          <a:xfrm>
            <a:off x="0" y="3490603"/>
            <a:ext cx="7899662" cy="694742"/>
          </a:xfrm>
          <a:prstGeom prst="rect">
            <a:avLst/>
          </a:prstGeom>
        </p:spPr>
        <p:txBody>
          <a:bodyPr wrap="square" lIns="914400" tIns="0" rIns="0" bIns="0" anchor="b">
            <a:spAutoFit/>
          </a:bodyPr>
          <a:lstStyle>
            <a:lvl1pPr>
              <a:lnSpc>
                <a:spcPct val="80000"/>
              </a:lnSpc>
              <a:defRPr sz="5400" b="1" i="0">
                <a:solidFill>
                  <a:schemeClr val="bg1"/>
                </a:solidFill>
                <a:latin typeface="Simplon Norm Bold" panose="020B0500030000000000" pitchFamily="34" charset="77"/>
              </a:defRPr>
            </a:lvl1pPr>
          </a:lstStyle>
          <a:p>
            <a:r>
              <a:rPr lang="en-US"/>
              <a:t>Presentation Title</a:t>
            </a:r>
          </a:p>
        </p:txBody>
      </p:sp>
      <p:sp>
        <p:nvSpPr>
          <p:cNvPr id="9" name="Text Placeholder 3">
            <a:extLst>
              <a:ext uri="{FF2B5EF4-FFF2-40B4-BE49-F238E27FC236}">
                <a16:creationId xmlns:a16="http://schemas.microsoft.com/office/drawing/2014/main" id="{C3E0BC4C-DD83-C29F-4BA0-9FD077DFEABE}"/>
              </a:ext>
            </a:extLst>
          </p:cNvPr>
          <p:cNvSpPr>
            <a:spLocks noGrp="1"/>
          </p:cNvSpPr>
          <p:nvPr>
            <p:ph type="body" sz="quarter" idx="14" hasCustomPrompt="1"/>
          </p:nvPr>
        </p:nvSpPr>
        <p:spPr>
          <a:xfrm>
            <a:off x="0" y="3042492"/>
            <a:ext cx="7899662" cy="437043"/>
          </a:xfrm>
          <a:prstGeom prst="rect">
            <a:avLst/>
          </a:prstGeom>
        </p:spPr>
        <p:txBody>
          <a:bodyPr wrap="square" lIns="914400" tIns="91440" rIns="0" bIns="91440" anchor="b">
            <a:spAutoFit/>
          </a:bodyPr>
          <a:lstStyle>
            <a:lvl1pPr marL="0" indent="0">
              <a:buNone/>
              <a:defRPr sz="1800" b="0" i="0" cap="all" spc="600" baseline="0">
                <a:solidFill>
                  <a:schemeClr val="accent1">
                    <a:lumMod val="40000"/>
                    <a:lumOff val="60000"/>
                  </a:schemeClr>
                </a:solidFill>
                <a:latin typeface="Simplon Norm Light" panose="020B0300030000000000" pitchFamily="34" charset="77"/>
              </a:defRPr>
            </a:lvl1pPr>
            <a:lvl2pPr>
              <a:defRPr b="0" i="0" spc="600">
                <a:solidFill>
                  <a:schemeClr val="accent1">
                    <a:lumMod val="40000"/>
                    <a:lumOff val="60000"/>
                  </a:schemeClr>
                </a:solidFill>
                <a:latin typeface="Simplon Norm" panose="020B0500030000000000" pitchFamily="34" charset="77"/>
              </a:defRPr>
            </a:lvl2pPr>
            <a:lvl3pPr>
              <a:defRPr b="0" i="0" spc="600">
                <a:solidFill>
                  <a:schemeClr val="accent1">
                    <a:lumMod val="40000"/>
                    <a:lumOff val="60000"/>
                  </a:schemeClr>
                </a:solidFill>
                <a:latin typeface="Simplon Norm" panose="020B0500030000000000" pitchFamily="34" charset="77"/>
              </a:defRPr>
            </a:lvl3pPr>
            <a:lvl4pPr>
              <a:defRPr b="0" i="0" spc="600">
                <a:solidFill>
                  <a:schemeClr val="accent1">
                    <a:lumMod val="40000"/>
                    <a:lumOff val="60000"/>
                  </a:schemeClr>
                </a:solidFill>
                <a:latin typeface="Simplon Norm" panose="020B0500030000000000" pitchFamily="34" charset="77"/>
              </a:defRPr>
            </a:lvl4pPr>
            <a:lvl5pPr>
              <a:defRPr b="0" i="0" spc="600">
                <a:solidFill>
                  <a:schemeClr val="accent1">
                    <a:lumMod val="40000"/>
                    <a:lumOff val="60000"/>
                  </a:schemeClr>
                </a:solidFill>
                <a:latin typeface="Simplon Norm" panose="020B0500030000000000" pitchFamily="34" charset="77"/>
              </a:defRPr>
            </a:lvl5pPr>
          </a:lstStyle>
          <a:p>
            <a:pPr lvl="0"/>
            <a:r>
              <a:rPr lang="en-US"/>
              <a:t>Presentation Lead-in</a:t>
            </a:r>
          </a:p>
        </p:txBody>
      </p:sp>
      <p:sp>
        <p:nvSpPr>
          <p:cNvPr id="11" name="Text Placeholder 10">
            <a:extLst>
              <a:ext uri="{FF2B5EF4-FFF2-40B4-BE49-F238E27FC236}">
                <a16:creationId xmlns:a16="http://schemas.microsoft.com/office/drawing/2014/main" id="{D5A9EF30-355D-159B-5C65-CF089714AE26}"/>
              </a:ext>
            </a:extLst>
          </p:cNvPr>
          <p:cNvSpPr>
            <a:spLocks noGrp="1"/>
          </p:cNvSpPr>
          <p:nvPr>
            <p:ph type="body" sz="quarter" idx="15"/>
          </p:nvPr>
        </p:nvSpPr>
        <p:spPr>
          <a:xfrm>
            <a:off x="0" y="4622388"/>
            <a:ext cx="7899961" cy="2235612"/>
          </a:xfrm>
          <a:prstGeom prst="rect">
            <a:avLst/>
          </a:prstGeom>
        </p:spPr>
        <p:txBody>
          <a:bodyPr wrap="square" lIns="914400" tIns="457200" rIns="0" bIns="457200" anchor="b">
            <a:spAutoFit/>
          </a:bodyPr>
          <a:lstStyle>
            <a:lvl1pPr marL="7938" indent="0">
              <a:buNone/>
              <a:tabLst/>
              <a:defRPr sz="1600" b="0" i="0">
                <a:solidFill>
                  <a:schemeClr val="bg1"/>
                </a:solidFill>
                <a:latin typeface="Simplon Norm" panose="020B0500030000000000" pitchFamily="34" charset="77"/>
              </a:defRPr>
            </a:lvl1pPr>
            <a:lvl2pPr marL="7938" indent="0">
              <a:lnSpc>
                <a:spcPct val="112000"/>
              </a:lnSpc>
              <a:spcBef>
                <a:spcPts val="0"/>
              </a:spcBef>
              <a:buNone/>
              <a:tabLst/>
              <a:defRPr sz="1100" b="0" i="0">
                <a:solidFill>
                  <a:schemeClr val="bg1">
                    <a:lumMod val="85000"/>
                  </a:schemeClr>
                </a:solidFill>
                <a:latin typeface="Simplon Norm Light" panose="020B0300030000000000" pitchFamily="34" charset="77"/>
              </a:defRPr>
            </a:lvl2pPr>
            <a:lvl3pPr marL="7938" indent="0">
              <a:buNone/>
              <a:tabLst/>
              <a:defRPr lang="en-US" sz="1400" b="0" i="0" kern="1200" spc="100" baseline="0" dirty="0" smtClean="0">
                <a:solidFill>
                  <a:schemeClr val="accent1"/>
                </a:solidFill>
                <a:latin typeface="Simplon Norm" panose="020B0500030000000000" pitchFamily="34" charset="77"/>
                <a:ea typeface="+mn-ea"/>
                <a:cs typeface="+mn-cs"/>
              </a:defRPr>
            </a:lvl3pPr>
            <a:lvl4pPr marL="7938" indent="0">
              <a:buNone/>
              <a:tabLst/>
              <a:defRPr b="0" i="0">
                <a:solidFill>
                  <a:schemeClr val="bg1"/>
                </a:solidFill>
                <a:latin typeface="Simplon Norm" panose="020B0500030000000000" pitchFamily="34" charset="77"/>
              </a:defRPr>
            </a:lvl4pPr>
            <a:lvl5pPr marL="7938" indent="0">
              <a:buNone/>
              <a:tabLst/>
              <a:defRPr b="0" i="0">
                <a:solidFill>
                  <a:schemeClr val="bg1"/>
                </a:solidFill>
                <a:latin typeface="Simplon Norm" panose="020B0500030000000000" pitchFamily="34" charset="77"/>
              </a:defRPr>
            </a:lvl5pPr>
            <a:lvl7pPr>
              <a:defRPr lang="en-US" sz="1800" b="0" i="0" kern="1200" spc="100" baseline="0" dirty="0" smtClean="0">
                <a:solidFill>
                  <a:schemeClr val="accent1"/>
                </a:solidFill>
                <a:latin typeface="Simplon Norm" panose="020B0500030000000000" pitchFamily="34" charset="77"/>
                <a:ea typeface="+mn-ea"/>
                <a:cs typeface="+mn-cs"/>
              </a:defRPr>
            </a:lvl7pPr>
          </a:lstStyle>
          <a:p>
            <a:pPr marL="0" lvl="0" indent="0" algn="l" defTabSz="914400" rtl="0" eaLnBrk="1" latinLnBrk="0" hangingPunct="1">
              <a:lnSpc>
                <a:spcPct val="90000"/>
              </a:lnSpc>
              <a:spcBef>
                <a:spcPts val="0"/>
              </a:spcBef>
              <a:buFont typeface="Arial" panose="020B0604020202020204" pitchFamily="34" charset="0"/>
              <a:buNone/>
              <a:tabLst/>
            </a:pPr>
            <a:r>
              <a:rPr lang="en-US"/>
              <a:t>Click to edit Master text styles</a:t>
            </a:r>
          </a:p>
          <a:p>
            <a:pPr lvl="1"/>
            <a:r>
              <a:rPr lang="en-US"/>
              <a:t>Prepared by: Name</a:t>
            </a:r>
          </a:p>
          <a:p>
            <a:pPr lvl="1"/>
            <a:r>
              <a:rPr lang="en-US"/>
              <a:t>Prepared for: Name</a:t>
            </a:r>
          </a:p>
          <a:p>
            <a:pPr lvl="1"/>
            <a:r>
              <a:rPr lang="en-US"/>
              <a:t>Prepared Date:</a:t>
            </a:r>
          </a:p>
          <a:p>
            <a:pPr marL="0" lvl="2" indent="-2963862" algn="l" defTabSz="914400" rtl="0" eaLnBrk="1" latinLnBrk="0" hangingPunct="1">
              <a:lnSpc>
                <a:spcPct val="112000"/>
              </a:lnSpc>
              <a:spcBef>
                <a:spcPts val="1600"/>
              </a:spcBef>
              <a:spcAft>
                <a:spcPts val="1600"/>
              </a:spcAft>
              <a:buClr>
                <a:schemeClr val="accent1"/>
              </a:buClr>
              <a:buFont typeface="Arial" panose="020B0604020202020204" pitchFamily="34" charset="0"/>
              <a:buNone/>
              <a:tabLst/>
            </a:pPr>
            <a:r>
              <a:rPr lang="en-US"/>
              <a:t>Call to Action or Contact Info</a:t>
            </a:r>
          </a:p>
        </p:txBody>
      </p:sp>
      <p:sp>
        <p:nvSpPr>
          <p:cNvPr id="12" name="Text Placeholder 3">
            <a:extLst>
              <a:ext uri="{FF2B5EF4-FFF2-40B4-BE49-F238E27FC236}">
                <a16:creationId xmlns:a16="http://schemas.microsoft.com/office/drawing/2014/main" id="{D83B8394-9AC4-2CD2-27DB-2EEC94CD2BA4}"/>
              </a:ext>
            </a:extLst>
          </p:cNvPr>
          <p:cNvSpPr>
            <a:spLocks noGrp="1"/>
          </p:cNvSpPr>
          <p:nvPr>
            <p:ph type="body" sz="quarter" idx="16" hasCustomPrompt="1"/>
          </p:nvPr>
        </p:nvSpPr>
        <p:spPr>
          <a:xfrm>
            <a:off x="0" y="4185345"/>
            <a:ext cx="7899662" cy="437043"/>
          </a:xfrm>
          <a:prstGeom prst="rect">
            <a:avLst/>
          </a:prstGeom>
        </p:spPr>
        <p:txBody>
          <a:bodyPr wrap="square" lIns="914400" tIns="91440" rIns="0" bIns="91440" anchor="b">
            <a:spAutoFit/>
          </a:bodyPr>
          <a:lstStyle>
            <a:lvl1pPr marL="0" indent="0">
              <a:buNone/>
              <a:defRPr sz="1800" b="0" i="0" cap="none" spc="0" baseline="0">
                <a:solidFill>
                  <a:schemeClr val="bg1">
                    <a:lumMod val="85000"/>
                  </a:schemeClr>
                </a:solidFill>
                <a:latin typeface="Simplon Norm Light" panose="020B0300030000000000" pitchFamily="34" charset="77"/>
              </a:defRPr>
            </a:lvl1pPr>
            <a:lvl2pPr>
              <a:defRPr b="0" i="0" spc="600">
                <a:solidFill>
                  <a:schemeClr val="accent1">
                    <a:lumMod val="40000"/>
                    <a:lumOff val="60000"/>
                  </a:schemeClr>
                </a:solidFill>
                <a:latin typeface="Simplon Norm" panose="020B0500030000000000" pitchFamily="34" charset="77"/>
              </a:defRPr>
            </a:lvl2pPr>
            <a:lvl3pPr>
              <a:defRPr b="0" i="0" spc="600">
                <a:solidFill>
                  <a:schemeClr val="accent1">
                    <a:lumMod val="40000"/>
                    <a:lumOff val="60000"/>
                  </a:schemeClr>
                </a:solidFill>
                <a:latin typeface="Simplon Norm" panose="020B0500030000000000" pitchFamily="34" charset="77"/>
              </a:defRPr>
            </a:lvl3pPr>
            <a:lvl4pPr>
              <a:defRPr b="0" i="0" spc="600">
                <a:solidFill>
                  <a:schemeClr val="accent1">
                    <a:lumMod val="40000"/>
                    <a:lumOff val="60000"/>
                  </a:schemeClr>
                </a:solidFill>
                <a:latin typeface="Simplon Norm" panose="020B0500030000000000" pitchFamily="34" charset="77"/>
              </a:defRPr>
            </a:lvl4pPr>
            <a:lvl5pPr>
              <a:defRPr b="0" i="0" spc="600">
                <a:solidFill>
                  <a:schemeClr val="accent1">
                    <a:lumMod val="40000"/>
                    <a:lumOff val="60000"/>
                  </a:schemeClr>
                </a:solidFill>
                <a:latin typeface="Simplon Norm" panose="020B0500030000000000" pitchFamily="34" charset="77"/>
              </a:defRPr>
            </a:lvl5pPr>
          </a:lstStyle>
          <a:p>
            <a:pPr lvl="0"/>
            <a:r>
              <a:rPr lang="en-US" sz="1800"/>
              <a:t>Presentation context</a:t>
            </a:r>
            <a:endParaRPr lang="en-US"/>
          </a:p>
        </p:txBody>
      </p:sp>
      <p:pic>
        <p:nvPicPr>
          <p:cNvPr id="2" name="Graphic 1">
            <a:extLst>
              <a:ext uri="{FF2B5EF4-FFF2-40B4-BE49-F238E27FC236}">
                <a16:creationId xmlns:a16="http://schemas.microsoft.com/office/drawing/2014/main" id="{9F3DA93E-10BE-D03A-1563-38CDE76E64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7312" y="1165695"/>
            <a:ext cx="3042519" cy="474844"/>
          </a:xfrm>
          <a:prstGeom prst="rect">
            <a:avLst/>
          </a:prstGeom>
        </p:spPr>
      </p:pic>
      <p:pic>
        <p:nvPicPr>
          <p:cNvPr id="6" name="Picture 5" descr="A blue and black background&#10;&#10;Description automatically generated">
            <a:extLst>
              <a:ext uri="{FF2B5EF4-FFF2-40B4-BE49-F238E27FC236}">
                <a16:creationId xmlns:a16="http://schemas.microsoft.com/office/drawing/2014/main" id="{5821E875-5F9E-20C7-E33D-9FF1B7063C23}"/>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427960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eft Light">
    <p:bg>
      <p:bgPr>
        <a:gradFill>
          <a:gsLst>
            <a:gs pos="1000">
              <a:schemeClr val="bg1"/>
            </a:gs>
            <a:gs pos="100000">
              <a:schemeClr val="bg1">
                <a:lumMod val="95000"/>
              </a:schemeClr>
            </a:gs>
          </a:gsLst>
          <a:lin ang="420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1E6B4C-4E0D-F0EC-3005-399D937D1842}"/>
              </a:ext>
            </a:extLst>
          </p:cNvPr>
          <p:cNvPicPr>
            <a:picLocks noChangeAspect="1"/>
          </p:cNvPicPr>
          <p:nvPr userDrawn="1"/>
        </p:nvPicPr>
        <p:blipFill>
          <a:blip r:embed="rId2"/>
          <a:srcRect/>
          <a:stretch/>
        </p:blipFill>
        <p:spPr>
          <a:xfrm>
            <a:off x="11874500" y="0"/>
            <a:ext cx="317500" cy="6858000"/>
          </a:xfrm>
          <a:prstGeom prst="rect">
            <a:avLst/>
          </a:prstGeom>
        </p:spPr>
      </p:pic>
      <p:sp>
        <p:nvSpPr>
          <p:cNvPr id="7" name="Text Placeholder 6">
            <a:extLst>
              <a:ext uri="{FF2B5EF4-FFF2-40B4-BE49-F238E27FC236}">
                <a16:creationId xmlns:a16="http://schemas.microsoft.com/office/drawing/2014/main" id="{88A06FBA-9BC0-3750-B7EF-42C78264ED34}"/>
              </a:ext>
            </a:extLst>
          </p:cNvPr>
          <p:cNvSpPr>
            <a:spLocks noGrp="1"/>
          </p:cNvSpPr>
          <p:nvPr>
            <p:ph type="body" sz="quarter" idx="15" hasCustomPrompt="1"/>
          </p:nvPr>
        </p:nvSpPr>
        <p:spPr>
          <a:xfrm>
            <a:off x="914400" y="2137031"/>
            <a:ext cx="10525328" cy="3147015"/>
          </a:xfrm>
          <a:prstGeom prst="rect">
            <a:avLst/>
          </a:prstGeom>
        </p:spPr>
        <p:txBody>
          <a:bodyPr wrap="square" lIns="0" tIns="0" rIns="0" bIns="0">
            <a:spAutoFit/>
          </a:bodyPr>
          <a:lstStyle>
            <a:lvl1pPr marL="11113" indent="0">
              <a:spcBef>
                <a:spcPts val="1600"/>
              </a:spcBef>
              <a:buNone/>
              <a:tabLst/>
              <a:defRPr sz="2400" b="0" i="0">
                <a:solidFill>
                  <a:schemeClr val="tx1"/>
                </a:solidFill>
                <a:latin typeface="Simplon Norm" panose="020B0500030000000000" pitchFamily="34" charset="77"/>
              </a:defRPr>
            </a:lvl1pPr>
            <a:lvl2pPr marL="11113" indent="0">
              <a:lnSpc>
                <a:spcPct val="133000"/>
              </a:lnSpc>
              <a:spcBef>
                <a:spcPts val="0"/>
              </a:spcBef>
              <a:buNone/>
              <a:tabLst/>
              <a:defRPr sz="1600" b="0" i="0">
                <a:solidFill>
                  <a:schemeClr val="tx1">
                    <a:lumMod val="90000"/>
                    <a:lumOff val="10000"/>
                  </a:schemeClr>
                </a:solidFill>
                <a:latin typeface="Simplon Norm Light" panose="020B0300030000000000" pitchFamily="34" charset="77"/>
              </a:defRPr>
            </a:lvl2pPr>
            <a:lvl3pPr marL="11113" indent="0">
              <a:spcBef>
                <a:spcPts val="1600"/>
              </a:spcBef>
              <a:buNone/>
              <a:tabLst/>
              <a:defRPr sz="1800" b="0" i="0">
                <a:solidFill>
                  <a:schemeClr val="tx1"/>
                </a:solidFill>
                <a:latin typeface="Simplon Norm" panose="020B0500030000000000" pitchFamily="34" charset="77"/>
              </a:defRPr>
            </a:lvl3pPr>
            <a:lvl4pPr marL="11113" indent="0">
              <a:buNone/>
              <a:tabLst/>
              <a:defRPr sz="1200" b="0" i="0">
                <a:solidFill>
                  <a:schemeClr val="tx1">
                    <a:lumMod val="90000"/>
                    <a:lumOff val="10000"/>
                  </a:schemeClr>
                </a:solidFill>
                <a:latin typeface="Simplon Norm Light" panose="020B0300030000000000" pitchFamily="34" charset="77"/>
              </a:defRPr>
            </a:lvl4pPr>
            <a:lvl5pPr marL="296863" indent="-285750">
              <a:spcBef>
                <a:spcPts val="1600"/>
              </a:spcBef>
              <a:buClr>
                <a:schemeClr val="accent1"/>
              </a:buClr>
              <a:buFont typeface="Arial" panose="020B0604020202020204" pitchFamily="34" charset="0"/>
              <a:buChar char="•"/>
              <a:tabLst/>
              <a:defRPr sz="1600" b="0" i="0">
                <a:solidFill>
                  <a:schemeClr val="tx1"/>
                </a:solidFill>
                <a:latin typeface="Simplon Norm" panose="020B0500030000000000" pitchFamily="34" charset="77"/>
              </a:defRPr>
            </a:lvl5pPr>
            <a:lvl6pPr marL="515938" indent="-234950">
              <a:tabLst/>
              <a:defRPr sz="1400" b="0" i="0">
                <a:solidFill>
                  <a:schemeClr val="tx1">
                    <a:lumMod val="90000"/>
                    <a:lumOff val="10000"/>
                  </a:schemeClr>
                </a:solidFill>
                <a:latin typeface="Simplon Norm Light" panose="020B0300030000000000" pitchFamily="34" charset="77"/>
              </a:defRPr>
            </a:lvl6pPr>
            <a:lvl7pPr marL="11113" indent="0">
              <a:spcBef>
                <a:spcPts val="2400"/>
              </a:spcBef>
              <a:buNone/>
              <a:tabLst/>
              <a:defRPr sz="1600" b="0" i="0">
                <a:solidFill>
                  <a:schemeClr val="accent1"/>
                </a:solidFill>
                <a:latin typeface="Simplon Norm" panose="020B0500030000000000" pitchFamily="34" charset="77"/>
              </a:defRPr>
            </a:lvl7pPr>
            <a:lvl8pPr marL="11113" indent="0">
              <a:spcBef>
                <a:spcPts val="2400"/>
              </a:spcBef>
              <a:buNone/>
              <a:tabLst/>
              <a:defRPr sz="2000" b="0" i="1">
                <a:solidFill>
                  <a:schemeClr val="bg2"/>
                </a:solidFill>
                <a:latin typeface="Simplon Norm Light Italic" panose="020B0500030000000000" pitchFamily="34" charset="77"/>
              </a:defRPr>
            </a:lvl8pPr>
          </a:lstStyle>
          <a:p>
            <a:pPr lvl="0"/>
            <a:r>
              <a:rPr lang="en-US"/>
              <a:t>Headline Level 1</a:t>
            </a:r>
          </a:p>
          <a:p>
            <a:pPr lvl="1"/>
            <a:r>
              <a:rPr lang="en-US"/>
              <a:t>Body Copy Level 1</a:t>
            </a:r>
          </a:p>
          <a:p>
            <a:pPr lvl="2"/>
            <a:r>
              <a:rPr lang="en-US"/>
              <a:t>Headline Level 2</a:t>
            </a:r>
          </a:p>
          <a:p>
            <a:pPr lvl="3"/>
            <a:r>
              <a:rPr lang="en-US"/>
              <a:t>Body Level 2</a:t>
            </a:r>
          </a:p>
          <a:p>
            <a:pPr lvl="4"/>
            <a:r>
              <a:rPr lang="en-US"/>
              <a:t>List level 1</a:t>
            </a:r>
          </a:p>
          <a:p>
            <a:pPr lvl="5"/>
            <a:r>
              <a:rPr lang="en-US"/>
              <a:t>List Level 2</a:t>
            </a:r>
          </a:p>
          <a:p>
            <a:pPr lvl="6"/>
            <a:r>
              <a:rPr lang="en-US"/>
              <a:t>Call-to-Action</a:t>
            </a:r>
          </a:p>
          <a:p>
            <a:pPr lvl="7"/>
            <a:r>
              <a:rPr lang="en-US"/>
              <a:t>Quote Text</a:t>
            </a:r>
          </a:p>
        </p:txBody>
      </p:sp>
      <p:sp>
        <p:nvSpPr>
          <p:cNvPr id="3" name="Text Placeholder 10">
            <a:extLst>
              <a:ext uri="{FF2B5EF4-FFF2-40B4-BE49-F238E27FC236}">
                <a16:creationId xmlns:a16="http://schemas.microsoft.com/office/drawing/2014/main" id="{70BB5EF9-D727-A9AE-9D48-AED83DB2D836}"/>
              </a:ext>
            </a:extLst>
          </p:cNvPr>
          <p:cNvSpPr>
            <a:spLocks noGrp="1"/>
          </p:cNvSpPr>
          <p:nvPr>
            <p:ph type="body" sz="quarter" idx="12" hasCustomPrompt="1"/>
          </p:nvPr>
        </p:nvSpPr>
        <p:spPr>
          <a:xfrm>
            <a:off x="914400" y="1392448"/>
            <a:ext cx="10525328" cy="252377"/>
          </a:xfrm>
          <a:prstGeom prst="rect">
            <a:avLst/>
          </a:prstGeom>
        </p:spPr>
        <p:txBody>
          <a:bodyPr wrap="square" lIns="0" tIns="0" rIns="0" bIns="0">
            <a:spAutoFit/>
          </a:bodyPr>
          <a:lstStyle>
            <a:lvl1pPr marL="0" indent="0" algn="l">
              <a:buNone/>
              <a:defRPr sz="1600" b="0" i="0" spc="0">
                <a:solidFill>
                  <a:schemeClr val="tx1">
                    <a:lumMod val="90000"/>
                    <a:lumOff val="10000"/>
                  </a:schemeClr>
                </a:solidFill>
                <a:latin typeface="Simplon Norm Light" panose="020B0300030000000000" pitchFamily="34" charset="77"/>
              </a:defRPr>
            </a:lvl1pPr>
          </a:lstStyle>
          <a:p>
            <a:pPr lvl="0"/>
            <a:r>
              <a:rPr lang="en-US" sz="1800"/>
              <a:t>Slide intro text line - Lorem ipsum dolor sit </a:t>
            </a:r>
            <a:r>
              <a:rPr lang="en-US" sz="1800" err="1"/>
              <a:t>amet</a:t>
            </a:r>
            <a:r>
              <a:rPr lang="en-US" sz="1800"/>
              <a:t>, </a:t>
            </a:r>
            <a:r>
              <a:rPr lang="en-US" sz="1800" err="1"/>
              <a:t>consectetur</a:t>
            </a:r>
            <a:r>
              <a:rPr lang="en-US" sz="1800"/>
              <a:t> </a:t>
            </a:r>
            <a:r>
              <a:rPr lang="en-US" sz="1800" err="1"/>
              <a:t>adipiscing</a:t>
            </a:r>
            <a:r>
              <a:rPr lang="en-US" sz="1800"/>
              <a:t> </a:t>
            </a:r>
            <a:r>
              <a:rPr lang="en-US" sz="1800" err="1"/>
              <a:t>elit</a:t>
            </a:r>
            <a:r>
              <a:rPr lang="en-US" sz="1800"/>
              <a:t>.</a:t>
            </a:r>
            <a:endParaRPr lang="en-US"/>
          </a:p>
        </p:txBody>
      </p:sp>
      <p:sp>
        <p:nvSpPr>
          <p:cNvPr id="4" name="Title 1">
            <a:extLst>
              <a:ext uri="{FF2B5EF4-FFF2-40B4-BE49-F238E27FC236}">
                <a16:creationId xmlns:a16="http://schemas.microsoft.com/office/drawing/2014/main" id="{DA6328EB-4AA4-E369-9E3E-CE4BCB53774D}"/>
              </a:ext>
            </a:extLst>
          </p:cNvPr>
          <p:cNvSpPr>
            <a:spLocks noGrp="1"/>
          </p:cNvSpPr>
          <p:nvPr>
            <p:ph type="title" hasCustomPrompt="1"/>
          </p:nvPr>
        </p:nvSpPr>
        <p:spPr>
          <a:xfrm>
            <a:off x="914400" y="814936"/>
            <a:ext cx="10525328" cy="617541"/>
          </a:xfrm>
          <a:prstGeom prst="rect">
            <a:avLst/>
          </a:prstGeom>
        </p:spPr>
        <p:txBody>
          <a:bodyPr wrap="square" lIns="0" tIns="0" rIns="0" bIns="0">
            <a:spAutoFit/>
          </a:bodyPr>
          <a:lstStyle>
            <a:lvl1pPr>
              <a:lnSpc>
                <a:spcPct val="80000"/>
              </a:lnSpc>
              <a:defRPr sz="4800" b="1" i="0">
                <a:solidFill>
                  <a:schemeClr val="tx1"/>
                </a:solidFill>
                <a:latin typeface="Simplon Norm Bold" panose="020B0500030000000000" pitchFamily="34" charset="77"/>
              </a:defRPr>
            </a:lvl1pPr>
          </a:lstStyle>
          <a:p>
            <a:r>
              <a:rPr lang="en-US"/>
              <a:t>Slide Title</a:t>
            </a:r>
          </a:p>
        </p:txBody>
      </p:sp>
      <p:sp>
        <p:nvSpPr>
          <p:cNvPr id="5" name="Text Placeholder 3">
            <a:extLst>
              <a:ext uri="{FF2B5EF4-FFF2-40B4-BE49-F238E27FC236}">
                <a16:creationId xmlns:a16="http://schemas.microsoft.com/office/drawing/2014/main" id="{569E23FD-E200-FBF0-20BA-0C0725906735}"/>
              </a:ext>
            </a:extLst>
          </p:cNvPr>
          <p:cNvSpPr>
            <a:spLocks noGrp="1"/>
          </p:cNvSpPr>
          <p:nvPr>
            <p:ph type="body" sz="quarter" idx="14" hasCustomPrompt="1"/>
          </p:nvPr>
        </p:nvSpPr>
        <p:spPr>
          <a:xfrm>
            <a:off x="914400" y="548640"/>
            <a:ext cx="10525328" cy="224292"/>
          </a:xfrm>
          <a:prstGeom prst="rect">
            <a:avLst/>
          </a:prstGeom>
        </p:spPr>
        <p:txBody>
          <a:bodyPr wrap="square" lIns="0" tIns="0" rIns="0" bIns="0">
            <a:spAutoFit/>
          </a:bodyPr>
          <a:lstStyle>
            <a:lvl1pPr marL="0" indent="0">
              <a:buNone/>
              <a:defRPr sz="1600" b="0" i="0" spc="600">
                <a:solidFill>
                  <a:schemeClr val="accent1"/>
                </a:solidFill>
                <a:latin typeface="Simplon Norm Light" panose="020B0300030000000000" pitchFamily="34" charset="77"/>
              </a:defRPr>
            </a:lvl1pPr>
            <a:lvl2pPr>
              <a:defRPr b="0" i="0" spc="600">
                <a:solidFill>
                  <a:schemeClr val="accent1">
                    <a:lumMod val="40000"/>
                    <a:lumOff val="60000"/>
                  </a:schemeClr>
                </a:solidFill>
                <a:latin typeface="Simplon Norm" panose="020B0500030000000000" pitchFamily="34" charset="77"/>
              </a:defRPr>
            </a:lvl2pPr>
            <a:lvl3pPr>
              <a:defRPr b="0" i="0" spc="600">
                <a:solidFill>
                  <a:schemeClr val="accent1">
                    <a:lumMod val="40000"/>
                    <a:lumOff val="60000"/>
                  </a:schemeClr>
                </a:solidFill>
                <a:latin typeface="Simplon Norm" panose="020B0500030000000000" pitchFamily="34" charset="77"/>
              </a:defRPr>
            </a:lvl3pPr>
            <a:lvl4pPr>
              <a:defRPr b="0" i="0" spc="600">
                <a:solidFill>
                  <a:schemeClr val="accent1">
                    <a:lumMod val="40000"/>
                    <a:lumOff val="60000"/>
                  </a:schemeClr>
                </a:solidFill>
                <a:latin typeface="Simplon Norm" panose="020B0500030000000000" pitchFamily="34" charset="77"/>
              </a:defRPr>
            </a:lvl4pPr>
            <a:lvl5pPr>
              <a:defRPr b="0" i="0" spc="600">
                <a:solidFill>
                  <a:schemeClr val="accent1">
                    <a:lumMod val="40000"/>
                    <a:lumOff val="60000"/>
                  </a:schemeClr>
                </a:solidFill>
                <a:latin typeface="Simplon Norm" panose="020B0500030000000000" pitchFamily="34" charset="77"/>
              </a:defRPr>
            </a:lvl5pPr>
          </a:lstStyle>
          <a:p>
            <a:pPr lvl="0"/>
            <a:r>
              <a:rPr lang="en-US"/>
              <a:t>EYEBROW</a:t>
            </a:r>
          </a:p>
        </p:txBody>
      </p:sp>
    </p:spTree>
    <p:extLst>
      <p:ext uri="{BB962C8B-B14F-4D97-AF65-F5344CB8AC3E}">
        <p14:creationId xmlns:p14="http://schemas.microsoft.com/office/powerpoint/2010/main" val="394546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5CA3C-61D4-1F9E-03F7-1F2A3015C6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7FC676-5DC7-E5BD-6699-FE9C87188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34FC6-6884-2C5B-B038-A439BB56E302}"/>
              </a:ext>
            </a:extLst>
          </p:cNvPr>
          <p:cNvSpPr>
            <a:spLocks noGrp="1"/>
          </p:cNvSpPr>
          <p:nvPr>
            <p:ph type="dt" sz="half" idx="10"/>
          </p:nvPr>
        </p:nvSpPr>
        <p:spPr/>
        <p:txBody>
          <a:bodyPr/>
          <a:lstStyle/>
          <a:p>
            <a:fld id="{22343156-7419-43E6-AC95-6CCBA3498D33}" type="datetimeFigureOut">
              <a:rPr lang="en-US" smtClean="0"/>
              <a:t>7/19/2024</a:t>
            </a:fld>
            <a:endParaRPr lang="en-US"/>
          </a:p>
        </p:txBody>
      </p:sp>
      <p:sp>
        <p:nvSpPr>
          <p:cNvPr id="5" name="Footer Placeholder 4">
            <a:extLst>
              <a:ext uri="{FF2B5EF4-FFF2-40B4-BE49-F238E27FC236}">
                <a16:creationId xmlns:a16="http://schemas.microsoft.com/office/drawing/2014/main" id="{41653A01-7E09-D3DD-7E5A-DB30F31D1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5A6F8-8AE9-8D2D-D690-CD0CD383E8EE}"/>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183183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E34C-9229-0274-B9B0-58D625707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DD0077-F255-F704-F68F-17CD09ED21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0C6A48-A657-3F55-14D6-B31A7C419BA4}"/>
              </a:ext>
            </a:extLst>
          </p:cNvPr>
          <p:cNvSpPr>
            <a:spLocks noGrp="1"/>
          </p:cNvSpPr>
          <p:nvPr>
            <p:ph type="dt" sz="half" idx="10"/>
          </p:nvPr>
        </p:nvSpPr>
        <p:spPr/>
        <p:txBody>
          <a:bodyPr/>
          <a:lstStyle/>
          <a:p>
            <a:fld id="{22343156-7419-43E6-AC95-6CCBA3498D33}" type="datetimeFigureOut">
              <a:rPr lang="en-US" smtClean="0"/>
              <a:t>7/19/2024</a:t>
            </a:fld>
            <a:endParaRPr lang="en-US"/>
          </a:p>
        </p:txBody>
      </p:sp>
      <p:sp>
        <p:nvSpPr>
          <p:cNvPr id="5" name="Footer Placeholder 4">
            <a:extLst>
              <a:ext uri="{FF2B5EF4-FFF2-40B4-BE49-F238E27FC236}">
                <a16:creationId xmlns:a16="http://schemas.microsoft.com/office/drawing/2014/main" id="{F8DA5C41-E3D6-3B63-CECF-9EAA32995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56A67-1703-8085-E0C0-C4CE15F0DEB1}"/>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181415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8167-B8EE-2468-1C03-EF0352563B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C5C74C-9333-2222-97D5-41BEDAF83B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A68208-FE22-5E87-1DAB-410F97382E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F705E5-00CB-678F-D143-73F189F64884}"/>
              </a:ext>
            </a:extLst>
          </p:cNvPr>
          <p:cNvSpPr>
            <a:spLocks noGrp="1"/>
          </p:cNvSpPr>
          <p:nvPr>
            <p:ph type="dt" sz="half" idx="10"/>
          </p:nvPr>
        </p:nvSpPr>
        <p:spPr/>
        <p:txBody>
          <a:bodyPr/>
          <a:lstStyle/>
          <a:p>
            <a:fld id="{22343156-7419-43E6-AC95-6CCBA3498D33}" type="datetimeFigureOut">
              <a:rPr lang="en-US" smtClean="0"/>
              <a:t>7/19/2024</a:t>
            </a:fld>
            <a:endParaRPr lang="en-US"/>
          </a:p>
        </p:txBody>
      </p:sp>
      <p:sp>
        <p:nvSpPr>
          <p:cNvPr id="6" name="Footer Placeholder 5">
            <a:extLst>
              <a:ext uri="{FF2B5EF4-FFF2-40B4-BE49-F238E27FC236}">
                <a16:creationId xmlns:a16="http://schemas.microsoft.com/office/drawing/2014/main" id="{2B632D71-10BF-C32F-8648-79ED3FC47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0CB8C-1A2F-F025-ADC6-79C667E544B7}"/>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397805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CC0B-8D72-BCD2-0B9C-9055CCFCC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1A1C26-5E38-5CFF-925C-F2B80CD3B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B14AE-42C4-7352-C67F-C7D20B5EF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F1A85B-FBF5-E18F-11EC-F9863CCF8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0D073E-6E35-FC1B-7CAB-4A1B069AE0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18C0E1-9DA7-702D-E540-3F7077967BA6}"/>
              </a:ext>
            </a:extLst>
          </p:cNvPr>
          <p:cNvSpPr>
            <a:spLocks noGrp="1"/>
          </p:cNvSpPr>
          <p:nvPr>
            <p:ph type="dt" sz="half" idx="10"/>
          </p:nvPr>
        </p:nvSpPr>
        <p:spPr/>
        <p:txBody>
          <a:bodyPr/>
          <a:lstStyle/>
          <a:p>
            <a:fld id="{22343156-7419-43E6-AC95-6CCBA3498D33}" type="datetimeFigureOut">
              <a:rPr lang="en-US" smtClean="0"/>
              <a:t>7/19/2024</a:t>
            </a:fld>
            <a:endParaRPr lang="en-US"/>
          </a:p>
        </p:txBody>
      </p:sp>
      <p:sp>
        <p:nvSpPr>
          <p:cNvPr id="8" name="Footer Placeholder 7">
            <a:extLst>
              <a:ext uri="{FF2B5EF4-FFF2-40B4-BE49-F238E27FC236}">
                <a16:creationId xmlns:a16="http://schemas.microsoft.com/office/drawing/2014/main" id="{83A49390-733F-FFD7-803E-3AD73F3591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99172D-06F7-8D40-6025-47034D0B863D}"/>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8867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E9EC-BC27-F4FA-8787-153CA6A152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B8AEEC-A915-AFAE-DCD2-7ADC46DAE766}"/>
              </a:ext>
            </a:extLst>
          </p:cNvPr>
          <p:cNvSpPr>
            <a:spLocks noGrp="1"/>
          </p:cNvSpPr>
          <p:nvPr>
            <p:ph type="dt" sz="half" idx="10"/>
          </p:nvPr>
        </p:nvSpPr>
        <p:spPr/>
        <p:txBody>
          <a:bodyPr/>
          <a:lstStyle/>
          <a:p>
            <a:fld id="{22343156-7419-43E6-AC95-6CCBA3498D33}" type="datetimeFigureOut">
              <a:rPr lang="en-US" smtClean="0"/>
              <a:t>7/19/2024</a:t>
            </a:fld>
            <a:endParaRPr lang="en-US"/>
          </a:p>
        </p:txBody>
      </p:sp>
      <p:sp>
        <p:nvSpPr>
          <p:cNvPr id="4" name="Footer Placeholder 3">
            <a:extLst>
              <a:ext uri="{FF2B5EF4-FFF2-40B4-BE49-F238E27FC236}">
                <a16:creationId xmlns:a16="http://schemas.microsoft.com/office/drawing/2014/main" id="{80A74F7F-D598-4794-DA9C-7FA9177E21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50DA97-5427-67C3-7C2D-976962B5C06B}"/>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44577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4E04E-BCAE-53B8-86A1-BF49E87B99C1}"/>
              </a:ext>
            </a:extLst>
          </p:cNvPr>
          <p:cNvSpPr>
            <a:spLocks noGrp="1"/>
          </p:cNvSpPr>
          <p:nvPr>
            <p:ph type="dt" sz="half" idx="10"/>
          </p:nvPr>
        </p:nvSpPr>
        <p:spPr/>
        <p:txBody>
          <a:bodyPr/>
          <a:lstStyle/>
          <a:p>
            <a:fld id="{22343156-7419-43E6-AC95-6CCBA3498D33}" type="datetimeFigureOut">
              <a:rPr lang="en-US" smtClean="0"/>
              <a:t>7/19/2024</a:t>
            </a:fld>
            <a:endParaRPr lang="en-US"/>
          </a:p>
        </p:txBody>
      </p:sp>
      <p:sp>
        <p:nvSpPr>
          <p:cNvPr id="3" name="Footer Placeholder 2">
            <a:extLst>
              <a:ext uri="{FF2B5EF4-FFF2-40B4-BE49-F238E27FC236}">
                <a16:creationId xmlns:a16="http://schemas.microsoft.com/office/drawing/2014/main" id="{A1890B52-F294-7F8F-576A-3A2C07774C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EEBD43-D92C-885F-C24B-77AAA258DAB5}"/>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329811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D6F9-9ACF-5BB7-4188-7C07F149C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A6139-6B53-A1FF-58B4-2FF7215659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D8EC55-A209-52F7-D795-E49E78DB6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3B4B9-0826-EA95-BD2B-54F0E38A0EED}"/>
              </a:ext>
            </a:extLst>
          </p:cNvPr>
          <p:cNvSpPr>
            <a:spLocks noGrp="1"/>
          </p:cNvSpPr>
          <p:nvPr>
            <p:ph type="dt" sz="half" idx="10"/>
          </p:nvPr>
        </p:nvSpPr>
        <p:spPr/>
        <p:txBody>
          <a:bodyPr/>
          <a:lstStyle/>
          <a:p>
            <a:fld id="{22343156-7419-43E6-AC95-6CCBA3498D33}" type="datetimeFigureOut">
              <a:rPr lang="en-US" smtClean="0"/>
              <a:t>7/19/2024</a:t>
            </a:fld>
            <a:endParaRPr lang="en-US"/>
          </a:p>
        </p:txBody>
      </p:sp>
      <p:sp>
        <p:nvSpPr>
          <p:cNvPr id="6" name="Footer Placeholder 5">
            <a:extLst>
              <a:ext uri="{FF2B5EF4-FFF2-40B4-BE49-F238E27FC236}">
                <a16:creationId xmlns:a16="http://schemas.microsoft.com/office/drawing/2014/main" id="{9DAB9907-2CB4-25FB-5C72-08CF279B5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79BF8-8800-8650-C416-4E9DED34BB62}"/>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236393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28B2-B44C-CCA1-BF12-2F59A2C0C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2235F4-712D-11E0-5C0E-F32375CAD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53E237-6A3C-9ACC-C788-6298F5603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72530-B5E8-DA26-82DF-824B73F84E0A}"/>
              </a:ext>
            </a:extLst>
          </p:cNvPr>
          <p:cNvSpPr>
            <a:spLocks noGrp="1"/>
          </p:cNvSpPr>
          <p:nvPr>
            <p:ph type="dt" sz="half" idx="10"/>
          </p:nvPr>
        </p:nvSpPr>
        <p:spPr/>
        <p:txBody>
          <a:bodyPr/>
          <a:lstStyle/>
          <a:p>
            <a:fld id="{22343156-7419-43E6-AC95-6CCBA3498D33}" type="datetimeFigureOut">
              <a:rPr lang="en-US" smtClean="0"/>
              <a:t>7/19/2024</a:t>
            </a:fld>
            <a:endParaRPr lang="en-US"/>
          </a:p>
        </p:txBody>
      </p:sp>
      <p:sp>
        <p:nvSpPr>
          <p:cNvPr id="6" name="Footer Placeholder 5">
            <a:extLst>
              <a:ext uri="{FF2B5EF4-FFF2-40B4-BE49-F238E27FC236}">
                <a16:creationId xmlns:a16="http://schemas.microsoft.com/office/drawing/2014/main" id="{27792342-30B6-FE41-9270-3C00E71C5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E8E4C-11C9-9403-435F-C05780F92501}"/>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219921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92D538-2789-5124-F518-FE7BA831A3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7FDEAA-FA13-5FCB-DADC-42697BE8A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6200F-7DF0-C00B-C901-8538BF832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343156-7419-43E6-AC95-6CCBA3498D33}" type="datetimeFigureOut">
              <a:rPr lang="en-US" smtClean="0"/>
              <a:t>7/19/2024</a:t>
            </a:fld>
            <a:endParaRPr lang="en-US"/>
          </a:p>
        </p:txBody>
      </p:sp>
      <p:sp>
        <p:nvSpPr>
          <p:cNvPr id="5" name="Footer Placeholder 4">
            <a:extLst>
              <a:ext uri="{FF2B5EF4-FFF2-40B4-BE49-F238E27FC236}">
                <a16:creationId xmlns:a16="http://schemas.microsoft.com/office/drawing/2014/main" id="{FCAAB3E6-EE9C-944E-F6C7-70DD32484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9E33A0C-1D75-58D9-F49D-893924EC1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ABCF93-3CE2-42EB-93F7-66CADBF9B95F}" type="slidenum">
              <a:rPr lang="en-US" smtClean="0"/>
              <a:t>‹#›</a:t>
            </a:fld>
            <a:endParaRPr lang="en-US"/>
          </a:p>
        </p:txBody>
      </p:sp>
    </p:spTree>
    <p:extLst>
      <p:ext uri="{BB962C8B-B14F-4D97-AF65-F5344CB8AC3E}">
        <p14:creationId xmlns:p14="http://schemas.microsoft.com/office/powerpoint/2010/main" val="3487350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7FFDEE75_C79AF9C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7FFDEE77_1053CCC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7FFDEE8C_B857C965.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literature.rockwellautomation.com/idc/groups/literature/documents/rm/1766-rm001_-en-p.pdf"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s://modbus.org/docs/Modbus_Messaging_Implementation_Guide_V1_0b.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7FFDEE7D_D3A7151B.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2C15-4DD8-8ABF-D534-1111B93621C8}"/>
              </a:ext>
            </a:extLst>
          </p:cNvPr>
          <p:cNvSpPr>
            <a:spLocks noGrp="1"/>
          </p:cNvSpPr>
          <p:nvPr>
            <p:ph type="title"/>
          </p:nvPr>
        </p:nvSpPr>
        <p:spPr>
          <a:xfrm>
            <a:off x="-97971" y="2828716"/>
            <a:ext cx="7899662" cy="908518"/>
          </a:xfrm>
        </p:spPr>
        <p:txBody>
          <a:bodyPr/>
          <a:lstStyle/>
          <a:p>
            <a:r>
              <a:rPr lang="en-US" sz="7200" b="0">
                <a:latin typeface="Simplon Norm" panose="020B0500030000000000"/>
              </a:rPr>
              <a:t>CVE-2021-22659</a:t>
            </a:r>
          </a:p>
        </p:txBody>
      </p:sp>
      <p:sp>
        <p:nvSpPr>
          <p:cNvPr id="4" name="Text Placeholder 3">
            <a:extLst>
              <a:ext uri="{FF2B5EF4-FFF2-40B4-BE49-F238E27FC236}">
                <a16:creationId xmlns:a16="http://schemas.microsoft.com/office/drawing/2014/main" id="{5B8B6BAF-A8B4-DE65-537F-247084356628}"/>
              </a:ext>
            </a:extLst>
          </p:cNvPr>
          <p:cNvSpPr>
            <a:spLocks noGrp="1"/>
          </p:cNvSpPr>
          <p:nvPr>
            <p:ph type="body" sz="quarter" idx="15"/>
          </p:nvPr>
        </p:nvSpPr>
        <p:spPr>
          <a:xfrm>
            <a:off x="0" y="4663553"/>
            <a:ext cx="11756571" cy="2194447"/>
          </a:xfrm>
        </p:spPr>
        <p:txBody>
          <a:bodyPr/>
          <a:lstStyle/>
          <a:p>
            <a:pPr marL="7620"/>
            <a:r>
              <a:rPr lang="en-US">
                <a:latin typeface="Simplon Norm"/>
              </a:rPr>
              <a:t>Prepared for: All Employees​</a:t>
            </a:r>
          </a:p>
          <a:p>
            <a:pPr marL="7620"/>
            <a:r>
              <a:rPr lang="en-US">
                <a:latin typeface="Simplon Norm"/>
              </a:rPr>
              <a:t>Prepared by: Nhat Dang &amp; Trang Tran​</a:t>
            </a:r>
          </a:p>
          <a:p>
            <a:pPr marL="7620"/>
            <a:r>
              <a:rPr lang="en-US">
                <a:latin typeface="Simplon Norm"/>
              </a:rPr>
              <a:t>Release Date: 18/07/2024</a:t>
            </a:r>
            <a:endParaRPr lang="en-US"/>
          </a:p>
          <a:p>
            <a:pPr marL="7620"/>
            <a:r>
              <a:rPr lang="en-US">
                <a:latin typeface="Simplon Norm"/>
              </a:rPr>
              <a:t>For more information email nhat.fellowship@opswat.com &amp; trang.fellowship@opswat.com </a:t>
            </a:r>
            <a:endParaRPr lang="en-US"/>
          </a:p>
        </p:txBody>
      </p:sp>
      <p:sp>
        <p:nvSpPr>
          <p:cNvPr id="7" name="TextBox 6">
            <a:extLst>
              <a:ext uri="{FF2B5EF4-FFF2-40B4-BE49-F238E27FC236}">
                <a16:creationId xmlns:a16="http://schemas.microsoft.com/office/drawing/2014/main" id="{F6819F47-52A4-983D-FE8D-8F387337635B}"/>
              </a:ext>
            </a:extLst>
          </p:cNvPr>
          <p:cNvSpPr txBox="1"/>
          <p:nvPr/>
        </p:nvSpPr>
        <p:spPr>
          <a:xfrm>
            <a:off x="779368" y="3651012"/>
            <a:ext cx="6144984" cy="369332"/>
          </a:xfrm>
          <a:prstGeom prst="rect">
            <a:avLst/>
          </a:prstGeom>
          <a:noFill/>
        </p:spPr>
        <p:txBody>
          <a:bodyPr wrap="square">
            <a:spAutoFit/>
          </a:bodyPr>
          <a:lstStyle/>
          <a:p>
            <a:r>
              <a:rPr lang="en-US">
                <a:solidFill>
                  <a:schemeClr val="bg1"/>
                </a:solidFill>
                <a:latin typeface="Simplon Norm" panose="020B0500030000000000"/>
              </a:rPr>
              <a:t>Graduate Fellowship Program</a:t>
            </a:r>
          </a:p>
        </p:txBody>
      </p:sp>
    </p:spTree>
    <p:extLst>
      <p:ext uri="{BB962C8B-B14F-4D97-AF65-F5344CB8AC3E}">
        <p14:creationId xmlns:p14="http://schemas.microsoft.com/office/powerpoint/2010/main" val="248668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243476A7-1F13-E417-A9A1-0BCC340D5BD3}"/>
              </a:ext>
            </a:extLst>
          </p:cNvPr>
          <p:cNvSpPr txBox="1">
            <a:spLocks/>
          </p:cNvSpPr>
          <p:nvPr/>
        </p:nvSpPr>
        <p:spPr>
          <a:xfrm>
            <a:off x="914398" y="785763"/>
            <a:ext cx="10525328"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err="1">
                <a:latin typeface="Simplon Norm" panose="020B0500030000000000"/>
              </a:rPr>
              <a:t>Modbus</a:t>
            </a:r>
            <a:r>
              <a:rPr lang="vi-VN" sz="3600" b="0">
                <a:latin typeface="Simplon Norm" panose="020B0500030000000000"/>
              </a:rPr>
              <a:t> </a:t>
            </a:r>
            <a:r>
              <a:rPr lang="vi-VN" sz="3600" b="0" err="1">
                <a:latin typeface="Simplon Norm" panose="020B0500030000000000"/>
              </a:rPr>
              <a:t>protocol</a:t>
            </a:r>
            <a:endParaRPr lang="vi-VN" sz="3600" b="0">
              <a:latin typeface="Simplon Norm" panose="020B0500030000000000"/>
            </a:endParaRPr>
          </a:p>
        </p:txBody>
      </p:sp>
      <p:cxnSp>
        <p:nvCxnSpPr>
          <p:cNvPr id="5" name="Straight Connector 4">
            <a:extLst>
              <a:ext uri="{FF2B5EF4-FFF2-40B4-BE49-F238E27FC236}">
                <a16:creationId xmlns:a16="http://schemas.microsoft.com/office/drawing/2014/main" id="{4E190223-7E93-EE4F-B6EA-B4547020D915}"/>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7358682-AB1A-0649-AC89-D022C2B15A99}"/>
              </a:ext>
            </a:extLst>
          </p:cNvPr>
          <p:cNvSpPr txBox="1"/>
          <p:nvPr/>
        </p:nvSpPr>
        <p:spPr>
          <a:xfrm>
            <a:off x="914399" y="1327390"/>
            <a:ext cx="962492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000">
              <a:latin typeface="Simplon Norm Light"/>
            </a:endParaRPr>
          </a:p>
          <a:p>
            <a:pPr algn="just"/>
            <a:r>
              <a:rPr lang="en-US" sz="2000">
                <a:latin typeface="Simplon Norm Light"/>
                <a:ea typeface="+mn-lt"/>
                <a:cs typeface="+mn-lt"/>
              </a:rPr>
              <a:t>Modbus operates on the "Client-Server (Master-Slave)" principle. </a:t>
            </a:r>
          </a:p>
          <a:p>
            <a:pPr algn="just"/>
            <a:r>
              <a:rPr lang="en-US" sz="2000">
                <a:latin typeface="Simplon Norm Light"/>
                <a:ea typeface="+mn-lt"/>
                <a:cs typeface="+mn-lt"/>
              </a:rPr>
              <a:t>A Server can connect to one or multiple Client.</a:t>
            </a:r>
            <a:endParaRPr lang="en-US" sz="2000">
              <a:latin typeface="Simplon Norm Light"/>
            </a:endParaRPr>
          </a:p>
          <a:p>
            <a:pPr algn="just"/>
            <a:r>
              <a:rPr lang="en-US" sz="2000">
                <a:latin typeface="Simplon Norm Light"/>
                <a:ea typeface="+mn-lt"/>
                <a:cs typeface="+mn-lt"/>
              </a:rPr>
              <a:t>In Modbus protocol, there is no requirement for authentication between client and server. </a:t>
            </a:r>
            <a:endParaRPr lang="en-US" sz="2000">
              <a:latin typeface="Simplon Norm Light"/>
            </a:endParaRPr>
          </a:p>
          <a:p>
            <a:pPr algn="just"/>
            <a:endParaRPr lang="en-US" sz="2000">
              <a:latin typeface="Simplon Norm Light"/>
            </a:endParaRPr>
          </a:p>
          <a:p>
            <a:pPr algn="just"/>
            <a:endParaRPr lang="en-US" sz="2000">
              <a:latin typeface="Simplon Norm Light"/>
            </a:endParaRPr>
          </a:p>
          <a:p>
            <a:pPr algn="just"/>
            <a:endParaRPr lang="en-US" sz="2000">
              <a:latin typeface="Simplon Norm Light"/>
            </a:endParaRPr>
          </a:p>
        </p:txBody>
      </p:sp>
      <p:pic>
        <p:nvPicPr>
          <p:cNvPr id="15" name="Picture 14" descr="A diagram of a server and client&#10;&#10;Description automatically generated">
            <a:extLst>
              <a:ext uri="{FF2B5EF4-FFF2-40B4-BE49-F238E27FC236}">
                <a16:creationId xmlns:a16="http://schemas.microsoft.com/office/drawing/2014/main" id="{83CFD9A8-1645-01DA-68AE-9E66E9AE49C1}"/>
              </a:ext>
            </a:extLst>
          </p:cNvPr>
          <p:cNvPicPr>
            <a:picLocks noChangeAspect="1"/>
          </p:cNvPicPr>
          <p:nvPr/>
        </p:nvPicPr>
        <p:blipFill rotWithShape="1">
          <a:blip r:embed="rId3"/>
          <a:srcRect l="20981" t="6591" r="32343" b="9988"/>
          <a:stretch/>
        </p:blipFill>
        <p:spPr>
          <a:xfrm>
            <a:off x="3975187" y="2759787"/>
            <a:ext cx="3883564" cy="3897360"/>
          </a:xfrm>
          <a:prstGeom prst="rect">
            <a:avLst/>
          </a:prstGeom>
        </p:spPr>
      </p:pic>
    </p:spTree>
    <p:extLst>
      <p:ext uri="{BB962C8B-B14F-4D97-AF65-F5344CB8AC3E}">
        <p14:creationId xmlns:p14="http://schemas.microsoft.com/office/powerpoint/2010/main" val="3348822467"/>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C58ACFFF-508A-D4CF-15AD-BCCCBA28D993}"/>
              </a:ext>
            </a:extLst>
          </p:cNvPr>
          <p:cNvSpPr txBox="1">
            <a:spLocks/>
          </p:cNvSpPr>
          <p:nvPr/>
        </p:nvSpPr>
        <p:spPr>
          <a:xfrm>
            <a:off x="914398" y="785763"/>
            <a:ext cx="10525328"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err="1">
                <a:latin typeface="Simplon Norm" panose="020B0500030000000000"/>
              </a:rPr>
              <a:t>Modbus</a:t>
            </a:r>
            <a:r>
              <a:rPr lang="vi-VN" sz="3600" b="0">
                <a:latin typeface="Simplon Norm" panose="020B0500030000000000"/>
              </a:rPr>
              <a:t> </a:t>
            </a:r>
            <a:r>
              <a:rPr lang="vi-VN" sz="3600" b="0" err="1">
                <a:latin typeface="Simplon Norm" panose="020B0500030000000000"/>
              </a:rPr>
              <a:t>protocol</a:t>
            </a:r>
          </a:p>
        </p:txBody>
      </p:sp>
      <p:cxnSp>
        <p:nvCxnSpPr>
          <p:cNvPr id="5" name="Straight Connector 4">
            <a:extLst>
              <a:ext uri="{FF2B5EF4-FFF2-40B4-BE49-F238E27FC236}">
                <a16:creationId xmlns:a16="http://schemas.microsoft.com/office/drawing/2014/main" id="{DBA1B991-CD50-1BE6-56ED-98D67BA343D9}"/>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2" name="Picture 1" descr="A diagram of a computer program&#10;&#10;Description automatically generated">
            <a:extLst>
              <a:ext uri="{FF2B5EF4-FFF2-40B4-BE49-F238E27FC236}">
                <a16:creationId xmlns:a16="http://schemas.microsoft.com/office/drawing/2014/main" id="{D17FE0A9-DE83-590A-B21D-FFDD51A3BCEE}"/>
              </a:ext>
            </a:extLst>
          </p:cNvPr>
          <p:cNvPicPr>
            <a:picLocks noChangeAspect="1"/>
          </p:cNvPicPr>
          <p:nvPr/>
        </p:nvPicPr>
        <p:blipFill>
          <a:blip r:embed="rId3"/>
          <a:stretch>
            <a:fillRect/>
          </a:stretch>
        </p:blipFill>
        <p:spPr>
          <a:xfrm>
            <a:off x="1986827" y="2260023"/>
            <a:ext cx="7594888" cy="2337954"/>
          </a:xfrm>
          <a:prstGeom prst="rect">
            <a:avLst/>
          </a:prstGeom>
        </p:spPr>
      </p:pic>
      <p:sp>
        <p:nvSpPr>
          <p:cNvPr id="4" name="TextBox 3">
            <a:extLst>
              <a:ext uri="{FF2B5EF4-FFF2-40B4-BE49-F238E27FC236}">
                <a16:creationId xmlns:a16="http://schemas.microsoft.com/office/drawing/2014/main" id="{C4AF5369-322D-ABD7-84CA-11A48640E8BD}"/>
              </a:ext>
            </a:extLst>
          </p:cNvPr>
          <p:cNvSpPr txBox="1"/>
          <p:nvPr/>
        </p:nvSpPr>
        <p:spPr>
          <a:xfrm>
            <a:off x="914400" y="5417128"/>
            <a:ext cx="105294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Simplon Norm Light"/>
                <a:cs typeface="Segoe UI"/>
              </a:rPr>
              <a:t>Function Code: </a:t>
            </a:r>
            <a:r>
              <a:rPr lang="en-US">
                <a:latin typeface="Simplon Norm Light"/>
                <a:ea typeface="+mn-lt"/>
                <a:cs typeface="+mn-lt"/>
              </a:rPr>
              <a:t>tells the server what kind of action to perform.</a:t>
            </a:r>
          </a:p>
          <a:p>
            <a:pPr algn="just"/>
            <a:r>
              <a:rPr lang="en-US">
                <a:latin typeface="Simplon Norm Light"/>
                <a:cs typeface="Segoe UI"/>
              </a:rPr>
              <a:t>Data: </a:t>
            </a:r>
            <a:r>
              <a:rPr lang="en-US">
                <a:latin typeface="Simplon Norm Light"/>
                <a:ea typeface="+mn-lt"/>
                <a:cs typeface="+mn-lt"/>
              </a:rPr>
              <a:t>contains additional information that the server uses to take the action defined by the function code.</a:t>
            </a:r>
          </a:p>
        </p:txBody>
      </p:sp>
      <p:sp>
        <p:nvSpPr>
          <p:cNvPr id="7" name="TextBox 6">
            <a:extLst>
              <a:ext uri="{FF2B5EF4-FFF2-40B4-BE49-F238E27FC236}">
                <a16:creationId xmlns:a16="http://schemas.microsoft.com/office/drawing/2014/main" id="{98035D12-C4F8-4BED-5212-27351CE5B6AA}"/>
              </a:ext>
            </a:extLst>
          </p:cNvPr>
          <p:cNvSpPr txBox="1"/>
          <p:nvPr/>
        </p:nvSpPr>
        <p:spPr>
          <a:xfrm>
            <a:off x="914400" y="1464400"/>
            <a:ext cx="30341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SimplonNorm"/>
              </a:rPr>
              <a:t>Message structure</a:t>
            </a:r>
          </a:p>
        </p:txBody>
      </p:sp>
      <p:sp>
        <p:nvSpPr>
          <p:cNvPr id="8" name="TextBox 7">
            <a:extLst>
              <a:ext uri="{FF2B5EF4-FFF2-40B4-BE49-F238E27FC236}">
                <a16:creationId xmlns:a16="http://schemas.microsoft.com/office/drawing/2014/main" id="{3AAB7D11-61E1-BD85-5DD7-E3A0F765D916}"/>
              </a:ext>
            </a:extLst>
          </p:cNvPr>
          <p:cNvSpPr txBox="1"/>
          <p:nvPr/>
        </p:nvSpPr>
        <p:spPr>
          <a:xfrm>
            <a:off x="1981200" y="4710545"/>
            <a:ext cx="46135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SimplonNorm"/>
              </a:rPr>
              <a:t>*Source: Modbus protocol Implement guide V1b​</a:t>
            </a:r>
            <a:endParaRPr lang="en-US"/>
          </a:p>
        </p:txBody>
      </p:sp>
    </p:spTree>
    <p:extLst>
      <p:ext uri="{BB962C8B-B14F-4D97-AF65-F5344CB8AC3E}">
        <p14:creationId xmlns:p14="http://schemas.microsoft.com/office/powerpoint/2010/main" val="27392736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computer program&#10;&#10;Description automatically generated">
            <a:extLst>
              <a:ext uri="{FF2B5EF4-FFF2-40B4-BE49-F238E27FC236}">
                <a16:creationId xmlns:a16="http://schemas.microsoft.com/office/drawing/2014/main" id="{84136AA8-EADD-9CAF-36D3-494C5F04A84D}"/>
              </a:ext>
            </a:extLst>
          </p:cNvPr>
          <p:cNvPicPr>
            <a:picLocks noChangeAspect="1"/>
          </p:cNvPicPr>
          <p:nvPr/>
        </p:nvPicPr>
        <p:blipFill rotWithShape="1">
          <a:blip r:embed="rId2"/>
          <a:srcRect t="43800" r="-182" b="-595"/>
          <a:stretch/>
        </p:blipFill>
        <p:spPr>
          <a:xfrm>
            <a:off x="2821676" y="1530871"/>
            <a:ext cx="7608748" cy="1327857"/>
          </a:xfrm>
          <a:prstGeom prst="rect">
            <a:avLst/>
          </a:prstGeom>
        </p:spPr>
      </p:pic>
      <p:pic>
        <p:nvPicPr>
          <p:cNvPr id="2" name="Picture 1" descr="A screen shot of a computer&#10;&#10;Description automatically generated">
            <a:extLst>
              <a:ext uri="{FF2B5EF4-FFF2-40B4-BE49-F238E27FC236}">
                <a16:creationId xmlns:a16="http://schemas.microsoft.com/office/drawing/2014/main" id="{1C36D484-3FDE-4E19-37B7-328945249A75}"/>
              </a:ext>
            </a:extLst>
          </p:cNvPr>
          <p:cNvPicPr>
            <a:picLocks noChangeAspect="1"/>
          </p:cNvPicPr>
          <p:nvPr/>
        </p:nvPicPr>
        <p:blipFill>
          <a:blip r:embed="rId3"/>
          <a:stretch>
            <a:fillRect/>
          </a:stretch>
        </p:blipFill>
        <p:spPr>
          <a:xfrm>
            <a:off x="527919" y="2863796"/>
            <a:ext cx="6096000" cy="1442565"/>
          </a:xfrm>
          <a:prstGeom prst="rect">
            <a:avLst/>
          </a:prstGeom>
        </p:spPr>
      </p:pic>
      <p:pic>
        <p:nvPicPr>
          <p:cNvPr id="3" name="Picture 2" descr="A black screen with white text&#10;&#10;Description automatically generated">
            <a:extLst>
              <a:ext uri="{FF2B5EF4-FFF2-40B4-BE49-F238E27FC236}">
                <a16:creationId xmlns:a16="http://schemas.microsoft.com/office/drawing/2014/main" id="{0EBAD48B-A4A7-51E6-13F0-3C1C60022ED0}"/>
              </a:ext>
            </a:extLst>
          </p:cNvPr>
          <p:cNvPicPr>
            <a:picLocks noChangeAspect="1"/>
          </p:cNvPicPr>
          <p:nvPr/>
        </p:nvPicPr>
        <p:blipFill>
          <a:blip r:embed="rId4"/>
          <a:stretch>
            <a:fillRect/>
          </a:stretch>
        </p:blipFill>
        <p:spPr>
          <a:xfrm>
            <a:off x="6626020" y="2863031"/>
            <a:ext cx="5429250" cy="3467100"/>
          </a:xfrm>
          <a:prstGeom prst="rect">
            <a:avLst/>
          </a:prstGeom>
        </p:spPr>
      </p:pic>
      <p:sp>
        <p:nvSpPr>
          <p:cNvPr id="5" name="TextBox 4">
            <a:extLst>
              <a:ext uri="{FF2B5EF4-FFF2-40B4-BE49-F238E27FC236}">
                <a16:creationId xmlns:a16="http://schemas.microsoft.com/office/drawing/2014/main" id="{1C829A04-D92E-7414-BC11-D1339E412561}"/>
              </a:ext>
            </a:extLst>
          </p:cNvPr>
          <p:cNvSpPr txBox="1"/>
          <p:nvPr/>
        </p:nvSpPr>
        <p:spPr>
          <a:xfrm>
            <a:off x="533400" y="644013"/>
            <a:ext cx="64180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SimplonNorm"/>
              </a:rPr>
              <a:t>Modbus TCP packet capture by Wireshark</a:t>
            </a:r>
          </a:p>
        </p:txBody>
      </p:sp>
      <p:sp>
        <p:nvSpPr>
          <p:cNvPr id="4" name="TextBox 3">
            <a:extLst>
              <a:ext uri="{FF2B5EF4-FFF2-40B4-BE49-F238E27FC236}">
                <a16:creationId xmlns:a16="http://schemas.microsoft.com/office/drawing/2014/main" id="{CDB1EDDF-1D05-9EC5-018D-D4EE27A96CE7}"/>
              </a:ext>
            </a:extLst>
          </p:cNvPr>
          <p:cNvSpPr txBox="1"/>
          <p:nvPr/>
        </p:nvSpPr>
        <p:spPr>
          <a:xfrm>
            <a:off x="2008239" y="4306529"/>
            <a:ext cx="461132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SimplonNorm"/>
                <a:cs typeface="Segoe UI"/>
              </a:rPr>
              <a:t>Modbus TCP packet structure.</a:t>
            </a:r>
          </a:p>
        </p:txBody>
      </p:sp>
    </p:spTree>
    <p:extLst>
      <p:ext uri="{BB962C8B-B14F-4D97-AF65-F5344CB8AC3E}">
        <p14:creationId xmlns:p14="http://schemas.microsoft.com/office/powerpoint/2010/main" val="604073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5000"/>
              </a:schemeClr>
            </a:gs>
          </a:gsLst>
          <a:lin ang="4200000" scaled="0"/>
        </a:gradFill>
        <a:effectLst/>
      </p:bgPr>
    </p:bg>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831271" y="785763"/>
            <a:ext cx="10525328"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a:t>Modbus protocol</a:t>
            </a:r>
            <a:endParaRPr lang="vi-VN" sz="3600" b="0">
              <a:latin typeface="Simplon Norm Bold"/>
            </a:endParaRP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E1DF9436-5241-2961-456D-7DA88E4842F3}"/>
              </a:ext>
            </a:extLst>
          </p:cNvPr>
          <p:cNvSpPr txBox="1"/>
          <p:nvPr/>
        </p:nvSpPr>
        <p:spPr>
          <a:xfrm>
            <a:off x="766263" y="1784119"/>
            <a:ext cx="107788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SimplonNorm"/>
              </a:rPr>
              <a:t>Data type</a:t>
            </a:r>
          </a:p>
        </p:txBody>
      </p:sp>
      <p:pic>
        <p:nvPicPr>
          <p:cNvPr id="4" name="Picture 3" descr="A screenshot of a phone&#10;&#10;Description automatically generated">
            <a:extLst>
              <a:ext uri="{FF2B5EF4-FFF2-40B4-BE49-F238E27FC236}">
                <a16:creationId xmlns:a16="http://schemas.microsoft.com/office/drawing/2014/main" id="{7806D716-4C72-A6A4-A431-B1394DDC9322}"/>
              </a:ext>
            </a:extLst>
          </p:cNvPr>
          <p:cNvPicPr>
            <a:picLocks noChangeAspect="1"/>
          </p:cNvPicPr>
          <p:nvPr/>
        </p:nvPicPr>
        <p:blipFill>
          <a:blip r:embed="rId3"/>
          <a:stretch>
            <a:fillRect/>
          </a:stretch>
        </p:blipFill>
        <p:spPr>
          <a:xfrm>
            <a:off x="912094" y="2535357"/>
            <a:ext cx="4826578" cy="1781175"/>
          </a:xfrm>
          <a:prstGeom prst="rect">
            <a:avLst/>
          </a:prstGeom>
        </p:spPr>
      </p:pic>
      <p:pic>
        <p:nvPicPr>
          <p:cNvPr id="7" name="Picture 6" descr="A white paper with black text&#10;&#10;Description automatically generated">
            <a:extLst>
              <a:ext uri="{FF2B5EF4-FFF2-40B4-BE49-F238E27FC236}">
                <a16:creationId xmlns:a16="http://schemas.microsoft.com/office/drawing/2014/main" id="{DCEC2872-EFD4-6EEA-E709-877AD97E8E3B}"/>
              </a:ext>
            </a:extLst>
          </p:cNvPr>
          <p:cNvPicPr>
            <a:picLocks noChangeAspect="1"/>
          </p:cNvPicPr>
          <p:nvPr/>
        </p:nvPicPr>
        <p:blipFill>
          <a:blip r:embed="rId4"/>
          <a:stretch>
            <a:fillRect/>
          </a:stretch>
        </p:blipFill>
        <p:spPr>
          <a:xfrm>
            <a:off x="5931877" y="2385280"/>
            <a:ext cx="5920154" cy="3119071"/>
          </a:xfrm>
          <a:prstGeom prst="rect">
            <a:avLst/>
          </a:prstGeom>
        </p:spPr>
      </p:pic>
      <p:sp>
        <p:nvSpPr>
          <p:cNvPr id="8" name="TextBox 2">
            <a:extLst>
              <a:ext uri="{FF2B5EF4-FFF2-40B4-BE49-F238E27FC236}">
                <a16:creationId xmlns:a16="http://schemas.microsoft.com/office/drawing/2014/main" id="{01614BD2-D944-F9E5-5F07-E1EC47081CA0}"/>
              </a:ext>
            </a:extLst>
          </p:cNvPr>
          <p:cNvSpPr txBox="1"/>
          <p:nvPr/>
        </p:nvSpPr>
        <p:spPr>
          <a:xfrm>
            <a:off x="6154615" y="1789248"/>
            <a:ext cx="2743200"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Simplon Norm Light"/>
              </a:rPr>
              <a:t>Function Code</a:t>
            </a:r>
            <a:endParaRPr lang="en-US" sz="2400"/>
          </a:p>
        </p:txBody>
      </p:sp>
    </p:spTree>
    <p:extLst>
      <p:ext uri="{BB962C8B-B14F-4D97-AF65-F5344CB8AC3E}">
        <p14:creationId xmlns:p14="http://schemas.microsoft.com/office/powerpoint/2010/main" val="5936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10;&#10;Description automatically generated">
            <a:extLst>
              <a:ext uri="{FF2B5EF4-FFF2-40B4-BE49-F238E27FC236}">
                <a16:creationId xmlns:a16="http://schemas.microsoft.com/office/drawing/2014/main" id="{67F6A8E8-31B6-8E44-C69D-A69E19994D2C}"/>
              </a:ext>
            </a:extLst>
          </p:cNvPr>
          <p:cNvPicPr>
            <a:picLocks noChangeAspect="1"/>
          </p:cNvPicPr>
          <p:nvPr/>
        </p:nvPicPr>
        <p:blipFill>
          <a:blip r:embed="rId2"/>
          <a:stretch>
            <a:fillRect/>
          </a:stretch>
        </p:blipFill>
        <p:spPr>
          <a:xfrm>
            <a:off x="1359918" y="1033616"/>
            <a:ext cx="7530292" cy="5565058"/>
          </a:xfrm>
          <a:prstGeom prst="rect">
            <a:avLst/>
          </a:prstGeom>
        </p:spPr>
      </p:pic>
      <p:sp>
        <p:nvSpPr>
          <p:cNvPr id="11" name="TextBox 10">
            <a:extLst>
              <a:ext uri="{FF2B5EF4-FFF2-40B4-BE49-F238E27FC236}">
                <a16:creationId xmlns:a16="http://schemas.microsoft.com/office/drawing/2014/main" id="{5EB2CF04-3D4A-8D2A-4499-F2CABF9D3322}"/>
              </a:ext>
            </a:extLst>
          </p:cNvPr>
          <p:cNvSpPr txBox="1"/>
          <p:nvPr/>
        </p:nvSpPr>
        <p:spPr>
          <a:xfrm>
            <a:off x="594852" y="361336"/>
            <a:ext cx="6934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SimplonNorm"/>
              </a:rPr>
              <a:t>Holding register </a:t>
            </a:r>
          </a:p>
        </p:txBody>
      </p:sp>
    </p:spTree>
    <p:extLst>
      <p:ext uri="{BB962C8B-B14F-4D97-AF65-F5344CB8AC3E}">
        <p14:creationId xmlns:p14="http://schemas.microsoft.com/office/powerpoint/2010/main" val="336913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2C15-4DD8-8ABF-D534-1111B93621C8}"/>
              </a:ext>
            </a:extLst>
          </p:cNvPr>
          <p:cNvSpPr>
            <a:spLocks noGrp="1"/>
          </p:cNvSpPr>
          <p:nvPr>
            <p:ph type="title"/>
          </p:nvPr>
        </p:nvSpPr>
        <p:spPr>
          <a:xfrm>
            <a:off x="-97971" y="2904377"/>
            <a:ext cx="7899662" cy="832857"/>
          </a:xfrm>
        </p:spPr>
        <p:txBody>
          <a:bodyPr/>
          <a:lstStyle/>
          <a:p>
            <a:r>
              <a:rPr lang="en-US" sz="6600" b="0">
                <a:latin typeface="Simplon Norm" panose="020B0500030000000000"/>
              </a:rPr>
              <a:t>EXPLOITATION</a:t>
            </a:r>
          </a:p>
        </p:txBody>
      </p:sp>
      <p:sp>
        <p:nvSpPr>
          <p:cNvPr id="4" name="Text Placeholder 3">
            <a:extLst>
              <a:ext uri="{FF2B5EF4-FFF2-40B4-BE49-F238E27FC236}">
                <a16:creationId xmlns:a16="http://schemas.microsoft.com/office/drawing/2014/main" id="{5B8B6BAF-A8B4-DE65-537F-247084356628}"/>
              </a:ext>
            </a:extLst>
          </p:cNvPr>
          <p:cNvSpPr>
            <a:spLocks noGrp="1"/>
          </p:cNvSpPr>
          <p:nvPr>
            <p:ph type="body" sz="quarter" idx="15"/>
          </p:nvPr>
        </p:nvSpPr>
        <p:spPr>
          <a:xfrm>
            <a:off x="0" y="5713071"/>
            <a:ext cx="11756571" cy="1144929"/>
          </a:xfrm>
        </p:spPr>
        <p:txBody>
          <a:bodyPr/>
          <a:lstStyle/>
          <a:p>
            <a:pPr marL="7620"/>
            <a:endParaRPr lang="en-US"/>
          </a:p>
        </p:txBody>
      </p:sp>
      <p:sp>
        <p:nvSpPr>
          <p:cNvPr id="7" name="TextBox 6">
            <a:extLst>
              <a:ext uri="{FF2B5EF4-FFF2-40B4-BE49-F238E27FC236}">
                <a16:creationId xmlns:a16="http://schemas.microsoft.com/office/drawing/2014/main" id="{F6819F47-52A4-983D-FE8D-8F387337635B}"/>
              </a:ext>
            </a:extLst>
          </p:cNvPr>
          <p:cNvSpPr txBox="1"/>
          <p:nvPr/>
        </p:nvSpPr>
        <p:spPr>
          <a:xfrm>
            <a:off x="779368" y="3651012"/>
            <a:ext cx="6144984" cy="461665"/>
          </a:xfrm>
          <a:prstGeom prst="rect">
            <a:avLst/>
          </a:prstGeom>
          <a:noFill/>
        </p:spPr>
        <p:txBody>
          <a:bodyPr wrap="square" lIns="91440" tIns="45720" rIns="91440" bIns="45720" anchor="t">
            <a:spAutoFit/>
          </a:bodyPr>
          <a:lstStyle/>
          <a:p>
            <a:r>
              <a:rPr lang="en-US" sz="2400">
                <a:solidFill>
                  <a:schemeClr val="bg1"/>
                </a:solidFill>
                <a:latin typeface="Simplon Norm" panose="020B0500030000000000"/>
              </a:rPr>
              <a:t>CVE-2021-22659</a:t>
            </a:r>
          </a:p>
        </p:txBody>
      </p:sp>
    </p:spTree>
    <p:extLst>
      <p:ext uri="{BB962C8B-B14F-4D97-AF65-F5344CB8AC3E}">
        <p14:creationId xmlns:p14="http://schemas.microsoft.com/office/powerpoint/2010/main" val="18308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5000"/>
              </a:schemeClr>
            </a:gs>
          </a:gsLst>
          <a:lin ang="4200000" scaled="0"/>
        </a:gradFill>
        <a:effectLst/>
      </p:bgPr>
    </p:bg>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914398" y="785763"/>
            <a:ext cx="10525328"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err="1"/>
              <a:t>Root</a:t>
            </a:r>
            <a:r>
              <a:rPr lang="vi-VN" sz="3600" b="0"/>
              <a:t> </a:t>
            </a:r>
            <a:r>
              <a:rPr lang="vi-VN" sz="3600" b="0" err="1"/>
              <a:t>Cause</a:t>
            </a:r>
            <a:r>
              <a:rPr lang="vi-VN" sz="3600" b="0"/>
              <a:t> </a:t>
            </a: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C87F327F-2AAB-32FF-4EA4-91DE0C193703}"/>
              </a:ext>
            </a:extLst>
          </p:cNvPr>
          <p:cNvSpPr txBox="1"/>
          <p:nvPr/>
        </p:nvSpPr>
        <p:spPr>
          <a:xfrm>
            <a:off x="914400" y="1946031"/>
            <a:ext cx="10543015"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b="1">
                <a:latin typeface="SimplonNorm"/>
                <a:cs typeface="Segoe UI"/>
              </a:rPr>
              <a:t>Weak or absent authentication mechanism: </a:t>
            </a:r>
            <a:r>
              <a:rPr lang="en-US" sz="2000">
                <a:latin typeface="SimplonNorm"/>
                <a:cs typeface="Segoe UI"/>
              </a:rPr>
              <a:t>Modbus TCP protocol lacks authentication requirements from the server (Modbus device) when receiving requests from clients (masters). This vulnerability makes the device susceptible to remote attacks without authentication.</a:t>
            </a:r>
            <a:endParaRPr lang="en-US"/>
          </a:p>
          <a:p>
            <a:pPr marL="342900" indent="-342900">
              <a:buFont typeface="Wingdings"/>
              <a:buChar char="Ø"/>
            </a:pPr>
            <a:endParaRPr lang="en-US" sz="2000">
              <a:latin typeface="SimplonNorm"/>
              <a:cs typeface="Segoe UI"/>
            </a:endParaRPr>
          </a:p>
          <a:p>
            <a:pPr marL="342900" indent="-342900">
              <a:buFont typeface="Wingdings"/>
              <a:buChar char="Ø"/>
            </a:pPr>
            <a:r>
              <a:rPr lang="en-US" sz="2000" b="1">
                <a:latin typeface="SimplonNorm"/>
                <a:cs typeface="Segoe UI"/>
              </a:rPr>
              <a:t>Lack of Proper Input Validation and Math Overflow Risk:</a:t>
            </a:r>
            <a:r>
              <a:rPr lang="en-US" sz="2000">
                <a:latin typeface="SimplonNorm"/>
                <a:cs typeface="Segoe UI"/>
              </a:rPr>
              <a:t> The device lacks robust input validation mechanisms for handling special Modbus packets, leading to security vulnerabilities such as buffer overflow and math overflow risks.</a:t>
            </a:r>
            <a:endParaRPr lang="en-US"/>
          </a:p>
          <a:p>
            <a:pPr marL="342900" indent="-342900">
              <a:buFont typeface="Wingdings"/>
              <a:buChar char="Ø"/>
            </a:pPr>
            <a:endParaRPr lang="en-US" sz="2000">
              <a:latin typeface="SimplonNorm"/>
              <a:cs typeface="Segoe UI"/>
            </a:endParaRPr>
          </a:p>
          <a:p>
            <a:pPr marL="342900" indent="-342900">
              <a:buFont typeface="Wingdings"/>
              <a:buChar char="Ø"/>
            </a:pPr>
            <a:r>
              <a:rPr lang="en-US" sz="2000" b="1">
                <a:latin typeface="SimplonNorm"/>
                <a:cs typeface="Segoe UI"/>
              </a:rPr>
              <a:t>Absence of advanced security measures like encryption or TLS:</a:t>
            </a:r>
            <a:r>
              <a:rPr lang="en-US" sz="2000">
                <a:latin typeface="SimplonNorm"/>
                <a:cs typeface="Segoe UI"/>
              </a:rPr>
              <a:t> Modbus TCP protocol does not integrate advanced security measures such as data encryption or TLS (Transport Layer Security) to protect data during transmission. This lack of security makes transmitted data vulnerable to theft or manipulation by attackers.</a:t>
            </a:r>
            <a:endParaRPr lang="en-US"/>
          </a:p>
          <a:p>
            <a:endParaRPr lang="en-US" sz="2000">
              <a:latin typeface="SimplonNorm"/>
              <a:cs typeface="Segoe UI"/>
            </a:endParaRPr>
          </a:p>
        </p:txBody>
      </p:sp>
    </p:spTree>
    <p:extLst>
      <p:ext uri="{BB962C8B-B14F-4D97-AF65-F5344CB8AC3E}">
        <p14:creationId xmlns:p14="http://schemas.microsoft.com/office/powerpoint/2010/main" val="309276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white electronic device with text and words&#10;&#10;Description automatically generated">
            <a:extLst>
              <a:ext uri="{FF2B5EF4-FFF2-40B4-BE49-F238E27FC236}">
                <a16:creationId xmlns:a16="http://schemas.microsoft.com/office/drawing/2014/main" id="{37282BE9-7B70-CF74-F1A4-CBA1583D5F5C}"/>
              </a:ext>
            </a:extLst>
          </p:cNvPr>
          <p:cNvPicPr>
            <a:picLocks noChangeAspect="1"/>
          </p:cNvPicPr>
          <p:nvPr/>
        </p:nvPicPr>
        <p:blipFill>
          <a:blip r:embed="rId2"/>
          <a:stretch>
            <a:fillRect/>
          </a:stretch>
        </p:blipFill>
        <p:spPr>
          <a:xfrm>
            <a:off x="731273" y="1720286"/>
            <a:ext cx="10741741" cy="2569394"/>
          </a:xfrm>
          <a:prstGeom prst="rect">
            <a:avLst/>
          </a:prstGeom>
        </p:spPr>
      </p:pic>
      <p:sp>
        <p:nvSpPr>
          <p:cNvPr id="2" name="TextBox 1">
            <a:extLst>
              <a:ext uri="{FF2B5EF4-FFF2-40B4-BE49-F238E27FC236}">
                <a16:creationId xmlns:a16="http://schemas.microsoft.com/office/drawing/2014/main" id="{E81A2F44-74B6-641D-CC3A-3CD5FCF450BF}"/>
              </a:ext>
            </a:extLst>
          </p:cNvPr>
          <p:cNvSpPr txBox="1"/>
          <p:nvPr/>
        </p:nvSpPr>
        <p:spPr>
          <a:xfrm>
            <a:off x="1147916" y="4515465"/>
            <a:ext cx="1044923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Simplon Norm Light"/>
                <a:ea typeface="+mn-lt"/>
                <a:cs typeface="+mn-lt"/>
              </a:rPr>
              <a:t>In Modbus protocol, there is no requirement for authentication between Client and Server. </a:t>
            </a:r>
          </a:p>
          <a:p>
            <a:r>
              <a:rPr lang="en-US" sz="2000">
                <a:latin typeface="Simplon Norm Light"/>
              </a:rPr>
              <a:t>A unknow Client can send request without authentication.</a:t>
            </a:r>
          </a:p>
        </p:txBody>
      </p:sp>
    </p:spTree>
    <p:extLst>
      <p:ext uri="{BB962C8B-B14F-4D97-AF65-F5344CB8AC3E}">
        <p14:creationId xmlns:p14="http://schemas.microsoft.com/office/powerpoint/2010/main" val="2228322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2794817" y="6325187"/>
            <a:ext cx="2782425" cy="252377"/>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r>
              <a:rPr lang="en-US" sz="2000" b="0">
                <a:latin typeface="Simplon Norm Bold"/>
              </a:rPr>
              <a:t>Modbus Poll application</a:t>
            </a: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3" name="Picture 2" descr="A screenshot of a computer&#10;&#10;Description automatically generated">
            <a:extLst>
              <a:ext uri="{FF2B5EF4-FFF2-40B4-BE49-F238E27FC236}">
                <a16:creationId xmlns:a16="http://schemas.microsoft.com/office/drawing/2014/main" id="{F4049E88-2400-6DB2-E73A-D10A3087FEF9}"/>
              </a:ext>
            </a:extLst>
          </p:cNvPr>
          <p:cNvPicPr>
            <a:picLocks noChangeAspect="1"/>
          </p:cNvPicPr>
          <p:nvPr/>
        </p:nvPicPr>
        <p:blipFill rotWithShape="1">
          <a:blip r:embed="rId3"/>
          <a:srcRect t="-54" r="13423" b="6281"/>
          <a:stretch/>
        </p:blipFill>
        <p:spPr>
          <a:xfrm>
            <a:off x="915629" y="1715810"/>
            <a:ext cx="7922584" cy="4579697"/>
          </a:xfrm>
          <a:prstGeom prst="rect">
            <a:avLst/>
          </a:prstGeom>
        </p:spPr>
      </p:pic>
      <p:sp>
        <p:nvSpPr>
          <p:cNvPr id="4" name="TextBox 3">
            <a:extLst>
              <a:ext uri="{FF2B5EF4-FFF2-40B4-BE49-F238E27FC236}">
                <a16:creationId xmlns:a16="http://schemas.microsoft.com/office/drawing/2014/main" id="{85361F34-6DDD-69DC-0077-42739D22C57C}"/>
              </a:ext>
            </a:extLst>
          </p:cNvPr>
          <p:cNvSpPr txBox="1"/>
          <p:nvPr/>
        </p:nvSpPr>
        <p:spPr>
          <a:xfrm>
            <a:off x="852948" y="680884"/>
            <a:ext cx="80526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3200" err="1">
                <a:latin typeface="SimplonNorm"/>
              </a:rPr>
              <a:t>Approach</a:t>
            </a:r>
            <a:r>
              <a:rPr lang="vi-VN" sz="3200">
                <a:latin typeface="SimplonNorm"/>
              </a:rPr>
              <a:t> </a:t>
            </a:r>
            <a:r>
              <a:rPr lang="vi-VN" sz="3200" err="1">
                <a:latin typeface="SimplonNorm"/>
              </a:rPr>
              <a:t>Modbus</a:t>
            </a:r>
            <a:r>
              <a:rPr lang="vi-VN" sz="3200">
                <a:latin typeface="SimplonNorm"/>
              </a:rPr>
              <a:t> TCP </a:t>
            </a:r>
            <a:r>
              <a:rPr lang="vi-VN" sz="3200" err="1">
                <a:latin typeface="SimplonNorm"/>
              </a:rPr>
              <a:t>packet</a:t>
            </a:r>
            <a:r>
              <a:rPr lang="vi-VN" sz="3200">
                <a:latin typeface="SimplonNorm"/>
              </a:rPr>
              <a:t> </a:t>
            </a:r>
            <a:r>
              <a:rPr lang="en-US" sz="3200">
                <a:latin typeface="SimplonNorm"/>
              </a:rPr>
              <a:t>​</a:t>
            </a:r>
          </a:p>
        </p:txBody>
      </p:sp>
    </p:spTree>
    <p:extLst>
      <p:ext uri="{BB962C8B-B14F-4D97-AF65-F5344CB8AC3E}">
        <p14:creationId xmlns:p14="http://schemas.microsoft.com/office/powerpoint/2010/main" val="77993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914398" y="865650"/>
            <a:ext cx="6051651"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err="1"/>
              <a:t>Approach</a:t>
            </a:r>
            <a:r>
              <a:rPr lang="vi-VN" sz="3600" b="0"/>
              <a:t> </a:t>
            </a:r>
            <a:r>
              <a:rPr lang="vi-VN" sz="3600" b="0" err="1"/>
              <a:t>Modbus</a:t>
            </a:r>
            <a:r>
              <a:rPr lang="vi-VN" sz="3600" b="0"/>
              <a:t> TCP </a:t>
            </a:r>
            <a:r>
              <a:rPr lang="vi-VN" sz="3600" b="0" err="1"/>
              <a:t>packet</a:t>
            </a:r>
            <a:r>
              <a:rPr lang="vi-VN" sz="3600" b="0"/>
              <a:t> </a:t>
            </a: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4" name="Picture 3" descr="A screenshot of a computer program&#10;&#10;Description automatically generated">
            <a:extLst>
              <a:ext uri="{FF2B5EF4-FFF2-40B4-BE49-F238E27FC236}">
                <a16:creationId xmlns:a16="http://schemas.microsoft.com/office/drawing/2014/main" id="{343CE2FE-567A-66BB-BD24-3A72ED3E1279}"/>
              </a:ext>
            </a:extLst>
          </p:cNvPr>
          <p:cNvPicPr>
            <a:picLocks noChangeAspect="1"/>
          </p:cNvPicPr>
          <p:nvPr/>
        </p:nvPicPr>
        <p:blipFill>
          <a:blip r:embed="rId3"/>
          <a:stretch>
            <a:fillRect/>
          </a:stretch>
        </p:blipFill>
        <p:spPr>
          <a:xfrm>
            <a:off x="583790" y="2055153"/>
            <a:ext cx="6096000" cy="1506372"/>
          </a:xfrm>
          <a:prstGeom prst="rect">
            <a:avLst/>
          </a:prstGeom>
        </p:spPr>
      </p:pic>
      <p:pic>
        <p:nvPicPr>
          <p:cNvPr id="6" name="Picture 5" descr="A black screen with numbers and numbers&#10;&#10;Description automatically generated">
            <a:extLst>
              <a:ext uri="{FF2B5EF4-FFF2-40B4-BE49-F238E27FC236}">
                <a16:creationId xmlns:a16="http://schemas.microsoft.com/office/drawing/2014/main" id="{EC8D6855-165F-B460-18EC-6E5B800F5872}"/>
              </a:ext>
            </a:extLst>
          </p:cNvPr>
          <p:cNvPicPr>
            <a:picLocks noChangeAspect="1"/>
          </p:cNvPicPr>
          <p:nvPr/>
        </p:nvPicPr>
        <p:blipFill>
          <a:blip r:embed="rId4"/>
          <a:stretch>
            <a:fillRect/>
          </a:stretch>
        </p:blipFill>
        <p:spPr>
          <a:xfrm>
            <a:off x="6680558" y="2049104"/>
            <a:ext cx="5381625" cy="3448050"/>
          </a:xfrm>
          <a:prstGeom prst="rect">
            <a:avLst/>
          </a:prstGeom>
        </p:spPr>
      </p:pic>
      <p:sp>
        <p:nvSpPr>
          <p:cNvPr id="3" name="TextBox 2">
            <a:extLst>
              <a:ext uri="{FF2B5EF4-FFF2-40B4-BE49-F238E27FC236}">
                <a16:creationId xmlns:a16="http://schemas.microsoft.com/office/drawing/2014/main" id="{5FBAD022-2340-5282-7F52-22735807CCC6}"/>
              </a:ext>
            </a:extLst>
          </p:cNvPr>
          <p:cNvSpPr txBox="1"/>
          <p:nvPr/>
        </p:nvSpPr>
        <p:spPr>
          <a:xfrm>
            <a:off x="1197077" y="3765754"/>
            <a:ext cx="67621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implon Norm Bold"/>
              </a:rPr>
              <a:t>A </a:t>
            </a:r>
            <a:r>
              <a:rPr lang="en-US" err="1">
                <a:latin typeface="Simplon Norm Bold"/>
              </a:rPr>
              <a:t>ModbusTCP</a:t>
            </a:r>
            <a:r>
              <a:rPr lang="en-US">
                <a:latin typeface="Simplon Norm Bold"/>
              </a:rPr>
              <a:t>  packet was send by Modbus Poll.</a:t>
            </a:r>
          </a:p>
        </p:txBody>
      </p:sp>
    </p:spTree>
    <p:extLst>
      <p:ext uri="{BB962C8B-B14F-4D97-AF65-F5344CB8AC3E}">
        <p14:creationId xmlns:p14="http://schemas.microsoft.com/office/powerpoint/2010/main" val="34373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914399" y="754493"/>
            <a:ext cx="10525328" cy="504754"/>
          </a:xfrm>
        </p:spPr>
        <p:txBody>
          <a:bodyPr/>
          <a:lstStyle/>
          <a:p>
            <a:r>
              <a:rPr lang="vi-VN" sz="4000" b="0"/>
              <a:t>AGENDA</a:t>
            </a:r>
            <a:endParaRPr lang="en-US" sz="4000" b="0">
              <a:latin typeface="Simplon Norm" panose="020B0500030000000000"/>
            </a:endParaRPr>
          </a:p>
        </p:txBody>
      </p:sp>
      <p:sp>
        <p:nvSpPr>
          <p:cNvPr id="7" name="Text Placeholder 2">
            <a:extLst>
              <a:ext uri="{FF2B5EF4-FFF2-40B4-BE49-F238E27FC236}">
                <a16:creationId xmlns:a16="http://schemas.microsoft.com/office/drawing/2014/main" id="{882611FF-6F04-2482-59C5-34DDCFBEABCB}"/>
              </a:ext>
            </a:extLst>
          </p:cNvPr>
          <p:cNvSpPr txBox="1">
            <a:spLocks/>
          </p:cNvSpPr>
          <p:nvPr/>
        </p:nvSpPr>
        <p:spPr>
          <a:xfrm>
            <a:off x="914400" y="2009989"/>
            <a:ext cx="9742714" cy="4498387"/>
          </a:xfrm>
          <a:prstGeom prst="rect">
            <a:avLst/>
          </a:prstGeom>
        </p:spPr>
        <p:txBody>
          <a:bodyPr wrap="square" lIns="0" tIns="0" rIns="0" bIns="0" numCol="3" spcCol="45720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0">
                <a:solidFill>
                  <a:schemeClr val="tx1">
                    <a:lumMod val="90000"/>
                    <a:lumOff val="10000"/>
                  </a:schemeClr>
                </a:solidFill>
                <a:latin typeface="Simplon Norm Light" panose="020B0300030000000000"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2800"/>
              </a:spcBef>
              <a:buFont typeface="Arial" panose="020B0604020202020204" pitchFamily="34" charset="0"/>
              <a:buChar char="•"/>
            </a:pPr>
            <a:endParaRPr lang="en-US" sz="2400">
              <a:latin typeface="Simplon Norm" panose="020B0500030000000000"/>
            </a:endParaRPr>
          </a:p>
        </p:txBody>
      </p:sp>
      <p:sp>
        <p:nvSpPr>
          <p:cNvPr id="18" name="Text Placeholder 1">
            <a:extLst>
              <a:ext uri="{FF2B5EF4-FFF2-40B4-BE49-F238E27FC236}">
                <a16:creationId xmlns:a16="http://schemas.microsoft.com/office/drawing/2014/main" id="{629C9EB8-2013-DC51-0DA7-348B9FFE4157}"/>
              </a:ext>
            </a:extLst>
          </p:cNvPr>
          <p:cNvSpPr>
            <a:spLocks noGrp="1"/>
          </p:cNvSpPr>
          <p:nvPr>
            <p:ph type="body" sz="quarter" idx="15"/>
          </p:nvPr>
        </p:nvSpPr>
        <p:spPr>
          <a:xfrm>
            <a:off x="914399" y="2001152"/>
            <a:ext cx="10525328" cy="3557897"/>
          </a:xfrm>
          <a:noFill/>
        </p:spPr>
        <p:txBody>
          <a:bodyPr vert="horz" wrap="square" lIns="0" tIns="0" rIns="0" bIns="0" rtlCol="0" anchor="t">
            <a:spAutoFit/>
          </a:bodyPr>
          <a:lstStyle/>
          <a:p>
            <a:pPr marL="467995" indent="-457200">
              <a:buAutoNum type="arabicPeriod"/>
            </a:pPr>
            <a:r>
              <a:rPr lang="vi-VN" sz="2400" err="1"/>
              <a:t>Overview</a:t>
            </a:r>
            <a:endParaRPr lang="vi-VN" err="1">
              <a:latin typeface="Simplon Norm"/>
            </a:endParaRPr>
          </a:p>
          <a:p>
            <a:pPr marL="467995" indent="-457200">
              <a:buAutoNum type="arabicPeriod"/>
            </a:pPr>
            <a:r>
              <a:rPr lang="en-US">
                <a:latin typeface="Simplon Norm"/>
              </a:rPr>
              <a:t>CVE </a:t>
            </a:r>
            <a:r>
              <a:rPr lang="en-US" sz="2400">
                <a:latin typeface="Simplon Norm"/>
              </a:rPr>
              <a:t>Analysis</a:t>
            </a:r>
            <a:endParaRPr lang="vi-VN"/>
          </a:p>
          <a:p>
            <a:pPr marL="467995" indent="-457200">
              <a:buAutoNum type="arabicPeriod"/>
            </a:pPr>
            <a:r>
              <a:rPr lang="en-US">
                <a:latin typeface="Simplon Norm"/>
              </a:rPr>
              <a:t>Exploitation</a:t>
            </a:r>
            <a:endParaRPr lang="en-US"/>
          </a:p>
          <a:p>
            <a:pPr marL="467995" indent="-457200">
              <a:buAutoNum type="arabicPeriod"/>
            </a:pPr>
            <a:r>
              <a:rPr lang="en-US">
                <a:latin typeface="Simplon Norm"/>
              </a:rPr>
              <a:t>Demo</a:t>
            </a:r>
            <a:endParaRPr lang="en-US"/>
          </a:p>
          <a:p>
            <a:pPr marL="467995" indent="-457200">
              <a:buAutoNum type="arabicPeriod"/>
            </a:pPr>
            <a:r>
              <a:rPr lang="en-US">
                <a:latin typeface="Simplon Norm"/>
              </a:rPr>
              <a:t>Remediation</a:t>
            </a:r>
            <a:endParaRPr lang="en-US"/>
          </a:p>
          <a:p>
            <a:pPr marL="467995" indent="-457200">
              <a:buAutoNum type="arabicPeriod"/>
            </a:pPr>
            <a:endParaRPr lang="en-US"/>
          </a:p>
          <a:p>
            <a:pPr marL="467995" indent="-457200">
              <a:buAutoNum type="arabicPeriod"/>
            </a:pPr>
            <a:endParaRPr lang="vi-VN"/>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194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5000"/>
              </a:schemeClr>
            </a:gs>
          </a:gsLst>
          <a:lin ang="4200000" scaled="0"/>
        </a:gradFill>
        <a:effectLst/>
      </p:bgPr>
    </p:bg>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914398" y="785763"/>
            <a:ext cx="10525328"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a:t>​ </a:t>
            </a:r>
            <a:r>
              <a:rPr lang="vi-VN" sz="3600" b="0" err="1"/>
              <a:t>Payload</a:t>
            </a: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3" name="Picture 2">
            <a:extLst>
              <a:ext uri="{FF2B5EF4-FFF2-40B4-BE49-F238E27FC236}">
                <a16:creationId xmlns:a16="http://schemas.microsoft.com/office/drawing/2014/main" id="{392DB997-7DDD-5208-5A98-60E3ADEE5161}"/>
              </a:ext>
            </a:extLst>
          </p:cNvPr>
          <p:cNvPicPr>
            <a:picLocks noChangeAspect="1"/>
          </p:cNvPicPr>
          <p:nvPr/>
        </p:nvPicPr>
        <p:blipFill rotWithShape="1">
          <a:blip r:embed="rId3"/>
          <a:srcRect l="3889" t="14271" r="38156" b="306"/>
          <a:stretch/>
        </p:blipFill>
        <p:spPr>
          <a:xfrm>
            <a:off x="328246" y="1756000"/>
            <a:ext cx="6102259" cy="3427566"/>
          </a:xfrm>
          <a:prstGeom prst="rect">
            <a:avLst/>
          </a:prstGeom>
        </p:spPr>
      </p:pic>
      <p:sp>
        <p:nvSpPr>
          <p:cNvPr id="4" name="TextBox 3">
            <a:extLst>
              <a:ext uri="{FF2B5EF4-FFF2-40B4-BE49-F238E27FC236}">
                <a16:creationId xmlns:a16="http://schemas.microsoft.com/office/drawing/2014/main" id="{D3AB62EE-D3DB-5C62-3D9F-F2EA40DF27BE}"/>
              </a:ext>
            </a:extLst>
          </p:cNvPr>
          <p:cNvSpPr txBox="1"/>
          <p:nvPr/>
        </p:nvSpPr>
        <p:spPr>
          <a:xfrm>
            <a:off x="211015" y="5383728"/>
            <a:ext cx="63442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implon Norm Bold"/>
              </a:rPr>
              <a:t>Write payload send a </a:t>
            </a:r>
            <a:r>
              <a:rPr lang="en-US" err="1">
                <a:latin typeface="Simplon Norm Bold"/>
              </a:rPr>
              <a:t>ModbusTCP</a:t>
            </a:r>
            <a:r>
              <a:rPr lang="en-US">
                <a:latin typeface="Simplon Norm Bold"/>
              </a:rPr>
              <a:t> based on Modbus Poll packet.</a:t>
            </a:r>
          </a:p>
        </p:txBody>
      </p:sp>
      <p:pic>
        <p:nvPicPr>
          <p:cNvPr id="5" name="Picture 4" descr="A screenshot of a computer&#10;&#10;Description automatically generated">
            <a:extLst>
              <a:ext uri="{FF2B5EF4-FFF2-40B4-BE49-F238E27FC236}">
                <a16:creationId xmlns:a16="http://schemas.microsoft.com/office/drawing/2014/main" id="{8E6F26DA-5DD8-9553-5048-89B5B370B633}"/>
              </a:ext>
            </a:extLst>
          </p:cNvPr>
          <p:cNvPicPr>
            <a:picLocks noChangeAspect="1"/>
          </p:cNvPicPr>
          <p:nvPr/>
        </p:nvPicPr>
        <p:blipFill rotWithShape="1">
          <a:blip r:embed="rId4"/>
          <a:srcRect l="60" t="-1739" r="22163" b="-3290"/>
          <a:stretch/>
        </p:blipFill>
        <p:spPr>
          <a:xfrm>
            <a:off x="6422155" y="780690"/>
            <a:ext cx="5432347" cy="1987130"/>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727742FC-1071-E8A0-7D1E-E22BCB613F5B}"/>
              </a:ext>
            </a:extLst>
          </p:cNvPr>
          <p:cNvPicPr>
            <a:picLocks noChangeAspect="1"/>
          </p:cNvPicPr>
          <p:nvPr/>
        </p:nvPicPr>
        <p:blipFill rotWithShape="1">
          <a:blip r:embed="rId5"/>
          <a:srcRect r="235" b="13732"/>
          <a:stretch/>
        </p:blipFill>
        <p:spPr>
          <a:xfrm>
            <a:off x="6424152" y="2718938"/>
            <a:ext cx="5436884" cy="3002296"/>
          </a:xfrm>
          <a:prstGeom prst="rect">
            <a:avLst/>
          </a:prstGeom>
        </p:spPr>
      </p:pic>
      <p:sp>
        <p:nvSpPr>
          <p:cNvPr id="7" name="TextBox 6">
            <a:extLst>
              <a:ext uri="{FF2B5EF4-FFF2-40B4-BE49-F238E27FC236}">
                <a16:creationId xmlns:a16="http://schemas.microsoft.com/office/drawing/2014/main" id="{69E005C6-8D98-0462-DD7A-A316F03EA875}"/>
              </a:ext>
            </a:extLst>
          </p:cNvPr>
          <p:cNvSpPr txBox="1"/>
          <p:nvPr/>
        </p:nvSpPr>
        <p:spPr>
          <a:xfrm>
            <a:off x="8693418" y="59093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implon Norm Bold"/>
              </a:rPr>
              <a:t>Packet capture</a:t>
            </a:r>
          </a:p>
        </p:txBody>
      </p:sp>
    </p:spTree>
    <p:extLst>
      <p:ext uri="{BB962C8B-B14F-4D97-AF65-F5344CB8AC3E}">
        <p14:creationId xmlns:p14="http://schemas.microsoft.com/office/powerpoint/2010/main" val="416451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3" name="Picture 2" descr="A white text with black text&#10;&#10;Description automatically generated">
            <a:extLst>
              <a:ext uri="{FF2B5EF4-FFF2-40B4-BE49-F238E27FC236}">
                <a16:creationId xmlns:a16="http://schemas.microsoft.com/office/drawing/2014/main" id="{06AEC59D-BDB3-7F2A-FE2F-F33D3DFB00BC}"/>
              </a:ext>
            </a:extLst>
          </p:cNvPr>
          <p:cNvPicPr>
            <a:picLocks noChangeAspect="1"/>
          </p:cNvPicPr>
          <p:nvPr/>
        </p:nvPicPr>
        <p:blipFill>
          <a:blip r:embed="rId3"/>
          <a:stretch>
            <a:fillRect/>
          </a:stretch>
        </p:blipFill>
        <p:spPr>
          <a:xfrm>
            <a:off x="4652360" y="1924330"/>
            <a:ext cx="7022123" cy="3628582"/>
          </a:xfrm>
          <a:prstGeom prst="rect">
            <a:avLst/>
          </a:prstGeom>
        </p:spPr>
      </p:pic>
      <p:sp>
        <p:nvSpPr>
          <p:cNvPr id="6" name="TextBox 5">
            <a:extLst>
              <a:ext uri="{FF2B5EF4-FFF2-40B4-BE49-F238E27FC236}">
                <a16:creationId xmlns:a16="http://schemas.microsoft.com/office/drawing/2014/main" id="{4A7A257F-CC5A-9D7E-131D-426A1B9E0D89}"/>
              </a:ext>
            </a:extLst>
          </p:cNvPr>
          <p:cNvSpPr txBox="1"/>
          <p:nvPr/>
        </p:nvSpPr>
        <p:spPr>
          <a:xfrm>
            <a:off x="2458" y="6554093"/>
            <a:ext cx="757552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SimplonNorm"/>
              </a:rPr>
              <a:t>*Source: </a:t>
            </a:r>
            <a:r>
              <a:rPr lang="en-US" sz="1400">
                <a:ea typeface="+mn-lt"/>
                <a:cs typeface="+mn-lt"/>
              </a:rPr>
              <a:t>MicroLogix 1400 Programmable Controllers Bulletin 1766 /Math Instruction</a:t>
            </a:r>
            <a:endParaRPr lang="en-US"/>
          </a:p>
        </p:txBody>
      </p:sp>
      <p:sp>
        <p:nvSpPr>
          <p:cNvPr id="8" name="TextBox 7">
            <a:extLst>
              <a:ext uri="{FF2B5EF4-FFF2-40B4-BE49-F238E27FC236}">
                <a16:creationId xmlns:a16="http://schemas.microsoft.com/office/drawing/2014/main" id="{3ABA2CA3-120B-6067-CC9B-C7C18D1F0957}"/>
              </a:ext>
            </a:extLst>
          </p:cNvPr>
          <p:cNvSpPr txBox="1"/>
          <p:nvPr/>
        </p:nvSpPr>
        <p:spPr>
          <a:xfrm>
            <a:off x="903793" y="737790"/>
            <a:ext cx="72526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SimplonNorm"/>
              </a:rPr>
              <a:t>Math Instruction on PLC Micro Logix 1400</a:t>
            </a:r>
          </a:p>
        </p:txBody>
      </p:sp>
      <p:sp>
        <p:nvSpPr>
          <p:cNvPr id="4" name="TextBox 3">
            <a:extLst>
              <a:ext uri="{FF2B5EF4-FFF2-40B4-BE49-F238E27FC236}">
                <a16:creationId xmlns:a16="http://schemas.microsoft.com/office/drawing/2014/main" id="{ADEB6A34-0F9E-92C9-A89C-47D938C93349}"/>
              </a:ext>
            </a:extLst>
          </p:cNvPr>
          <p:cNvSpPr txBox="1"/>
          <p:nvPr/>
        </p:nvSpPr>
        <p:spPr>
          <a:xfrm>
            <a:off x="914400" y="1713271"/>
            <a:ext cx="346832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implon Norm Light"/>
              </a:rPr>
              <a:t>Most math instructions use three parameters, Source A, Source B, and Destination</a:t>
            </a:r>
          </a:p>
        </p:txBody>
      </p:sp>
      <p:pic>
        <p:nvPicPr>
          <p:cNvPr id="5" name="Picture 4" descr="A black and green line with black text&#10;&#10;Description automatically generated">
            <a:extLst>
              <a:ext uri="{FF2B5EF4-FFF2-40B4-BE49-F238E27FC236}">
                <a16:creationId xmlns:a16="http://schemas.microsoft.com/office/drawing/2014/main" id="{EF3A7922-8CC5-4B6A-2551-4DC1C4B21499}"/>
              </a:ext>
            </a:extLst>
          </p:cNvPr>
          <p:cNvPicPr>
            <a:picLocks noChangeAspect="1"/>
          </p:cNvPicPr>
          <p:nvPr/>
        </p:nvPicPr>
        <p:blipFill>
          <a:blip r:embed="rId4"/>
          <a:stretch>
            <a:fillRect/>
          </a:stretch>
        </p:blipFill>
        <p:spPr>
          <a:xfrm>
            <a:off x="916622" y="2641214"/>
            <a:ext cx="3238500" cy="2914650"/>
          </a:xfrm>
          <a:prstGeom prst="rect">
            <a:avLst/>
          </a:prstGeom>
        </p:spPr>
      </p:pic>
      <p:sp>
        <p:nvSpPr>
          <p:cNvPr id="7" name="TextBox 6">
            <a:extLst>
              <a:ext uri="{FF2B5EF4-FFF2-40B4-BE49-F238E27FC236}">
                <a16:creationId xmlns:a16="http://schemas.microsoft.com/office/drawing/2014/main" id="{15138A65-82A4-ECA9-8135-B70A359354ED}"/>
              </a:ext>
            </a:extLst>
          </p:cNvPr>
          <p:cNvSpPr txBox="1"/>
          <p:nvPr/>
        </p:nvSpPr>
        <p:spPr>
          <a:xfrm>
            <a:off x="1209368" y="5544448"/>
            <a:ext cx="36693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implon Norm Light"/>
              </a:rPr>
              <a:t>ADD of two registers</a:t>
            </a:r>
          </a:p>
        </p:txBody>
      </p:sp>
    </p:spTree>
    <p:extLst>
      <p:ext uri="{BB962C8B-B14F-4D97-AF65-F5344CB8AC3E}">
        <p14:creationId xmlns:p14="http://schemas.microsoft.com/office/powerpoint/2010/main" val="4058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5000"/>
              </a:schemeClr>
            </a:gs>
          </a:gsLst>
          <a:lin ang="4200000" scaled="0"/>
        </a:gradFill>
        <a:effectLst/>
      </p:bgPr>
    </p:bg>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914398" y="785763"/>
            <a:ext cx="10525328"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a:t>​ </a:t>
            </a:r>
            <a:r>
              <a:rPr lang="vi-VN" sz="3600" b="0" err="1"/>
              <a:t>Payload</a:t>
            </a: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6" name="Picture 5" descr="A screenshot of a computer program&#10;&#10;Description automatically generated">
            <a:extLst>
              <a:ext uri="{FF2B5EF4-FFF2-40B4-BE49-F238E27FC236}">
                <a16:creationId xmlns:a16="http://schemas.microsoft.com/office/drawing/2014/main" id="{C7EFCBD8-D92B-EFE0-99D0-9C8A5356A2F0}"/>
              </a:ext>
            </a:extLst>
          </p:cNvPr>
          <p:cNvPicPr>
            <a:picLocks noChangeAspect="1"/>
          </p:cNvPicPr>
          <p:nvPr/>
        </p:nvPicPr>
        <p:blipFill rotWithShape="1">
          <a:blip r:embed="rId3"/>
          <a:srcRect r="35089"/>
          <a:stretch/>
        </p:blipFill>
        <p:spPr>
          <a:xfrm>
            <a:off x="746051" y="1452691"/>
            <a:ext cx="8573892" cy="4644166"/>
          </a:xfrm>
          <a:prstGeom prst="rect">
            <a:avLst/>
          </a:prstGeom>
        </p:spPr>
      </p:pic>
      <p:sp>
        <p:nvSpPr>
          <p:cNvPr id="3" name="TextBox 2">
            <a:extLst>
              <a:ext uri="{FF2B5EF4-FFF2-40B4-BE49-F238E27FC236}">
                <a16:creationId xmlns:a16="http://schemas.microsoft.com/office/drawing/2014/main" id="{72912197-2EB4-BD38-4C6B-26FD48E81EE7}"/>
              </a:ext>
            </a:extLst>
          </p:cNvPr>
          <p:cNvSpPr txBox="1"/>
          <p:nvPr/>
        </p:nvSpPr>
        <p:spPr>
          <a:xfrm>
            <a:off x="2461846" y="6098269"/>
            <a:ext cx="72660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implon Norm Bold"/>
              </a:rPr>
              <a:t>Payload write random value into all register.</a:t>
            </a:r>
          </a:p>
        </p:txBody>
      </p:sp>
    </p:spTree>
    <p:extLst>
      <p:ext uri="{BB962C8B-B14F-4D97-AF65-F5344CB8AC3E}">
        <p14:creationId xmlns:p14="http://schemas.microsoft.com/office/powerpoint/2010/main" val="29243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914398" y="294150"/>
            <a:ext cx="10525328"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a:t>​ </a:t>
            </a:r>
            <a:r>
              <a:rPr lang="vi-VN" sz="3600" b="0" err="1"/>
              <a:t>Payload</a:t>
            </a: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815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4" name="Picture 3" descr="A screenshot of a computer&#10;&#10;Description automatically generated">
            <a:extLst>
              <a:ext uri="{FF2B5EF4-FFF2-40B4-BE49-F238E27FC236}">
                <a16:creationId xmlns:a16="http://schemas.microsoft.com/office/drawing/2014/main" id="{0FF22495-030F-F1D0-E54A-CA5D4A1E575D}"/>
              </a:ext>
            </a:extLst>
          </p:cNvPr>
          <p:cNvPicPr>
            <a:picLocks noChangeAspect="1"/>
          </p:cNvPicPr>
          <p:nvPr/>
        </p:nvPicPr>
        <p:blipFill rotWithShape="1">
          <a:blip r:embed="rId3"/>
          <a:srcRect t="-112" b="549"/>
          <a:stretch/>
        </p:blipFill>
        <p:spPr>
          <a:xfrm>
            <a:off x="915629" y="883186"/>
            <a:ext cx="11147343" cy="5596179"/>
          </a:xfrm>
          <a:prstGeom prst="rect">
            <a:avLst/>
          </a:prstGeom>
        </p:spPr>
      </p:pic>
      <p:sp>
        <p:nvSpPr>
          <p:cNvPr id="3" name="TextBox 2">
            <a:extLst>
              <a:ext uri="{FF2B5EF4-FFF2-40B4-BE49-F238E27FC236}">
                <a16:creationId xmlns:a16="http://schemas.microsoft.com/office/drawing/2014/main" id="{D479D3B0-580A-572E-721D-603FC3703036}"/>
              </a:ext>
            </a:extLst>
          </p:cNvPr>
          <p:cNvSpPr txBox="1"/>
          <p:nvPr/>
        </p:nvSpPr>
        <p:spPr>
          <a:xfrm>
            <a:off x="4232787" y="6494206"/>
            <a:ext cx="6946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implon Norm Bold"/>
              </a:rPr>
              <a:t>Modbus packets were captured by Wireshark</a:t>
            </a:r>
          </a:p>
        </p:txBody>
      </p:sp>
    </p:spTree>
    <p:extLst>
      <p:ext uri="{BB962C8B-B14F-4D97-AF65-F5344CB8AC3E}">
        <p14:creationId xmlns:p14="http://schemas.microsoft.com/office/powerpoint/2010/main" val="57113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877527" y="404763"/>
            <a:ext cx="10525328"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a:t>​ </a:t>
            </a:r>
            <a:r>
              <a:rPr lang="vi-VN" sz="3600" b="0" err="1"/>
              <a:t>Result</a:t>
            </a: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877528" y="1012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6F0BA68D-B6DA-7C5C-A8E0-F1D369BA9335}"/>
              </a:ext>
            </a:extLst>
          </p:cNvPr>
          <p:cNvPicPr>
            <a:picLocks noChangeAspect="1"/>
          </p:cNvPicPr>
          <p:nvPr/>
        </p:nvPicPr>
        <p:blipFill rotWithShape="1">
          <a:blip r:embed="rId3"/>
          <a:srcRect r="25551" b="11173"/>
          <a:stretch/>
        </p:blipFill>
        <p:spPr>
          <a:xfrm>
            <a:off x="917467" y="1463777"/>
            <a:ext cx="5023994" cy="438021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D2F5E884-D611-4C37-8BB2-47E8DBA7BB53}"/>
              </a:ext>
            </a:extLst>
          </p:cNvPr>
          <p:cNvPicPr>
            <a:picLocks noChangeAspect="1"/>
          </p:cNvPicPr>
          <p:nvPr/>
        </p:nvPicPr>
        <p:blipFill rotWithShape="1">
          <a:blip r:embed="rId4"/>
          <a:srcRect l="214" t="-40" r="17735" b="1916"/>
          <a:stretch/>
        </p:blipFill>
        <p:spPr>
          <a:xfrm>
            <a:off x="6527163" y="1467054"/>
            <a:ext cx="5158095" cy="4369440"/>
          </a:xfrm>
          <a:prstGeom prst="rect">
            <a:avLst/>
          </a:prstGeom>
        </p:spPr>
      </p:pic>
      <p:sp>
        <p:nvSpPr>
          <p:cNvPr id="4" name="TextBox 3">
            <a:extLst>
              <a:ext uri="{FF2B5EF4-FFF2-40B4-BE49-F238E27FC236}">
                <a16:creationId xmlns:a16="http://schemas.microsoft.com/office/drawing/2014/main" id="{55B6C6CD-CA90-DC31-57CE-0D42CEF614BD}"/>
              </a:ext>
            </a:extLst>
          </p:cNvPr>
          <p:cNvSpPr txBox="1"/>
          <p:nvPr/>
        </p:nvSpPr>
        <p:spPr>
          <a:xfrm>
            <a:off x="1836174" y="5941141"/>
            <a:ext cx="6946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implon Norm Bold"/>
              </a:rPr>
              <a:t>Holding register before attacking</a:t>
            </a:r>
          </a:p>
        </p:txBody>
      </p:sp>
      <p:sp>
        <p:nvSpPr>
          <p:cNvPr id="5" name="TextBox 4">
            <a:extLst>
              <a:ext uri="{FF2B5EF4-FFF2-40B4-BE49-F238E27FC236}">
                <a16:creationId xmlns:a16="http://schemas.microsoft.com/office/drawing/2014/main" id="{D6BC7A89-BB61-4DB0-34AA-1C1E9E9B3990}"/>
              </a:ext>
            </a:extLst>
          </p:cNvPr>
          <p:cNvSpPr txBox="1"/>
          <p:nvPr/>
        </p:nvSpPr>
        <p:spPr>
          <a:xfrm>
            <a:off x="7870723" y="5941142"/>
            <a:ext cx="45744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implon Norm Bold"/>
              </a:rPr>
              <a:t>Holding register after attacking​</a:t>
            </a:r>
            <a:endParaRPr lang="en-US"/>
          </a:p>
        </p:txBody>
      </p:sp>
    </p:spTree>
    <p:extLst>
      <p:ext uri="{BB962C8B-B14F-4D97-AF65-F5344CB8AC3E}">
        <p14:creationId xmlns:p14="http://schemas.microsoft.com/office/powerpoint/2010/main" val="198681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2C15-4DD8-8ABF-D534-1111B93621C8}"/>
              </a:ext>
            </a:extLst>
          </p:cNvPr>
          <p:cNvSpPr>
            <a:spLocks noGrp="1"/>
          </p:cNvSpPr>
          <p:nvPr>
            <p:ph type="title"/>
          </p:nvPr>
        </p:nvSpPr>
        <p:spPr>
          <a:xfrm>
            <a:off x="-97971" y="2904377"/>
            <a:ext cx="7899662" cy="832857"/>
          </a:xfrm>
        </p:spPr>
        <p:txBody>
          <a:bodyPr/>
          <a:lstStyle/>
          <a:p>
            <a:r>
              <a:rPr lang="en-US" sz="6600" b="0">
                <a:latin typeface="Simplon Norm" panose="020B0500030000000000"/>
              </a:rPr>
              <a:t>DEMO</a:t>
            </a:r>
          </a:p>
        </p:txBody>
      </p:sp>
      <p:sp>
        <p:nvSpPr>
          <p:cNvPr id="4" name="Text Placeholder 3">
            <a:extLst>
              <a:ext uri="{FF2B5EF4-FFF2-40B4-BE49-F238E27FC236}">
                <a16:creationId xmlns:a16="http://schemas.microsoft.com/office/drawing/2014/main" id="{5B8B6BAF-A8B4-DE65-537F-247084356628}"/>
              </a:ext>
            </a:extLst>
          </p:cNvPr>
          <p:cNvSpPr>
            <a:spLocks noGrp="1"/>
          </p:cNvSpPr>
          <p:nvPr>
            <p:ph type="body" sz="quarter" idx="15"/>
          </p:nvPr>
        </p:nvSpPr>
        <p:spPr>
          <a:xfrm>
            <a:off x="0" y="5713071"/>
            <a:ext cx="11756571" cy="1144929"/>
          </a:xfrm>
        </p:spPr>
        <p:txBody>
          <a:bodyPr/>
          <a:lstStyle/>
          <a:p>
            <a:pPr marL="7620"/>
            <a:endParaRPr lang="en-US"/>
          </a:p>
        </p:txBody>
      </p:sp>
      <p:sp>
        <p:nvSpPr>
          <p:cNvPr id="7" name="TextBox 6">
            <a:extLst>
              <a:ext uri="{FF2B5EF4-FFF2-40B4-BE49-F238E27FC236}">
                <a16:creationId xmlns:a16="http://schemas.microsoft.com/office/drawing/2014/main" id="{F6819F47-52A4-983D-FE8D-8F387337635B}"/>
              </a:ext>
            </a:extLst>
          </p:cNvPr>
          <p:cNvSpPr txBox="1"/>
          <p:nvPr/>
        </p:nvSpPr>
        <p:spPr>
          <a:xfrm>
            <a:off x="779368" y="3651012"/>
            <a:ext cx="6144984" cy="461665"/>
          </a:xfrm>
          <a:prstGeom prst="rect">
            <a:avLst/>
          </a:prstGeom>
          <a:noFill/>
        </p:spPr>
        <p:txBody>
          <a:bodyPr wrap="square" lIns="91440" tIns="45720" rIns="91440" bIns="45720" anchor="t">
            <a:spAutoFit/>
          </a:bodyPr>
          <a:lstStyle/>
          <a:p>
            <a:r>
              <a:rPr lang="en-US" sz="2400">
                <a:solidFill>
                  <a:schemeClr val="bg1"/>
                </a:solidFill>
                <a:latin typeface="Simplon Norm" panose="020B0500030000000000"/>
              </a:rPr>
              <a:t>CVE-2021-22659</a:t>
            </a:r>
          </a:p>
        </p:txBody>
      </p:sp>
    </p:spTree>
    <p:extLst>
      <p:ext uri="{BB962C8B-B14F-4D97-AF65-F5344CB8AC3E}">
        <p14:creationId xmlns:p14="http://schemas.microsoft.com/office/powerpoint/2010/main" val="316795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5000"/>
              </a:schemeClr>
            </a:gs>
          </a:gsLst>
          <a:lin ang="4200000" scaled="0"/>
        </a:gradFill>
        <a:effectLst/>
      </p:bgPr>
    </p:bg>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35F628F-A1BA-2D51-97C8-28B5587CA51C}"/>
              </a:ext>
            </a:extLst>
          </p:cNvPr>
          <p:cNvSpPr txBox="1">
            <a:spLocks/>
          </p:cNvSpPr>
          <p:nvPr/>
        </p:nvSpPr>
        <p:spPr>
          <a:xfrm>
            <a:off x="877527" y="404763"/>
            <a:ext cx="10525328"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err="1"/>
              <a:t>Attacking</a:t>
            </a:r>
            <a:r>
              <a:rPr lang="vi-VN" sz="3600" b="0"/>
              <a:t> </a:t>
            </a:r>
          </a:p>
        </p:txBody>
      </p:sp>
      <p:cxnSp>
        <p:nvCxnSpPr>
          <p:cNvPr id="6" name="Straight Connector 5">
            <a:extLst>
              <a:ext uri="{FF2B5EF4-FFF2-40B4-BE49-F238E27FC236}">
                <a16:creationId xmlns:a16="http://schemas.microsoft.com/office/drawing/2014/main" id="{B3A59B4B-4148-040C-F43E-4965CE2CE523}"/>
              </a:ext>
            </a:extLst>
          </p:cNvPr>
          <p:cNvCxnSpPr>
            <a:cxnSpLocks/>
          </p:cNvCxnSpPr>
          <p:nvPr/>
        </p:nvCxnSpPr>
        <p:spPr>
          <a:xfrm>
            <a:off x="877528" y="1012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2" name="Picture 1" descr="A close-up of a white electronic device&#10;&#10;Description automatically generated">
            <a:extLst>
              <a:ext uri="{FF2B5EF4-FFF2-40B4-BE49-F238E27FC236}">
                <a16:creationId xmlns:a16="http://schemas.microsoft.com/office/drawing/2014/main" id="{A16E4BE6-9F4C-FE1B-C9A3-8F5CBE325CF8}"/>
              </a:ext>
            </a:extLst>
          </p:cNvPr>
          <p:cNvPicPr>
            <a:picLocks noChangeAspect="1"/>
          </p:cNvPicPr>
          <p:nvPr/>
        </p:nvPicPr>
        <p:blipFill rotWithShape="1">
          <a:blip r:embed="rId3"/>
          <a:srcRect t="26523" r="-606" b="30466"/>
          <a:stretch/>
        </p:blipFill>
        <p:spPr>
          <a:xfrm>
            <a:off x="878758" y="2519516"/>
            <a:ext cx="10557469" cy="2568692"/>
          </a:xfrm>
          <a:prstGeom prst="rect">
            <a:avLst/>
          </a:prstGeom>
        </p:spPr>
      </p:pic>
    </p:spTree>
    <p:extLst>
      <p:ext uri="{BB962C8B-B14F-4D97-AF65-F5344CB8AC3E}">
        <p14:creationId xmlns:p14="http://schemas.microsoft.com/office/powerpoint/2010/main" val="375014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Tree>
    <p:extLst>
      <p:ext uri="{BB962C8B-B14F-4D97-AF65-F5344CB8AC3E}">
        <p14:creationId xmlns:p14="http://schemas.microsoft.com/office/powerpoint/2010/main" val="315773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2C15-4DD8-8ABF-D534-1111B93621C8}"/>
              </a:ext>
            </a:extLst>
          </p:cNvPr>
          <p:cNvSpPr>
            <a:spLocks noGrp="1"/>
          </p:cNvSpPr>
          <p:nvPr>
            <p:ph type="title"/>
          </p:nvPr>
        </p:nvSpPr>
        <p:spPr>
          <a:xfrm>
            <a:off x="-97971" y="2904377"/>
            <a:ext cx="7899662" cy="832857"/>
          </a:xfrm>
        </p:spPr>
        <p:txBody>
          <a:bodyPr/>
          <a:lstStyle/>
          <a:p>
            <a:r>
              <a:rPr lang="en-US" sz="6600" b="0">
                <a:latin typeface="Simplon Norm" panose="020B0500030000000000"/>
              </a:rPr>
              <a:t>REMEDIATION</a:t>
            </a:r>
          </a:p>
        </p:txBody>
      </p:sp>
      <p:sp>
        <p:nvSpPr>
          <p:cNvPr id="4" name="Text Placeholder 3">
            <a:extLst>
              <a:ext uri="{FF2B5EF4-FFF2-40B4-BE49-F238E27FC236}">
                <a16:creationId xmlns:a16="http://schemas.microsoft.com/office/drawing/2014/main" id="{5B8B6BAF-A8B4-DE65-537F-247084356628}"/>
              </a:ext>
            </a:extLst>
          </p:cNvPr>
          <p:cNvSpPr>
            <a:spLocks noGrp="1"/>
          </p:cNvSpPr>
          <p:nvPr>
            <p:ph type="body" sz="quarter" idx="15"/>
          </p:nvPr>
        </p:nvSpPr>
        <p:spPr>
          <a:xfrm>
            <a:off x="0" y="5713071"/>
            <a:ext cx="11756571" cy="1144929"/>
          </a:xfrm>
        </p:spPr>
        <p:txBody>
          <a:bodyPr/>
          <a:lstStyle/>
          <a:p>
            <a:pPr marL="7620"/>
            <a:endParaRPr lang="en-US"/>
          </a:p>
        </p:txBody>
      </p:sp>
      <p:sp>
        <p:nvSpPr>
          <p:cNvPr id="7" name="TextBox 6">
            <a:extLst>
              <a:ext uri="{FF2B5EF4-FFF2-40B4-BE49-F238E27FC236}">
                <a16:creationId xmlns:a16="http://schemas.microsoft.com/office/drawing/2014/main" id="{F6819F47-52A4-983D-FE8D-8F387337635B}"/>
              </a:ext>
            </a:extLst>
          </p:cNvPr>
          <p:cNvSpPr txBox="1"/>
          <p:nvPr/>
        </p:nvSpPr>
        <p:spPr>
          <a:xfrm>
            <a:off x="779368" y="3651012"/>
            <a:ext cx="6144984" cy="461665"/>
          </a:xfrm>
          <a:prstGeom prst="rect">
            <a:avLst/>
          </a:prstGeom>
          <a:noFill/>
        </p:spPr>
        <p:txBody>
          <a:bodyPr wrap="square" lIns="91440" tIns="45720" rIns="91440" bIns="45720" anchor="t">
            <a:spAutoFit/>
          </a:bodyPr>
          <a:lstStyle/>
          <a:p>
            <a:r>
              <a:rPr lang="en-US" sz="2400">
                <a:solidFill>
                  <a:schemeClr val="bg1"/>
                </a:solidFill>
                <a:latin typeface="Simplon Norm" panose="020B0500030000000000"/>
              </a:rPr>
              <a:t>CVE-2021-22659</a:t>
            </a:r>
          </a:p>
        </p:txBody>
      </p:sp>
    </p:spTree>
    <p:extLst>
      <p:ext uri="{BB962C8B-B14F-4D97-AF65-F5344CB8AC3E}">
        <p14:creationId xmlns:p14="http://schemas.microsoft.com/office/powerpoint/2010/main" val="339760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5000"/>
              </a:schemeClr>
            </a:gs>
          </a:gsLst>
          <a:lin ang="4200000" scaled="0"/>
        </a:gradFill>
        <a:effectLst/>
      </p:bgPr>
    </p:bg>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914398" y="601408"/>
            <a:ext cx="10525328"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a:t>REMEDIATION</a:t>
            </a: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123029"/>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01614BD2-D944-F9E5-5F07-E1EC47081CA0}"/>
              </a:ext>
            </a:extLst>
          </p:cNvPr>
          <p:cNvSpPr txBox="1"/>
          <p:nvPr/>
        </p:nvSpPr>
        <p:spPr>
          <a:xfrm>
            <a:off x="914400" y="1189480"/>
            <a:ext cx="1148161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latin typeface="SimplonNorm"/>
              </a:rPr>
              <a:t>MetaDefender</a:t>
            </a:r>
            <a:r>
              <a:rPr lang="en-US" sz="2000">
                <a:latin typeface="SimplonNorm"/>
              </a:rPr>
              <a:t> OT Security - </a:t>
            </a:r>
            <a:r>
              <a:rPr lang="en-US" sz="2000">
                <a:latin typeface="SimplonNorm"/>
                <a:ea typeface="+mn-lt"/>
                <a:cs typeface="+mn-lt"/>
              </a:rPr>
              <a:t>provides full visibility into your OT assets and networks.</a:t>
            </a:r>
          </a:p>
        </p:txBody>
      </p:sp>
      <p:pic>
        <p:nvPicPr>
          <p:cNvPr id="6" name="Picture 5" descr="A screenshot of a computer&#10;&#10;Description automatically generated">
            <a:extLst>
              <a:ext uri="{FF2B5EF4-FFF2-40B4-BE49-F238E27FC236}">
                <a16:creationId xmlns:a16="http://schemas.microsoft.com/office/drawing/2014/main" id="{72849E96-465D-EC4F-DA01-0098A142E70A}"/>
              </a:ext>
            </a:extLst>
          </p:cNvPr>
          <p:cNvPicPr>
            <a:picLocks noChangeAspect="1"/>
          </p:cNvPicPr>
          <p:nvPr/>
        </p:nvPicPr>
        <p:blipFill>
          <a:blip r:embed="rId3"/>
          <a:stretch>
            <a:fillRect/>
          </a:stretch>
        </p:blipFill>
        <p:spPr>
          <a:xfrm>
            <a:off x="1640759" y="1717336"/>
            <a:ext cx="8603225" cy="4615487"/>
          </a:xfrm>
          <a:prstGeom prst="rect">
            <a:avLst/>
          </a:prstGeom>
        </p:spPr>
      </p:pic>
      <p:sp>
        <p:nvSpPr>
          <p:cNvPr id="7" name="TextBox 6">
            <a:extLst>
              <a:ext uri="{FF2B5EF4-FFF2-40B4-BE49-F238E27FC236}">
                <a16:creationId xmlns:a16="http://schemas.microsoft.com/office/drawing/2014/main" id="{07C0C90D-6CCC-4495-FBD6-ED345061A1EE}"/>
              </a:ext>
            </a:extLst>
          </p:cNvPr>
          <p:cNvSpPr txBox="1"/>
          <p:nvPr/>
        </p:nvSpPr>
        <p:spPr>
          <a:xfrm>
            <a:off x="2376950" y="6494206"/>
            <a:ext cx="96503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implonNorm"/>
              </a:rPr>
              <a:t>Detect CVE-2021-22659 on PLC Micrologix 1400 with </a:t>
            </a:r>
            <a:r>
              <a:rPr lang="en-US" err="1">
                <a:latin typeface="SimplonNorm"/>
              </a:rPr>
              <a:t>MetaDefender</a:t>
            </a:r>
            <a:r>
              <a:rPr lang="en-US">
                <a:latin typeface="SimplonNorm"/>
              </a:rPr>
              <a:t> OT Security</a:t>
            </a:r>
            <a:endParaRPr lang="en-US"/>
          </a:p>
        </p:txBody>
      </p:sp>
    </p:spTree>
    <p:extLst>
      <p:ext uri="{BB962C8B-B14F-4D97-AF65-F5344CB8AC3E}">
        <p14:creationId xmlns:p14="http://schemas.microsoft.com/office/powerpoint/2010/main" val="274606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2C15-4DD8-8ABF-D534-1111B93621C8}"/>
              </a:ext>
            </a:extLst>
          </p:cNvPr>
          <p:cNvSpPr>
            <a:spLocks noGrp="1"/>
          </p:cNvSpPr>
          <p:nvPr>
            <p:ph type="title"/>
          </p:nvPr>
        </p:nvSpPr>
        <p:spPr>
          <a:xfrm>
            <a:off x="-97971" y="2904377"/>
            <a:ext cx="7899662" cy="832857"/>
          </a:xfrm>
        </p:spPr>
        <p:txBody>
          <a:bodyPr/>
          <a:lstStyle/>
          <a:p>
            <a:r>
              <a:rPr lang="en-US" sz="6600" b="0">
                <a:latin typeface="Simplon Norm" panose="020B0500030000000000"/>
              </a:rPr>
              <a:t>OVERVIEW</a:t>
            </a:r>
          </a:p>
        </p:txBody>
      </p:sp>
      <p:sp>
        <p:nvSpPr>
          <p:cNvPr id="4" name="Text Placeholder 3">
            <a:extLst>
              <a:ext uri="{FF2B5EF4-FFF2-40B4-BE49-F238E27FC236}">
                <a16:creationId xmlns:a16="http://schemas.microsoft.com/office/drawing/2014/main" id="{5B8B6BAF-A8B4-DE65-537F-247084356628}"/>
              </a:ext>
            </a:extLst>
          </p:cNvPr>
          <p:cNvSpPr>
            <a:spLocks noGrp="1"/>
          </p:cNvSpPr>
          <p:nvPr>
            <p:ph type="body" sz="quarter" idx="15"/>
          </p:nvPr>
        </p:nvSpPr>
        <p:spPr>
          <a:xfrm>
            <a:off x="0" y="5713071"/>
            <a:ext cx="11756571" cy="1144929"/>
          </a:xfrm>
        </p:spPr>
        <p:txBody>
          <a:bodyPr/>
          <a:lstStyle/>
          <a:p>
            <a:pPr marL="7620"/>
            <a:endParaRPr lang="en-US"/>
          </a:p>
        </p:txBody>
      </p:sp>
      <p:sp>
        <p:nvSpPr>
          <p:cNvPr id="7" name="TextBox 6">
            <a:extLst>
              <a:ext uri="{FF2B5EF4-FFF2-40B4-BE49-F238E27FC236}">
                <a16:creationId xmlns:a16="http://schemas.microsoft.com/office/drawing/2014/main" id="{F6819F47-52A4-983D-FE8D-8F387337635B}"/>
              </a:ext>
            </a:extLst>
          </p:cNvPr>
          <p:cNvSpPr txBox="1"/>
          <p:nvPr/>
        </p:nvSpPr>
        <p:spPr>
          <a:xfrm>
            <a:off x="779368" y="3651012"/>
            <a:ext cx="6144984" cy="461665"/>
          </a:xfrm>
          <a:prstGeom prst="rect">
            <a:avLst/>
          </a:prstGeom>
          <a:noFill/>
        </p:spPr>
        <p:txBody>
          <a:bodyPr wrap="square" lIns="91440" tIns="45720" rIns="91440" bIns="45720" anchor="t">
            <a:spAutoFit/>
          </a:bodyPr>
          <a:lstStyle/>
          <a:p>
            <a:r>
              <a:rPr lang="en-US" sz="2400">
                <a:solidFill>
                  <a:schemeClr val="bg1"/>
                </a:solidFill>
                <a:latin typeface="Simplon Norm" panose="020B0500030000000000"/>
              </a:rPr>
              <a:t>CVE-2021-22659</a:t>
            </a:r>
          </a:p>
        </p:txBody>
      </p:sp>
    </p:spTree>
    <p:extLst>
      <p:ext uri="{BB962C8B-B14F-4D97-AF65-F5344CB8AC3E}">
        <p14:creationId xmlns:p14="http://schemas.microsoft.com/office/powerpoint/2010/main" val="195981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5000"/>
              </a:schemeClr>
            </a:gs>
          </a:gsLst>
          <a:lin ang="4200000" scaled="0"/>
        </a:gradFill>
        <a:effectLst/>
      </p:bgPr>
    </p:bg>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914398" y="601408"/>
            <a:ext cx="10525328"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a:t>REMEDIATION</a:t>
            </a: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123029"/>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01614BD2-D944-F9E5-5F07-E1EC47081CA0}"/>
              </a:ext>
            </a:extLst>
          </p:cNvPr>
          <p:cNvSpPr txBox="1"/>
          <p:nvPr/>
        </p:nvSpPr>
        <p:spPr>
          <a:xfrm>
            <a:off x="914400" y="2010474"/>
            <a:ext cx="10542259"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implonNorm"/>
              </a:rPr>
              <a:t>Risk Mitigation &amp; User Action </a:t>
            </a:r>
            <a:br>
              <a:rPr lang="en-US" sz="2000">
                <a:latin typeface="SimplonNorm"/>
              </a:rPr>
            </a:br>
            <a:r>
              <a:rPr lang="en-US" sz="2000">
                <a:latin typeface="SimplonNorm"/>
              </a:rPr>
              <a:t> </a:t>
            </a:r>
            <a:br>
              <a:rPr lang="en-US" sz="2000">
                <a:latin typeface="SimplonNorm"/>
              </a:rPr>
            </a:br>
            <a:r>
              <a:rPr lang="en-US" sz="2000">
                <a:latin typeface="SimplonNorm"/>
              </a:rPr>
              <a:t>All users, if applicable, may disable Modbus TCP support if it is not necessary for their MicroLogix 1400 implementation. Without Modbus TCP enabled, a potential attacker does not have access to exploit the device using this vulnerability.</a:t>
            </a:r>
            <a:endParaRPr lang="en-US"/>
          </a:p>
        </p:txBody>
      </p:sp>
      <p:sp>
        <p:nvSpPr>
          <p:cNvPr id="7" name="TextBox 6">
            <a:extLst>
              <a:ext uri="{FF2B5EF4-FFF2-40B4-BE49-F238E27FC236}">
                <a16:creationId xmlns:a16="http://schemas.microsoft.com/office/drawing/2014/main" id="{07C0C90D-6CCC-4495-FBD6-ED345061A1EE}"/>
              </a:ext>
            </a:extLst>
          </p:cNvPr>
          <p:cNvSpPr txBox="1"/>
          <p:nvPr/>
        </p:nvSpPr>
        <p:spPr>
          <a:xfrm>
            <a:off x="911565" y="4044082"/>
            <a:ext cx="1003722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a:latin typeface="SimplonNorm"/>
              </a:rPr>
              <a:t>Source: https://www.rockwellautomation.com/en-us/trust-center/security-advisories/advisory.PN1545.html</a:t>
            </a:r>
          </a:p>
        </p:txBody>
      </p:sp>
    </p:spTree>
    <p:extLst>
      <p:ext uri="{BB962C8B-B14F-4D97-AF65-F5344CB8AC3E}">
        <p14:creationId xmlns:p14="http://schemas.microsoft.com/office/powerpoint/2010/main" val="399681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5000"/>
              </a:schemeClr>
            </a:gs>
          </a:gsLst>
          <a:lin ang="4200000" scaled="0"/>
        </a:gradFill>
        <a:effectLst/>
      </p:bgPr>
    </p:bg>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914398" y="810995"/>
            <a:ext cx="10525328" cy="403828"/>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200" b="0" err="1">
                <a:latin typeface="Simplon Norm" panose="020B0500030000000000"/>
              </a:rPr>
              <a:t>References</a:t>
            </a:r>
            <a:endParaRPr lang="vi-VN" sz="3200" b="0">
              <a:latin typeface="Simplon Norm" panose="020B0500030000000000"/>
            </a:endParaRPr>
          </a:p>
        </p:txBody>
      </p:sp>
      <p:sp>
        <p:nvSpPr>
          <p:cNvPr id="28" name="TextBox 27">
            <a:extLst>
              <a:ext uri="{FF2B5EF4-FFF2-40B4-BE49-F238E27FC236}">
                <a16:creationId xmlns:a16="http://schemas.microsoft.com/office/drawing/2014/main" id="{2F8D4A52-6D3D-91E9-7DA7-D33F604DC616}"/>
              </a:ext>
            </a:extLst>
          </p:cNvPr>
          <p:cNvSpPr txBox="1"/>
          <p:nvPr/>
        </p:nvSpPr>
        <p:spPr>
          <a:xfrm>
            <a:off x="912617" y="1709269"/>
            <a:ext cx="11082550" cy="2308324"/>
          </a:xfrm>
          <a:prstGeom prst="rect">
            <a:avLst/>
          </a:prstGeom>
          <a:noFill/>
        </p:spPr>
        <p:txBody>
          <a:bodyPr wrap="square" lIns="91440" tIns="45720" rIns="91440" bIns="45720" anchor="t">
            <a:spAutoFit/>
          </a:bodyPr>
          <a:lstStyle/>
          <a:p>
            <a:pPr marL="457200" indent="-457200">
              <a:buAutoNum type="arabicPeriod"/>
            </a:pPr>
            <a:r>
              <a:rPr lang="vi-VN" err="1">
                <a:latin typeface="SimplonNorm"/>
                <a:ea typeface="+mn-lt"/>
                <a:cs typeface="Arial"/>
              </a:rPr>
              <a:t>MicroLogix</a:t>
            </a:r>
            <a:r>
              <a:rPr lang="vi-VN">
                <a:latin typeface="SimplonNorm"/>
                <a:ea typeface="+mn-lt"/>
                <a:cs typeface="Arial"/>
              </a:rPr>
              <a:t> 1400 </a:t>
            </a:r>
            <a:r>
              <a:rPr lang="vi-VN" err="1">
                <a:latin typeface="SimplonNorm"/>
                <a:ea typeface="+mn-lt"/>
                <a:cs typeface="Arial"/>
              </a:rPr>
              <a:t>Programmable</a:t>
            </a:r>
            <a:r>
              <a:rPr lang="vi-VN">
                <a:latin typeface="SimplonNorm"/>
                <a:ea typeface="+mn-lt"/>
                <a:cs typeface="Arial"/>
              </a:rPr>
              <a:t> </a:t>
            </a:r>
            <a:r>
              <a:rPr lang="vi-VN" err="1">
                <a:latin typeface="SimplonNorm"/>
                <a:ea typeface="+mn-lt"/>
                <a:cs typeface="Arial"/>
              </a:rPr>
              <a:t>Controllers</a:t>
            </a:r>
            <a:r>
              <a:rPr lang="vi-VN">
                <a:latin typeface="SimplonNorm"/>
                <a:ea typeface="+mn-lt"/>
                <a:cs typeface="Arial"/>
              </a:rPr>
              <a:t> (3/2024), </a:t>
            </a:r>
            <a:r>
              <a:rPr lang="vi-VN" err="1">
                <a:latin typeface="SimplonNorm"/>
                <a:ea typeface="+mn-lt"/>
                <a:cs typeface="Arial"/>
              </a:rPr>
              <a:t>Rockwellautomation</a:t>
            </a:r>
            <a:r>
              <a:rPr lang="vi-VN">
                <a:latin typeface="SimplonNorm"/>
                <a:ea typeface="+mn-lt"/>
                <a:cs typeface="Arial"/>
              </a:rPr>
              <a:t> </a:t>
            </a:r>
            <a:r>
              <a:rPr lang="vi-VN" err="1">
                <a:latin typeface="SimplonNorm"/>
                <a:ea typeface="+mn-lt"/>
                <a:cs typeface="Arial"/>
              </a:rPr>
              <a:t>Inc</a:t>
            </a:r>
            <a:r>
              <a:rPr lang="vi-VN">
                <a:latin typeface="SimplonNorm"/>
                <a:ea typeface="+mn-lt"/>
                <a:cs typeface="Arial"/>
              </a:rPr>
              <a:t>,  </a:t>
            </a:r>
            <a:r>
              <a:rPr lang="vi-VN">
                <a:latin typeface="SimplonNorm"/>
                <a:ea typeface="+mn-lt"/>
                <a:cs typeface="Arial"/>
                <a:hlinkClick r:id="rId3">
                  <a:extLst>
                    <a:ext uri="{A12FA001-AC4F-418D-AE19-62706E023703}">
                      <ahyp:hlinkClr xmlns:ahyp="http://schemas.microsoft.com/office/drawing/2018/hyperlinkcolor" val="tx"/>
                    </a:ext>
                  </a:extLst>
                </a:hlinkClick>
              </a:rPr>
              <a:t>https://literature.rockwellautomation.com/idc/groups/literature/documents/rm/1766-rm001_-en-p.pdf</a:t>
            </a:r>
            <a:endParaRPr lang="vi-VN">
              <a:latin typeface="SimplonNorm"/>
              <a:ea typeface="+mn-lt"/>
              <a:cs typeface="Arial"/>
            </a:endParaRPr>
          </a:p>
          <a:p>
            <a:pPr marL="457200" indent="-457200">
              <a:buAutoNum type="arabicPeriod"/>
            </a:pPr>
            <a:r>
              <a:rPr lang="vi-VN" err="1">
                <a:latin typeface="SimplonNorm"/>
                <a:ea typeface="+mn-lt"/>
                <a:cs typeface="Arial"/>
              </a:rPr>
              <a:t>Modbus</a:t>
            </a:r>
            <a:r>
              <a:rPr lang="vi-VN">
                <a:latin typeface="SimplonNorm"/>
                <a:ea typeface="+mn-lt"/>
                <a:cs typeface="Arial"/>
              </a:rPr>
              <a:t> </a:t>
            </a:r>
            <a:r>
              <a:rPr lang="vi-VN" err="1">
                <a:latin typeface="SimplonNorm"/>
                <a:ea typeface="+mn-lt"/>
                <a:cs typeface="Arial"/>
              </a:rPr>
              <a:t>Message</a:t>
            </a:r>
            <a:r>
              <a:rPr lang="vi-VN">
                <a:latin typeface="SimplonNorm"/>
                <a:ea typeface="+mn-lt"/>
                <a:cs typeface="Arial"/>
              </a:rPr>
              <a:t> </a:t>
            </a:r>
            <a:r>
              <a:rPr lang="vi-VN" err="1">
                <a:latin typeface="SimplonNorm"/>
                <a:ea typeface="+mn-lt"/>
                <a:cs typeface="Arial"/>
              </a:rPr>
              <a:t>Implement</a:t>
            </a:r>
            <a:r>
              <a:rPr lang="vi-VN">
                <a:latin typeface="SimplonNorm"/>
                <a:ea typeface="+mn-lt"/>
                <a:cs typeface="Arial"/>
              </a:rPr>
              <a:t> </a:t>
            </a:r>
            <a:r>
              <a:rPr lang="vi-VN" err="1">
                <a:latin typeface="SimplonNorm"/>
                <a:ea typeface="+mn-lt"/>
                <a:cs typeface="Arial"/>
              </a:rPr>
              <a:t>Guide</a:t>
            </a:r>
            <a:r>
              <a:rPr lang="vi-VN">
                <a:latin typeface="SimplonNorm"/>
                <a:ea typeface="+mn-lt"/>
                <a:cs typeface="Arial"/>
              </a:rPr>
              <a:t> V1 (2006) , </a:t>
            </a:r>
            <a:r>
              <a:rPr lang="vi-VN" err="1">
                <a:latin typeface="SimplonNorm"/>
                <a:ea typeface="+mn-lt"/>
                <a:cs typeface="Arial"/>
              </a:rPr>
              <a:t>Modbus</a:t>
            </a:r>
            <a:r>
              <a:rPr lang="vi-VN">
                <a:latin typeface="SimplonNorm"/>
                <a:ea typeface="+mn-lt"/>
                <a:cs typeface="Arial"/>
              </a:rPr>
              <a:t> </a:t>
            </a:r>
            <a:r>
              <a:rPr lang="vi-VN" err="1">
                <a:latin typeface="SimplonNorm"/>
                <a:ea typeface="+mn-lt"/>
                <a:cs typeface="Arial"/>
              </a:rPr>
              <a:t>Organization</a:t>
            </a:r>
            <a:r>
              <a:rPr lang="vi-VN">
                <a:latin typeface="SimplonNorm"/>
                <a:ea typeface="+mn-lt"/>
                <a:cs typeface="Arial"/>
              </a:rPr>
              <a:t>,  </a:t>
            </a:r>
            <a:r>
              <a:rPr lang="vi-VN">
                <a:latin typeface="SimplonNorm"/>
                <a:ea typeface="+mn-lt"/>
                <a:cs typeface="Arial"/>
                <a:hlinkClick r:id="rId4">
                  <a:extLst>
                    <a:ext uri="{A12FA001-AC4F-418D-AE19-62706E023703}">
                      <ahyp:hlinkClr xmlns:ahyp="http://schemas.microsoft.com/office/drawing/2018/hyperlinkcolor" val="tx"/>
                    </a:ext>
                  </a:extLst>
                </a:hlinkClick>
              </a:rPr>
              <a:t>https://modbus.org/docs</a:t>
            </a:r>
            <a:endParaRPr lang="vi-VN">
              <a:latin typeface="SimplonNorm"/>
              <a:ea typeface="+mn-lt"/>
              <a:cs typeface="Arial"/>
            </a:endParaRPr>
          </a:p>
          <a:p>
            <a:pPr marL="457200" indent="-457200">
              <a:buAutoNum type="arabicPeriod"/>
            </a:pPr>
            <a:r>
              <a:rPr lang="vi-VN" err="1">
                <a:latin typeface="SimplonNorm"/>
                <a:ea typeface="+mn-lt"/>
                <a:cs typeface="Arial"/>
              </a:rPr>
              <a:t>Modbus</a:t>
            </a:r>
            <a:r>
              <a:rPr lang="vi-VN">
                <a:latin typeface="SimplonNorm"/>
                <a:ea typeface="+mn-lt"/>
                <a:cs typeface="Arial"/>
              </a:rPr>
              <a:t> </a:t>
            </a:r>
            <a:r>
              <a:rPr lang="vi-VN" err="1">
                <a:latin typeface="SimplonNorm"/>
                <a:ea typeface="+mn-lt"/>
                <a:cs typeface="Arial"/>
              </a:rPr>
              <a:t>Application</a:t>
            </a:r>
            <a:r>
              <a:rPr lang="vi-VN">
                <a:latin typeface="SimplonNorm"/>
                <a:ea typeface="+mn-lt"/>
                <a:cs typeface="Arial"/>
              </a:rPr>
              <a:t> </a:t>
            </a:r>
            <a:r>
              <a:rPr lang="vi-VN" err="1">
                <a:latin typeface="SimplonNorm"/>
                <a:ea typeface="+mn-lt"/>
                <a:cs typeface="Arial"/>
              </a:rPr>
              <a:t>Protocol</a:t>
            </a:r>
            <a:r>
              <a:rPr lang="vi-VN">
                <a:latin typeface="SimplonNorm"/>
                <a:ea typeface="+mn-lt"/>
                <a:cs typeface="Arial"/>
              </a:rPr>
              <a:t> </a:t>
            </a:r>
            <a:r>
              <a:rPr lang="vi-VN" err="1">
                <a:latin typeface="SimplonNorm"/>
                <a:ea typeface="+mn-lt"/>
                <a:cs typeface="Arial"/>
              </a:rPr>
              <a:t>Specification</a:t>
            </a:r>
            <a:r>
              <a:rPr lang="vi-VN">
                <a:latin typeface="SimplonNorm"/>
                <a:ea typeface="+mn-lt"/>
                <a:cs typeface="Arial"/>
              </a:rPr>
              <a:t> (2006), </a:t>
            </a:r>
            <a:r>
              <a:rPr lang="vi-VN" err="1">
                <a:latin typeface="SimplonNorm"/>
                <a:ea typeface="+mn-lt"/>
                <a:cs typeface="Arial"/>
              </a:rPr>
              <a:t>Modbus</a:t>
            </a:r>
            <a:r>
              <a:rPr lang="vi-VN">
                <a:latin typeface="SimplonNorm"/>
                <a:ea typeface="+mn-lt"/>
                <a:cs typeface="Arial"/>
              </a:rPr>
              <a:t> </a:t>
            </a:r>
            <a:r>
              <a:rPr lang="vi-VN" err="1">
                <a:latin typeface="SimplonNorm"/>
                <a:ea typeface="+mn-lt"/>
                <a:cs typeface="Arial"/>
              </a:rPr>
              <a:t>Organization</a:t>
            </a:r>
            <a:r>
              <a:rPr lang="vi-VN">
                <a:latin typeface="SimplonNorm"/>
                <a:ea typeface="+mn-lt"/>
                <a:cs typeface="Arial"/>
              </a:rPr>
              <a:t>, </a:t>
            </a:r>
            <a:r>
              <a:rPr lang="vi-VN">
                <a:latin typeface="Arial"/>
                <a:ea typeface="+mn-lt"/>
                <a:cs typeface="Arial"/>
                <a:hlinkClick r:id="rId4">
                  <a:extLst>
                    <a:ext uri="{A12FA001-AC4F-418D-AE19-62706E023703}">
                      <ahyp:hlinkClr xmlns:ahyp="http://schemas.microsoft.com/office/drawing/2018/hyperlinkcolor" val="tx"/>
                    </a:ext>
                  </a:extLst>
                </a:hlinkClick>
              </a:rPr>
              <a:t>https://modbus.org/docs</a:t>
            </a:r>
            <a:endParaRPr lang="vi-VN">
              <a:ea typeface="+mn-lt"/>
              <a:cs typeface="+mn-lt"/>
            </a:endParaRPr>
          </a:p>
          <a:p>
            <a:pPr marL="457200" indent="-457200">
              <a:buAutoNum type="arabicPeriod"/>
            </a:pPr>
            <a:r>
              <a:rPr lang="vi-VN">
                <a:latin typeface="SimplonNorm"/>
                <a:cs typeface="Arial"/>
              </a:rPr>
              <a:t>PN1545 </a:t>
            </a:r>
            <a:r>
              <a:rPr lang="vi-VN" err="1">
                <a:latin typeface="SimplonNorm"/>
                <a:cs typeface="Arial"/>
              </a:rPr>
              <a:t>Security</a:t>
            </a:r>
            <a:r>
              <a:rPr lang="vi-VN">
                <a:latin typeface="SimplonNorm"/>
                <a:cs typeface="Arial"/>
              </a:rPr>
              <a:t> </a:t>
            </a:r>
            <a:r>
              <a:rPr lang="vi-VN" err="1">
                <a:latin typeface="SimplonNorm"/>
                <a:cs typeface="Arial"/>
              </a:rPr>
              <a:t>Advisory</a:t>
            </a:r>
            <a:r>
              <a:rPr lang="vi-VN">
                <a:latin typeface="SimplonNorm"/>
                <a:cs typeface="Arial"/>
              </a:rPr>
              <a:t>, (2021), </a:t>
            </a:r>
            <a:r>
              <a:rPr lang="vi-VN" err="1">
                <a:latin typeface="SimplonNorm"/>
                <a:cs typeface="Arial"/>
              </a:rPr>
              <a:t>Rockwell</a:t>
            </a:r>
            <a:r>
              <a:rPr lang="vi-VN">
                <a:latin typeface="SimplonNorm"/>
                <a:cs typeface="Arial"/>
              </a:rPr>
              <a:t> </a:t>
            </a:r>
            <a:r>
              <a:rPr lang="vi-VN" err="1">
                <a:latin typeface="SimplonNorm"/>
                <a:cs typeface="Arial"/>
              </a:rPr>
              <a:t>Automation</a:t>
            </a:r>
            <a:r>
              <a:rPr lang="vi-VN">
                <a:latin typeface="SimplonNorm"/>
                <a:cs typeface="Arial"/>
              </a:rPr>
              <a:t> Inc, </a:t>
            </a:r>
            <a:r>
              <a:rPr lang="vi-VN">
                <a:latin typeface="Arial"/>
                <a:ea typeface="+mn-lt"/>
                <a:cs typeface="Arial"/>
              </a:rPr>
              <a:t>https://www.rockwellautomation.com/en-us/trust-center/security-advisories/advisory.PN1545.html%e2%80%8b.html</a:t>
            </a:r>
            <a:endParaRPr lang="vi-VN">
              <a:latin typeface="Arial"/>
              <a:cs typeface="Arial"/>
            </a:endParaRPr>
          </a:p>
          <a:p>
            <a:endParaRPr lang="vi-VN">
              <a:latin typeface="SimplonNorm"/>
              <a:cs typeface="Arial"/>
            </a:endParaRP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0908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2C15-4DD8-8ABF-D534-1111B93621C8}"/>
              </a:ext>
            </a:extLst>
          </p:cNvPr>
          <p:cNvSpPr>
            <a:spLocks noGrp="1"/>
          </p:cNvSpPr>
          <p:nvPr>
            <p:ph type="title"/>
          </p:nvPr>
        </p:nvSpPr>
        <p:spPr>
          <a:xfrm>
            <a:off x="-97971" y="2828716"/>
            <a:ext cx="7899662" cy="908518"/>
          </a:xfrm>
        </p:spPr>
        <p:txBody>
          <a:bodyPr/>
          <a:lstStyle/>
          <a:p>
            <a:r>
              <a:rPr lang="en-US" sz="7200" b="0">
                <a:latin typeface="Simplon Norm" panose="020B0500030000000000"/>
              </a:rPr>
              <a:t>THANK YOU</a:t>
            </a:r>
          </a:p>
        </p:txBody>
      </p:sp>
      <p:sp>
        <p:nvSpPr>
          <p:cNvPr id="4" name="Text Placeholder 3">
            <a:extLst>
              <a:ext uri="{FF2B5EF4-FFF2-40B4-BE49-F238E27FC236}">
                <a16:creationId xmlns:a16="http://schemas.microsoft.com/office/drawing/2014/main" id="{5B8B6BAF-A8B4-DE65-537F-247084356628}"/>
              </a:ext>
            </a:extLst>
          </p:cNvPr>
          <p:cNvSpPr>
            <a:spLocks noGrp="1"/>
          </p:cNvSpPr>
          <p:nvPr>
            <p:ph type="body" sz="quarter" idx="15"/>
          </p:nvPr>
        </p:nvSpPr>
        <p:spPr>
          <a:xfrm>
            <a:off x="0" y="5013392"/>
            <a:ext cx="11756571" cy="1844608"/>
          </a:xfrm>
        </p:spPr>
        <p:txBody>
          <a:bodyPr/>
          <a:lstStyle/>
          <a:p>
            <a:r>
              <a:rPr lang="en-US"/>
              <a:t>Prepared for: All Employees​</a:t>
            </a:r>
          </a:p>
          <a:p>
            <a:r>
              <a:rPr lang="en-US"/>
              <a:t>Prepared by: Nhat Dang &amp; Trang Tran​</a:t>
            </a:r>
          </a:p>
          <a:p>
            <a:r>
              <a:rPr lang="en-US"/>
              <a:t>For more information email nhat.fellowship@opswat.com &amp; trang.fellowship@opswat.com </a:t>
            </a:r>
          </a:p>
        </p:txBody>
      </p:sp>
      <p:sp>
        <p:nvSpPr>
          <p:cNvPr id="7" name="TextBox 6">
            <a:extLst>
              <a:ext uri="{FF2B5EF4-FFF2-40B4-BE49-F238E27FC236}">
                <a16:creationId xmlns:a16="http://schemas.microsoft.com/office/drawing/2014/main" id="{F6819F47-52A4-983D-FE8D-8F387337635B}"/>
              </a:ext>
            </a:extLst>
          </p:cNvPr>
          <p:cNvSpPr txBox="1"/>
          <p:nvPr/>
        </p:nvSpPr>
        <p:spPr>
          <a:xfrm>
            <a:off x="779368" y="3651012"/>
            <a:ext cx="6144984" cy="369332"/>
          </a:xfrm>
          <a:prstGeom prst="rect">
            <a:avLst/>
          </a:prstGeom>
          <a:noFill/>
        </p:spPr>
        <p:txBody>
          <a:bodyPr wrap="square">
            <a:spAutoFit/>
          </a:bodyPr>
          <a:lstStyle/>
          <a:p>
            <a:r>
              <a:rPr lang="en-US">
                <a:solidFill>
                  <a:schemeClr val="bg1"/>
                </a:solidFill>
                <a:latin typeface="Simplon Norm" panose="020B0500030000000000"/>
              </a:rPr>
              <a:t>Graduate Fellowship Program</a:t>
            </a:r>
          </a:p>
        </p:txBody>
      </p:sp>
    </p:spTree>
    <p:extLst>
      <p:ext uri="{BB962C8B-B14F-4D97-AF65-F5344CB8AC3E}">
        <p14:creationId xmlns:p14="http://schemas.microsoft.com/office/powerpoint/2010/main" val="1975725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5000"/>
              </a:schemeClr>
            </a:gs>
          </a:gsLst>
          <a:lin ang="4200000" scaled="0"/>
        </a:gradFill>
        <a:effectLst/>
      </p:bgPr>
    </p:bg>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914398" y="760532"/>
            <a:ext cx="10525328" cy="504754"/>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4000" b="0"/>
              <a:t>OVERVIEW</a:t>
            </a:r>
            <a:endParaRPr lang="en-US" sz="4000" b="0">
              <a:latin typeface="Simplon Norm" panose="020B0500030000000000"/>
            </a:endParaRPr>
          </a:p>
        </p:txBody>
      </p:sp>
      <p:sp>
        <p:nvSpPr>
          <p:cNvPr id="28" name="TextBox 27">
            <a:extLst>
              <a:ext uri="{FF2B5EF4-FFF2-40B4-BE49-F238E27FC236}">
                <a16:creationId xmlns:a16="http://schemas.microsoft.com/office/drawing/2014/main" id="{2F8D4A52-6D3D-91E9-7DA7-D33F604DC616}"/>
              </a:ext>
            </a:extLst>
          </p:cNvPr>
          <p:cNvSpPr txBox="1"/>
          <p:nvPr/>
        </p:nvSpPr>
        <p:spPr>
          <a:xfrm>
            <a:off x="829491" y="1584577"/>
            <a:ext cx="6204856" cy="430887"/>
          </a:xfrm>
          <a:prstGeom prst="rect">
            <a:avLst/>
          </a:prstGeom>
          <a:noFill/>
        </p:spPr>
        <p:txBody>
          <a:bodyPr wrap="square" lIns="91440" tIns="45720" rIns="91440" bIns="45720" anchor="t">
            <a:spAutoFit/>
          </a:bodyPr>
          <a:lstStyle/>
          <a:p>
            <a:pPr algn="just"/>
            <a:r>
              <a:rPr lang="vi-VN" sz="2200" err="1">
                <a:latin typeface="SimplonNorm"/>
              </a:rPr>
              <a:t>Description</a:t>
            </a:r>
            <a:r>
              <a:rPr lang="vi-VN" sz="2200">
                <a:latin typeface="SimplonNorm"/>
              </a:rPr>
              <a:t> CVE-2021-22659</a:t>
            </a: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8772187C-5A47-498B-4007-77D5EECB48AD}"/>
              </a:ext>
            </a:extLst>
          </p:cNvPr>
          <p:cNvSpPr txBox="1"/>
          <p:nvPr/>
        </p:nvSpPr>
        <p:spPr>
          <a:xfrm>
            <a:off x="858982" y="2008909"/>
            <a:ext cx="1094509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333333"/>
                </a:solidFill>
                <a:latin typeface="Simplon Norm"/>
                <a:ea typeface="Source Sans Pro"/>
              </a:rPr>
              <a:t>Rockwell Automation MicroLogix 1400 Version 21.6</a:t>
            </a:r>
            <a:r>
              <a:rPr lang="en-US">
                <a:solidFill>
                  <a:srgbClr val="333333"/>
                </a:solidFill>
                <a:latin typeface="Simplon Norm"/>
                <a:ea typeface="Source Sans Pro"/>
              </a:rPr>
              <a:t> and below may allow a </a:t>
            </a:r>
            <a:r>
              <a:rPr lang="en-US" b="1">
                <a:solidFill>
                  <a:srgbClr val="333333"/>
                </a:solidFill>
                <a:latin typeface="Simplon Norm"/>
                <a:ea typeface="Source Sans Pro"/>
              </a:rPr>
              <a:t>remote unauthenticated attacker</a:t>
            </a:r>
            <a:r>
              <a:rPr lang="en-US">
                <a:solidFill>
                  <a:srgbClr val="333333"/>
                </a:solidFill>
                <a:latin typeface="Simplon Norm"/>
                <a:ea typeface="Source Sans Pro"/>
              </a:rPr>
              <a:t> to </a:t>
            </a:r>
            <a:r>
              <a:rPr lang="en-US" b="1">
                <a:solidFill>
                  <a:srgbClr val="333333"/>
                </a:solidFill>
                <a:latin typeface="Simplon Norm"/>
                <a:ea typeface="Source Sans Pro"/>
              </a:rPr>
              <a:t>send a specially crafted Modbus packet</a:t>
            </a:r>
            <a:r>
              <a:rPr lang="en-US">
                <a:solidFill>
                  <a:srgbClr val="333333"/>
                </a:solidFill>
                <a:latin typeface="Simplon Norm"/>
                <a:ea typeface="Source Sans Pro"/>
              </a:rPr>
              <a:t> allowing the attacker to </a:t>
            </a:r>
            <a:r>
              <a:rPr lang="en-US" b="1">
                <a:solidFill>
                  <a:srgbClr val="333333"/>
                </a:solidFill>
                <a:latin typeface="Simplon Norm"/>
                <a:ea typeface="Source Sans Pro"/>
              </a:rPr>
              <a:t>retrieve or modify random values in the register</a:t>
            </a:r>
            <a:r>
              <a:rPr lang="en-US">
                <a:solidFill>
                  <a:srgbClr val="333333"/>
                </a:solidFill>
                <a:latin typeface="Simplon Norm"/>
                <a:ea typeface="Source Sans Pro"/>
              </a:rPr>
              <a:t>. If successfully exploited, this </a:t>
            </a:r>
            <a:r>
              <a:rPr lang="en-US" b="1">
                <a:solidFill>
                  <a:srgbClr val="333333"/>
                </a:solidFill>
                <a:latin typeface="Simplon Norm"/>
                <a:ea typeface="Source Sans Pro"/>
              </a:rPr>
              <a:t>may lead to a buffer overflow resulting in a denial-of-service condition</a:t>
            </a:r>
            <a:r>
              <a:rPr lang="en-US">
                <a:solidFill>
                  <a:srgbClr val="333333"/>
                </a:solidFill>
                <a:latin typeface="Simplon Norm"/>
                <a:ea typeface="Source Sans Pro"/>
              </a:rPr>
              <a:t>. The </a:t>
            </a:r>
            <a:r>
              <a:rPr lang="en-US" b="1">
                <a:latin typeface="Simplon Norm"/>
                <a:ea typeface="Source Sans Pro"/>
              </a:rPr>
              <a:t>FAULT LED will flash RED</a:t>
            </a:r>
            <a:r>
              <a:rPr lang="en-US">
                <a:solidFill>
                  <a:srgbClr val="333333"/>
                </a:solidFill>
                <a:latin typeface="Simplon Norm"/>
                <a:ea typeface="Source Sans Pro"/>
              </a:rPr>
              <a:t> and communications may be lost. Recovery from denial-of-service condition requires the fault to be cleared by the user.</a:t>
            </a:r>
            <a:endParaRPr lang="en-US">
              <a:latin typeface="Simplon Norm"/>
            </a:endParaRPr>
          </a:p>
        </p:txBody>
      </p:sp>
      <p:pic>
        <p:nvPicPr>
          <p:cNvPr id="4" name="Picture 3" descr="A screenshot of a computer&#10;&#10;Description automatically generated">
            <a:extLst>
              <a:ext uri="{FF2B5EF4-FFF2-40B4-BE49-F238E27FC236}">
                <a16:creationId xmlns:a16="http://schemas.microsoft.com/office/drawing/2014/main" id="{C4F59B96-BE22-83C3-0CB5-5AE8ABA098EC}"/>
              </a:ext>
            </a:extLst>
          </p:cNvPr>
          <p:cNvPicPr>
            <a:picLocks noChangeAspect="1"/>
          </p:cNvPicPr>
          <p:nvPr/>
        </p:nvPicPr>
        <p:blipFill>
          <a:blip r:embed="rId3"/>
          <a:stretch>
            <a:fillRect/>
          </a:stretch>
        </p:blipFill>
        <p:spPr>
          <a:xfrm>
            <a:off x="911603" y="3483920"/>
            <a:ext cx="10934698" cy="2849706"/>
          </a:xfrm>
          <a:prstGeom prst="rect">
            <a:avLst/>
          </a:prstGeom>
        </p:spPr>
      </p:pic>
    </p:spTree>
    <p:extLst>
      <p:ext uri="{BB962C8B-B14F-4D97-AF65-F5344CB8AC3E}">
        <p14:creationId xmlns:p14="http://schemas.microsoft.com/office/powerpoint/2010/main" val="159871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5000"/>
              </a:schemeClr>
            </a:gs>
          </a:gsLst>
          <a:lin ang="4200000" scaled="0"/>
        </a:gradFill>
        <a:effectLst/>
      </p:bgPr>
    </p:bg>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914398" y="760532"/>
            <a:ext cx="10525328" cy="504754"/>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4000" b="0"/>
              <a:t>OVERVIEW</a:t>
            </a:r>
            <a:endParaRPr lang="en-US" sz="4000" b="0">
              <a:latin typeface="Simplon Norm" panose="020B0500030000000000"/>
            </a:endParaRPr>
          </a:p>
        </p:txBody>
      </p:sp>
      <p:sp>
        <p:nvSpPr>
          <p:cNvPr id="28" name="TextBox 27">
            <a:extLst>
              <a:ext uri="{FF2B5EF4-FFF2-40B4-BE49-F238E27FC236}">
                <a16:creationId xmlns:a16="http://schemas.microsoft.com/office/drawing/2014/main" id="{2F8D4A52-6D3D-91E9-7DA7-D33F604DC616}"/>
              </a:ext>
            </a:extLst>
          </p:cNvPr>
          <p:cNvSpPr txBox="1"/>
          <p:nvPr/>
        </p:nvSpPr>
        <p:spPr>
          <a:xfrm>
            <a:off x="829491" y="1584577"/>
            <a:ext cx="6204856" cy="430887"/>
          </a:xfrm>
          <a:prstGeom prst="rect">
            <a:avLst/>
          </a:prstGeom>
          <a:noFill/>
        </p:spPr>
        <p:txBody>
          <a:bodyPr wrap="square" lIns="91440" tIns="45720" rIns="91440" bIns="45720" anchor="t">
            <a:spAutoFit/>
          </a:bodyPr>
          <a:lstStyle/>
          <a:p>
            <a:pPr algn="just"/>
            <a:r>
              <a:rPr lang="vi-VN" sz="2200">
                <a:latin typeface="SimplonNorm"/>
              </a:rPr>
              <a:t>CVE-2021-22659</a:t>
            </a: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5" name="Picture 4">
            <a:extLst>
              <a:ext uri="{FF2B5EF4-FFF2-40B4-BE49-F238E27FC236}">
                <a16:creationId xmlns:a16="http://schemas.microsoft.com/office/drawing/2014/main" id="{CFDDE1F0-A809-4269-2B52-9736F6C413CE}"/>
              </a:ext>
            </a:extLst>
          </p:cNvPr>
          <p:cNvPicPr>
            <a:picLocks noChangeAspect="1"/>
          </p:cNvPicPr>
          <p:nvPr/>
        </p:nvPicPr>
        <p:blipFill rotWithShape="1">
          <a:blip r:embed="rId3"/>
          <a:srcRect l="1792" r="5702" b="4223"/>
          <a:stretch/>
        </p:blipFill>
        <p:spPr>
          <a:xfrm>
            <a:off x="856603" y="2842105"/>
            <a:ext cx="2910307" cy="265944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9D6DCB1-5ED4-29DB-CEC0-8E3B99C6C1F1}"/>
              </a:ext>
            </a:extLst>
          </p:cNvPr>
          <p:cNvPicPr>
            <a:picLocks noChangeAspect="1"/>
          </p:cNvPicPr>
          <p:nvPr/>
        </p:nvPicPr>
        <p:blipFill rotWithShape="1">
          <a:blip r:embed="rId4"/>
          <a:srcRect t="-575" r="5793" b="-3075"/>
          <a:stretch/>
        </p:blipFill>
        <p:spPr>
          <a:xfrm>
            <a:off x="3793018" y="2863458"/>
            <a:ext cx="8414698" cy="2666909"/>
          </a:xfrm>
          <a:prstGeom prst="rect">
            <a:avLst/>
          </a:prstGeom>
        </p:spPr>
      </p:pic>
      <p:sp>
        <p:nvSpPr>
          <p:cNvPr id="3" name="TextBox 2">
            <a:extLst>
              <a:ext uri="{FF2B5EF4-FFF2-40B4-BE49-F238E27FC236}">
                <a16:creationId xmlns:a16="http://schemas.microsoft.com/office/drawing/2014/main" id="{E45A3828-B5FC-E7CC-EE99-F84ACE396263}"/>
              </a:ext>
            </a:extLst>
          </p:cNvPr>
          <p:cNvSpPr txBox="1"/>
          <p:nvPr/>
        </p:nvSpPr>
        <p:spPr>
          <a:xfrm>
            <a:off x="828368" y="2192594"/>
            <a:ext cx="861797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rgbClr val="333333"/>
                </a:solidFill>
                <a:latin typeface="SimplonNorm"/>
                <a:ea typeface="Source Sans Pro"/>
              </a:rPr>
              <a:t>Vector: </a:t>
            </a:r>
            <a:r>
              <a:rPr lang="en-US" sz="2200">
                <a:solidFill>
                  <a:srgbClr val="333333"/>
                </a:solidFill>
                <a:latin typeface="SimplonNorm"/>
                <a:ea typeface="Source Sans Pro"/>
              </a:rPr>
              <a:t>CVSS:3.1/AV:N/AC:L/PR:N/UI:N/S:U/C:L/I:L/A:H</a:t>
            </a:r>
            <a:endParaRPr lang="en-US" sz="2200">
              <a:latin typeface="SimplonNorm"/>
            </a:endParaRPr>
          </a:p>
        </p:txBody>
      </p:sp>
    </p:spTree>
    <p:extLst>
      <p:ext uri="{BB962C8B-B14F-4D97-AF65-F5344CB8AC3E}">
        <p14:creationId xmlns:p14="http://schemas.microsoft.com/office/powerpoint/2010/main" val="132479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2C15-4DD8-8ABF-D534-1111B93621C8}"/>
              </a:ext>
            </a:extLst>
          </p:cNvPr>
          <p:cNvSpPr>
            <a:spLocks noGrp="1"/>
          </p:cNvSpPr>
          <p:nvPr>
            <p:ph type="title"/>
          </p:nvPr>
        </p:nvSpPr>
        <p:spPr>
          <a:xfrm>
            <a:off x="-97971" y="2904377"/>
            <a:ext cx="7899662" cy="832857"/>
          </a:xfrm>
        </p:spPr>
        <p:txBody>
          <a:bodyPr/>
          <a:lstStyle/>
          <a:p>
            <a:r>
              <a:rPr lang="en-US" sz="6600" b="0">
                <a:latin typeface="Simplon Norm" panose="020B0500030000000000"/>
              </a:rPr>
              <a:t>ANALYSIS</a:t>
            </a:r>
          </a:p>
        </p:txBody>
      </p:sp>
      <p:sp>
        <p:nvSpPr>
          <p:cNvPr id="4" name="Text Placeholder 3">
            <a:extLst>
              <a:ext uri="{FF2B5EF4-FFF2-40B4-BE49-F238E27FC236}">
                <a16:creationId xmlns:a16="http://schemas.microsoft.com/office/drawing/2014/main" id="{5B8B6BAF-A8B4-DE65-537F-247084356628}"/>
              </a:ext>
            </a:extLst>
          </p:cNvPr>
          <p:cNvSpPr>
            <a:spLocks noGrp="1"/>
          </p:cNvSpPr>
          <p:nvPr>
            <p:ph type="body" sz="quarter" idx="15"/>
          </p:nvPr>
        </p:nvSpPr>
        <p:spPr>
          <a:xfrm>
            <a:off x="0" y="5713071"/>
            <a:ext cx="11756571" cy="1144929"/>
          </a:xfrm>
        </p:spPr>
        <p:txBody>
          <a:bodyPr/>
          <a:lstStyle/>
          <a:p>
            <a:pPr marL="7620"/>
            <a:endParaRPr lang="en-US"/>
          </a:p>
        </p:txBody>
      </p:sp>
      <p:sp>
        <p:nvSpPr>
          <p:cNvPr id="7" name="TextBox 6">
            <a:extLst>
              <a:ext uri="{FF2B5EF4-FFF2-40B4-BE49-F238E27FC236}">
                <a16:creationId xmlns:a16="http://schemas.microsoft.com/office/drawing/2014/main" id="{F6819F47-52A4-983D-FE8D-8F387337635B}"/>
              </a:ext>
            </a:extLst>
          </p:cNvPr>
          <p:cNvSpPr txBox="1"/>
          <p:nvPr/>
        </p:nvSpPr>
        <p:spPr>
          <a:xfrm>
            <a:off x="779368" y="3651012"/>
            <a:ext cx="6144984" cy="461665"/>
          </a:xfrm>
          <a:prstGeom prst="rect">
            <a:avLst/>
          </a:prstGeom>
          <a:noFill/>
        </p:spPr>
        <p:txBody>
          <a:bodyPr wrap="square" lIns="91440" tIns="45720" rIns="91440" bIns="45720" anchor="t">
            <a:spAutoFit/>
          </a:bodyPr>
          <a:lstStyle/>
          <a:p>
            <a:r>
              <a:rPr lang="en-US" sz="2400">
                <a:solidFill>
                  <a:schemeClr val="bg1"/>
                </a:solidFill>
                <a:latin typeface="Simplon Norm" panose="020B0500030000000000"/>
              </a:rPr>
              <a:t>CVE-2021-22659</a:t>
            </a:r>
          </a:p>
        </p:txBody>
      </p:sp>
    </p:spTree>
    <p:extLst>
      <p:ext uri="{BB962C8B-B14F-4D97-AF65-F5344CB8AC3E}">
        <p14:creationId xmlns:p14="http://schemas.microsoft.com/office/powerpoint/2010/main" val="396801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5000"/>
              </a:schemeClr>
            </a:gs>
          </a:gsLst>
          <a:lin ang="4200000" scaled="0"/>
        </a:gradFill>
        <a:effectLst/>
      </p:bgPr>
    </p:bg>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19" name="Title 3">
            <a:extLst>
              <a:ext uri="{FF2B5EF4-FFF2-40B4-BE49-F238E27FC236}">
                <a16:creationId xmlns:a16="http://schemas.microsoft.com/office/drawing/2014/main" id="{5433DAD1-DC54-C39D-2BE4-BAC9D0560AA8}"/>
              </a:ext>
            </a:extLst>
          </p:cNvPr>
          <p:cNvSpPr txBox="1">
            <a:spLocks/>
          </p:cNvSpPr>
          <p:nvPr/>
        </p:nvSpPr>
        <p:spPr>
          <a:xfrm>
            <a:off x="734289" y="868890"/>
            <a:ext cx="10525328"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a:latin typeface="Simplon Norm" panose="020B0500030000000000"/>
              </a:rPr>
              <a:t>PLC </a:t>
            </a:r>
            <a:r>
              <a:rPr lang="vi-VN" sz="3600" b="0" err="1">
                <a:latin typeface="Simplon Norm" panose="020B0500030000000000"/>
              </a:rPr>
              <a:t>MicroLogix</a:t>
            </a:r>
            <a:r>
              <a:rPr lang="vi-VN" sz="3600" b="0">
                <a:latin typeface="Simplon Norm" panose="020B0500030000000000"/>
              </a:rPr>
              <a:t> 1400</a:t>
            </a: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38DEFE61-2E1A-9693-56DF-226EFA940F7F}"/>
              </a:ext>
            </a:extLst>
          </p:cNvPr>
          <p:cNvSpPr txBox="1"/>
          <p:nvPr/>
        </p:nvSpPr>
        <p:spPr>
          <a:xfrm>
            <a:off x="738554" y="1453661"/>
            <a:ext cx="108672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50F22"/>
                </a:solidFill>
                <a:latin typeface="Simplon Norm Light"/>
                <a:ea typeface="+mn-lt"/>
                <a:cs typeface="+mn-lt"/>
              </a:rPr>
              <a:t>PLC MicroLogix 1400 is a type of Programmable Logic Controller (PLC) manufactured by Allen-Bradley, a prominent global PLC manufacturer. </a:t>
            </a:r>
          </a:p>
        </p:txBody>
      </p:sp>
      <p:pic>
        <p:nvPicPr>
          <p:cNvPr id="4" name="Picture 3" descr="A close-up of a machine&#10;&#10;Description automatically generated">
            <a:extLst>
              <a:ext uri="{FF2B5EF4-FFF2-40B4-BE49-F238E27FC236}">
                <a16:creationId xmlns:a16="http://schemas.microsoft.com/office/drawing/2014/main" id="{3DBDED3C-BBC1-373E-6330-1A5A98620A97}"/>
              </a:ext>
            </a:extLst>
          </p:cNvPr>
          <p:cNvPicPr>
            <a:picLocks noChangeAspect="1"/>
          </p:cNvPicPr>
          <p:nvPr/>
        </p:nvPicPr>
        <p:blipFill>
          <a:blip r:embed="rId3"/>
          <a:stretch>
            <a:fillRect/>
          </a:stretch>
        </p:blipFill>
        <p:spPr>
          <a:xfrm>
            <a:off x="5203559" y="2506042"/>
            <a:ext cx="6038850" cy="3638550"/>
          </a:xfrm>
          <a:prstGeom prst="rect">
            <a:avLst/>
          </a:prstGeom>
        </p:spPr>
      </p:pic>
      <p:sp>
        <p:nvSpPr>
          <p:cNvPr id="7" name="TextBox 6">
            <a:extLst>
              <a:ext uri="{FF2B5EF4-FFF2-40B4-BE49-F238E27FC236}">
                <a16:creationId xmlns:a16="http://schemas.microsoft.com/office/drawing/2014/main" id="{C9B88C2F-DB5E-DB38-0F75-6B7F71252997}"/>
              </a:ext>
            </a:extLst>
          </p:cNvPr>
          <p:cNvSpPr txBox="1"/>
          <p:nvPr/>
        </p:nvSpPr>
        <p:spPr>
          <a:xfrm>
            <a:off x="738554" y="2105892"/>
            <a:ext cx="433967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implon Norm Light"/>
              </a:rPr>
              <a:t>MicroLogix 1400 provide three communications ports: </a:t>
            </a:r>
          </a:p>
          <a:p>
            <a:pPr marL="285750" indent="-285750">
              <a:buFont typeface="Calibri"/>
              <a:buChar char="-"/>
            </a:pPr>
            <a:r>
              <a:rPr lang="en-US">
                <a:latin typeface="Simplon Norm Light"/>
              </a:rPr>
              <a:t>Channel 0: an isolated combination RS-232/ RS-485 communication port </a:t>
            </a:r>
          </a:p>
          <a:p>
            <a:pPr marL="285750" indent="-285750">
              <a:buFont typeface="Calibri"/>
              <a:buChar char="-"/>
            </a:pPr>
            <a:r>
              <a:rPr lang="en-US">
                <a:latin typeface="Simplon Norm Light"/>
              </a:rPr>
              <a:t>Channel 1:  Ethernet port </a:t>
            </a:r>
          </a:p>
          <a:p>
            <a:pPr marL="285750" indent="-285750">
              <a:buFont typeface="Calibri"/>
              <a:buChar char="-"/>
            </a:pPr>
            <a:r>
              <a:rPr lang="en-US">
                <a:latin typeface="Simplon Norm Light"/>
              </a:rPr>
              <a:t>Channel 2: a non-isolated RS-232 communication port</a:t>
            </a:r>
          </a:p>
        </p:txBody>
      </p:sp>
    </p:spTree>
    <p:extLst>
      <p:ext uri="{BB962C8B-B14F-4D97-AF65-F5344CB8AC3E}">
        <p14:creationId xmlns:p14="http://schemas.microsoft.com/office/powerpoint/2010/main" val="368826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5000"/>
              </a:schemeClr>
            </a:gs>
          </a:gsLst>
          <a:lin ang="4200000" scaled="0"/>
        </a:gradFill>
        <a:effectLst/>
      </p:bgPr>
    </p:bg>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06C37F-B6B5-8FDA-D851-5AD3CBA16FA9}"/>
              </a:ext>
            </a:extLst>
          </p:cNvPr>
          <p:cNvSpPr/>
          <p:nvPr/>
        </p:nvSpPr>
        <p:spPr>
          <a:xfrm>
            <a:off x="7580795" y="3633616"/>
            <a:ext cx="2531806" cy="356419"/>
          </a:xfrm>
          <a:prstGeom prst="rect">
            <a:avLst/>
          </a:prstGeom>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3">
            <a:extLst>
              <a:ext uri="{FF2B5EF4-FFF2-40B4-BE49-F238E27FC236}">
                <a16:creationId xmlns:a16="http://schemas.microsoft.com/office/drawing/2014/main" id="{5433DAD1-DC54-C39D-2BE4-BAC9D0560AA8}"/>
              </a:ext>
            </a:extLst>
          </p:cNvPr>
          <p:cNvSpPr txBox="1">
            <a:spLocks/>
          </p:cNvSpPr>
          <p:nvPr/>
        </p:nvSpPr>
        <p:spPr>
          <a:xfrm>
            <a:off x="914398" y="810995"/>
            <a:ext cx="10525328" cy="403828"/>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200" b="0">
                <a:latin typeface="Simplon Norm" panose="020B0500030000000000"/>
              </a:rPr>
              <a:t>PLC </a:t>
            </a:r>
            <a:r>
              <a:rPr lang="vi-VN" sz="3200" b="0" err="1">
                <a:latin typeface="Simplon Norm" panose="020B0500030000000000"/>
              </a:rPr>
              <a:t>MicroLogix</a:t>
            </a:r>
            <a:r>
              <a:rPr lang="vi-VN" sz="3200" b="0">
                <a:latin typeface="Simplon Norm" panose="020B0500030000000000"/>
              </a:rPr>
              <a:t> 1400 </a:t>
            </a:r>
            <a:r>
              <a:rPr lang="vi-VN" sz="3200" b="0" err="1">
                <a:latin typeface="Simplon Norm" panose="020B0500030000000000"/>
              </a:rPr>
              <a:t>communication</a:t>
            </a:r>
            <a:r>
              <a:rPr lang="vi-VN" sz="3200" b="0">
                <a:latin typeface="Simplon Norm" panose="020B0500030000000000"/>
              </a:rPr>
              <a:t>.</a:t>
            </a:r>
          </a:p>
        </p:txBody>
      </p:sp>
      <p:cxnSp>
        <p:nvCxnSpPr>
          <p:cNvPr id="2" name="Straight Connector 1">
            <a:extLst>
              <a:ext uri="{FF2B5EF4-FFF2-40B4-BE49-F238E27FC236}">
                <a16:creationId xmlns:a16="http://schemas.microsoft.com/office/drawing/2014/main" id="{AD66D1F7-1F28-61F5-ED23-95E6A60FE8C6}"/>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graphicFrame>
        <p:nvGraphicFramePr>
          <p:cNvPr id="5" name="Table 4">
            <a:extLst>
              <a:ext uri="{FF2B5EF4-FFF2-40B4-BE49-F238E27FC236}">
                <a16:creationId xmlns:a16="http://schemas.microsoft.com/office/drawing/2014/main" id="{A57E1413-2204-35BA-549F-9D2BE265F71B}"/>
              </a:ext>
            </a:extLst>
          </p:cNvPr>
          <p:cNvGraphicFramePr>
            <a:graphicFrameLocks noGrp="1"/>
          </p:cNvGraphicFramePr>
          <p:nvPr>
            <p:extLst>
              <p:ext uri="{D42A27DB-BD31-4B8C-83A1-F6EECF244321}">
                <p14:modId xmlns:p14="http://schemas.microsoft.com/office/powerpoint/2010/main" val="3527165671"/>
              </p:ext>
            </p:extLst>
          </p:nvPr>
        </p:nvGraphicFramePr>
        <p:xfrm>
          <a:off x="914399" y="2258290"/>
          <a:ext cx="9316783" cy="3506585"/>
        </p:xfrm>
        <a:graphic>
          <a:graphicData uri="http://schemas.openxmlformats.org/drawingml/2006/table">
            <a:tbl>
              <a:tblPr firstRow="1" bandRow="1">
                <a:tableStyleId>{5C22544A-7EE6-4342-B048-85BDC9FD1C3A}</a:tableStyleId>
              </a:tblPr>
              <a:tblGrid>
                <a:gridCol w="2140526">
                  <a:extLst>
                    <a:ext uri="{9D8B030D-6E8A-4147-A177-3AD203B41FA5}">
                      <a16:colId xmlns:a16="http://schemas.microsoft.com/office/drawing/2014/main" val="2545500959"/>
                    </a:ext>
                  </a:extLst>
                </a:gridCol>
                <a:gridCol w="4453839">
                  <a:extLst>
                    <a:ext uri="{9D8B030D-6E8A-4147-A177-3AD203B41FA5}">
                      <a16:colId xmlns:a16="http://schemas.microsoft.com/office/drawing/2014/main" val="2393521189"/>
                    </a:ext>
                  </a:extLst>
                </a:gridCol>
                <a:gridCol w="2722418">
                  <a:extLst>
                    <a:ext uri="{9D8B030D-6E8A-4147-A177-3AD203B41FA5}">
                      <a16:colId xmlns:a16="http://schemas.microsoft.com/office/drawing/2014/main" val="3746971319"/>
                    </a:ext>
                  </a:extLst>
                </a:gridCol>
              </a:tblGrid>
              <a:tr h="540327">
                <a:tc>
                  <a:txBody>
                    <a:bodyPr/>
                    <a:lstStyle/>
                    <a:p>
                      <a:pPr lvl="0" algn="ctr">
                        <a:buNone/>
                      </a:pPr>
                      <a:r>
                        <a:rPr lang="en-US" sz="2000" b="1" i="0" u="none" strike="noStrike" noProof="0">
                          <a:solidFill>
                            <a:schemeClr val="tx1"/>
                          </a:solidFill>
                          <a:latin typeface="Simplon Norm Light"/>
                        </a:rPr>
                        <a:t>Communication  channels</a:t>
                      </a:r>
                      <a:endParaRPr lang="en-US" sz="2000" b="1" i="0" u="none" strike="noStrike" noProof="0" err="1">
                        <a:solidFill>
                          <a:schemeClr val="tx1"/>
                        </a:solidFill>
                        <a:latin typeface="Simplon Norm Ligh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2000" b="1">
                          <a:solidFill>
                            <a:schemeClr val="tx1"/>
                          </a:solidFill>
                          <a:latin typeface="Simplon Norm Light"/>
                        </a:rPr>
                        <a:t>Channel 0: </a:t>
                      </a:r>
                      <a:r>
                        <a:rPr lang="en-US" sz="2000" b="1" i="0" u="none" strike="noStrike" noProof="0">
                          <a:solidFill>
                            <a:schemeClr val="tx1"/>
                          </a:solidFill>
                          <a:latin typeface="Simplon Norm Light"/>
                        </a:rPr>
                        <a:t>isolated RS-232/RS-485</a:t>
                      </a:r>
                      <a:endParaRPr lang="en-US" b="1">
                        <a:latin typeface="Simplon Norm Light"/>
                      </a:endParaRPr>
                    </a:p>
                    <a:p>
                      <a:pPr lvl="0">
                        <a:buNone/>
                      </a:pPr>
                      <a:r>
                        <a:rPr lang="en-US" sz="2000" b="1">
                          <a:solidFill>
                            <a:schemeClr val="tx1"/>
                          </a:solidFill>
                          <a:latin typeface="Simplon Norm Light"/>
                        </a:rPr>
                        <a:t>Channel 2: </a:t>
                      </a:r>
                      <a:r>
                        <a:rPr lang="en-US" sz="2000" b="1" i="0" u="none" strike="noStrike" noProof="0">
                          <a:solidFill>
                            <a:schemeClr val="tx1"/>
                          </a:solidFill>
                          <a:latin typeface="Simplon Norm Light"/>
                        </a:rPr>
                        <a:t>non-isolated RS-232</a:t>
                      </a:r>
                      <a:endParaRPr lang="en-US" b="1">
                        <a:latin typeface="Simplon Norm Light"/>
                      </a:endParaRP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2000" b="1">
                          <a:solidFill>
                            <a:schemeClr val="tx1"/>
                          </a:solidFill>
                          <a:latin typeface="Simplon Norm Light"/>
                        </a:rPr>
                        <a:t>Channel 1 : Ethernet</a:t>
                      </a:r>
                      <a:endParaRPr lang="en-US" sz="2000" b="1" i="0" u="none" strike="noStrike" noProof="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008430666"/>
                  </a:ext>
                </a:extLst>
              </a:tr>
              <a:tr h="2805545">
                <a:tc>
                  <a:txBody>
                    <a:bodyPr/>
                    <a:lstStyle/>
                    <a:p>
                      <a:pPr lvl="0">
                        <a:buNone/>
                      </a:pPr>
                      <a:r>
                        <a:rPr lang="en-US" sz="2000" b="0" i="0" u="none" strike="noStrike" noProof="0">
                          <a:solidFill>
                            <a:schemeClr val="tx1"/>
                          </a:solidFill>
                          <a:latin typeface="Simplon Norm Light"/>
                        </a:rPr>
                        <a:t>​</a:t>
                      </a:r>
                      <a:endParaRPr lang="en-US"/>
                    </a:p>
                    <a:p>
                      <a:pPr lvl="0">
                        <a:buNone/>
                      </a:pPr>
                      <a:endParaRPr lang="en-US" sz="2000" b="0" i="0" u="none" strike="noStrike" noProof="0">
                        <a:solidFill>
                          <a:schemeClr val="tx1"/>
                        </a:solidFill>
                        <a:latin typeface="Simplon Norm Light"/>
                      </a:endParaRPr>
                    </a:p>
                    <a:p>
                      <a:pPr lvl="0">
                        <a:buNone/>
                      </a:pPr>
                      <a:endParaRPr lang="en-US" sz="2000" b="0" i="0" u="none" strike="noStrike" noProof="0">
                        <a:solidFill>
                          <a:schemeClr val="tx1"/>
                        </a:solidFill>
                        <a:latin typeface="Simplon Norm Light"/>
                      </a:endParaRPr>
                    </a:p>
                    <a:p>
                      <a:pPr lvl="0" algn="ctr">
                        <a:buNone/>
                      </a:pPr>
                      <a:r>
                        <a:rPr lang="en-US" sz="2000" b="1" i="0" u="none" strike="noStrike" noProof="0">
                          <a:solidFill>
                            <a:schemeClr val="tx1"/>
                          </a:solidFill>
                          <a:latin typeface="Simplon Norm Light"/>
                        </a:rPr>
                        <a:t>Protocol</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sz="2000" b="0" i="0" u="none" strike="noStrike" noProof="0">
                        <a:solidFill>
                          <a:schemeClr val="tx1"/>
                        </a:solidFill>
                        <a:latin typeface="Simplon Norm Light"/>
                      </a:endParaRPr>
                    </a:p>
                    <a:p>
                      <a:pPr marL="342900" lvl="0" indent="-342900">
                        <a:buFont typeface="Arial"/>
                        <a:buChar char="•"/>
                      </a:pPr>
                      <a:r>
                        <a:rPr lang="en-US" sz="2000" b="0" i="0" u="none" strike="noStrike" noProof="0">
                          <a:solidFill>
                            <a:schemeClr val="tx1"/>
                          </a:solidFill>
                          <a:latin typeface="Simplon Norm Light"/>
                        </a:rPr>
                        <a:t>DH-485 </a:t>
                      </a:r>
                      <a:endParaRPr lang="en-US" sz="2000">
                        <a:solidFill>
                          <a:schemeClr val="tx1"/>
                        </a:solidFill>
                        <a:latin typeface="Simplon Norm Light"/>
                      </a:endParaRPr>
                    </a:p>
                    <a:p>
                      <a:pPr marL="342900" lvl="0" indent="-342900">
                        <a:buFont typeface="Arial"/>
                        <a:buChar char="•"/>
                      </a:pPr>
                      <a:r>
                        <a:rPr lang="en-US" sz="2000" b="0" i="0" u="none" strike="noStrike" noProof="0">
                          <a:solidFill>
                            <a:schemeClr val="tx1"/>
                          </a:solidFill>
                          <a:latin typeface="Simplon Norm Light"/>
                        </a:rPr>
                        <a:t>DF1 Full-duplex </a:t>
                      </a:r>
                      <a:endParaRPr lang="en-US" sz="2000">
                        <a:solidFill>
                          <a:schemeClr val="tx1"/>
                        </a:solidFill>
                        <a:latin typeface="Simplon Norm Light"/>
                      </a:endParaRPr>
                    </a:p>
                    <a:p>
                      <a:pPr marL="342900" lvl="0" indent="-342900">
                        <a:buFont typeface="Arial"/>
                        <a:buChar char="•"/>
                      </a:pPr>
                      <a:r>
                        <a:rPr lang="en-US" sz="2000" b="0" i="0" u="none" strike="noStrike" noProof="0">
                          <a:solidFill>
                            <a:schemeClr val="tx1"/>
                          </a:solidFill>
                          <a:latin typeface="Simplon Norm Light"/>
                        </a:rPr>
                        <a:t>DF1 Half-duplex master and slave </a:t>
                      </a:r>
                      <a:endParaRPr lang="en-US" sz="2000">
                        <a:solidFill>
                          <a:schemeClr val="tx1"/>
                        </a:solidFill>
                        <a:latin typeface="Simplon Norm Light"/>
                      </a:endParaRPr>
                    </a:p>
                    <a:p>
                      <a:pPr marL="342900" lvl="0" indent="-342900">
                        <a:buFont typeface="Arial"/>
                        <a:buChar char="•"/>
                      </a:pPr>
                      <a:r>
                        <a:rPr lang="en-US" sz="2000" b="0" i="0" u="none" strike="noStrike" noProof="0">
                          <a:solidFill>
                            <a:schemeClr val="tx1"/>
                          </a:solidFill>
                          <a:latin typeface="Simplon Norm Light"/>
                        </a:rPr>
                        <a:t>DF1 Radio modem</a:t>
                      </a:r>
                      <a:endParaRPr lang="en-US" sz="2000">
                        <a:solidFill>
                          <a:schemeClr val="tx1"/>
                        </a:solidFill>
                        <a:latin typeface="Simplon Norm Light"/>
                      </a:endParaRPr>
                    </a:p>
                    <a:p>
                      <a:pPr marL="342900" lvl="0" indent="-342900">
                        <a:buFont typeface="Arial"/>
                        <a:buChar char="•"/>
                      </a:pPr>
                      <a:r>
                        <a:rPr lang="en-US" sz="2000" b="0" i="0" u="none" strike="noStrike" noProof="0">
                          <a:solidFill>
                            <a:schemeClr val="tx1"/>
                          </a:solidFill>
                          <a:latin typeface="Simplon Norm Light"/>
                        </a:rPr>
                        <a:t>Modbus RTU</a:t>
                      </a:r>
                      <a:endParaRPr lang="en-US" sz="2000">
                        <a:solidFill>
                          <a:schemeClr val="tx1"/>
                        </a:solidFill>
                        <a:latin typeface="Simplon Norm Light"/>
                      </a:endParaRPr>
                    </a:p>
                    <a:p>
                      <a:pPr marL="342900" lvl="0" indent="-342900">
                        <a:buFont typeface="Arial"/>
                        <a:buChar char="•"/>
                      </a:pPr>
                      <a:r>
                        <a:rPr lang="en-US" sz="2000" b="0" i="0" u="none" strike="noStrike" noProof="0">
                          <a:solidFill>
                            <a:schemeClr val="tx1"/>
                          </a:solidFill>
                          <a:latin typeface="Simplon Norm Light"/>
                        </a:rPr>
                        <a:t>DNP3 </a:t>
                      </a:r>
                      <a:endParaRPr lang="en-US" sz="2000">
                        <a:solidFill>
                          <a:schemeClr val="tx1"/>
                        </a:solidFill>
                        <a:latin typeface="Simplon Norm Light"/>
                      </a:endParaRPr>
                    </a:p>
                    <a:p>
                      <a:pPr lvl="0">
                        <a:buNone/>
                      </a:pPr>
                      <a:r>
                        <a:rPr lang="en-US" sz="2000" b="0" i="0" u="none" strike="noStrike" noProof="0">
                          <a:solidFill>
                            <a:schemeClr val="tx1"/>
                          </a:solidFill>
                          <a:latin typeface="Simplon Norm Ligh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lvl="0">
                        <a:buNone/>
                      </a:pPr>
                      <a:endParaRPr lang="en-US" sz="2000" b="0" i="0" u="none" strike="noStrike" noProof="0">
                        <a:solidFill>
                          <a:schemeClr val="tx1"/>
                        </a:solidFill>
                        <a:latin typeface="Simplon Norm Light"/>
                      </a:endParaRPr>
                    </a:p>
                    <a:p>
                      <a:pPr marL="342900" lvl="0" indent="-342900">
                        <a:buFont typeface="Arial"/>
                        <a:buChar char="•"/>
                      </a:pPr>
                      <a:r>
                        <a:rPr lang="en-US" sz="2000" b="0" i="0" u="none" strike="noStrike" noProof="0" err="1">
                          <a:solidFill>
                            <a:schemeClr val="tx1"/>
                          </a:solidFill>
                          <a:latin typeface="Simplon Norm Light"/>
                        </a:rPr>
                        <a:t>EtherNet</a:t>
                      </a:r>
                      <a:r>
                        <a:rPr lang="en-US" sz="2000" b="0" i="0" u="none" strike="noStrike" noProof="0">
                          <a:solidFill>
                            <a:schemeClr val="tx1"/>
                          </a:solidFill>
                          <a:latin typeface="Simplon Norm Light"/>
                        </a:rPr>
                        <a:t>/IP</a:t>
                      </a:r>
                    </a:p>
                    <a:p>
                      <a:pPr marL="342900" lvl="0" indent="-342900">
                        <a:buFont typeface="Arial"/>
                        <a:buChar char="•"/>
                      </a:pPr>
                      <a:r>
                        <a:rPr lang="en-US" sz="2000" b="1" i="0" u="none" strike="noStrike" noProof="0">
                          <a:solidFill>
                            <a:srgbClr val="C00000"/>
                          </a:solidFill>
                          <a:latin typeface="Simplon Norm Light"/>
                        </a:rPr>
                        <a:t>Modbus TCP/IP</a:t>
                      </a:r>
                    </a:p>
                    <a:p>
                      <a:pPr marL="342900" lvl="0" indent="-342900">
                        <a:buFont typeface="Arial"/>
                        <a:buChar char="•"/>
                      </a:pPr>
                      <a:r>
                        <a:rPr lang="en-US" sz="2000" b="0" i="0" u="none" strike="noStrike" noProof="0">
                          <a:solidFill>
                            <a:schemeClr val="tx1"/>
                          </a:solidFill>
                          <a:latin typeface="Simplon Norm Light"/>
                        </a:rPr>
                        <a:t>DNP3/IP</a:t>
                      </a:r>
                      <a:endParaRPr lang="en-US" sz="2000">
                        <a:latin typeface="Simplon Norm Light"/>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extLst>
                  <a:ext uri="{0D108BD9-81ED-4DB2-BD59-A6C34878D82A}">
                    <a16:rowId xmlns:a16="http://schemas.microsoft.com/office/drawing/2014/main" val="3229686724"/>
                  </a:ext>
                </a:extLst>
              </a:tr>
            </a:tbl>
          </a:graphicData>
        </a:graphic>
      </p:graphicFrame>
    </p:spTree>
    <p:extLst>
      <p:ext uri="{BB962C8B-B14F-4D97-AF65-F5344CB8AC3E}">
        <p14:creationId xmlns:p14="http://schemas.microsoft.com/office/powerpoint/2010/main" val="309046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243476A7-1F13-E417-A9A1-0BCC340D5BD3}"/>
              </a:ext>
            </a:extLst>
          </p:cNvPr>
          <p:cNvSpPr txBox="1">
            <a:spLocks/>
          </p:cNvSpPr>
          <p:nvPr/>
        </p:nvSpPr>
        <p:spPr>
          <a:xfrm>
            <a:off x="914398" y="785763"/>
            <a:ext cx="10525328" cy="454292"/>
          </a:xfrm>
          <a:prstGeom prst="rect">
            <a:avLst/>
          </a:prstGeom>
        </p:spPr>
        <p:txBody>
          <a:bodyPr vert="horz" wrap="square" lIns="0" tIns="0" rIns="0" bIns="0" rtlCol="0" anchor="ctr">
            <a:spAutoFit/>
          </a:bodyPr>
          <a:lstStyle>
            <a:lvl1pPr algn="l" defTabSz="914400" rtl="0" eaLnBrk="1" latinLnBrk="0" hangingPunct="1">
              <a:lnSpc>
                <a:spcPct val="80000"/>
              </a:lnSpc>
              <a:spcBef>
                <a:spcPct val="0"/>
              </a:spcBef>
              <a:buNone/>
              <a:defRPr sz="4800" b="1" i="0" kern="1200">
                <a:solidFill>
                  <a:schemeClr val="tx1"/>
                </a:solidFill>
                <a:latin typeface="Simplon Norm Bold" panose="020B0500030000000000" pitchFamily="34" charset="77"/>
                <a:ea typeface="+mj-ea"/>
                <a:cs typeface="+mj-cs"/>
              </a:defRPr>
            </a:lvl1pPr>
          </a:lstStyle>
          <a:p>
            <a:pPr algn="just"/>
            <a:r>
              <a:rPr lang="vi-VN" sz="3600" b="0" err="1">
                <a:latin typeface="Simplon Norm" panose="020B0500030000000000"/>
              </a:rPr>
              <a:t>Modbus</a:t>
            </a:r>
            <a:r>
              <a:rPr lang="vi-VN" sz="3600" b="0">
                <a:latin typeface="Simplon Norm" panose="020B0500030000000000"/>
              </a:rPr>
              <a:t> </a:t>
            </a:r>
            <a:r>
              <a:rPr lang="vi-VN" sz="3600" b="0" err="1">
                <a:latin typeface="Simplon Norm" panose="020B0500030000000000"/>
              </a:rPr>
              <a:t>protocol</a:t>
            </a:r>
            <a:endParaRPr lang="vi-VN" sz="3600" b="0">
              <a:latin typeface="Simplon Norm" panose="020B0500030000000000"/>
            </a:endParaRPr>
          </a:p>
        </p:txBody>
      </p:sp>
      <p:cxnSp>
        <p:nvCxnSpPr>
          <p:cNvPr id="5" name="Straight Connector 4">
            <a:extLst>
              <a:ext uri="{FF2B5EF4-FFF2-40B4-BE49-F238E27FC236}">
                <a16:creationId xmlns:a16="http://schemas.microsoft.com/office/drawing/2014/main" id="{4E190223-7E93-EE4F-B6EA-B4547020D915}"/>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2" name="Picture 1" descr="A diagram of layers of a computer&#10;&#10;Description automatically generated">
            <a:extLst>
              <a:ext uri="{FF2B5EF4-FFF2-40B4-BE49-F238E27FC236}">
                <a16:creationId xmlns:a16="http://schemas.microsoft.com/office/drawing/2014/main" id="{825A9644-0EEF-7343-9A18-B862D1EE3028}"/>
              </a:ext>
            </a:extLst>
          </p:cNvPr>
          <p:cNvPicPr>
            <a:picLocks noChangeAspect="1"/>
          </p:cNvPicPr>
          <p:nvPr/>
        </p:nvPicPr>
        <p:blipFill rotWithShape="1">
          <a:blip r:embed="rId3"/>
          <a:srcRect l="15151" t="-155" r="13800" b="9887"/>
          <a:stretch/>
        </p:blipFill>
        <p:spPr>
          <a:xfrm>
            <a:off x="6804267" y="1459572"/>
            <a:ext cx="4916094" cy="4427191"/>
          </a:xfrm>
          <a:prstGeom prst="rect">
            <a:avLst/>
          </a:prstGeom>
        </p:spPr>
      </p:pic>
      <p:sp>
        <p:nvSpPr>
          <p:cNvPr id="4" name="TextBox 3">
            <a:extLst>
              <a:ext uri="{FF2B5EF4-FFF2-40B4-BE49-F238E27FC236}">
                <a16:creationId xmlns:a16="http://schemas.microsoft.com/office/drawing/2014/main" id="{8222FF2B-A486-F043-15AB-855723FBE240}"/>
              </a:ext>
            </a:extLst>
          </p:cNvPr>
          <p:cNvSpPr txBox="1"/>
          <p:nvPr/>
        </p:nvSpPr>
        <p:spPr>
          <a:xfrm>
            <a:off x="914400" y="1717964"/>
            <a:ext cx="555567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ea typeface="+mn-lt"/>
                <a:cs typeface="+mn-lt"/>
              </a:rPr>
              <a:t>Modbus protocol was developed in 1979 by </a:t>
            </a:r>
            <a:r>
              <a:rPr lang="en-US" err="1">
                <a:ea typeface="+mn-lt"/>
                <a:cs typeface="+mn-lt"/>
              </a:rPr>
              <a:t>Modicon</a:t>
            </a:r>
            <a:r>
              <a:rPr lang="en-US">
                <a:ea typeface="+mn-lt"/>
                <a:cs typeface="+mn-lt"/>
              </a:rPr>
              <a:t> (now part of Schneider) for industrial automation systems and </a:t>
            </a:r>
            <a:r>
              <a:rPr lang="en-US" err="1">
                <a:ea typeface="+mn-lt"/>
                <a:cs typeface="+mn-lt"/>
              </a:rPr>
              <a:t>Modicon</a:t>
            </a:r>
            <a:r>
              <a:rPr lang="en-US">
                <a:ea typeface="+mn-lt"/>
                <a:cs typeface="+mn-lt"/>
              </a:rPr>
              <a:t> programmable controllers. </a:t>
            </a:r>
            <a:endParaRPr lang="en-US"/>
          </a:p>
        </p:txBody>
      </p:sp>
      <p:sp>
        <p:nvSpPr>
          <p:cNvPr id="6" name="TextBox 5">
            <a:extLst>
              <a:ext uri="{FF2B5EF4-FFF2-40B4-BE49-F238E27FC236}">
                <a16:creationId xmlns:a16="http://schemas.microsoft.com/office/drawing/2014/main" id="{5E6A3051-9099-605C-62FE-86E1866B3383}"/>
              </a:ext>
            </a:extLst>
          </p:cNvPr>
          <p:cNvSpPr txBox="1"/>
          <p:nvPr/>
        </p:nvSpPr>
        <p:spPr>
          <a:xfrm>
            <a:off x="7540001" y="5888182"/>
            <a:ext cx="53617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SimplonNorm"/>
                <a:ea typeface="+mn-lt"/>
                <a:cs typeface="+mn-lt"/>
              </a:rPr>
              <a:t>Correlation between Modbus and OSI model</a:t>
            </a:r>
            <a:endParaRPr lang="en-US">
              <a:latin typeface="SimplonNorm"/>
            </a:endParaRPr>
          </a:p>
          <a:p>
            <a:endParaRPr lang="en-US" sz="1400">
              <a:latin typeface="SimplonNorm"/>
            </a:endParaRPr>
          </a:p>
        </p:txBody>
      </p:sp>
      <p:sp>
        <p:nvSpPr>
          <p:cNvPr id="7" name="TextBox 6">
            <a:extLst>
              <a:ext uri="{FF2B5EF4-FFF2-40B4-BE49-F238E27FC236}">
                <a16:creationId xmlns:a16="http://schemas.microsoft.com/office/drawing/2014/main" id="{9C73732C-78C0-125E-3E3E-9D997881214B}"/>
              </a:ext>
            </a:extLst>
          </p:cNvPr>
          <p:cNvSpPr txBox="1"/>
          <p:nvPr/>
        </p:nvSpPr>
        <p:spPr>
          <a:xfrm>
            <a:off x="8411498" y="6555658"/>
            <a:ext cx="5102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SimplonNorm"/>
              </a:rPr>
              <a:t>*Source: Modbus protocol Implement guide V1b</a:t>
            </a:r>
            <a:endParaRPr lang="en-US"/>
          </a:p>
        </p:txBody>
      </p:sp>
    </p:spTree>
    <p:extLst>
      <p:ext uri="{BB962C8B-B14F-4D97-AF65-F5344CB8AC3E}">
        <p14:creationId xmlns:p14="http://schemas.microsoft.com/office/powerpoint/2010/main" val="355094249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09be74c-c238-490d-89bc-9ba2a36bec2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B72FDCC4BC09458786E82BE181D2F9" ma:contentTypeVersion="10" ma:contentTypeDescription="Create a new document." ma:contentTypeScope="" ma:versionID="532c9781360bb30ab2f699a6c00567d1">
  <xsd:schema xmlns:xsd="http://www.w3.org/2001/XMLSchema" xmlns:xs="http://www.w3.org/2001/XMLSchema" xmlns:p="http://schemas.microsoft.com/office/2006/metadata/properties" xmlns:ns3="009be74c-c238-490d-89bc-9ba2a36bec2e" targetNamespace="http://schemas.microsoft.com/office/2006/metadata/properties" ma:root="true" ma:fieldsID="296582d86d3508f1f4a724d6a905e647" ns3:_="">
    <xsd:import namespace="009be74c-c238-490d-89bc-9ba2a36bec2e"/>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9be74c-c238-490d-89bc-9ba2a36bec2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9261CC-9B71-439B-BB42-B960EE759647}">
  <ds:schemaRefs>
    <ds:schemaRef ds:uri="009be74c-c238-490d-89bc-9ba2a36bec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A7F166C-A6F3-43BF-945B-8CEC62AE7F89}">
  <ds:schemaRefs>
    <ds:schemaRef ds:uri="http://schemas.microsoft.com/sharepoint/v3/contenttype/forms"/>
  </ds:schemaRefs>
</ds:datastoreItem>
</file>

<file path=customXml/itemProps3.xml><?xml version="1.0" encoding="utf-8"?>
<ds:datastoreItem xmlns:ds="http://schemas.openxmlformats.org/officeDocument/2006/customXml" ds:itemID="{C74D7833-162A-405D-B606-03FAFD7AE0A2}">
  <ds:schemaRefs>
    <ds:schemaRef ds:uri="009be74c-c238-490d-89bc-9ba2a36bec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32</Slides>
  <Notes>19</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CVE-2021-22659</vt:lpstr>
      <vt:lpstr>AGENDA</vt:lpstr>
      <vt:lpstr>OVERVIEW</vt:lpstr>
      <vt:lpstr>PowerPoint Presentation</vt:lpstr>
      <vt:lpstr>PowerPoint Presentation</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EXPLOITATION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REMEDIATION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CVE-2022-0337</dc:title>
  <dc:creator>Nhat (Fellowship)</dc:creator>
  <cp:revision>2</cp:revision>
  <dcterms:created xsi:type="dcterms:W3CDTF">2024-06-11T02:37:08Z</dcterms:created>
  <dcterms:modified xsi:type="dcterms:W3CDTF">2024-07-20T03:27:29Z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0x01010074B72FDCC4BC09458786E82BE181D2F9</vt:lpwstr>
  </property>
</Properties>
</file>