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7FFDEE7F_3F6578E.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147348064" r:id="rId5"/>
    <p:sldId id="2147348066" r:id="rId6"/>
    <p:sldId id="2147348079" r:id="rId7"/>
    <p:sldId id="2147348080" r:id="rId8"/>
    <p:sldId id="2147348081" r:id="rId9"/>
    <p:sldId id="2147348109" r:id="rId10"/>
    <p:sldId id="2147348082" r:id="rId11"/>
    <p:sldId id="2147348084" r:id="rId12"/>
    <p:sldId id="2147348085" r:id="rId13"/>
    <p:sldId id="2147348088" r:id="rId14"/>
    <p:sldId id="2147348092" r:id="rId15"/>
    <p:sldId id="2147348095" r:id="rId16"/>
    <p:sldId id="2147348096" r:id="rId17"/>
    <p:sldId id="2147348087" r:id="rId18"/>
    <p:sldId id="2147348097" r:id="rId19"/>
    <p:sldId id="2147348098" r:id="rId20"/>
    <p:sldId id="2147348099" r:id="rId21"/>
    <p:sldId id="2147348100" r:id="rId22"/>
    <p:sldId id="2147348101" r:id="rId23"/>
    <p:sldId id="2147348102" r:id="rId24"/>
    <p:sldId id="2147348103" r:id="rId25"/>
    <p:sldId id="2147348104" r:id="rId26"/>
    <p:sldId id="2147348105" r:id="rId27"/>
    <p:sldId id="2147348107" r:id="rId28"/>
    <p:sldId id="2147348106" r:id="rId29"/>
    <p:sldId id="2147348108" r:id="rId30"/>
    <p:sldId id="2147348093" r:id="rId31"/>
    <p:sldId id="2147348094" r:id="rId32"/>
    <p:sldId id="21473480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E58E675-533A-CFEA-995B-C0B941C8E222}" name="Nhat (Fellowship)" initials="N(" userId="S::nhat.fellowship@opswat.com::92ec210f-e41e-41b1-8804-6bc61e030d69" providerId="AD"/>
  <p188:author id="{B1826AE6-2E4A-DABF-4A14-81AF4B022A7F}" name="Trang (Fellowship)" initials="T(" userId="S::trang.fellowship@opswat.com::aaf5173b-a1b5-4c36-a540-601f1ac1dfe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60AB2"/>
    <a:srgbClr val="262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2DCC6-E89A-79F8-C703-9989C467E6C7}" v="265" dt="2024-06-28T06:22:46.882"/>
    <p1510:client id="{4D80C2FE-C566-17A1-F86B-16BF1F9DA116}" v="342" dt="2024-06-27T07:26:39.348"/>
    <p1510:client id="{89FA757A-2003-EF58-97C6-1783DD3638F8}" v="475" dt="2024-06-27T10:43:07.528"/>
    <p1510:client id="{90894216-72CD-FA5C-B680-4AD023706823}" v="402" dt="2024-06-26T07:10:14.160"/>
    <p1510:client id="{90E74B6D-9EA3-075C-DA92-598EBAA7B33F}" v="920" dt="2024-06-27T15:15:23.885"/>
    <p1510:client id="{ACFF75C3-868D-E503-AFCC-3C723CD37F2C}" v="73" dt="2024-06-27T08:19:30.267"/>
    <p1510:client id="{D37122E3-361E-E7AC-A6B0-288EE9F1D434}" v="266" dt="2024-06-28T06:26:09.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7FFDEE7F_3F6578E.xml><?xml version="1.0" encoding="utf-8"?>
<p188:cmLst xmlns:a="http://schemas.openxmlformats.org/drawingml/2006/main" xmlns:r="http://schemas.openxmlformats.org/officeDocument/2006/relationships" xmlns:p188="http://schemas.microsoft.com/office/powerpoint/2018/8/main">
  <p188:cm id="{E2258A6E-C908-44A2-83BA-774924436784}" authorId="{B1826AE6-2E4A-DABF-4A14-81AF4B022A7F}" created="2024-06-28T05:49:33.541">
    <pc:sldMkLst xmlns:pc="http://schemas.microsoft.com/office/powerpoint/2013/main/command">
      <pc:docMk/>
      <pc:sldMk cId="66475918" sldId="2147348095"/>
    </pc:sldMkLst>
    <p188:txBody>
      <a:bodyPr/>
      <a:lstStyle/>
      <a:p>
        <a:r>
          <a:rPr lang="en-US"/>
          <a:t>ngoài việc tương tác thông qua web Interface thì crushFTP cũng cho phép quyền admin thực thi những hành động từ cURL thông qua các command được viết trực tiếp ví dụ như action delete user. các command này được định nghĩa trong file serversessionAJAX</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B3604-5494-47C4-AA57-D71F33FCB52B}"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C2579-B010-4118-A6EE-34DCC6472364}" type="slidenum">
              <a:rPr lang="en-US" smtClean="0"/>
              <a:t>‹#›</a:t>
            </a:fld>
            <a:endParaRPr lang="en-US"/>
          </a:p>
        </p:txBody>
      </p:sp>
    </p:spTree>
    <p:extLst>
      <p:ext uri="{BB962C8B-B14F-4D97-AF65-F5344CB8AC3E}">
        <p14:creationId xmlns:p14="http://schemas.microsoft.com/office/powerpoint/2010/main" val="162926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a:t>
            </a:fld>
            <a:endParaRPr lang="en-US"/>
          </a:p>
        </p:txBody>
      </p:sp>
    </p:spTree>
    <p:extLst>
      <p:ext uri="{BB962C8B-B14F-4D97-AF65-F5344CB8AC3E}">
        <p14:creationId xmlns:p14="http://schemas.microsoft.com/office/powerpoint/2010/main" val="534018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12</a:t>
            </a:fld>
            <a:endParaRPr lang="en-US"/>
          </a:p>
        </p:txBody>
      </p:sp>
    </p:spTree>
    <p:extLst>
      <p:ext uri="{BB962C8B-B14F-4D97-AF65-F5344CB8AC3E}">
        <p14:creationId xmlns:p14="http://schemas.microsoft.com/office/powerpoint/2010/main" val="4254424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13</a:t>
            </a:fld>
            <a:endParaRPr lang="en-US"/>
          </a:p>
        </p:txBody>
      </p:sp>
    </p:spTree>
    <p:extLst>
      <p:ext uri="{BB962C8B-B14F-4D97-AF65-F5344CB8AC3E}">
        <p14:creationId xmlns:p14="http://schemas.microsoft.com/office/powerpoint/2010/main" val="1441266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14</a:t>
            </a:fld>
            <a:endParaRPr lang="en-US"/>
          </a:p>
        </p:txBody>
      </p:sp>
    </p:spTree>
    <p:extLst>
      <p:ext uri="{BB962C8B-B14F-4D97-AF65-F5344CB8AC3E}">
        <p14:creationId xmlns:p14="http://schemas.microsoft.com/office/powerpoint/2010/main" val="182932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15</a:t>
            </a:fld>
            <a:endParaRPr lang="en-US"/>
          </a:p>
        </p:txBody>
      </p:sp>
    </p:spTree>
    <p:extLst>
      <p:ext uri="{BB962C8B-B14F-4D97-AF65-F5344CB8AC3E}">
        <p14:creationId xmlns:p14="http://schemas.microsoft.com/office/powerpoint/2010/main" val="408758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16</a:t>
            </a:fld>
            <a:endParaRPr lang="en-US"/>
          </a:p>
        </p:txBody>
      </p:sp>
    </p:spTree>
    <p:extLst>
      <p:ext uri="{BB962C8B-B14F-4D97-AF65-F5344CB8AC3E}">
        <p14:creationId xmlns:p14="http://schemas.microsoft.com/office/powerpoint/2010/main" val="2111693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17</a:t>
            </a:fld>
            <a:endParaRPr lang="en-US"/>
          </a:p>
        </p:txBody>
      </p:sp>
    </p:spTree>
    <p:extLst>
      <p:ext uri="{BB962C8B-B14F-4D97-AF65-F5344CB8AC3E}">
        <p14:creationId xmlns:p14="http://schemas.microsoft.com/office/powerpoint/2010/main" val="2881683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18</a:t>
            </a:fld>
            <a:endParaRPr lang="en-US"/>
          </a:p>
        </p:txBody>
      </p:sp>
    </p:spTree>
    <p:extLst>
      <p:ext uri="{BB962C8B-B14F-4D97-AF65-F5344CB8AC3E}">
        <p14:creationId xmlns:p14="http://schemas.microsoft.com/office/powerpoint/2010/main" val="1998937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19</a:t>
            </a:fld>
            <a:endParaRPr lang="en-US"/>
          </a:p>
        </p:txBody>
      </p:sp>
    </p:spTree>
    <p:extLst>
      <p:ext uri="{BB962C8B-B14F-4D97-AF65-F5344CB8AC3E}">
        <p14:creationId xmlns:p14="http://schemas.microsoft.com/office/powerpoint/2010/main" val="3967565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20</a:t>
            </a:fld>
            <a:endParaRPr lang="en-US"/>
          </a:p>
        </p:txBody>
      </p:sp>
    </p:spTree>
    <p:extLst>
      <p:ext uri="{BB962C8B-B14F-4D97-AF65-F5344CB8AC3E}">
        <p14:creationId xmlns:p14="http://schemas.microsoft.com/office/powerpoint/2010/main" val="342095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21</a:t>
            </a:fld>
            <a:endParaRPr lang="en-US"/>
          </a:p>
        </p:txBody>
      </p:sp>
    </p:spTree>
    <p:extLst>
      <p:ext uri="{BB962C8B-B14F-4D97-AF65-F5344CB8AC3E}">
        <p14:creationId xmlns:p14="http://schemas.microsoft.com/office/powerpoint/2010/main" val="387711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3</a:t>
            </a:fld>
            <a:endParaRPr lang="en-US"/>
          </a:p>
        </p:txBody>
      </p:sp>
    </p:spTree>
    <p:extLst>
      <p:ext uri="{BB962C8B-B14F-4D97-AF65-F5344CB8AC3E}">
        <p14:creationId xmlns:p14="http://schemas.microsoft.com/office/powerpoint/2010/main" val="2303511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22</a:t>
            </a:fld>
            <a:endParaRPr lang="en-US"/>
          </a:p>
        </p:txBody>
      </p:sp>
    </p:spTree>
    <p:extLst>
      <p:ext uri="{BB962C8B-B14F-4D97-AF65-F5344CB8AC3E}">
        <p14:creationId xmlns:p14="http://schemas.microsoft.com/office/powerpoint/2010/main" val="3217213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23</a:t>
            </a:fld>
            <a:endParaRPr lang="en-US"/>
          </a:p>
        </p:txBody>
      </p:sp>
    </p:spTree>
    <p:extLst>
      <p:ext uri="{BB962C8B-B14F-4D97-AF65-F5344CB8AC3E}">
        <p14:creationId xmlns:p14="http://schemas.microsoft.com/office/powerpoint/2010/main" val="793462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24</a:t>
            </a:fld>
            <a:endParaRPr lang="en-US"/>
          </a:p>
        </p:txBody>
      </p:sp>
    </p:spTree>
    <p:extLst>
      <p:ext uri="{BB962C8B-B14F-4D97-AF65-F5344CB8AC3E}">
        <p14:creationId xmlns:p14="http://schemas.microsoft.com/office/powerpoint/2010/main" val="414784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25</a:t>
            </a:fld>
            <a:endParaRPr lang="en-US"/>
          </a:p>
        </p:txBody>
      </p:sp>
    </p:spTree>
    <p:extLst>
      <p:ext uri="{BB962C8B-B14F-4D97-AF65-F5344CB8AC3E}">
        <p14:creationId xmlns:p14="http://schemas.microsoft.com/office/powerpoint/2010/main" val="377070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26</a:t>
            </a:fld>
            <a:endParaRPr lang="en-US"/>
          </a:p>
        </p:txBody>
      </p:sp>
    </p:spTree>
    <p:extLst>
      <p:ext uri="{BB962C8B-B14F-4D97-AF65-F5344CB8AC3E}">
        <p14:creationId xmlns:p14="http://schemas.microsoft.com/office/powerpoint/2010/main" val="2463374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27</a:t>
            </a:fld>
            <a:endParaRPr lang="en-US"/>
          </a:p>
        </p:txBody>
      </p:sp>
    </p:spTree>
    <p:extLst>
      <p:ext uri="{BB962C8B-B14F-4D97-AF65-F5344CB8AC3E}">
        <p14:creationId xmlns:p14="http://schemas.microsoft.com/office/powerpoint/2010/main" val="373528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28</a:t>
            </a:fld>
            <a:endParaRPr lang="en-US"/>
          </a:p>
        </p:txBody>
      </p:sp>
    </p:spTree>
    <p:extLst>
      <p:ext uri="{BB962C8B-B14F-4D97-AF65-F5344CB8AC3E}">
        <p14:creationId xmlns:p14="http://schemas.microsoft.com/office/powerpoint/2010/main" val="180602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4</a:t>
            </a:fld>
            <a:endParaRPr lang="en-US"/>
          </a:p>
        </p:txBody>
      </p:sp>
    </p:spTree>
    <p:extLst>
      <p:ext uri="{BB962C8B-B14F-4D97-AF65-F5344CB8AC3E}">
        <p14:creationId xmlns:p14="http://schemas.microsoft.com/office/powerpoint/2010/main" val="267902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5</a:t>
            </a:fld>
            <a:endParaRPr lang="en-US"/>
          </a:p>
        </p:txBody>
      </p:sp>
    </p:spTree>
    <p:extLst>
      <p:ext uri="{BB962C8B-B14F-4D97-AF65-F5344CB8AC3E}">
        <p14:creationId xmlns:p14="http://schemas.microsoft.com/office/powerpoint/2010/main" val="91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6</a:t>
            </a:fld>
            <a:endParaRPr lang="en-US"/>
          </a:p>
        </p:txBody>
      </p:sp>
    </p:spTree>
    <p:extLst>
      <p:ext uri="{BB962C8B-B14F-4D97-AF65-F5344CB8AC3E}">
        <p14:creationId xmlns:p14="http://schemas.microsoft.com/office/powerpoint/2010/main" val="3217289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7</a:t>
            </a:fld>
            <a:endParaRPr lang="en-US"/>
          </a:p>
        </p:txBody>
      </p:sp>
    </p:spTree>
    <p:extLst>
      <p:ext uri="{BB962C8B-B14F-4D97-AF65-F5344CB8AC3E}">
        <p14:creationId xmlns:p14="http://schemas.microsoft.com/office/powerpoint/2010/main" val="58581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8</a:t>
            </a:fld>
            <a:endParaRPr lang="en-US"/>
          </a:p>
        </p:txBody>
      </p:sp>
    </p:spTree>
    <p:extLst>
      <p:ext uri="{BB962C8B-B14F-4D97-AF65-F5344CB8AC3E}">
        <p14:creationId xmlns:p14="http://schemas.microsoft.com/office/powerpoint/2010/main" val="77379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9</a:t>
            </a:fld>
            <a:endParaRPr lang="en-US"/>
          </a:p>
        </p:txBody>
      </p:sp>
    </p:spTree>
    <p:extLst>
      <p:ext uri="{BB962C8B-B14F-4D97-AF65-F5344CB8AC3E}">
        <p14:creationId xmlns:p14="http://schemas.microsoft.com/office/powerpoint/2010/main" val="234627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0480A6-17DF-074A-933C-1D2BD6CEA39E}" type="slidenum">
              <a:rPr lang="en-US" smtClean="0"/>
              <a:t>11</a:t>
            </a:fld>
            <a:endParaRPr lang="en-US"/>
          </a:p>
        </p:txBody>
      </p:sp>
    </p:spTree>
    <p:extLst>
      <p:ext uri="{BB962C8B-B14F-4D97-AF65-F5344CB8AC3E}">
        <p14:creationId xmlns:p14="http://schemas.microsoft.com/office/powerpoint/2010/main" val="84491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12A8-9B1B-C159-F612-D295D957F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20476E-9233-AAB7-260A-4577F373B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584FA5-CF2A-465C-6BEE-227D7EE64D49}"/>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5" name="Footer Placeholder 4">
            <a:extLst>
              <a:ext uri="{FF2B5EF4-FFF2-40B4-BE49-F238E27FC236}">
                <a16:creationId xmlns:a16="http://schemas.microsoft.com/office/drawing/2014/main" id="{669298C6-5DB4-B4B2-BC84-339E5EFBE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B235A-3AE7-CB6A-A134-4C0944DB455A}"/>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144770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956B-3080-2CC5-977F-7B48712B1E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E43CD4-5598-E788-4150-449A421F6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0B9CE-BD42-76A7-0D5F-DBCD9FC9BBC8}"/>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5" name="Footer Placeholder 4">
            <a:extLst>
              <a:ext uri="{FF2B5EF4-FFF2-40B4-BE49-F238E27FC236}">
                <a16:creationId xmlns:a16="http://schemas.microsoft.com/office/drawing/2014/main" id="{FB5617E2-0C93-D7CA-EC8B-DA59546F6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1BB35-1801-C4EB-D16F-C3ED648BEE6F}"/>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5931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68058-67AF-4DA8-45A3-DA23BFDC79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8FB0BA-0795-B0D9-2F19-657AB067A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57BE0-A52E-AFCE-A886-BA152DA8D74F}"/>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5" name="Footer Placeholder 4">
            <a:extLst>
              <a:ext uri="{FF2B5EF4-FFF2-40B4-BE49-F238E27FC236}">
                <a16:creationId xmlns:a16="http://schemas.microsoft.com/office/drawing/2014/main" id="{16807081-FE94-EA9A-039F-35E0D8717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D9B09-4C3D-A406-41CF-C2B67DC95026}"/>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3699491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and">
    <p:bg>
      <p:bgPr>
        <a:gradFill>
          <a:gsLst>
            <a:gs pos="0">
              <a:schemeClr val="tx1">
                <a:lumMod val="90000"/>
                <a:lumOff val="10000"/>
              </a:schemeClr>
            </a:gs>
            <a:gs pos="50000">
              <a:schemeClr val="tx1"/>
            </a:gs>
          </a:gsLst>
          <a:lin ang="3600000" scaled="0"/>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82C945-6969-D59F-724B-64FBA26582F4}"/>
              </a:ext>
            </a:extLst>
          </p:cNvPr>
          <p:cNvSpPr>
            <a:spLocks noGrp="1"/>
          </p:cNvSpPr>
          <p:nvPr>
            <p:ph type="title" hasCustomPrompt="1"/>
          </p:nvPr>
        </p:nvSpPr>
        <p:spPr>
          <a:xfrm>
            <a:off x="0" y="3490603"/>
            <a:ext cx="7899662" cy="694742"/>
          </a:xfrm>
          <a:prstGeom prst="rect">
            <a:avLst/>
          </a:prstGeom>
        </p:spPr>
        <p:txBody>
          <a:bodyPr wrap="square" lIns="914400" tIns="0" rIns="0" bIns="0" anchor="b">
            <a:spAutoFit/>
          </a:bodyPr>
          <a:lstStyle>
            <a:lvl1pPr>
              <a:lnSpc>
                <a:spcPct val="80000"/>
              </a:lnSpc>
              <a:defRPr sz="5400" b="1" i="0">
                <a:solidFill>
                  <a:schemeClr val="bg1"/>
                </a:solidFill>
                <a:latin typeface="Simplon Norm Bold" panose="020B0500030000000000" pitchFamily="34" charset="77"/>
              </a:defRPr>
            </a:lvl1pPr>
          </a:lstStyle>
          <a:p>
            <a:r>
              <a:rPr lang="en-US"/>
              <a:t>Presentation Title</a:t>
            </a:r>
          </a:p>
        </p:txBody>
      </p:sp>
      <p:sp>
        <p:nvSpPr>
          <p:cNvPr id="9" name="Text Placeholder 3">
            <a:extLst>
              <a:ext uri="{FF2B5EF4-FFF2-40B4-BE49-F238E27FC236}">
                <a16:creationId xmlns:a16="http://schemas.microsoft.com/office/drawing/2014/main" id="{C3E0BC4C-DD83-C29F-4BA0-9FD077DFEABE}"/>
              </a:ext>
            </a:extLst>
          </p:cNvPr>
          <p:cNvSpPr>
            <a:spLocks noGrp="1"/>
          </p:cNvSpPr>
          <p:nvPr>
            <p:ph type="body" sz="quarter" idx="14" hasCustomPrompt="1"/>
          </p:nvPr>
        </p:nvSpPr>
        <p:spPr>
          <a:xfrm>
            <a:off x="0" y="3042492"/>
            <a:ext cx="7899662" cy="437043"/>
          </a:xfrm>
          <a:prstGeom prst="rect">
            <a:avLst/>
          </a:prstGeom>
        </p:spPr>
        <p:txBody>
          <a:bodyPr wrap="square" lIns="914400" tIns="91440" rIns="0" bIns="91440" anchor="b">
            <a:spAutoFit/>
          </a:bodyPr>
          <a:lstStyle>
            <a:lvl1pPr marL="0" indent="0">
              <a:buNone/>
              <a:defRPr sz="1800" b="0" i="0" cap="all" spc="600" baseline="0">
                <a:solidFill>
                  <a:schemeClr val="accent1">
                    <a:lumMod val="40000"/>
                    <a:lumOff val="60000"/>
                  </a:schemeClr>
                </a:solidFill>
                <a:latin typeface="Simplon Norm Light" panose="020B0300030000000000" pitchFamily="34" charset="77"/>
              </a:defRPr>
            </a:lvl1pPr>
            <a:lvl2pPr>
              <a:defRPr b="0" i="0" spc="600">
                <a:solidFill>
                  <a:schemeClr val="accent1">
                    <a:lumMod val="40000"/>
                    <a:lumOff val="60000"/>
                  </a:schemeClr>
                </a:solidFill>
                <a:latin typeface="Simplon Norm" panose="020B0500030000000000" pitchFamily="34" charset="77"/>
              </a:defRPr>
            </a:lvl2pPr>
            <a:lvl3pPr>
              <a:defRPr b="0" i="0" spc="600">
                <a:solidFill>
                  <a:schemeClr val="accent1">
                    <a:lumMod val="40000"/>
                    <a:lumOff val="60000"/>
                  </a:schemeClr>
                </a:solidFill>
                <a:latin typeface="Simplon Norm" panose="020B0500030000000000" pitchFamily="34" charset="77"/>
              </a:defRPr>
            </a:lvl3pPr>
            <a:lvl4pPr>
              <a:defRPr b="0" i="0" spc="600">
                <a:solidFill>
                  <a:schemeClr val="accent1">
                    <a:lumMod val="40000"/>
                    <a:lumOff val="60000"/>
                  </a:schemeClr>
                </a:solidFill>
                <a:latin typeface="Simplon Norm" panose="020B0500030000000000" pitchFamily="34" charset="77"/>
              </a:defRPr>
            </a:lvl4pPr>
            <a:lvl5pPr>
              <a:defRPr b="0" i="0" spc="600">
                <a:solidFill>
                  <a:schemeClr val="accent1">
                    <a:lumMod val="40000"/>
                    <a:lumOff val="60000"/>
                  </a:schemeClr>
                </a:solidFill>
                <a:latin typeface="Simplon Norm" panose="020B0500030000000000" pitchFamily="34" charset="77"/>
              </a:defRPr>
            </a:lvl5pPr>
          </a:lstStyle>
          <a:p>
            <a:pPr lvl="0"/>
            <a:r>
              <a:rPr lang="en-US"/>
              <a:t>Presentation Lead-in</a:t>
            </a:r>
          </a:p>
        </p:txBody>
      </p:sp>
      <p:sp>
        <p:nvSpPr>
          <p:cNvPr id="11" name="Text Placeholder 10">
            <a:extLst>
              <a:ext uri="{FF2B5EF4-FFF2-40B4-BE49-F238E27FC236}">
                <a16:creationId xmlns:a16="http://schemas.microsoft.com/office/drawing/2014/main" id="{D5A9EF30-355D-159B-5C65-CF089714AE26}"/>
              </a:ext>
            </a:extLst>
          </p:cNvPr>
          <p:cNvSpPr>
            <a:spLocks noGrp="1"/>
          </p:cNvSpPr>
          <p:nvPr>
            <p:ph type="body" sz="quarter" idx="15"/>
          </p:nvPr>
        </p:nvSpPr>
        <p:spPr>
          <a:xfrm>
            <a:off x="0" y="4622388"/>
            <a:ext cx="7899961" cy="2235612"/>
          </a:xfrm>
          <a:prstGeom prst="rect">
            <a:avLst/>
          </a:prstGeom>
        </p:spPr>
        <p:txBody>
          <a:bodyPr wrap="square" lIns="914400" tIns="457200" rIns="0" bIns="457200" anchor="b">
            <a:spAutoFit/>
          </a:bodyPr>
          <a:lstStyle>
            <a:lvl1pPr marL="7938" indent="0">
              <a:buNone/>
              <a:tabLst/>
              <a:defRPr sz="1600" b="0" i="0">
                <a:solidFill>
                  <a:schemeClr val="bg1"/>
                </a:solidFill>
                <a:latin typeface="Simplon Norm" panose="020B0500030000000000" pitchFamily="34" charset="77"/>
              </a:defRPr>
            </a:lvl1pPr>
            <a:lvl2pPr marL="7938" indent="0">
              <a:lnSpc>
                <a:spcPct val="112000"/>
              </a:lnSpc>
              <a:spcBef>
                <a:spcPts val="0"/>
              </a:spcBef>
              <a:buNone/>
              <a:tabLst/>
              <a:defRPr sz="1100" b="0" i="0">
                <a:solidFill>
                  <a:schemeClr val="bg1">
                    <a:lumMod val="85000"/>
                  </a:schemeClr>
                </a:solidFill>
                <a:latin typeface="Simplon Norm Light" panose="020B0300030000000000" pitchFamily="34" charset="77"/>
              </a:defRPr>
            </a:lvl2pPr>
            <a:lvl3pPr marL="7938" indent="0">
              <a:buNone/>
              <a:tabLst/>
              <a:defRPr lang="en-US" sz="1400" b="0" i="0" kern="1200" spc="100" baseline="0" dirty="0" smtClean="0">
                <a:solidFill>
                  <a:schemeClr val="accent1"/>
                </a:solidFill>
                <a:latin typeface="Simplon Norm" panose="020B0500030000000000" pitchFamily="34" charset="77"/>
                <a:ea typeface="+mn-ea"/>
                <a:cs typeface="+mn-cs"/>
              </a:defRPr>
            </a:lvl3pPr>
            <a:lvl4pPr marL="7938" indent="0">
              <a:buNone/>
              <a:tabLst/>
              <a:defRPr b="0" i="0">
                <a:solidFill>
                  <a:schemeClr val="bg1"/>
                </a:solidFill>
                <a:latin typeface="Simplon Norm" panose="020B0500030000000000" pitchFamily="34" charset="77"/>
              </a:defRPr>
            </a:lvl4pPr>
            <a:lvl5pPr marL="7938" indent="0">
              <a:buNone/>
              <a:tabLst/>
              <a:defRPr b="0" i="0">
                <a:solidFill>
                  <a:schemeClr val="bg1"/>
                </a:solidFill>
                <a:latin typeface="Simplon Norm" panose="020B0500030000000000" pitchFamily="34" charset="77"/>
              </a:defRPr>
            </a:lvl5pPr>
            <a:lvl7pPr>
              <a:defRPr lang="en-US" sz="1800" b="0" i="0" kern="1200" spc="100" baseline="0" dirty="0" smtClean="0">
                <a:solidFill>
                  <a:schemeClr val="accent1"/>
                </a:solidFill>
                <a:latin typeface="Simplon Norm" panose="020B0500030000000000" pitchFamily="34" charset="77"/>
                <a:ea typeface="+mn-ea"/>
                <a:cs typeface="+mn-cs"/>
              </a:defRPr>
            </a:lvl7pPr>
          </a:lstStyle>
          <a:p>
            <a:pPr marL="0" lvl="0" indent="0" algn="l" defTabSz="914400" rtl="0" eaLnBrk="1" latinLnBrk="0" hangingPunct="1">
              <a:lnSpc>
                <a:spcPct val="90000"/>
              </a:lnSpc>
              <a:spcBef>
                <a:spcPts val="0"/>
              </a:spcBef>
              <a:buFont typeface="Arial" panose="020B0604020202020204" pitchFamily="34" charset="0"/>
              <a:buNone/>
              <a:tabLst/>
            </a:pPr>
            <a:r>
              <a:rPr lang="en-US"/>
              <a:t>Click to edit Master text styles</a:t>
            </a:r>
          </a:p>
          <a:p>
            <a:pPr lvl="1"/>
            <a:r>
              <a:rPr lang="en-US"/>
              <a:t>Prepared by: Name</a:t>
            </a:r>
          </a:p>
          <a:p>
            <a:pPr lvl="1"/>
            <a:r>
              <a:rPr lang="en-US"/>
              <a:t>Prepared for: Name</a:t>
            </a:r>
          </a:p>
          <a:p>
            <a:pPr lvl="1"/>
            <a:r>
              <a:rPr lang="en-US"/>
              <a:t>Prepared Date:</a:t>
            </a:r>
          </a:p>
          <a:p>
            <a:pPr marL="0" lvl="2" indent="-2963862" algn="l" defTabSz="914400" rtl="0" eaLnBrk="1" latinLnBrk="0" hangingPunct="1">
              <a:lnSpc>
                <a:spcPct val="112000"/>
              </a:lnSpc>
              <a:spcBef>
                <a:spcPts val="1600"/>
              </a:spcBef>
              <a:spcAft>
                <a:spcPts val="1600"/>
              </a:spcAft>
              <a:buClr>
                <a:schemeClr val="accent1"/>
              </a:buClr>
              <a:buFont typeface="Arial" panose="020B0604020202020204" pitchFamily="34" charset="0"/>
              <a:buNone/>
              <a:tabLst/>
            </a:pPr>
            <a:r>
              <a:rPr lang="en-US"/>
              <a:t>Call to Action or Contact Info</a:t>
            </a:r>
          </a:p>
        </p:txBody>
      </p:sp>
      <p:sp>
        <p:nvSpPr>
          <p:cNvPr id="12" name="Text Placeholder 3">
            <a:extLst>
              <a:ext uri="{FF2B5EF4-FFF2-40B4-BE49-F238E27FC236}">
                <a16:creationId xmlns:a16="http://schemas.microsoft.com/office/drawing/2014/main" id="{D83B8394-9AC4-2CD2-27DB-2EEC94CD2BA4}"/>
              </a:ext>
            </a:extLst>
          </p:cNvPr>
          <p:cNvSpPr>
            <a:spLocks noGrp="1"/>
          </p:cNvSpPr>
          <p:nvPr>
            <p:ph type="body" sz="quarter" idx="16" hasCustomPrompt="1"/>
          </p:nvPr>
        </p:nvSpPr>
        <p:spPr>
          <a:xfrm>
            <a:off x="0" y="4185345"/>
            <a:ext cx="7899662" cy="437043"/>
          </a:xfrm>
          <a:prstGeom prst="rect">
            <a:avLst/>
          </a:prstGeom>
        </p:spPr>
        <p:txBody>
          <a:bodyPr wrap="square" lIns="914400" tIns="91440" rIns="0" bIns="91440" anchor="b">
            <a:spAutoFit/>
          </a:bodyPr>
          <a:lstStyle>
            <a:lvl1pPr marL="0" indent="0">
              <a:buNone/>
              <a:defRPr sz="1800" b="0" i="0" cap="none" spc="0" baseline="0">
                <a:solidFill>
                  <a:schemeClr val="bg1">
                    <a:lumMod val="85000"/>
                  </a:schemeClr>
                </a:solidFill>
                <a:latin typeface="Simplon Norm Light" panose="020B0300030000000000" pitchFamily="34" charset="77"/>
              </a:defRPr>
            </a:lvl1pPr>
            <a:lvl2pPr>
              <a:defRPr b="0" i="0" spc="600">
                <a:solidFill>
                  <a:schemeClr val="accent1">
                    <a:lumMod val="40000"/>
                    <a:lumOff val="60000"/>
                  </a:schemeClr>
                </a:solidFill>
                <a:latin typeface="Simplon Norm" panose="020B0500030000000000" pitchFamily="34" charset="77"/>
              </a:defRPr>
            </a:lvl2pPr>
            <a:lvl3pPr>
              <a:defRPr b="0" i="0" spc="600">
                <a:solidFill>
                  <a:schemeClr val="accent1">
                    <a:lumMod val="40000"/>
                    <a:lumOff val="60000"/>
                  </a:schemeClr>
                </a:solidFill>
                <a:latin typeface="Simplon Norm" panose="020B0500030000000000" pitchFamily="34" charset="77"/>
              </a:defRPr>
            </a:lvl3pPr>
            <a:lvl4pPr>
              <a:defRPr b="0" i="0" spc="600">
                <a:solidFill>
                  <a:schemeClr val="accent1">
                    <a:lumMod val="40000"/>
                    <a:lumOff val="60000"/>
                  </a:schemeClr>
                </a:solidFill>
                <a:latin typeface="Simplon Norm" panose="020B0500030000000000" pitchFamily="34" charset="77"/>
              </a:defRPr>
            </a:lvl4pPr>
            <a:lvl5pPr>
              <a:defRPr b="0" i="0" spc="600">
                <a:solidFill>
                  <a:schemeClr val="accent1">
                    <a:lumMod val="40000"/>
                    <a:lumOff val="60000"/>
                  </a:schemeClr>
                </a:solidFill>
                <a:latin typeface="Simplon Norm" panose="020B0500030000000000" pitchFamily="34" charset="77"/>
              </a:defRPr>
            </a:lvl5pPr>
          </a:lstStyle>
          <a:p>
            <a:pPr lvl="0"/>
            <a:r>
              <a:rPr lang="en-US" sz="1800"/>
              <a:t>Presentation context</a:t>
            </a:r>
            <a:endParaRPr lang="en-US"/>
          </a:p>
        </p:txBody>
      </p:sp>
      <p:pic>
        <p:nvPicPr>
          <p:cNvPr id="2" name="Graphic 1">
            <a:extLst>
              <a:ext uri="{FF2B5EF4-FFF2-40B4-BE49-F238E27FC236}">
                <a16:creationId xmlns:a16="http://schemas.microsoft.com/office/drawing/2014/main" id="{9F3DA93E-10BE-D03A-1563-38CDE76E64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312" y="1165695"/>
            <a:ext cx="3042519" cy="474844"/>
          </a:xfrm>
          <a:prstGeom prst="rect">
            <a:avLst/>
          </a:prstGeom>
        </p:spPr>
      </p:pic>
      <p:pic>
        <p:nvPicPr>
          <p:cNvPr id="6" name="Picture 5" descr="A blue and black background&#10;&#10;Description automatically generated">
            <a:extLst>
              <a:ext uri="{FF2B5EF4-FFF2-40B4-BE49-F238E27FC236}">
                <a16:creationId xmlns:a16="http://schemas.microsoft.com/office/drawing/2014/main" id="{5821E875-5F9E-20C7-E33D-9FF1B7063C23}"/>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427960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eft Light">
    <p:bg>
      <p:bgPr>
        <a:gradFill>
          <a:gsLst>
            <a:gs pos="1000">
              <a:schemeClr val="bg1"/>
            </a:gs>
            <a:gs pos="100000">
              <a:schemeClr val="bg1">
                <a:lumMod val="95000"/>
              </a:schemeClr>
            </a:gs>
          </a:gsLst>
          <a:lin ang="42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1E6B4C-4E0D-F0EC-3005-399D937D1842}"/>
              </a:ext>
            </a:extLst>
          </p:cNvPr>
          <p:cNvPicPr>
            <a:picLocks noChangeAspect="1"/>
          </p:cNvPicPr>
          <p:nvPr userDrawn="1"/>
        </p:nvPicPr>
        <p:blipFill>
          <a:blip r:embed="rId2"/>
          <a:srcRect/>
          <a:stretch/>
        </p:blipFill>
        <p:spPr>
          <a:xfrm>
            <a:off x="11874500" y="0"/>
            <a:ext cx="317500" cy="6858000"/>
          </a:xfrm>
          <a:prstGeom prst="rect">
            <a:avLst/>
          </a:prstGeom>
        </p:spPr>
      </p:pic>
      <p:sp>
        <p:nvSpPr>
          <p:cNvPr id="7" name="Text Placeholder 6">
            <a:extLst>
              <a:ext uri="{FF2B5EF4-FFF2-40B4-BE49-F238E27FC236}">
                <a16:creationId xmlns:a16="http://schemas.microsoft.com/office/drawing/2014/main" id="{88A06FBA-9BC0-3750-B7EF-42C78264ED34}"/>
              </a:ext>
            </a:extLst>
          </p:cNvPr>
          <p:cNvSpPr>
            <a:spLocks noGrp="1"/>
          </p:cNvSpPr>
          <p:nvPr>
            <p:ph type="body" sz="quarter" idx="15" hasCustomPrompt="1"/>
          </p:nvPr>
        </p:nvSpPr>
        <p:spPr>
          <a:xfrm>
            <a:off x="914400" y="2137031"/>
            <a:ext cx="10525328" cy="3147015"/>
          </a:xfrm>
          <a:prstGeom prst="rect">
            <a:avLst/>
          </a:prstGeom>
        </p:spPr>
        <p:txBody>
          <a:bodyPr wrap="square" lIns="0" tIns="0" rIns="0" bIns="0">
            <a:spAutoFit/>
          </a:bodyPr>
          <a:lstStyle>
            <a:lvl1pPr marL="11113" indent="0">
              <a:spcBef>
                <a:spcPts val="1600"/>
              </a:spcBef>
              <a:buNone/>
              <a:tabLst/>
              <a:defRPr sz="2400" b="0" i="0">
                <a:solidFill>
                  <a:schemeClr val="tx1"/>
                </a:solidFill>
                <a:latin typeface="Simplon Norm" panose="020B0500030000000000" pitchFamily="34" charset="77"/>
              </a:defRPr>
            </a:lvl1pPr>
            <a:lvl2pPr marL="11113" indent="0">
              <a:lnSpc>
                <a:spcPct val="133000"/>
              </a:lnSpc>
              <a:spcBef>
                <a:spcPts val="0"/>
              </a:spcBef>
              <a:buNone/>
              <a:tabLst/>
              <a:defRPr sz="1600" b="0" i="0">
                <a:solidFill>
                  <a:schemeClr val="tx1">
                    <a:lumMod val="90000"/>
                    <a:lumOff val="10000"/>
                  </a:schemeClr>
                </a:solidFill>
                <a:latin typeface="Simplon Norm Light" panose="020B0300030000000000" pitchFamily="34" charset="77"/>
              </a:defRPr>
            </a:lvl2pPr>
            <a:lvl3pPr marL="11113" indent="0">
              <a:spcBef>
                <a:spcPts val="1600"/>
              </a:spcBef>
              <a:buNone/>
              <a:tabLst/>
              <a:defRPr sz="1800" b="0" i="0">
                <a:solidFill>
                  <a:schemeClr val="tx1"/>
                </a:solidFill>
                <a:latin typeface="Simplon Norm" panose="020B0500030000000000" pitchFamily="34" charset="77"/>
              </a:defRPr>
            </a:lvl3pPr>
            <a:lvl4pPr marL="11113" indent="0">
              <a:buNone/>
              <a:tabLst/>
              <a:defRPr sz="1200" b="0" i="0">
                <a:solidFill>
                  <a:schemeClr val="tx1">
                    <a:lumMod val="90000"/>
                    <a:lumOff val="10000"/>
                  </a:schemeClr>
                </a:solidFill>
                <a:latin typeface="Simplon Norm Light" panose="020B0300030000000000" pitchFamily="34" charset="77"/>
              </a:defRPr>
            </a:lvl4pPr>
            <a:lvl5pPr marL="296863" indent="-285750">
              <a:spcBef>
                <a:spcPts val="1600"/>
              </a:spcBef>
              <a:buClr>
                <a:schemeClr val="accent1"/>
              </a:buClr>
              <a:buFont typeface="Arial" panose="020B0604020202020204" pitchFamily="34" charset="0"/>
              <a:buChar char="•"/>
              <a:tabLst/>
              <a:defRPr sz="1600" b="0" i="0">
                <a:solidFill>
                  <a:schemeClr val="tx1"/>
                </a:solidFill>
                <a:latin typeface="Simplon Norm" panose="020B0500030000000000" pitchFamily="34" charset="77"/>
              </a:defRPr>
            </a:lvl5pPr>
            <a:lvl6pPr marL="515938" indent="-234950">
              <a:tabLst/>
              <a:defRPr sz="1400" b="0" i="0">
                <a:solidFill>
                  <a:schemeClr val="tx1">
                    <a:lumMod val="90000"/>
                    <a:lumOff val="10000"/>
                  </a:schemeClr>
                </a:solidFill>
                <a:latin typeface="Simplon Norm Light" panose="020B0300030000000000" pitchFamily="34" charset="77"/>
              </a:defRPr>
            </a:lvl6pPr>
            <a:lvl7pPr marL="11113" indent="0">
              <a:spcBef>
                <a:spcPts val="2400"/>
              </a:spcBef>
              <a:buNone/>
              <a:tabLst/>
              <a:defRPr sz="1600" b="0" i="0">
                <a:solidFill>
                  <a:schemeClr val="accent1"/>
                </a:solidFill>
                <a:latin typeface="Simplon Norm" panose="020B0500030000000000" pitchFamily="34" charset="77"/>
              </a:defRPr>
            </a:lvl7pPr>
            <a:lvl8pPr marL="11113" indent="0">
              <a:spcBef>
                <a:spcPts val="2400"/>
              </a:spcBef>
              <a:buNone/>
              <a:tabLst/>
              <a:defRPr sz="2000" b="0" i="1">
                <a:solidFill>
                  <a:schemeClr val="bg2"/>
                </a:solidFill>
                <a:latin typeface="Simplon Norm Light Italic" panose="020B0500030000000000" pitchFamily="34" charset="77"/>
              </a:defRPr>
            </a:lvl8pPr>
          </a:lstStyle>
          <a:p>
            <a:pPr lvl="0"/>
            <a:r>
              <a:rPr lang="en-US"/>
              <a:t>Headline Level 1</a:t>
            </a:r>
          </a:p>
          <a:p>
            <a:pPr lvl="1"/>
            <a:r>
              <a:rPr lang="en-US"/>
              <a:t>Body Copy Level 1</a:t>
            </a:r>
          </a:p>
          <a:p>
            <a:pPr lvl="2"/>
            <a:r>
              <a:rPr lang="en-US"/>
              <a:t>Headline Level 2</a:t>
            </a:r>
          </a:p>
          <a:p>
            <a:pPr lvl="3"/>
            <a:r>
              <a:rPr lang="en-US"/>
              <a:t>Body Level 2</a:t>
            </a:r>
          </a:p>
          <a:p>
            <a:pPr lvl="4"/>
            <a:r>
              <a:rPr lang="en-US"/>
              <a:t>List level 1</a:t>
            </a:r>
          </a:p>
          <a:p>
            <a:pPr lvl="5"/>
            <a:r>
              <a:rPr lang="en-US"/>
              <a:t>List Level 2</a:t>
            </a:r>
          </a:p>
          <a:p>
            <a:pPr lvl="6"/>
            <a:r>
              <a:rPr lang="en-US"/>
              <a:t>Call-to-Action</a:t>
            </a:r>
          </a:p>
          <a:p>
            <a:pPr lvl="7"/>
            <a:r>
              <a:rPr lang="en-US"/>
              <a:t>Quote Text</a:t>
            </a:r>
          </a:p>
        </p:txBody>
      </p:sp>
      <p:sp>
        <p:nvSpPr>
          <p:cNvPr id="3" name="Text Placeholder 10">
            <a:extLst>
              <a:ext uri="{FF2B5EF4-FFF2-40B4-BE49-F238E27FC236}">
                <a16:creationId xmlns:a16="http://schemas.microsoft.com/office/drawing/2014/main" id="{70BB5EF9-D727-A9AE-9D48-AED83DB2D836}"/>
              </a:ext>
            </a:extLst>
          </p:cNvPr>
          <p:cNvSpPr>
            <a:spLocks noGrp="1"/>
          </p:cNvSpPr>
          <p:nvPr>
            <p:ph type="body" sz="quarter" idx="12" hasCustomPrompt="1"/>
          </p:nvPr>
        </p:nvSpPr>
        <p:spPr>
          <a:xfrm>
            <a:off x="914400" y="1392448"/>
            <a:ext cx="10525328" cy="252377"/>
          </a:xfrm>
          <a:prstGeom prst="rect">
            <a:avLst/>
          </a:prstGeom>
        </p:spPr>
        <p:txBody>
          <a:bodyPr wrap="square" lIns="0" tIns="0" rIns="0" bIns="0">
            <a:spAutoFit/>
          </a:bodyPr>
          <a:lstStyle>
            <a:lvl1pPr marL="0" indent="0" algn="l">
              <a:buNone/>
              <a:defRPr sz="1600" b="0" i="0" spc="0">
                <a:solidFill>
                  <a:schemeClr val="tx1">
                    <a:lumMod val="90000"/>
                    <a:lumOff val="10000"/>
                  </a:schemeClr>
                </a:solidFill>
                <a:latin typeface="Simplon Norm Light" panose="020B0300030000000000" pitchFamily="34" charset="77"/>
              </a:defRPr>
            </a:lvl1pPr>
          </a:lstStyle>
          <a:p>
            <a:pPr lvl="0"/>
            <a:r>
              <a:rPr lang="en-US" sz="1800"/>
              <a:t>Slide intro text line - Lorem ipsum dolor sit </a:t>
            </a:r>
            <a:r>
              <a:rPr lang="en-US" sz="1800" err="1"/>
              <a:t>amet</a:t>
            </a:r>
            <a:r>
              <a:rPr lang="en-US" sz="1800"/>
              <a:t>, </a:t>
            </a:r>
            <a:r>
              <a:rPr lang="en-US" sz="1800" err="1"/>
              <a:t>consectetur</a:t>
            </a:r>
            <a:r>
              <a:rPr lang="en-US" sz="1800"/>
              <a:t> </a:t>
            </a:r>
            <a:r>
              <a:rPr lang="en-US" sz="1800" err="1"/>
              <a:t>adipiscing</a:t>
            </a:r>
            <a:r>
              <a:rPr lang="en-US" sz="1800"/>
              <a:t> </a:t>
            </a:r>
            <a:r>
              <a:rPr lang="en-US" sz="1800" err="1"/>
              <a:t>elit</a:t>
            </a:r>
            <a:r>
              <a:rPr lang="en-US" sz="1800"/>
              <a:t>.</a:t>
            </a:r>
            <a:endParaRPr lang="en-US"/>
          </a:p>
        </p:txBody>
      </p:sp>
      <p:sp>
        <p:nvSpPr>
          <p:cNvPr id="4" name="Title 1">
            <a:extLst>
              <a:ext uri="{FF2B5EF4-FFF2-40B4-BE49-F238E27FC236}">
                <a16:creationId xmlns:a16="http://schemas.microsoft.com/office/drawing/2014/main" id="{DA6328EB-4AA4-E369-9E3E-CE4BCB53774D}"/>
              </a:ext>
            </a:extLst>
          </p:cNvPr>
          <p:cNvSpPr>
            <a:spLocks noGrp="1"/>
          </p:cNvSpPr>
          <p:nvPr>
            <p:ph type="title" hasCustomPrompt="1"/>
          </p:nvPr>
        </p:nvSpPr>
        <p:spPr>
          <a:xfrm>
            <a:off x="914400" y="814936"/>
            <a:ext cx="10525328" cy="617541"/>
          </a:xfrm>
          <a:prstGeom prst="rect">
            <a:avLst/>
          </a:prstGeom>
        </p:spPr>
        <p:txBody>
          <a:bodyPr wrap="square" lIns="0" tIns="0" rIns="0" bIns="0">
            <a:spAutoFit/>
          </a:bodyPr>
          <a:lstStyle>
            <a:lvl1pPr>
              <a:lnSpc>
                <a:spcPct val="80000"/>
              </a:lnSpc>
              <a:defRPr sz="4800" b="1" i="0">
                <a:solidFill>
                  <a:schemeClr val="tx1"/>
                </a:solidFill>
                <a:latin typeface="Simplon Norm Bold" panose="020B0500030000000000" pitchFamily="34" charset="77"/>
              </a:defRPr>
            </a:lvl1pPr>
          </a:lstStyle>
          <a:p>
            <a:r>
              <a:rPr lang="en-US"/>
              <a:t>Slide Title</a:t>
            </a:r>
          </a:p>
        </p:txBody>
      </p:sp>
      <p:sp>
        <p:nvSpPr>
          <p:cNvPr id="5" name="Text Placeholder 3">
            <a:extLst>
              <a:ext uri="{FF2B5EF4-FFF2-40B4-BE49-F238E27FC236}">
                <a16:creationId xmlns:a16="http://schemas.microsoft.com/office/drawing/2014/main" id="{569E23FD-E200-FBF0-20BA-0C0725906735}"/>
              </a:ext>
            </a:extLst>
          </p:cNvPr>
          <p:cNvSpPr>
            <a:spLocks noGrp="1"/>
          </p:cNvSpPr>
          <p:nvPr>
            <p:ph type="body" sz="quarter" idx="14" hasCustomPrompt="1"/>
          </p:nvPr>
        </p:nvSpPr>
        <p:spPr>
          <a:xfrm>
            <a:off x="914400" y="548640"/>
            <a:ext cx="10525328" cy="224292"/>
          </a:xfrm>
          <a:prstGeom prst="rect">
            <a:avLst/>
          </a:prstGeom>
        </p:spPr>
        <p:txBody>
          <a:bodyPr wrap="square" lIns="0" tIns="0" rIns="0" bIns="0">
            <a:spAutoFit/>
          </a:bodyPr>
          <a:lstStyle>
            <a:lvl1pPr marL="0" indent="0">
              <a:buNone/>
              <a:defRPr sz="1600" b="0" i="0" spc="600">
                <a:solidFill>
                  <a:schemeClr val="accent1"/>
                </a:solidFill>
                <a:latin typeface="Simplon Norm Light" panose="020B0300030000000000" pitchFamily="34" charset="77"/>
              </a:defRPr>
            </a:lvl1pPr>
            <a:lvl2pPr>
              <a:defRPr b="0" i="0" spc="600">
                <a:solidFill>
                  <a:schemeClr val="accent1">
                    <a:lumMod val="40000"/>
                    <a:lumOff val="60000"/>
                  </a:schemeClr>
                </a:solidFill>
                <a:latin typeface="Simplon Norm" panose="020B0500030000000000" pitchFamily="34" charset="77"/>
              </a:defRPr>
            </a:lvl2pPr>
            <a:lvl3pPr>
              <a:defRPr b="0" i="0" spc="600">
                <a:solidFill>
                  <a:schemeClr val="accent1">
                    <a:lumMod val="40000"/>
                    <a:lumOff val="60000"/>
                  </a:schemeClr>
                </a:solidFill>
                <a:latin typeface="Simplon Norm" panose="020B0500030000000000" pitchFamily="34" charset="77"/>
              </a:defRPr>
            </a:lvl3pPr>
            <a:lvl4pPr>
              <a:defRPr b="0" i="0" spc="600">
                <a:solidFill>
                  <a:schemeClr val="accent1">
                    <a:lumMod val="40000"/>
                    <a:lumOff val="60000"/>
                  </a:schemeClr>
                </a:solidFill>
                <a:latin typeface="Simplon Norm" panose="020B0500030000000000" pitchFamily="34" charset="77"/>
              </a:defRPr>
            </a:lvl4pPr>
            <a:lvl5pPr>
              <a:defRPr b="0" i="0" spc="600">
                <a:solidFill>
                  <a:schemeClr val="accent1">
                    <a:lumMod val="40000"/>
                    <a:lumOff val="60000"/>
                  </a:schemeClr>
                </a:solidFill>
                <a:latin typeface="Simplon Norm" panose="020B0500030000000000" pitchFamily="34" charset="77"/>
              </a:defRPr>
            </a:lvl5pPr>
          </a:lstStyle>
          <a:p>
            <a:pPr lvl="0"/>
            <a:r>
              <a:rPr lang="en-US"/>
              <a:t>EYEBROW</a:t>
            </a:r>
          </a:p>
        </p:txBody>
      </p:sp>
    </p:spTree>
    <p:extLst>
      <p:ext uri="{BB962C8B-B14F-4D97-AF65-F5344CB8AC3E}">
        <p14:creationId xmlns:p14="http://schemas.microsoft.com/office/powerpoint/2010/main" val="394546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CA3C-61D4-1F9E-03F7-1F2A3015C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FC676-5DC7-E5BD-6699-FE9C87188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34FC6-6884-2C5B-B038-A439BB56E302}"/>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5" name="Footer Placeholder 4">
            <a:extLst>
              <a:ext uri="{FF2B5EF4-FFF2-40B4-BE49-F238E27FC236}">
                <a16:creationId xmlns:a16="http://schemas.microsoft.com/office/drawing/2014/main" id="{41653A01-7E09-D3DD-7E5A-DB30F31D1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5A6F8-8AE9-8D2D-D690-CD0CD383E8EE}"/>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183183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E34C-9229-0274-B9B0-58D625707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DD0077-F255-F704-F68F-17CD09ED21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C6A48-A657-3F55-14D6-B31A7C419BA4}"/>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5" name="Footer Placeholder 4">
            <a:extLst>
              <a:ext uri="{FF2B5EF4-FFF2-40B4-BE49-F238E27FC236}">
                <a16:creationId xmlns:a16="http://schemas.microsoft.com/office/drawing/2014/main" id="{F8DA5C41-E3D6-3B63-CECF-9EAA32995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56A67-1703-8085-E0C0-C4CE15F0DEB1}"/>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181415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8167-B8EE-2468-1C03-EF0352563B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5C74C-9333-2222-97D5-41BEDAF83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A68208-FE22-5E87-1DAB-410F97382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705E5-00CB-678F-D143-73F189F64884}"/>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6" name="Footer Placeholder 5">
            <a:extLst>
              <a:ext uri="{FF2B5EF4-FFF2-40B4-BE49-F238E27FC236}">
                <a16:creationId xmlns:a16="http://schemas.microsoft.com/office/drawing/2014/main" id="{2B632D71-10BF-C32F-8648-79ED3FC47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0CB8C-1A2F-F025-ADC6-79C667E544B7}"/>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397805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CC0B-8D72-BCD2-0B9C-9055CCFCC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1A1C26-5E38-5CFF-925C-F2B80CD3B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B14AE-42C4-7352-C67F-C7D20B5EF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F1A85B-FBF5-E18F-11EC-F9863CCF8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D073E-6E35-FC1B-7CAB-4A1B069AE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8C0E1-9DA7-702D-E540-3F7077967BA6}"/>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8" name="Footer Placeholder 7">
            <a:extLst>
              <a:ext uri="{FF2B5EF4-FFF2-40B4-BE49-F238E27FC236}">
                <a16:creationId xmlns:a16="http://schemas.microsoft.com/office/drawing/2014/main" id="{83A49390-733F-FFD7-803E-3AD73F3591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99172D-06F7-8D40-6025-47034D0B863D}"/>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8867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E9EC-BC27-F4FA-8787-153CA6A152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B8AEEC-A915-AFAE-DCD2-7ADC46DAE766}"/>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4" name="Footer Placeholder 3">
            <a:extLst>
              <a:ext uri="{FF2B5EF4-FFF2-40B4-BE49-F238E27FC236}">
                <a16:creationId xmlns:a16="http://schemas.microsoft.com/office/drawing/2014/main" id="{80A74F7F-D598-4794-DA9C-7FA9177E21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50DA97-5427-67C3-7C2D-976962B5C06B}"/>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44577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4E04E-BCAE-53B8-86A1-BF49E87B99C1}"/>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3" name="Footer Placeholder 2">
            <a:extLst>
              <a:ext uri="{FF2B5EF4-FFF2-40B4-BE49-F238E27FC236}">
                <a16:creationId xmlns:a16="http://schemas.microsoft.com/office/drawing/2014/main" id="{A1890B52-F294-7F8F-576A-3A2C07774C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EEBD43-D92C-885F-C24B-77AAA258DAB5}"/>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329811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D6F9-9ACF-5BB7-4188-7C07F149C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A6139-6B53-A1FF-58B4-2FF721565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D8EC55-A209-52F7-D795-E49E78DB6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3B4B9-0826-EA95-BD2B-54F0E38A0EED}"/>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6" name="Footer Placeholder 5">
            <a:extLst>
              <a:ext uri="{FF2B5EF4-FFF2-40B4-BE49-F238E27FC236}">
                <a16:creationId xmlns:a16="http://schemas.microsoft.com/office/drawing/2014/main" id="{9DAB9907-2CB4-25FB-5C72-08CF279B5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79BF8-8800-8650-C416-4E9DED34BB62}"/>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236393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28B2-B44C-CCA1-BF12-2F59A2C0C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2235F4-712D-11E0-5C0E-F32375CAD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53E237-6A3C-9ACC-C788-6298F5603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72530-B5E8-DA26-82DF-824B73F84E0A}"/>
              </a:ext>
            </a:extLst>
          </p:cNvPr>
          <p:cNvSpPr>
            <a:spLocks noGrp="1"/>
          </p:cNvSpPr>
          <p:nvPr>
            <p:ph type="dt" sz="half" idx="10"/>
          </p:nvPr>
        </p:nvSpPr>
        <p:spPr/>
        <p:txBody>
          <a:bodyPr/>
          <a:lstStyle/>
          <a:p>
            <a:fld id="{22343156-7419-43E6-AC95-6CCBA3498D33}" type="datetimeFigureOut">
              <a:rPr lang="en-US" smtClean="0"/>
              <a:t>6/28/2024</a:t>
            </a:fld>
            <a:endParaRPr lang="en-US"/>
          </a:p>
        </p:txBody>
      </p:sp>
      <p:sp>
        <p:nvSpPr>
          <p:cNvPr id="6" name="Footer Placeholder 5">
            <a:extLst>
              <a:ext uri="{FF2B5EF4-FFF2-40B4-BE49-F238E27FC236}">
                <a16:creationId xmlns:a16="http://schemas.microsoft.com/office/drawing/2014/main" id="{27792342-30B6-FE41-9270-3C00E71C5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E8E4C-11C9-9403-435F-C05780F92501}"/>
              </a:ext>
            </a:extLst>
          </p:cNvPr>
          <p:cNvSpPr>
            <a:spLocks noGrp="1"/>
          </p:cNvSpPr>
          <p:nvPr>
            <p:ph type="sldNum" sz="quarter" idx="12"/>
          </p:nvPr>
        </p:nvSpPr>
        <p:spPr/>
        <p:txBody>
          <a:bodyPr/>
          <a:lstStyle/>
          <a:p>
            <a:fld id="{51ABCF93-3CE2-42EB-93F7-66CADBF9B95F}" type="slidenum">
              <a:rPr lang="en-US" smtClean="0"/>
              <a:t>‹#›</a:t>
            </a:fld>
            <a:endParaRPr lang="en-US"/>
          </a:p>
        </p:txBody>
      </p:sp>
    </p:spTree>
    <p:extLst>
      <p:ext uri="{BB962C8B-B14F-4D97-AF65-F5344CB8AC3E}">
        <p14:creationId xmlns:p14="http://schemas.microsoft.com/office/powerpoint/2010/main" val="219921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92D538-2789-5124-F518-FE7BA831A3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7FDEAA-FA13-5FCB-DADC-42697BE8A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6200F-7DF0-C00B-C901-8538BF832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343156-7419-43E6-AC95-6CCBA3498D33}" type="datetimeFigureOut">
              <a:rPr lang="en-US" smtClean="0"/>
              <a:t>6/28/2024</a:t>
            </a:fld>
            <a:endParaRPr lang="en-US"/>
          </a:p>
        </p:txBody>
      </p:sp>
      <p:sp>
        <p:nvSpPr>
          <p:cNvPr id="5" name="Footer Placeholder 4">
            <a:extLst>
              <a:ext uri="{FF2B5EF4-FFF2-40B4-BE49-F238E27FC236}">
                <a16:creationId xmlns:a16="http://schemas.microsoft.com/office/drawing/2014/main" id="{FCAAB3E6-EE9C-944E-F6C7-70DD32484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9E33A0C-1D75-58D9-F49D-893924EC1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ABCF93-3CE2-42EB-93F7-66CADBF9B95F}" type="slidenum">
              <a:rPr lang="en-US" smtClean="0"/>
              <a:t>‹#›</a:t>
            </a:fld>
            <a:endParaRPr lang="en-US"/>
          </a:p>
        </p:txBody>
      </p:sp>
    </p:spTree>
    <p:extLst>
      <p:ext uri="{BB962C8B-B14F-4D97-AF65-F5344CB8AC3E}">
        <p14:creationId xmlns:p14="http://schemas.microsoft.com/office/powerpoint/2010/main" val="3487350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7FFDEE7F_3F6578E.xm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C15-4DD8-8ABF-D534-1111B93621C8}"/>
              </a:ext>
            </a:extLst>
          </p:cNvPr>
          <p:cNvSpPr>
            <a:spLocks noGrp="1"/>
          </p:cNvSpPr>
          <p:nvPr>
            <p:ph type="title"/>
          </p:nvPr>
        </p:nvSpPr>
        <p:spPr>
          <a:xfrm>
            <a:off x="-97971" y="2828716"/>
            <a:ext cx="7899662" cy="908518"/>
          </a:xfrm>
        </p:spPr>
        <p:txBody>
          <a:bodyPr/>
          <a:lstStyle/>
          <a:p>
            <a:r>
              <a:rPr lang="en-US" sz="7200" b="0">
                <a:latin typeface="Simplon Norm" panose="020B0500030000000000"/>
              </a:rPr>
              <a:t>CVE-2024-4040</a:t>
            </a:r>
            <a:endParaRPr lang="en-US"/>
          </a:p>
        </p:txBody>
      </p:sp>
      <p:sp>
        <p:nvSpPr>
          <p:cNvPr id="4" name="Text Placeholder 3">
            <a:extLst>
              <a:ext uri="{FF2B5EF4-FFF2-40B4-BE49-F238E27FC236}">
                <a16:creationId xmlns:a16="http://schemas.microsoft.com/office/drawing/2014/main" id="{5B8B6BAF-A8B4-DE65-537F-247084356628}"/>
              </a:ext>
            </a:extLst>
          </p:cNvPr>
          <p:cNvSpPr>
            <a:spLocks noGrp="1"/>
          </p:cNvSpPr>
          <p:nvPr>
            <p:ph type="body" sz="quarter" idx="15"/>
          </p:nvPr>
        </p:nvSpPr>
        <p:spPr>
          <a:xfrm>
            <a:off x="0" y="4663553"/>
            <a:ext cx="11756571" cy="2194447"/>
          </a:xfrm>
        </p:spPr>
        <p:txBody>
          <a:bodyPr/>
          <a:lstStyle/>
          <a:p>
            <a:pPr marL="7620"/>
            <a:r>
              <a:rPr lang="en-US"/>
              <a:t>Prepared for: All Employees​</a:t>
            </a:r>
          </a:p>
          <a:p>
            <a:pPr marL="7620"/>
            <a:r>
              <a:rPr lang="en-US">
                <a:latin typeface="Simplon Norm"/>
              </a:rPr>
              <a:t>Prepared by: Nhat Dang &amp; Trang Tran​</a:t>
            </a:r>
          </a:p>
          <a:p>
            <a:pPr marL="7620"/>
            <a:r>
              <a:rPr lang="en-US">
                <a:latin typeface="Simplon Norm"/>
              </a:rPr>
              <a:t>Release Date: 28/06/2024</a:t>
            </a:r>
            <a:endParaRPr lang="en-US"/>
          </a:p>
          <a:p>
            <a:pPr marL="7620"/>
            <a:r>
              <a:rPr lang="en-US"/>
              <a:t>For more information email nhat.fellowship@opswat.com &amp; trang.fellowship@opswat.com </a:t>
            </a:r>
          </a:p>
        </p:txBody>
      </p:sp>
      <p:sp>
        <p:nvSpPr>
          <p:cNvPr id="7" name="TextBox 6">
            <a:extLst>
              <a:ext uri="{FF2B5EF4-FFF2-40B4-BE49-F238E27FC236}">
                <a16:creationId xmlns:a16="http://schemas.microsoft.com/office/drawing/2014/main" id="{F6819F47-52A4-983D-FE8D-8F387337635B}"/>
              </a:ext>
            </a:extLst>
          </p:cNvPr>
          <p:cNvSpPr txBox="1"/>
          <p:nvPr/>
        </p:nvSpPr>
        <p:spPr>
          <a:xfrm>
            <a:off x="779368" y="3651012"/>
            <a:ext cx="6144984" cy="369332"/>
          </a:xfrm>
          <a:prstGeom prst="rect">
            <a:avLst/>
          </a:prstGeom>
          <a:noFill/>
        </p:spPr>
        <p:txBody>
          <a:bodyPr wrap="square">
            <a:spAutoFit/>
          </a:bodyPr>
          <a:lstStyle/>
          <a:p>
            <a:r>
              <a:rPr lang="en-US">
                <a:solidFill>
                  <a:schemeClr val="bg1"/>
                </a:solidFill>
                <a:latin typeface="Simplon Norm" panose="020B0500030000000000"/>
              </a:rPr>
              <a:t>Graduate Fellowship Program</a:t>
            </a:r>
          </a:p>
        </p:txBody>
      </p:sp>
    </p:spTree>
    <p:extLst>
      <p:ext uri="{BB962C8B-B14F-4D97-AF65-F5344CB8AC3E}">
        <p14:creationId xmlns:p14="http://schemas.microsoft.com/office/powerpoint/2010/main" val="248668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D396A6-E1F3-2F0A-C63A-83A917425F29}"/>
              </a:ext>
            </a:extLst>
          </p:cNvPr>
          <p:cNvSpPr>
            <a:spLocks noGrp="1"/>
          </p:cNvSpPr>
          <p:nvPr>
            <p:ph type="body" sz="half" idx="2"/>
          </p:nvPr>
        </p:nvSpPr>
        <p:spPr>
          <a:xfrm>
            <a:off x="784370" y="1918855"/>
            <a:ext cx="6827836" cy="1511733"/>
          </a:xfrm>
        </p:spPr>
        <p:txBody>
          <a:bodyPr vert="horz" lIns="91440" tIns="45720" rIns="91440" bIns="45720" rtlCol="0" anchor="t">
            <a:normAutofit/>
          </a:bodyPr>
          <a:lstStyle/>
          <a:p>
            <a:pPr algn="just"/>
            <a:r>
              <a:rPr lang="en-US" sz="1800" baseline="0" err="1">
                <a:latin typeface="Simplon Norm"/>
              </a:rPr>
              <a:t>Decompilation</a:t>
            </a:r>
            <a:r>
              <a:rPr lang="en-US" sz="1800" baseline="0">
                <a:latin typeface="Simplon Norm"/>
              </a:rPr>
              <a:t> is the process of converting </a:t>
            </a:r>
            <a:r>
              <a:rPr lang="en-US" sz="2000" baseline="0">
                <a:latin typeface="Simplon Norm"/>
              </a:rPr>
              <a:t>executable</a:t>
            </a:r>
            <a:r>
              <a:rPr lang="en-US" sz="1800" baseline="0">
                <a:latin typeface="Simplon Norm"/>
              </a:rPr>
              <a:t> Java bytecode (stored in .class files) back into human-readable source code. It is valuable for understanding, learning, debugging, or recovering lost source code when the original is unavailable.</a:t>
            </a:r>
            <a:r>
              <a:rPr lang="en-US" sz="1800">
                <a:latin typeface="Simplon Norm"/>
                <a:ea typeface="Simplon Norm"/>
                <a:cs typeface="Simplon Norm"/>
              </a:rPr>
              <a:t>​</a:t>
            </a:r>
            <a:endParaRPr lang="en-US" sz="1800">
              <a:latin typeface="Simplon Norm"/>
            </a:endParaRPr>
          </a:p>
        </p:txBody>
      </p:sp>
      <p:sp>
        <p:nvSpPr>
          <p:cNvPr id="10" name="Title 3">
            <a:extLst>
              <a:ext uri="{FF2B5EF4-FFF2-40B4-BE49-F238E27FC236}">
                <a16:creationId xmlns:a16="http://schemas.microsoft.com/office/drawing/2014/main" id="{93B42005-A154-E414-54A2-A0DBB6086BCB}"/>
              </a:ext>
            </a:extLst>
          </p:cNvPr>
          <p:cNvSpPr txBox="1">
            <a:spLocks/>
          </p:cNvSpPr>
          <p:nvPr/>
        </p:nvSpPr>
        <p:spPr>
          <a:xfrm>
            <a:off x="779205" y="631590"/>
            <a:ext cx="10525328" cy="5047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vi-VN" sz="4000" err="1"/>
              <a:t>Decompilation</a:t>
            </a:r>
            <a:endParaRPr lang="en-US" err="1">
              <a:latin typeface="Simplon Norm Bold"/>
            </a:endParaRPr>
          </a:p>
        </p:txBody>
      </p:sp>
      <p:cxnSp>
        <p:nvCxnSpPr>
          <p:cNvPr id="12" name="Straight Connector 11">
            <a:extLst>
              <a:ext uri="{FF2B5EF4-FFF2-40B4-BE49-F238E27FC236}">
                <a16:creationId xmlns:a16="http://schemas.microsoft.com/office/drawing/2014/main" id="{37CFCA8D-476B-DAA8-7CE4-7C397F9FF051}"/>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17" name="Picture 16" descr="A diagram of a diagram&#10;&#10;Description automatically generated">
            <a:extLst>
              <a:ext uri="{FF2B5EF4-FFF2-40B4-BE49-F238E27FC236}">
                <a16:creationId xmlns:a16="http://schemas.microsoft.com/office/drawing/2014/main" id="{BBA671D9-BE2C-C0DB-028B-8A1E1D142F1E}"/>
              </a:ext>
            </a:extLst>
          </p:cNvPr>
          <p:cNvPicPr>
            <a:picLocks noChangeAspect="1"/>
          </p:cNvPicPr>
          <p:nvPr/>
        </p:nvPicPr>
        <p:blipFill>
          <a:blip r:embed="rId2"/>
          <a:stretch>
            <a:fillRect/>
          </a:stretch>
        </p:blipFill>
        <p:spPr>
          <a:xfrm>
            <a:off x="4431323" y="3435081"/>
            <a:ext cx="6869723" cy="2159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557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CrushFTP</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screenshot of a computer&#10;&#10;Description automatically generated">
            <a:extLst>
              <a:ext uri="{FF2B5EF4-FFF2-40B4-BE49-F238E27FC236}">
                <a16:creationId xmlns:a16="http://schemas.microsoft.com/office/drawing/2014/main" id="{B5391229-6B64-D49F-77AD-CB760109B88C}"/>
              </a:ext>
            </a:extLst>
          </p:cNvPr>
          <p:cNvPicPr>
            <a:picLocks noChangeAspect="1"/>
          </p:cNvPicPr>
          <p:nvPr/>
        </p:nvPicPr>
        <p:blipFill>
          <a:blip r:embed="rId3"/>
          <a:stretch>
            <a:fillRect/>
          </a:stretch>
        </p:blipFill>
        <p:spPr>
          <a:xfrm>
            <a:off x="1269873" y="1712058"/>
            <a:ext cx="9256469" cy="3970718"/>
          </a:xfrm>
          <a:prstGeom prst="rect">
            <a:avLst/>
          </a:prstGeom>
        </p:spPr>
      </p:pic>
    </p:spTree>
    <p:extLst>
      <p:ext uri="{BB962C8B-B14F-4D97-AF65-F5344CB8AC3E}">
        <p14:creationId xmlns:p14="http://schemas.microsoft.com/office/powerpoint/2010/main" val="119824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CrushFTP</a:t>
            </a:r>
          </a:p>
        </p:txBody>
      </p:sp>
      <p:sp>
        <p:nvSpPr>
          <p:cNvPr id="7" name="Text Placeholder 2">
            <a:extLst>
              <a:ext uri="{FF2B5EF4-FFF2-40B4-BE49-F238E27FC236}">
                <a16:creationId xmlns:a16="http://schemas.microsoft.com/office/drawing/2014/main" id="{882611FF-6F04-2482-59C5-34DDCFBEABCB}"/>
              </a:ext>
            </a:extLst>
          </p:cNvPr>
          <p:cNvSpPr txBox="1">
            <a:spLocks/>
          </p:cNvSpPr>
          <p:nvPr/>
        </p:nvSpPr>
        <p:spPr>
          <a:xfrm>
            <a:off x="914400" y="2009989"/>
            <a:ext cx="9742714" cy="4498387"/>
          </a:xfrm>
          <a:prstGeom prst="rect">
            <a:avLst/>
          </a:prstGeom>
        </p:spPr>
        <p:txBody>
          <a:bodyPr wrap="square" lIns="0" tIns="0" rIns="0" bIns="0" numCol="3" spcCol="45720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0">
                <a:solidFill>
                  <a:schemeClr val="tx1">
                    <a:lumMod val="90000"/>
                    <a:lumOff val="10000"/>
                  </a:schemeClr>
                </a:solidFill>
                <a:latin typeface="Simplon Norm Light" panose="020B0300030000000000"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2800"/>
              </a:spcBef>
              <a:buFont typeface="Arial" panose="020B0604020202020204" pitchFamily="34" charset="0"/>
              <a:buChar char="•"/>
            </a:pPr>
            <a:endParaRPr lang="en-US" sz="2400">
              <a:latin typeface="Simplon Norm" panose="020B0500030000000000"/>
            </a:endParaRP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screenshot of a computer error&#10;&#10;Description automatically generated">
            <a:extLst>
              <a:ext uri="{FF2B5EF4-FFF2-40B4-BE49-F238E27FC236}">
                <a16:creationId xmlns:a16="http://schemas.microsoft.com/office/drawing/2014/main" id="{9167407C-9A7A-63EE-F3A1-95020D5FDD78}"/>
              </a:ext>
            </a:extLst>
          </p:cNvPr>
          <p:cNvPicPr>
            <a:picLocks noChangeAspect="1"/>
          </p:cNvPicPr>
          <p:nvPr/>
        </p:nvPicPr>
        <p:blipFill rotWithShape="1">
          <a:blip r:embed="rId4"/>
          <a:srcRect l="134" t="9375" r="-1167" b="20761"/>
          <a:stretch/>
        </p:blipFill>
        <p:spPr>
          <a:xfrm>
            <a:off x="787070" y="1896373"/>
            <a:ext cx="8054741" cy="1277666"/>
          </a:xfrm>
          <a:prstGeom prst="rect">
            <a:avLst/>
          </a:prstGeom>
        </p:spPr>
      </p:pic>
      <p:sp>
        <p:nvSpPr>
          <p:cNvPr id="5" name="TextBox 4">
            <a:extLst>
              <a:ext uri="{FF2B5EF4-FFF2-40B4-BE49-F238E27FC236}">
                <a16:creationId xmlns:a16="http://schemas.microsoft.com/office/drawing/2014/main" id="{405CBC47-AA35-ED43-03A9-6FE01D1F5C87}"/>
              </a:ext>
            </a:extLst>
          </p:cNvPr>
          <p:cNvSpPr txBox="1"/>
          <p:nvPr/>
        </p:nvSpPr>
        <p:spPr>
          <a:xfrm>
            <a:off x="713117" y="15326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a:ea typeface="Verdana"/>
              </a:rPr>
              <a:t>Admin API Tool</a:t>
            </a:r>
          </a:p>
        </p:txBody>
      </p:sp>
      <p:sp>
        <p:nvSpPr>
          <p:cNvPr id="11" name="TextBox 10">
            <a:extLst>
              <a:ext uri="{FF2B5EF4-FFF2-40B4-BE49-F238E27FC236}">
                <a16:creationId xmlns:a16="http://schemas.microsoft.com/office/drawing/2014/main" id="{7BE69C43-A25F-9ACC-B1BA-B7918DA1D424}"/>
              </a:ext>
            </a:extLst>
          </p:cNvPr>
          <p:cNvSpPr txBox="1"/>
          <p:nvPr/>
        </p:nvSpPr>
        <p:spPr>
          <a:xfrm>
            <a:off x="3516702" y="3171647"/>
            <a:ext cx="357708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implon Norm"/>
              </a:rPr>
              <a:t>*</a:t>
            </a:r>
            <a:r>
              <a:rPr lang="en-US" sz="1400" err="1">
                <a:latin typeface="Simplon Norm"/>
              </a:rPr>
              <a:t>CrushFTP</a:t>
            </a:r>
            <a:r>
              <a:rPr lang="en-US" sz="1400">
                <a:latin typeface="Simplon Norm"/>
              </a:rPr>
              <a:t> API documentations</a:t>
            </a:r>
          </a:p>
        </p:txBody>
      </p:sp>
      <p:sp>
        <p:nvSpPr>
          <p:cNvPr id="15" name="TextBox 14">
            <a:extLst>
              <a:ext uri="{FF2B5EF4-FFF2-40B4-BE49-F238E27FC236}">
                <a16:creationId xmlns:a16="http://schemas.microsoft.com/office/drawing/2014/main" id="{7F027CE4-BF88-3638-FAC5-442CEC96F866}"/>
              </a:ext>
            </a:extLst>
          </p:cNvPr>
          <p:cNvSpPr txBox="1"/>
          <p:nvPr/>
        </p:nvSpPr>
        <p:spPr>
          <a:xfrm>
            <a:off x="713117" y="3424409"/>
            <a:ext cx="33758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implon Norm"/>
                <a:ea typeface="Verdana"/>
              </a:rPr>
              <a:t>SeverSessionAJAX.java</a:t>
            </a:r>
          </a:p>
        </p:txBody>
      </p:sp>
      <p:sp>
        <p:nvSpPr>
          <p:cNvPr id="17" name="TextBox 16">
            <a:extLst>
              <a:ext uri="{FF2B5EF4-FFF2-40B4-BE49-F238E27FC236}">
                <a16:creationId xmlns:a16="http://schemas.microsoft.com/office/drawing/2014/main" id="{DEFA44BF-0BA8-9102-6185-E9FE39F4E8A6}"/>
              </a:ext>
            </a:extLst>
          </p:cNvPr>
          <p:cNvSpPr txBox="1"/>
          <p:nvPr/>
        </p:nvSpPr>
        <p:spPr>
          <a:xfrm>
            <a:off x="3733752" y="6217559"/>
            <a:ext cx="54461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implon Norm"/>
              </a:rPr>
              <a:t>All "command" are found in ServerSessionAJAX.java </a:t>
            </a:r>
          </a:p>
        </p:txBody>
      </p:sp>
      <p:pic>
        <p:nvPicPr>
          <p:cNvPr id="6" name="Picture 5" descr="A screenshot of a computer program">
            <a:extLst>
              <a:ext uri="{FF2B5EF4-FFF2-40B4-BE49-F238E27FC236}">
                <a16:creationId xmlns:a16="http://schemas.microsoft.com/office/drawing/2014/main" id="{39F2A7F1-B789-6EE5-B138-C8B1EB782942}"/>
              </a:ext>
            </a:extLst>
          </p:cNvPr>
          <p:cNvPicPr>
            <a:picLocks noChangeAspect="1"/>
          </p:cNvPicPr>
          <p:nvPr/>
        </p:nvPicPr>
        <p:blipFill>
          <a:blip r:embed="rId5"/>
          <a:stretch>
            <a:fillRect/>
          </a:stretch>
        </p:blipFill>
        <p:spPr>
          <a:xfrm>
            <a:off x="2716708" y="3837227"/>
            <a:ext cx="7069435" cy="2377408"/>
          </a:xfrm>
          <a:prstGeom prst="rect">
            <a:avLst/>
          </a:prstGeom>
        </p:spPr>
      </p:pic>
    </p:spTree>
    <p:extLst>
      <p:ext uri="{BB962C8B-B14F-4D97-AF65-F5344CB8AC3E}">
        <p14:creationId xmlns:p14="http://schemas.microsoft.com/office/powerpoint/2010/main" val="664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CD9E8AD4-B9E1-BD2A-100E-5E5D6148DB8B}"/>
              </a:ext>
            </a:extLst>
          </p:cNvPr>
          <p:cNvPicPr>
            <a:picLocks noChangeAspect="1"/>
          </p:cNvPicPr>
          <p:nvPr/>
        </p:nvPicPr>
        <p:blipFill rotWithShape="1">
          <a:blip r:embed="rId3"/>
          <a:srcRect t="39041" b="39041"/>
          <a:stretch/>
        </p:blipFill>
        <p:spPr>
          <a:xfrm>
            <a:off x="773723" y="2757853"/>
            <a:ext cx="10867292" cy="1337721"/>
          </a:xfrm>
          <a:prstGeom prst="rect">
            <a:avLst/>
          </a:prstGeom>
        </p:spPr>
      </p:pic>
    </p:spTree>
    <p:extLst>
      <p:ext uri="{BB962C8B-B14F-4D97-AF65-F5344CB8AC3E}">
        <p14:creationId xmlns:p14="http://schemas.microsoft.com/office/powerpoint/2010/main" val="344593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526" name="Picture 525" descr="A screenshot of a computer&#10;&#10;Description automatically generated">
            <a:extLst>
              <a:ext uri="{FF2B5EF4-FFF2-40B4-BE49-F238E27FC236}">
                <a16:creationId xmlns:a16="http://schemas.microsoft.com/office/drawing/2014/main" id="{82153DA9-A026-8105-E28B-0319E5EBB197}"/>
              </a:ext>
            </a:extLst>
          </p:cNvPr>
          <p:cNvPicPr>
            <a:picLocks noChangeAspect="1"/>
          </p:cNvPicPr>
          <p:nvPr/>
        </p:nvPicPr>
        <p:blipFill>
          <a:blip r:embed="rId3"/>
          <a:stretch>
            <a:fillRect/>
          </a:stretch>
        </p:blipFill>
        <p:spPr>
          <a:xfrm>
            <a:off x="1540885" y="1711469"/>
            <a:ext cx="9137939" cy="899679"/>
          </a:xfrm>
          <a:prstGeom prst="rect">
            <a:avLst/>
          </a:prstGeom>
        </p:spPr>
      </p:pic>
      <p:pic>
        <p:nvPicPr>
          <p:cNvPr id="527" name="Picture 526">
            <a:extLst>
              <a:ext uri="{FF2B5EF4-FFF2-40B4-BE49-F238E27FC236}">
                <a16:creationId xmlns:a16="http://schemas.microsoft.com/office/drawing/2014/main" id="{87DDA251-C225-3EAE-78E0-616ED7132A58}"/>
              </a:ext>
            </a:extLst>
          </p:cNvPr>
          <p:cNvPicPr>
            <a:picLocks noChangeAspect="1"/>
          </p:cNvPicPr>
          <p:nvPr/>
        </p:nvPicPr>
        <p:blipFill>
          <a:blip r:embed="rId4"/>
          <a:stretch>
            <a:fillRect/>
          </a:stretch>
        </p:blipFill>
        <p:spPr>
          <a:xfrm>
            <a:off x="2064594" y="3439112"/>
            <a:ext cx="7553325" cy="1181100"/>
          </a:xfrm>
          <a:prstGeom prst="rect">
            <a:avLst/>
          </a:prstGeom>
        </p:spPr>
      </p:pic>
      <p:pic>
        <p:nvPicPr>
          <p:cNvPr id="528" name="Picture 527">
            <a:extLst>
              <a:ext uri="{FF2B5EF4-FFF2-40B4-BE49-F238E27FC236}">
                <a16:creationId xmlns:a16="http://schemas.microsoft.com/office/drawing/2014/main" id="{A7CA1C90-0419-CEB9-D552-3971355E9432}"/>
              </a:ext>
            </a:extLst>
          </p:cNvPr>
          <p:cNvPicPr>
            <a:picLocks noChangeAspect="1"/>
          </p:cNvPicPr>
          <p:nvPr/>
        </p:nvPicPr>
        <p:blipFill>
          <a:blip r:embed="rId5"/>
          <a:stretch>
            <a:fillRect/>
          </a:stretch>
        </p:blipFill>
        <p:spPr>
          <a:xfrm>
            <a:off x="1537854" y="5434182"/>
            <a:ext cx="9144001" cy="866437"/>
          </a:xfrm>
          <a:prstGeom prst="rect">
            <a:avLst/>
          </a:prstGeom>
        </p:spPr>
      </p:pic>
      <p:sp>
        <p:nvSpPr>
          <p:cNvPr id="529" name="Arrow: Right 528">
            <a:extLst>
              <a:ext uri="{FF2B5EF4-FFF2-40B4-BE49-F238E27FC236}">
                <a16:creationId xmlns:a16="http://schemas.microsoft.com/office/drawing/2014/main" id="{397D02C8-73AC-AFE4-62CA-9EEA7C244CDD}"/>
              </a:ext>
            </a:extLst>
          </p:cNvPr>
          <p:cNvSpPr/>
          <p:nvPr/>
        </p:nvSpPr>
        <p:spPr>
          <a:xfrm rot="5400000">
            <a:off x="5624947" y="2549235"/>
            <a:ext cx="831271" cy="955962"/>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Arrow: Right 529">
            <a:extLst>
              <a:ext uri="{FF2B5EF4-FFF2-40B4-BE49-F238E27FC236}">
                <a16:creationId xmlns:a16="http://schemas.microsoft.com/office/drawing/2014/main" id="{E8F52A28-3705-EA39-FC72-ED062B87E582}"/>
              </a:ext>
            </a:extLst>
          </p:cNvPr>
          <p:cNvSpPr/>
          <p:nvPr/>
        </p:nvSpPr>
        <p:spPr>
          <a:xfrm rot="5400000">
            <a:off x="5694219" y="4558144"/>
            <a:ext cx="831271" cy="955962"/>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6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computer screen shot of text&#10;&#10;Description automatically generated">
            <a:extLst>
              <a:ext uri="{FF2B5EF4-FFF2-40B4-BE49-F238E27FC236}">
                <a16:creationId xmlns:a16="http://schemas.microsoft.com/office/drawing/2014/main" id="{03D1643C-7594-3261-42C3-E3A7104493FA}"/>
              </a:ext>
            </a:extLst>
          </p:cNvPr>
          <p:cNvPicPr>
            <a:picLocks noChangeAspect="1"/>
          </p:cNvPicPr>
          <p:nvPr/>
        </p:nvPicPr>
        <p:blipFill>
          <a:blip r:embed="rId3"/>
          <a:stretch>
            <a:fillRect/>
          </a:stretch>
        </p:blipFill>
        <p:spPr>
          <a:xfrm>
            <a:off x="1179871" y="1710942"/>
            <a:ext cx="9832259" cy="4148955"/>
          </a:xfrm>
          <a:prstGeom prst="rect">
            <a:avLst/>
          </a:prstGeom>
        </p:spPr>
      </p:pic>
    </p:spTree>
    <p:extLst>
      <p:ext uri="{BB962C8B-B14F-4D97-AF65-F5344CB8AC3E}">
        <p14:creationId xmlns:p14="http://schemas.microsoft.com/office/powerpoint/2010/main" val="329171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5" name="Picture 4" descr="A screen shot of a computer&#10;&#10;Description automatically generated">
            <a:extLst>
              <a:ext uri="{FF2B5EF4-FFF2-40B4-BE49-F238E27FC236}">
                <a16:creationId xmlns:a16="http://schemas.microsoft.com/office/drawing/2014/main" id="{62234AEE-54EB-925B-BB37-57C9432C8F49}"/>
              </a:ext>
            </a:extLst>
          </p:cNvPr>
          <p:cNvPicPr>
            <a:picLocks noChangeAspect="1"/>
          </p:cNvPicPr>
          <p:nvPr/>
        </p:nvPicPr>
        <p:blipFill>
          <a:blip r:embed="rId3"/>
          <a:stretch>
            <a:fillRect/>
          </a:stretch>
        </p:blipFill>
        <p:spPr>
          <a:xfrm>
            <a:off x="1364225" y="2125078"/>
            <a:ext cx="9352937" cy="887199"/>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228F35E6-4F9D-67EA-3FAF-0C96914F6373}"/>
              </a:ext>
            </a:extLst>
          </p:cNvPr>
          <p:cNvPicPr>
            <a:picLocks noChangeAspect="1"/>
          </p:cNvPicPr>
          <p:nvPr/>
        </p:nvPicPr>
        <p:blipFill>
          <a:blip r:embed="rId4"/>
          <a:stretch>
            <a:fillRect/>
          </a:stretch>
        </p:blipFill>
        <p:spPr>
          <a:xfrm>
            <a:off x="1370218" y="4649275"/>
            <a:ext cx="9340953" cy="828675"/>
          </a:xfrm>
          <a:prstGeom prst="rect">
            <a:avLst/>
          </a:prstGeom>
        </p:spPr>
      </p:pic>
      <p:cxnSp>
        <p:nvCxnSpPr>
          <p:cNvPr id="7" name="Connector: Curved 6">
            <a:extLst>
              <a:ext uri="{FF2B5EF4-FFF2-40B4-BE49-F238E27FC236}">
                <a16:creationId xmlns:a16="http://schemas.microsoft.com/office/drawing/2014/main" id="{AAAB3BC5-457F-2C90-556F-25222F529343}"/>
              </a:ext>
            </a:extLst>
          </p:cNvPr>
          <p:cNvCxnSpPr/>
          <p:nvPr/>
        </p:nvCxnSpPr>
        <p:spPr>
          <a:xfrm>
            <a:off x="3401961" y="3020959"/>
            <a:ext cx="2659629" cy="1602659"/>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90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screen shot of a computer&#10;&#10;Description automatically generated">
            <a:extLst>
              <a:ext uri="{FF2B5EF4-FFF2-40B4-BE49-F238E27FC236}">
                <a16:creationId xmlns:a16="http://schemas.microsoft.com/office/drawing/2014/main" id="{16C7D372-DD6A-936E-4B58-6A66B5EA7CB8}"/>
              </a:ext>
            </a:extLst>
          </p:cNvPr>
          <p:cNvPicPr>
            <a:picLocks noChangeAspect="1"/>
          </p:cNvPicPr>
          <p:nvPr/>
        </p:nvPicPr>
        <p:blipFill rotWithShape="1">
          <a:blip r:embed="rId3"/>
          <a:srcRect t="-661" b="19333"/>
          <a:stretch/>
        </p:blipFill>
        <p:spPr>
          <a:xfrm>
            <a:off x="1051330" y="1475261"/>
            <a:ext cx="9993569" cy="4454402"/>
          </a:xfrm>
          <a:prstGeom prst="rect">
            <a:avLst/>
          </a:prstGeom>
        </p:spPr>
      </p:pic>
    </p:spTree>
    <p:extLst>
      <p:ext uri="{BB962C8B-B14F-4D97-AF65-F5344CB8AC3E}">
        <p14:creationId xmlns:p14="http://schemas.microsoft.com/office/powerpoint/2010/main" val="194564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5" name="Picture 4" descr="A screen shot of a computer program&#10;&#10;Description automatically generated">
            <a:extLst>
              <a:ext uri="{FF2B5EF4-FFF2-40B4-BE49-F238E27FC236}">
                <a16:creationId xmlns:a16="http://schemas.microsoft.com/office/drawing/2014/main" id="{1D35433B-F97F-4ECB-8417-534D53821621}"/>
              </a:ext>
            </a:extLst>
          </p:cNvPr>
          <p:cNvPicPr>
            <a:picLocks noChangeAspect="1"/>
          </p:cNvPicPr>
          <p:nvPr/>
        </p:nvPicPr>
        <p:blipFill rotWithShape="1">
          <a:blip r:embed="rId3"/>
          <a:srcRect t="876" b="19700"/>
          <a:stretch/>
        </p:blipFill>
        <p:spPr>
          <a:xfrm>
            <a:off x="774290" y="1712580"/>
            <a:ext cx="10680291" cy="4329908"/>
          </a:xfrm>
          <a:prstGeom prst="rect">
            <a:avLst/>
          </a:prstGeom>
        </p:spPr>
      </p:pic>
    </p:spTree>
    <p:extLst>
      <p:ext uri="{BB962C8B-B14F-4D97-AF65-F5344CB8AC3E}">
        <p14:creationId xmlns:p14="http://schemas.microsoft.com/office/powerpoint/2010/main" val="21223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screen shot of a computer program&#10;&#10;Description automatically generated">
            <a:extLst>
              <a:ext uri="{FF2B5EF4-FFF2-40B4-BE49-F238E27FC236}">
                <a16:creationId xmlns:a16="http://schemas.microsoft.com/office/drawing/2014/main" id="{D28959EA-8FEB-F554-B7A8-8116D00E9E01}"/>
              </a:ext>
            </a:extLst>
          </p:cNvPr>
          <p:cNvPicPr>
            <a:picLocks noChangeAspect="1"/>
          </p:cNvPicPr>
          <p:nvPr/>
        </p:nvPicPr>
        <p:blipFill rotWithShape="1">
          <a:blip r:embed="rId3"/>
          <a:srcRect t="-52" r="9778" b="10921"/>
          <a:stretch/>
        </p:blipFill>
        <p:spPr>
          <a:xfrm>
            <a:off x="1143000" y="1711463"/>
            <a:ext cx="9906004" cy="4371465"/>
          </a:xfrm>
          <a:prstGeom prst="rect">
            <a:avLst/>
          </a:prstGeom>
        </p:spPr>
      </p:pic>
    </p:spTree>
    <p:extLst>
      <p:ext uri="{BB962C8B-B14F-4D97-AF65-F5344CB8AC3E}">
        <p14:creationId xmlns:p14="http://schemas.microsoft.com/office/powerpoint/2010/main" val="127604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914399" y="754493"/>
            <a:ext cx="10525328" cy="504754"/>
          </a:xfrm>
        </p:spPr>
        <p:txBody>
          <a:bodyPr/>
          <a:lstStyle/>
          <a:p>
            <a:r>
              <a:rPr lang="vi-VN" sz="4000" b="0"/>
              <a:t>AGENDA</a:t>
            </a:r>
            <a:endParaRPr lang="en-US" sz="4000" b="0">
              <a:latin typeface="Simplon Norm" panose="020B0500030000000000"/>
            </a:endParaRPr>
          </a:p>
        </p:txBody>
      </p:sp>
      <p:sp>
        <p:nvSpPr>
          <p:cNvPr id="7" name="Text Placeholder 2">
            <a:extLst>
              <a:ext uri="{FF2B5EF4-FFF2-40B4-BE49-F238E27FC236}">
                <a16:creationId xmlns:a16="http://schemas.microsoft.com/office/drawing/2014/main" id="{882611FF-6F04-2482-59C5-34DDCFBEABCB}"/>
              </a:ext>
            </a:extLst>
          </p:cNvPr>
          <p:cNvSpPr txBox="1">
            <a:spLocks/>
          </p:cNvSpPr>
          <p:nvPr/>
        </p:nvSpPr>
        <p:spPr>
          <a:xfrm>
            <a:off x="914400" y="2009989"/>
            <a:ext cx="9742714" cy="4498387"/>
          </a:xfrm>
          <a:prstGeom prst="rect">
            <a:avLst/>
          </a:prstGeom>
        </p:spPr>
        <p:txBody>
          <a:bodyPr wrap="square" lIns="0" tIns="0" rIns="0" bIns="0" numCol="3" spcCol="45720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0">
                <a:solidFill>
                  <a:schemeClr val="tx1">
                    <a:lumMod val="90000"/>
                    <a:lumOff val="10000"/>
                  </a:schemeClr>
                </a:solidFill>
                <a:latin typeface="Simplon Norm Light" panose="020B0300030000000000"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2800"/>
              </a:spcBef>
              <a:buFont typeface="Arial" panose="020B0604020202020204" pitchFamily="34" charset="0"/>
              <a:buChar char="•"/>
            </a:pPr>
            <a:endParaRPr lang="en-US" sz="2400">
              <a:latin typeface="Simplon Norm" panose="020B0500030000000000"/>
            </a:endParaRPr>
          </a:p>
        </p:txBody>
      </p:sp>
      <p:sp>
        <p:nvSpPr>
          <p:cNvPr id="18" name="Text Placeholder 1">
            <a:extLst>
              <a:ext uri="{FF2B5EF4-FFF2-40B4-BE49-F238E27FC236}">
                <a16:creationId xmlns:a16="http://schemas.microsoft.com/office/drawing/2014/main" id="{629C9EB8-2013-DC51-0DA7-348B9FFE4157}"/>
              </a:ext>
            </a:extLst>
          </p:cNvPr>
          <p:cNvSpPr>
            <a:spLocks noGrp="1"/>
          </p:cNvSpPr>
          <p:nvPr>
            <p:ph type="body" sz="quarter" idx="15"/>
          </p:nvPr>
        </p:nvSpPr>
        <p:spPr>
          <a:xfrm>
            <a:off x="914399" y="2001152"/>
            <a:ext cx="10525328" cy="3020314"/>
          </a:xfrm>
          <a:noFill/>
        </p:spPr>
        <p:txBody>
          <a:bodyPr vert="horz" wrap="square" lIns="0" tIns="0" rIns="0" bIns="0" rtlCol="0" anchor="t">
            <a:spAutoFit/>
          </a:bodyPr>
          <a:lstStyle/>
          <a:p>
            <a:pPr marL="467995" indent="-457200">
              <a:buAutoNum type="arabicPeriod"/>
            </a:pPr>
            <a:r>
              <a:rPr lang="vi-VN" sz="2400" err="1"/>
              <a:t>Overview</a:t>
            </a:r>
          </a:p>
          <a:p>
            <a:pPr marL="467995" indent="-457200">
              <a:buAutoNum type="arabicPeriod"/>
            </a:pPr>
            <a:r>
              <a:rPr lang="en-US" sz="2400">
                <a:latin typeface="Simplon Norm"/>
              </a:rPr>
              <a:t>Analysis</a:t>
            </a:r>
            <a:endParaRPr lang="vi-VN"/>
          </a:p>
          <a:p>
            <a:pPr marL="467995" indent="-457200">
              <a:buAutoNum type="arabicPeriod"/>
            </a:pPr>
            <a:r>
              <a:rPr lang="en-US" sz="2400">
                <a:latin typeface="Simplon Norm"/>
              </a:rPr>
              <a:t>Exploitation</a:t>
            </a:r>
            <a:endParaRPr lang="vi-VN"/>
          </a:p>
          <a:p>
            <a:pPr marL="467995" indent="-457200">
              <a:buAutoNum type="arabicPeriod"/>
            </a:pPr>
            <a:r>
              <a:rPr lang="en-US">
                <a:latin typeface="Simplon Norm"/>
              </a:rPr>
              <a:t>Demo</a:t>
            </a:r>
          </a:p>
          <a:p>
            <a:pPr marL="467995" indent="-457200">
              <a:buAutoNum type="arabicPeriod"/>
            </a:pPr>
            <a:r>
              <a:rPr lang="en-US" sz="2400">
                <a:latin typeface="Simplon Norm"/>
              </a:rPr>
              <a:t>Remediation</a:t>
            </a:r>
            <a:endParaRPr lang="vi-VN"/>
          </a:p>
          <a:p>
            <a:pPr marL="467995" indent="-457200">
              <a:buAutoNum type="arabicPeriod"/>
            </a:pPr>
            <a:endParaRPr lang="vi-VN"/>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914399" y="1393416"/>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194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5" name="Picture 4" descr="A computer screen shot of a computer code&#10;&#10;Description automatically generated">
            <a:extLst>
              <a:ext uri="{FF2B5EF4-FFF2-40B4-BE49-F238E27FC236}">
                <a16:creationId xmlns:a16="http://schemas.microsoft.com/office/drawing/2014/main" id="{4F81A949-5DBC-4566-6CD0-2F752EC603A3}"/>
              </a:ext>
            </a:extLst>
          </p:cNvPr>
          <p:cNvPicPr>
            <a:picLocks noChangeAspect="1"/>
          </p:cNvPicPr>
          <p:nvPr/>
        </p:nvPicPr>
        <p:blipFill>
          <a:blip r:embed="rId3"/>
          <a:stretch>
            <a:fillRect/>
          </a:stretch>
        </p:blipFill>
        <p:spPr>
          <a:xfrm>
            <a:off x="1020096" y="2725615"/>
            <a:ext cx="10053485" cy="1406769"/>
          </a:xfrm>
          <a:prstGeom prst="rect">
            <a:avLst/>
          </a:prstGeom>
        </p:spPr>
      </p:pic>
    </p:spTree>
    <p:extLst>
      <p:ext uri="{BB962C8B-B14F-4D97-AF65-F5344CB8AC3E}">
        <p14:creationId xmlns:p14="http://schemas.microsoft.com/office/powerpoint/2010/main" val="207381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screen shot of a computer program&#10;&#10;Description automatically generated">
            <a:extLst>
              <a:ext uri="{FF2B5EF4-FFF2-40B4-BE49-F238E27FC236}">
                <a16:creationId xmlns:a16="http://schemas.microsoft.com/office/drawing/2014/main" id="{5FA2723C-92F9-EE08-292D-3B6F6C9A9A2E}"/>
              </a:ext>
            </a:extLst>
          </p:cNvPr>
          <p:cNvPicPr>
            <a:picLocks noChangeAspect="1"/>
          </p:cNvPicPr>
          <p:nvPr/>
        </p:nvPicPr>
        <p:blipFill>
          <a:blip r:embed="rId3"/>
          <a:stretch>
            <a:fillRect/>
          </a:stretch>
        </p:blipFill>
        <p:spPr>
          <a:xfrm>
            <a:off x="1106129" y="1541753"/>
            <a:ext cx="9992034" cy="4597946"/>
          </a:xfrm>
          <a:prstGeom prst="rect">
            <a:avLst/>
          </a:prstGeom>
        </p:spPr>
      </p:pic>
    </p:spTree>
    <p:extLst>
      <p:ext uri="{BB962C8B-B14F-4D97-AF65-F5344CB8AC3E}">
        <p14:creationId xmlns:p14="http://schemas.microsoft.com/office/powerpoint/2010/main" val="6069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01983C5F-2F7D-BC56-68CA-91C423C37760}"/>
              </a:ext>
            </a:extLst>
          </p:cNvPr>
          <p:cNvPicPr>
            <a:picLocks noChangeAspect="1"/>
          </p:cNvPicPr>
          <p:nvPr/>
        </p:nvPicPr>
        <p:blipFill rotWithShape="1">
          <a:blip r:embed="rId3"/>
          <a:srcRect t="23899" b="210"/>
          <a:stretch/>
        </p:blipFill>
        <p:spPr>
          <a:xfrm>
            <a:off x="774290" y="1717712"/>
            <a:ext cx="10545097" cy="3928035"/>
          </a:xfrm>
          <a:prstGeom prst="rect">
            <a:avLst/>
          </a:prstGeom>
        </p:spPr>
      </p:pic>
    </p:spTree>
    <p:extLst>
      <p:ext uri="{BB962C8B-B14F-4D97-AF65-F5344CB8AC3E}">
        <p14:creationId xmlns:p14="http://schemas.microsoft.com/office/powerpoint/2010/main" val="10764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5" name="Picture 4" descr="A computer screen shot of a program&#10;&#10;Description automatically generated">
            <a:extLst>
              <a:ext uri="{FF2B5EF4-FFF2-40B4-BE49-F238E27FC236}">
                <a16:creationId xmlns:a16="http://schemas.microsoft.com/office/drawing/2014/main" id="{039629F9-4CC9-5970-D649-985F4C99AC3A}"/>
              </a:ext>
            </a:extLst>
          </p:cNvPr>
          <p:cNvPicPr>
            <a:picLocks noChangeAspect="1"/>
          </p:cNvPicPr>
          <p:nvPr/>
        </p:nvPicPr>
        <p:blipFill rotWithShape="1">
          <a:blip r:embed="rId3"/>
          <a:srcRect t="24319" r="3125" b="41090"/>
          <a:stretch/>
        </p:blipFill>
        <p:spPr>
          <a:xfrm>
            <a:off x="675967" y="1852905"/>
            <a:ext cx="10729453" cy="202568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43ACFB3-D069-5959-556A-23B0EBA650C4}"/>
              </a:ext>
            </a:extLst>
          </p:cNvPr>
          <p:cNvPicPr>
            <a:picLocks noChangeAspect="1"/>
          </p:cNvPicPr>
          <p:nvPr/>
        </p:nvPicPr>
        <p:blipFill>
          <a:blip r:embed="rId4"/>
          <a:stretch>
            <a:fillRect/>
          </a:stretch>
        </p:blipFill>
        <p:spPr>
          <a:xfrm>
            <a:off x="675968" y="4533913"/>
            <a:ext cx="10729453" cy="1256044"/>
          </a:xfrm>
          <a:prstGeom prst="rect">
            <a:avLst/>
          </a:prstGeom>
        </p:spPr>
      </p:pic>
    </p:spTree>
    <p:extLst>
      <p:ext uri="{BB962C8B-B14F-4D97-AF65-F5344CB8AC3E}">
        <p14:creationId xmlns:p14="http://schemas.microsoft.com/office/powerpoint/2010/main" val="9739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screen shot of a computer program&#10;&#10;Description automatically generated">
            <a:extLst>
              <a:ext uri="{FF2B5EF4-FFF2-40B4-BE49-F238E27FC236}">
                <a16:creationId xmlns:a16="http://schemas.microsoft.com/office/drawing/2014/main" id="{95CEC15E-C663-A60D-6B0E-A5A634980D01}"/>
              </a:ext>
            </a:extLst>
          </p:cNvPr>
          <p:cNvPicPr>
            <a:picLocks noChangeAspect="1"/>
          </p:cNvPicPr>
          <p:nvPr/>
        </p:nvPicPr>
        <p:blipFill>
          <a:blip r:embed="rId3"/>
          <a:stretch>
            <a:fillRect/>
          </a:stretch>
        </p:blipFill>
        <p:spPr>
          <a:xfrm>
            <a:off x="1007806" y="1441315"/>
            <a:ext cx="10078065" cy="1320664"/>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C98C39FE-5A65-EF3C-5FB4-5460C26CA7D8}"/>
              </a:ext>
            </a:extLst>
          </p:cNvPr>
          <p:cNvPicPr>
            <a:picLocks noChangeAspect="1"/>
          </p:cNvPicPr>
          <p:nvPr/>
        </p:nvPicPr>
        <p:blipFill>
          <a:blip r:embed="rId4"/>
          <a:stretch>
            <a:fillRect/>
          </a:stretch>
        </p:blipFill>
        <p:spPr>
          <a:xfrm>
            <a:off x="1005963" y="3042777"/>
            <a:ext cx="10081752" cy="3009287"/>
          </a:xfrm>
          <a:prstGeom prst="rect">
            <a:avLst/>
          </a:prstGeom>
        </p:spPr>
      </p:pic>
    </p:spTree>
    <p:extLst>
      <p:ext uri="{BB962C8B-B14F-4D97-AF65-F5344CB8AC3E}">
        <p14:creationId xmlns:p14="http://schemas.microsoft.com/office/powerpoint/2010/main" val="206586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Exploitation</a:t>
            </a:r>
            <a:r>
              <a:rPr lang="vi-VN" sz="4000" b="0">
                <a:latin typeface="Simplon Norm" panose="020B0500030000000000"/>
              </a:rPr>
              <a:t>​</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screen shot of a computer program&#10;&#10;Description automatically generated">
            <a:extLst>
              <a:ext uri="{FF2B5EF4-FFF2-40B4-BE49-F238E27FC236}">
                <a16:creationId xmlns:a16="http://schemas.microsoft.com/office/drawing/2014/main" id="{0BF9BC2B-DF86-3180-47CB-EB5BC61426F0}"/>
              </a:ext>
            </a:extLst>
          </p:cNvPr>
          <p:cNvPicPr>
            <a:picLocks noChangeAspect="1"/>
          </p:cNvPicPr>
          <p:nvPr/>
        </p:nvPicPr>
        <p:blipFill>
          <a:blip r:embed="rId3"/>
          <a:stretch>
            <a:fillRect/>
          </a:stretch>
        </p:blipFill>
        <p:spPr>
          <a:xfrm>
            <a:off x="862012" y="3531031"/>
            <a:ext cx="10467975" cy="2581275"/>
          </a:xfrm>
          <a:prstGeom prst="rect">
            <a:avLst/>
          </a:prstGeom>
        </p:spPr>
      </p:pic>
      <p:pic>
        <p:nvPicPr>
          <p:cNvPr id="6" name="Picture 5">
            <a:extLst>
              <a:ext uri="{FF2B5EF4-FFF2-40B4-BE49-F238E27FC236}">
                <a16:creationId xmlns:a16="http://schemas.microsoft.com/office/drawing/2014/main" id="{52231931-3EE0-613E-6735-261945AFD82E}"/>
              </a:ext>
            </a:extLst>
          </p:cNvPr>
          <p:cNvPicPr>
            <a:picLocks noChangeAspect="1"/>
          </p:cNvPicPr>
          <p:nvPr/>
        </p:nvPicPr>
        <p:blipFill>
          <a:blip r:embed="rId4"/>
          <a:stretch>
            <a:fillRect/>
          </a:stretch>
        </p:blipFill>
        <p:spPr>
          <a:xfrm>
            <a:off x="862012" y="1698175"/>
            <a:ext cx="5865359" cy="1628792"/>
          </a:xfrm>
          <a:prstGeom prst="rect">
            <a:avLst/>
          </a:prstGeom>
        </p:spPr>
      </p:pic>
    </p:spTree>
    <p:extLst>
      <p:ext uri="{BB962C8B-B14F-4D97-AF65-F5344CB8AC3E}">
        <p14:creationId xmlns:p14="http://schemas.microsoft.com/office/powerpoint/2010/main" val="294492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dirty="0" err="1">
                <a:latin typeface="Simplon Norm" panose="020B0500030000000000"/>
              </a:rPr>
              <a:t>Demo</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1398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a:latin typeface="Simplon Norm" panose="020B0500030000000000"/>
              </a:rPr>
              <a:t>REMEDIATION</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6762E581-2C0A-5459-BD77-C528FB360B8A}"/>
              </a:ext>
            </a:extLst>
          </p:cNvPr>
          <p:cNvSpPr txBox="1"/>
          <p:nvPr/>
        </p:nvSpPr>
        <p:spPr>
          <a:xfrm>
            <a:off x="785004" y="1518249"/>
            <a:ext cx="93424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1A171C"/>
                </a:solidFill>
                <a:latin typeface="Simplon Norm"/>
                <a:ea typeface="+mn-lt"/>
                <a:cs typeface="+mn-lt"/>
              </a:rPr>
              <a:t>CrushFTP11 fix vulnerability on SeversessionsAJAX.java </a:t>
            </a:r>
          </a:p>
        </p:txBody>
      </p:sp>
      <p:pic>
        <p:nvPicPr>
          <p:cNvPr id="6" name="Picture 5" descr="A black background with white text&#10;&#10;Description automatically generated">
            <a:extLst>
              <a:ext uri="{FF2B5EF4-FFF2-40B4-BE49-F238E27FC236}">
                <a16:creationId xmlns:a16="http://schemas.microsoft.com/office/drawing/2014/main" id="{B657C09F-56C5-2C80-BFF2-1D8A3FB20502}"/>
              </a:ext>
            </a:extLst>
          </p:cNvPr>
          <p:cNvPicPr>
            <a:picLocks noChangeAspect="1"/>
          </p:cNvPicPr>
          <p:nvPr/>
        </p:nvPicPr>
        <p:blipFill>
          <a:blip r:embed="rId3"/>
          <a:stretch>
            <a:fillRect/>
          </a:stretch>
        </p:blipFill>
        <p:spPr>
          <a:xfrm>
            <a:off x="776377" y="2173481"/>
            <a:ext cx="10136038" cy="908075"/>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C97BD1A5-8FEA-8796-E79E-D27FD576B483}"/>
              </a:ext>
            </a:extLst>
          </p:cNvPr>
          <p:cNvPicPr>
            <a:picLocks noChangeAspect="1"/>
          </p:cNvPicPr>
          <p:nvPr/>
        </p:nvPicPr>
        <p:blipFill>
          <a:blip r:embed="rId4"/>
          <a:stretch>
            <a:fillRect/>
          </a:stretch>
        </p:blipFill>
        <p:spPr>
          <a:xfrm>
            <a:off x="780331" y="3087822"/>
            <a:ext cx="7431159" cy="3794946"/>
          </a:xfrm>
          <a:prstGeom prst="rect">
            <a:avLst/>
          </a:prstGeom>
        </p:spPr>
      </p:pic>
      <p:sp>
        <p:nvSpPr>
          <p:cNvPr id="3" name="TextBox 2">
            <a:extLst>
              <a:ext uri="{FF2B5EF4-FFF2-40B4-BE49-F238E27FC236}">
                <a16:creationId xmlns:a16="http://schemas.microsoft.com/office/drawing/2014/main" id="{4BA1BF9B-3690-DBBC-7E99-4602B24A7044}"/>
              </a:ext>
            </a:extLst>
          </p:cNvPr>
          <p:cNvSpPr txBox="1"/>
          <p:nvPr/>
        </p:nvSpPr>
        <p:spPr>
          <a:xfrm>
            <a:off x="773723" y="17936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ProcessItems</a:t>
            </a:r>
            <a:r>
              <a:rPr lang="en-US"/>
              <a:t> function​: </a:t>
            </a:r>
          </a:p>
        </p:txBody>
      </p:sp>
    </p:spTree>
    <p:extLst>
      <p:ext uri="{BB962C8B-B14F-4D97-AF65-F5344CB8AC3E}">
        <p14:creationId xmlns:p14="http://schemas.microsoft.com/office/powerpoint/2010/main" val="323825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a:latin typeface="Simplon Norm" panose="020B0500030000000000"/>
              </a:rPr>
              <a:t>REMEDIATION</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6762E581-2C0A-5459-BD77-C528FB360B8A}"/>
              </a:ext>
            </a:extLst>
          </p:cNvPr>
          <p:cNvSpPr txBox="1"/>
          <p:nvPr/>
        </p:nvSpPr>
        <p:spPr>
          <a:xfrm>
            <a:off x="782350" y="1719532"/>
            <a:ext cx="95686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solidFill>
                  <a:srgbClr val="1A171C"/>
                </a:solidFill>
                <a:latin typeface="Simplon Norm"/>
                <a:ea typeface="+mn-lt"/>
                <a:cs typeface="+mn-lt"/>
              </a:rPr>
              <a:t>CrushFTP</a:t>
            </a:r>
            <a:r>
              <a:rPr lang="en-US" sz="2000">
                <a:solidFill>
                  <a:srgbClr val="1A171C"/>
                </a:solidFill>
                <a:latin typeface="Simplon Norm"/>
                <a:ea typeface="+mn-lt"/>
                <a:cs typeface="+mn-lt"/>
              </a:rPr>
              <a:t> log files in </a:t>
            </a:r>
            <a:r>
              <a:rPr lang="en-US" sz="2000" b="1" i="1">
                <a:solidFill>
                  <a:srgbClr val="160AB2"/>
                </a:solidFill>
                <a:latin typeface="Simplon Norm"/>
                <a:ea typeface="+mn-lt"/>
                <a:cs typeface="+mn-lt"/>
              </a:rPr>
              <a:t>logs/</a:t>
            </a:r>
            <a:r>
              <a:rPr lang="en-US" sz="2000" b="1" i="1" err="1">
                <a:solidFill>
                  <a:srgbClr val="160AB2"/>
                </a:solidFill>
                <a:latin typeface="Simplon Norm"/>
                <a:ea typeface="+mn-lt"/>
                <a:cs typeface="+mn-lt"/>
              </a:rPr>
              <a:t>session_logs</a:t>
            </a:r>
            <a:r>
              <a:rPr lang="en-US" sz="2000" b="1" i="1">
                <a:solidFill>
                  <a:srgbClr val="160AB2"/>
                </a:solidFill>
                <a:latin typeface="Simplon Norm"/>
                <a:ea typeface="+mn-lt"/>
                <a:cs typeface="+mn-lt"/>
              </a:rPr>
              <a:t>/ </a:t>
            </a:r>
            <a:r>
              <a:rPr lang="en-US" sz="2000">
                <a:solidFill>
                  <a:srgbClr val="1A171C"/>
                </a:solidFill>
                <a:latin typeface="Simplon Norm"/>
                <a:ea typeface="+mn-lt"/>
                <a:cs typeface="+mn-lt"/>
              </a:rPr>
              <a:t>will show the template injection taking place.</a:t>
            </a:r>
          </a:p>
        </p:txBody>
      </p:sp>
      <p:pic>
        <p:nvPicPr>
          <p:cNvPr id="6" name="Picture 5" descr="A black background with white text&#10;&#10;Description automatically generated">
            <a:extLst>
              <a:ext uri="{FF2B5EF4-FFF2-40B4-BE49-F238E27FC236}">
                <a16:creationId xmlns:a16="http://schemas.microsoft.com/office/drawing/2014/main" id="{44826372-8DD1-8B6E-B720-39C94816A39F}"/>
              </a:ext>
            </a:extLst>
          </p:cNvPr>
          <p:cNvPicPr>
            <a:picLocks noChangeAspect="1"/>
          </p:cNvPicPr>
          <p:nvPr/>
        </p:nvPicPr>
        <p:blipFill>
          <a:blip r:embed="rId3"/>
          <a:stretch>
            <a:fillRect/>
          </a:stretch>
        </p:blipFill>
        <p:spPr>
          <a:xfrm>
            <a:off x="773357" y="2424113"/>
            <a:ext cx="11032149" cy="1013314"/>
          </a:xfrm>
          <a:prstGeom prst="rect">
            <a:avLst/>
          </a:prstGeom>
        </p:spPr>
      </p:pic>
    </p:spTree>
    <p:extLst>
      <p:ext uri="{BB962C8B-B14F-4D97-AF65-F5344CB8AC3E}">
        <p14:creationId xmlns:p14="http://schemas.microsoft.com/office/powerpoint/2010/main" val="43577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C15-4DD8-8ABF-D534-1111B93621C8}"/>
              </a:ext>
            </a:extLst>
          </p:cNvPr>
          <p:cNvSpPr>
            <a:spLocks noGrp="1"/>
          </p:cNvSpPr>
          <p:nvPr>
            <p:ph type="title"/>
          </p:nvPr>
        </p:nvSpPr>
        <p:spPr>
          <a:xfrm>
            <a:off x="-97971" y="2828716"/>
            <a:ext cx="7899662" cy="908518"/>
          </a:xfrm>
        </p:spPr>
        <p:txBody>
          <a:bodyPr/>
          <a:lstStyle/>
          <a:p>
            <a:r>
              <a:rPr lang="en-US" sz="7200" b="0">
                <a:latin typeface="Simplon Norm" panose="020B0500030000000000"/>
              </a:rPr>
              <a:t>THANK YOU</a:t>
            </a:r>
          </a:p>
        </p:txBody>
      </p:sp>
      <p:sp>
        <p:nvSpPr>
          <p:cNvPr id="4" name="Text Placeholder 3">
            <a:extLst>
              <a:ext uri="{FF2B5EF4-FFF2-40B4-BE49-F238E27FC236}">
                <a16:creationId xmlns:a16="http://schemas.microsoft.com/office/drawing/2014/main" id="{5B8B6BAF-A8B4-DE65-537F-247084356628}"/>
              </a:ext>
            </a:extLst>
          </p:cNvPr>
          <p:cNvSpPr>
            <a:spLocks noGrp="1"/>
          </p:cNvSpPr>
          <p:nvPr>
            <p:ph type="body" sz="quarter" idx="15"/>
          </p:nvPr>
        </p:nvSpPr>
        <p:spPr>
          <a:xfrm>
            <a:off x="0" y="5013392"/>
            <a:ext cx="11756571" cy="1844608"/>
          </a:xfrm>
        </p:spPr>
        <p:txBody>
          <a:bodyPr/>
          <a:lstStyle/>
          <a:p>
            <a:r>
              <a:rPr lang="en-US"/>
              <a:t>Prepared for: All Employees​</a:t>
            </a:r>
          </a:p>
          <a:p>
            <a:r>
              <a:rPr lang="en-US"/>
              <a:t>Prepared by: Nhat Dang &amp; Trang Tran​</a:t>
            </a:r>
          </a:p>
          <a:p>
            <a:r>
              <a:rPr lang="en-US"/>
              <a:t>For more information email nhat.fellowship@opswat.com &amp; trang.fellowship@opswat.com </a:t>
            </a:r>
          </a:p>
        </p:txBody>
      </p:sp>
      <p:sp>
        <p:nvSpPr>
          <p:cNvPr id="7" name="TextBox 6">
            <a:extLst>
              <a:ext uri="{FF2B5EF4-FFF2-40B4-BE49-F238E27FC236}">
                <a16:creationId xmlns:a16="http://schemas.microsoft.com/office/drawing/2014/main" id="{F6819F47-52A4-983D-FE8D-8F387337635B}"/>
              </a:ext>
            </a:extLst>
          </p:cNvPr>
          <p:cNvSpPr txBox="1"/>
          <p:nvPr/>
        </p:nvSpPr>
        <p:spPr>
          <a:xfrm>
            <a:off x="779368" y="3651012"/>
            <a:ext cx="6144984" cy="369332"/>
          </a:xfrm>
          <a:prstGeom prst="rect">
            <a:avLst/>
          </a:prstGeom>
          <a:noFill/>
        </p:spPr>
        <p:txBody>
          <a:bodyPr wrap="square">
            <a:spAutoFit/>
          </a:bodyPr>
          <a:lstStyle/>
          <a:p>
            <a:r>
              <a:rPr lang="en-US">
                <a:solidFill>
                  <a:schemeClr val="bg1"/>
                </a:solidFill>
                <a:latin typeface="Simplon Norm" panose="020B0500030000000000"/>
              </a:rPr>
              <a:t>Graduate Fellowship Program</a:t>
            </a:r>
          </a:p>
        </p:txBody>
      </p:sp>
    </p:spTree>
    <p:extLst>
      <p:ext uri="{BB962C8B-B14F-4D97-AF65-F5344CB8AC3E}">
        <p14:creationId xmlns:p14="http://schemas.microsoft.com/office/powerpoint/2010/main" val="197572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a:latin typeface="Simplon Norm" panose="020B0500030000000000"/>
              </a:rPr>
              <a:t>OVERVIEW</a:t>
            </a:r>
          </a:p>
        </p:txBody>
      </p:sp>
      <p:sp>
        <p:nvSpPr>
          <p:cNvPr id="7" name="Text Placeholder 2">
            <a:extLst>
              <a:ext uri="{FF2B5EF4-FFF2-40B4-BE49-F238E27FC236}">
                <a16:creationId xmlns:a16="http://schemas.microsoft.com/office/drawing/2014/main" id="{882611FF-6F04-2482-59C5-34DDCFBEABCB}"/>
              </a:ext>
            </a:extLst>
          </p:cNvPr>
          <p:cNvSpPr txBox="1">
            <a:spLocks/>
          </p:cNvSpPr>
          <p:nvPr/>
        </p:nvSpPr>
        <p:spPr>
          <a:xfrm>
            <a:off x="914400" y="2009989"/>
            <a:ext cx="9742714" cy="4498387"/>
          </a:xfrm>
          <a:prstGeom prst="rect">
            <a:avLst/>
          </a:prstGeom>
        </p:spPr>
        <p:txBody>
          <a:bodyPr wrap="square" lIns="0" tIns="0" rIns="0" bIns="0" numCol="3" spcCol="45720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0">
                <a:solidFill>
                  <a:schemeClr val="tx1">
                    <a:lumMod val="90000"/>
                    <a:lumOff val="10000"/>
                  </a:schemeClr>
                </a:solidFill>
                <a:latin typeface="Simplon Norm Light" panose="020B0300030000000000"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2800"/>
              </a:spcBef>
              <a:buFont typeface="Arial" panose="020B0604020202020204" pitchFamily="34" charset="0"/>
              <a:buChar char="•"/>
            </a:pPr>
            <a:endParaRPr lang="en-US" sz="2400">
              <a:latin typeface="Simplon Norm" panose="020B0500030000000000"/>
            </a:endParaRPr>
          </a:p>
        </p:txBody>
      </p:sp>
      <p:sp>
        <p:nvSpPr>
          <p:cNvPr id="18" name="Text Placeholder 1">
            <a:extLst>
              <a:ext uri="{FF2B5EF4-FFF2-40B4-BE49-F238E27FC236}">
                <a16:creationId xmlns:a16="http://schemas.microsoft.com/office/drawing/2014/main" id="{629C9EB8-2013-DC51-0DA7-348B9FFE4157}"/>
              </a:ext>
            </a:extLst>
          </p:cNvPr>
          <p:cNvSpPr>
            <a:spLocks noGrp="1"/>
          </p:cNvSpPr>
          <p:nvPr>
            <p:ph type="body" sz="quarter" idx="15"/>
          </p:nvPr>
        </p:nvSpPr>
        <p:spPr>
          <a:xfrm>
            <a:off x="840657" y="2013442"/>
            <a:ext cx="10513038" cy="1107996"/>
          </a:xfrm>
          <a:noFill/>
        </p:spPr>
        <p:txBody>
          <a:bodyPr vert="horz" wrap="square" lIns="0" tIns="0" rIns="0" bIns="0" rtlCol="0" anchor="t">
            <a:spAutoFit/>
          </a:bodyPr>
          <a:lstStyle/>
          <a:p>
            <a:pPr marL="10795" algn="just"/>
            <a:r>
              <a:rPr lang="vi-VN" sz="2000">
                <a:solidFill>
                  <a:srgbClr val="333333"/>
                </a:solidFill>
              </a:rPr>
              <a:t>A </a:t>
            </a:r>
            <a:r>
              <a:rPr lang="vi-VN" sz="2000" b="1" i="1" err="1">
                <a:solidFill>
                  <a:srgbClr val="333333"/>
                </a:solidFill>
              </a:rPr>
              <a:t>server</a:t>
            </a:r>
            <a:r>
              <a:rPr lang="vi-VN" sz="2000" b="1" i="1">
                <a:solidFill>
                  <a:srgbClr val="333333"/>
                </a:solidFill>
              </a:rPr>
              <a:t> </a:t>
            </a:r>
            <a:r>
              <a:rPr lang="vi-VN" sz="2000" b="1" i="1" err="1">
                <a:solidFill>
                  <a:srgbClr val="333333"/>
                </a:solidFill>
              </a:rPr>
              <a:t>side</a:t>
            </a:r>
            <a:r>
              <a:rPr lang="vi-VN" sz="2000" b="1" i="1">
                <a:solidFill>
                  <a:srgbClr val="333333"/>
                </a:solidFill>
              </a:rPr>
              <a:t> </a:t>
            </a:r>
            <a:r>
              <a:rPr lang="vi-VN" sz="2000" b="1" i="1" err="1">
                <a:solidFill>
                  <a:srgbClr val="333333"/>
                </a:solidFill>
              </a:rPr>
              <a:t>template</a:t>
            </a:r>
            <a:r>
              <a:rPr lang="vi-VN" sz="2000" b="1" i="1">
                <a:solidFill>
                  <a:srgbClr val="333333"/>
                </a:solidFill>
              </a:rPr>
              <a:t> </a:t>
            </a:r>
            <a:r>
              <a:rPr lang="vi-VN" sz="2000" b="1" i="1" err="1">
                <a:solidFill>
                  <a:srgbClr val="333333"/>
                </a:solidFill>
              </a:rPr>
              <a:t>injection</a:t>
            </a:r>
            <a:r>
              <a:rPr lang="vi-VN" sz="2000">
                <a:solidFill>
                  <a:srgbClr val="333333"/>
                </a:solidFill>
              </a:rPr>
              <a:t> </a:t>
            </a:r>
            <a:r>
              <a:rPr lang="vi-VN" sz="2000" err="1">
                <a:solidFill>
                  <a:srgbClr val="333333"/>
                </a:solidFill>
              </a:rPr>
              <a:t>vulnerability</a:t>
            </a:r>
            <a:r>
              <a:rPr lang="vi-VN" sz="2000">
                <a:solidFill>
                  <a:srgbClr val="333333"/>
                </a:solidFill>
              </a:rPr>
              <a:t> in </a:t>
            </a:r>
            <a:r>
              <a:rPr lang="vi-VN" sz="2000" err="1">
                <a:solidFill>
                  <a:srgbClr val="333333"/>
                </a:solidFill>
              </a:rPr>
              <a:t>CrushFTP</a:t>
            </a:r>
            <a:r>
              <a:rPr lang="vi-VN" sz="2000">
                <a:solidFill>
                  <a:srgbClr val="333333"/>
                </a:solidFill>
              </a:rPr>
              <a:t> in </a:t>
            </a:r>
            <a:r>
              <a:rPr lang="vi-VN" sz="2000" err="1">
                <a:solidFill>
                  <a:srgbClr val="333333"/>
                </a:solidFill>
              </a:rPr>
              <a:t>all</a:t>
            </a:r>
            <a:r>
              <a:rPr lang="vi-VN" sz="2000">
                <a:solidFill>
                  <a:srgbClr val="333333"/>
                </a:solidFill>
              </a:rPr>
              <a:t> </a:t>
            </a:r>
            <a:r>
              <a:rPr lang="vi-VN" sz="2000" err="1">
                <a:solidFill>
                  <a:srgbClr val="333333"/>
                </a:solidFill>
              </a:rPr>
              <a:t>versions</a:t>
            </a:r>
            <a:r>
              <a:rPr lang="vi-VN" sz="2000">
                <a:solidFill>
                  <a:srgbClr val="333333"/>
                </a:solidFill>
              </a:rPr>
              <a:t> </a:t>
            </a:r>
            <a:r>
              <a:rPr lang="vi-VN" sz="2000" err="1">
                <a:solidFill>
                  <a:srgbClr val="333333"/>
                </a:solidFill>
              </a:rPr>
              <a:t>before</a:t>
            </a:r>
            <a:r>
              <a:rPr lang="vi-VN" sz="2000">
                <a:solidFill>
                  <a:srgbClr val="333333"/>
                </a:solidFill>
              </a:rPr>
              <a:t> 10.7.1 </a:t>
            </a:r>
            <a:r>
              <a:rPr lang="vi-VN" sz="2000" err="1">
                <a:solidFill>
                  <a:srgbClr val="333333"/>
                </a:solidFill>
              </a:rPr>
              <a:t>and</a:t>
            </a:r>
            <a:r>
              <a:rPr lang="vi-VN" sz="2000">
                <a:solidFill>
                  <a:srgbClr val="333333"/>
                </a:solidFill>
              </a:rPr>
              <a:t> 11.1.0 </a:t>
            </a:r>
            <a:r>
              <a:rPr lang="vi-VN" sz="2000" err="1">
                <a:solidFill>
                  <a:srgbClr val="333333"/>
                </a:solidFill>
              </a:rPr>
              <a:t>on</a:t>
            </a:r>
            <a:r>
              <a:rPr lang="vi-VN" sz="2000">
                <a:solidFill>
                  <a:srgbClr val="333333"/>
                </a:solidFill>
              </a:rPr>
              <a:t> </a:t>
            </a:r>
            <a:r>
              <a:rPr lang="vi-VN" sz="2000" b="1" i="1" err="1">
                <a:solidFill>
                  <a:srgbClr val="333333"/>
                </a:solidFill>
              </a:rPr>
              <a:t>all</a:t>
            </a:r>
            <a:r>
              <a:rPr lang="vi-VN" sz="2000" b="1" i="1">
                <a:solidFill>
                  <a:srgbClr val="333333"/>
                </a:solidFill>
              </a:rPr>
              <a:t> </a:t>
            </a:r>
            <a:r>
              <a:rPr lang="vi-VN" sz="2000" b="1" i="1" err="1">
                <a:solidFill>
                  <a:srgbClr val="333333"/>
                </a:solidFill>
              </a:rPr>
              <a:t>platforms</a:t>
            </a:r>
            <a:r>
              <a:rPr lang="vi-VN" sz="2000">
                <a:solidFill>
                  <a:srgbClr val="333333"/>
                </a:solidFill>
              </a:rPr>
              <a:t> </a:t>
            </a:r>
            <a:r>
              <a:rPr lang="vi-VN" sz="2000" err="1">
                <a:solidFill>
                  <a:srgbClr val="333333"/>
                </a:solidFill>
              </a:rPr>
              <a:t>allows</a:t>
            </a:r>
            <a:r>
              <a:rPr lang="vi-VN" sz="2000">
                <a:solidFill>
                  <a:srgbClr val="333333"/>
                </a:solidFill>
              </a:rPr>
              <a:t> </a:t>
            </a:r>
            <a:r>
              <a:rPr lang="vi-VN" sz="2000" err="1">
                <a:solidFill>
                  <a:srgbClr val="333333"/>
                </a:solidFill>
              </a:rPr>
              <a:t>unauthenticated</a:t>
            </a:r>
            <a:r>
              <a:rPr lang="vi-VN" sz="2000">
                <a:solidFill>
                  <a:srgbClr val="333333"/>
                </a:solidFill>
              </a:rPr>
              <a:t> </a:t>
            </a:r>
            <a:r>
              <a:rPr lang="vi-VN" sz="2000" err="1">
                <a:solidFill>
                  <a:srgbClr val="333333"/>
                </a:solidFill>
              </a:rPr>
              <a:t>remote</a:t>
            </a:r>
            <a:r>
              <a:rPr lang="vi-VN" sz="2000">
                <a:solidFill>
                  <a:srgbClr val="333333"/>
                </a:solidFill>
              </a:rPr>
              <a:t> </a:t>
            </a:r>
            <a:r>
              <a:rPr lang="vi-VN" sz="2000" err="1">
                <a:solidFill>
                  <a:srgbClr val="333333"/>
                </a:solidFill>
              </a:rPr>
              <a:t>attackers</a:t>
            </a:r>
            <a:r>
              <a:rPr lang="vi-VN" sz="2000">
                <a:solidFill>
                  <a:srgbClr val="333333"/>
                </a:solidFill>
              </a:rPr>
              <a:t> to </a:t>
            </a:r>
            <a:r>
              <a:rPr lang="vi-VN" sz="2000" err="1">
                <a:solidFill>
                  <a:srgbClr val="333333"/>
                </a:solidFill>
              </a:rPr>
              <a:t>read</a:t>
            </a:r>
            <a:r>
              <a:rPr lang="vi-VN" sz="2000">
                <a:solidFill>
                  <a:srgbClr val="333333"/>
                </a:solidFill>
              </a:rPr>
              <a:t> </a:t>
            </a:r>
            <a:r>
              <a:rPr lang="vi-VN" sz="2000" err="1">
                <a:solidFill>
                  <a:srgbClr val="333333"/>
                </a:solidFill>
              </a:rPr>
              <a:t>files</a:t>
            </a:r>
            <a:r>
              <a:rPr lang="vi-VN" sz="2000">
                <a:solidFill>
                  <a:srgbClr val="333333"/>
                </a:solidFill>
              </a:rPr>
              <a:t> </a:t>
            </a:r>
            <a:r>
              <a:rPr lang="vi-VN" sz="2000" err="1">
                <a:solidFill>
                  <a:srgbClr val="333333"/>
                </a:solidFill>
              </a:rPr>
              <a:t>from</a:t>
            </a:r>
            <a:r>
              <a:rPr lang="vi-VN" sz="2000">
                <a:solidFill>
                  <a:srgbClr val="333333"/>
                </a:solidFill>
              </a:rPr>
              <a:t> the </a:t>
            </a:r>
            <a:r>
              <a:rPr lang="vi-VN" sz="2000" err="1">
                <a:solidFill>
                  <a:srgbClr val="333333"/>
                </a:solidFill>
              </a:rPr>
              <a:t>filesystem</a:t>
            </a:r>
            <a:r>
              <a:rPr lang="vi-VN" sz="2000">
                <a:solidFill>
                  <a:srgbClr val="333333"/>
                </a:solidFill>
              </a:rPr>
              <a:t> </a:t>
            </a:r>
            <a:r>
              <a:rPr lang="vi-VN" sz="2000" err="1">
                <a:solidFill>
                  <a:srgbClr val="333333"/>
                </a:solidFill>
              </a:rPr>
              <a:t>outside</a:t>
            </a:r>
            <a:r>
              <a:rPr lang="vi-VN" sz="2000">
                <a:solidFill>
                  <a:srgbClr val="333333"/>
                </a:solidFill>
              </a:rPr>
              <a:t> </a:t>
            </a:r>
            <a:r>
              <a:rPr lang="vi-VN" sz="2000" err="1">
                <a:solidFill>
                  <a:srgbClr val="333333"/>
                </a:solidFill>
              </a:rPr>
              <a:t>of</a:t>
            </a:r>
            <a:r>
              <a:rPr lang="vi-VN" sz="2000">
                <a:solidFill>
                  <a:srgbClr val="333333"/>
                </a:solidFill>
              </a:rPr>
              <a:t> the VFS </a:t>
            </a:r>
            <a:r>
              <a:rPr lang="vi-VN" sz="2000" err="1">
                <a:solidFill>
                  <a:srgbClr val="333333"/>
                </a:solidFill>
              </a:rPr>
              <a:t>Sandbox</a:t>
            </a:r>
            <a:r>
              <a:rPr lang="vi-VN" sz="2000">
                <a:solidFill>
                  <a:srgbClr val="333333"/>
                </a:solidFill>
              </a:rPr>
              <a:t>, </a:t>
            </a:r>
            <a:r>
              <a:rPr lang="vi-VN" sz="2000" err="1">
                <a:solidFill>
                  <a:srgbClr val="333333"/>
                </a:solidFill>
              </a:rPr>
              <a:t>bypass</a:t>
            </a:r>
            <a:r>
              <a:rPr lang="vi-VN" sz="2000">
                <a:solidFill>
                  <a:srgbClr val="333333"/>
                </a:solidFill>
              </a:rPr>
              <a:t> </a:t>
            </a:r>
            <a:r>
              <a:rPr lang="vi-VN" sz="2000" err="1">
                <a:solidFill>
                  <a:srgbClr val="333333"/>
                </a:solidFill>
              </a:rPr>
              <a:t>authentication</a:t>
            </a:r>
            <a:r>
              <a:rPr lang="vi-VN" sz="2000">
                <a:solidFill>
                  <a:srgbClr val="333333"/>
                </a:solidFill>
              </a:rPr>
              <a:t> to </a:t>
            </a:r>
            <a:r>
              <a:rPr lang="vi-VN" sz="2000" err="1">
                <a:solidFill>
                  <a:srgbClr val="333333"/>
                </a:solidFill>
              </a:rPr>
              <a:t>gain</a:t>
            </a:r>
            <a:r>
              <a:rPr lang="vi-VN" sz="2000">
                <a:solidFill>
                  <a:srgbClr val="333333"/>
                </a:solidFill>
              </a:rPr>
              <a:t> </a:t>
            </a:r>
            <a:r>
              <a:rPr lang="vi-VN" sz="2000" err="1">
                <a:solidFill>
                  <a:srgbClr val="333333"/>
                </a:solidFill>
              </a:rPr>
              <a:t>administrative</a:t>
            </a:r>
            <a:r>
              <a:rPr lang="vi-VN" sz="2000">
                <a:solidFill>
                  <a:srgbClr val="333333"/>
                </a:solidFill>
              </a:rPr>
              <a:t> </a:t>
            </a:r>
            <a:r>
              <a:rPr lang="vi-VN" sz="2000" err="1">
                <a:solidFill>
                  <a:srgbClr val="333333"/>
                </a:solidFill>
              </a:rPr>
              <a:t>access</a:t>
            </a:r>
            <a:r>
              <a:rPr lang="vi-VN" sz="2000">
                <a:solidFill>
                  <a:srgbClr val="333333"/>
                </a:solidFill>
              </a:rPr>
              <a:t>, </a:t>
            </a:r>
            <a:r>
              <a:rPr lang="vi-VN" sz="2000" err="1">
                <a:solidFill>
                  <a:srgbClr val="333333"/>
                </a:solidFill>
              </a:rPr>
              <a:t>and</a:t>
            </a:r>
            <a:r>
              <a:rPr lang="vi-VN" sz="2000">
                <a:solidFill>
                  <a:srgbClr val="333333"/>
                </a:solidFill>
              </a:rPr>
              <a:t> </a:t>
            </a:r>
            <a:r>
              <a:rPr lang="vi-VN" sz="2000" err="1">
                <a:solidFill>
                  <a:srgbClr val="333333"/>
                </a:solidFill>
              </a:rPr>
              <a:t>perform</a:t>
            </a:r>
            <a:r>
              <a:rPr lang="vi-VN" sz="2000">
                <a:solidFill>
                  <a:srgbClr val="333333"/>
                </a:solidFill>
              </a:rPr>
              <a:t> </a:t>
            </a:r>
            <a:r>
              <a:rPr lang="vi-VN" sz="2000" err="1">
                <a:solidFill>
                  <a:srgbClr val="333333"/>
                </a:solidFill>
              </a:rPr>
              <a:t>remote</a:t>
            </a:r>
            <a:r>
              <a:rPr lang="vi-VN" sz="2000">
                <a:solidFill>
                  <a:srgbClr val="333333"/>
                </a:solidFill>
              </a:rPr>
              <a:t> </a:t>
            </a:r>
            <a:r>
              <a:rPr lang="vi-VN" sz="2000" err="1">
                <a:solidFill>
                  <a:srgbClr val="333333"/>
                </a:solidFill>
              </a:rPr>
              <a:t>code</a:t>
            </a:r>
            <a:r>
              <a:rPr lang="vi-VN" sz="2000">
                <a:solidFill>
                  <a:srgbClr val="333333"/>
                </a:solidFill>
              </a:rPr>
              <a:t> </a:t>
            </a:r>
            <a:r>
              <a:rPr lang="vi-VN" sz="2000" err="1">
                <a:solidFill>
                  <a:srgbClr val="333333"/>
                </a:solidFill>
              </a:rPr>
              <a:t>execution</a:t>
            </a:r>
            <a:r>
              <a:rPr lang="vi-VN" sz="2000">
                <a:solidFill>
                  <a:srgbClr val="333333"/>
                </a:solidFill>
              </a:rPr>
              <a:t> </a:t>
            </a:r>
            <a:r>
              <a:rPr lang="vi-VN" sz="2000" err="1">
                <a:solidFill>
                  <a:srgbClr val="333333"/>
                </a:solidFill>
              </a:rPr>
              <a:t>on</a:t>
            </a:r>
            <a:r>
              <a:rPr lang="vi-VN" sz="2000">
                <a:solidFill>
                  <a:srgbClr val="333333"/>
                </a:solidFill>
              </a:rPr>
              <a:t> the </a:t>
            </a:r>
            <a:r>
              <a:rPr lang="vi-VN" sz="2000" err="1">
                <a:solidFill>
                  <a:srgbClr val="333333"/>
                </a:solidFill>
              </a:rPr>
              <a:t>server</a:t>
            </a:r>
            <a:r>
              <a:rPr lang="vi-VN" sz="2000">
                <a:solidFill>
                  <a:srgbClr val="333333"/>
                </a:solidFill>
              </a:rPr>
              <a:t>.</a:t>
            </a:r>
            <a:endParaRPr lang="vi-VN" sz="2000"/>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3" name="Picture 2" descr="A screenshot of a computer&#10;&#10;Description automatically generated">
            <a:extLst>
              <a:ext uri="{FF2B5EF4-FFF2-40B4-BE49-F238E27FC236}">
                <a16:creationId xmlns:a16="http://schemas.microsoft.com/office/drawing/2014/main" id="{4DC910F9-EFB0-2ED2-AAD7-F50C49F5BBC4}"/>
              </a:ext>
            </a:extLst>
          </p:cNvPr>
          <p:cNvPicPr>
            <a:picLocks noChangeAspect="1"/>
          </p:cNvPicPr>
          <p:nvPr/>
        </p:nvPicPr>
        <p:blipFill rotWithShape="1">
          <a:blip r:embed="rId3"/>
          <a:srcRect r="-4219" b="-758"/>
          <a:stretch/>
        </p:blipFill>
        <p:spPr>
          <a:xfrm>
            <a:off x="805477" y="3251865"/>
            <a:ext cx="10515086" cy="3267059"/>
          </a:xfrm>
          <a:prstGeom prst="rect">
            <a:avLst/>
          </a:prstGeom>
        </p:spPr>
      </p:pic>
      <p:sp>
        <p:nvSpPr>
          <p:cNvPr id="5" name="TextBox 4">
            <a:extLst>
              <a:ext uri="{FF2B5EF4-FFF2-40B4-BE49-F238E27FC236}">
                <a16:creationId xmlns:a16="http://schemas.microsoft.com/office/drawing/2014/main" id="{23AE7A7B-37B9-BDE1-4907-4673184EC944}"/>
              </a:ext>
            </a:extLst>
          </p:cNvPr>
          <p:cNvSpPr txBox="1"/>
          <p:nvPr/>
        </p:nvSpPr>
        <p:spPr>
          <a:xfrm>
            <a:off x="774734" y="1481772"/>
            <a:ext cx="24596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Simplon Norm"/>
              </a:rPr>
              <a:t>CVE-2024-4040</a:t>
            </a:r>
          </a:p>
        </p:txBody>
      </p:sp>
    </p:spTree>
    <p:extLst>
      <p:ext uri="{BB962C8B-B14F-4D97-AF65-F5344CB8AC3E}">
        <p14:creationId xmlns:p14="http://schemas.microsoft.com/office/powerpoint/2010/main" val="195729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a:latin typeface="Simplon Norm" panose="020B0500030000000000"/>
              </a:rPr>
              <a:t>OVERVIEW</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23AE7A7B-37B9-BDE1-4907-4673184EC944}"/>
              </a:ext>
            </a:extLst>
          </p:cNvPr>
          <p:cNvSpPr txBox="1"/>
          <p:nvPr/>
        </p:nvSpPr>
        <p:spPr>
          <a:xfrm>
            <a:off x="774734" y="1481772"/>
            <a:ext cx="45229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Simplon Norm"/>
              </a:rPr>
              <a:t>CVE-2024-4040 </a:t>
            </a:r>
          </a:p>
        </p:txBody>
      </p:sp>
      <p:pic>
        <p:nvPicPr>
          <p:cNvPr id="6" name="Picture 5" descr="A screenshot of a computer&#10;&#10;Description automatically generated">
            <a:extLst>
              <a:ext uri="{FF2B5EF4-FFF2-40B4-BE49-F238E27FC236}">
                <a16:creationId xmlns:a16="http://schemas.microsoft.com/office/drawing/2014/main" id="{199594D2-ABA4-0FE6-4D2F-7F9959B58404}"/>
              </a:ext>
            </a:extLst>
          </p:cNvPr>
          <p:cNvPicPr>
            <a:picLocks noChangeAspect="1"/>
          </p:cNvPicPr>
          <p:nvPr/>
        </p:nvPicPr>
        <p:blipFill rotWithShape="1">
          <a:blip r:embed="rId3"/>
          <a:srcRect l="1632" t="33638" r="23850" b="3963"/>
          <a:stretch/>
        </p:blipFill>
        <p:spPr>
          <a:xfrm>
            <a:off x="3805147" y="3126978"/>
            <a:ext cx="8217465" cy="2497344"/>
          </a:xfrm>
          <a:prstGeom prst="rect">
            <a:avLst/>
          </a:prstGeom>
        </p:spPr>
      </p:pic>
      <p:pic>
        <p:nvPicPr>
          <p:cNvPr id="8" name="Picture 7" descr="A graph with green bars&#10;&#10;Description automatically generated">
            <a:extLst>
              <a:ext uri="{FF2B5EF4-FFF2-40B4-BE49-F238E27FC236}">
                <a16:creationId xmlns:a16="http://schemas.microsoft.com/office/drawing/2014/main" id="{6822A00A-3822-56F8-94A2-B3856DB617AE}"/>
              </a:ext>
            </a:extLst>
          </p:cNvPr>
          <p:cNvPicPr>
            <a:picLocks noChangeAspect="1"/>
          </p:cNvPicPr>
          <p:nvPr/>
        </p:nvPicPr>
        <p:blipFill rotWithShape="1">
          <a:blip r:embed="rId4"/>
          <a:srcRect l="4286" t="4583" r="7500" b="7500"/>
          <a:stretch/>
        </p:blipFill>
        <p:spPr>
          <a:xfrm>
            <a:off x="771123" y="3124720"/>
            <a:ext cx="3036795" cy="2565655"/>
          </a:xfrm>
          <a:prstGeom prst="rect">
            <a:avLst/>
          </a:prstGeom>
        </p:spPr>
      </p:pic>
      <p:pic>
        <p:nvPicPr>
          <p:cNvPr id="3" name="Picture 2" descr="A close-up of a sign&#10;&#10;Description automatically generated">
            <a:extLst>
              <a:ext uri="{FF2B5EF4-FFF2-40B4-BE49-F238E27FC236}">
                <a16:creationId xmlns:a16="http://schemas.microsoft.com/office/drawing/2014/main" id="{5F174752-7A31-151E-E9EF-9B403138BFCE}"/>
              </a:ext>
            </a:extLst>
          </p:cNvPr>
          <p:cNvPicPr>
            <a:picLocks noChangeAspect="1"/>
          </p:cNvPicPr>
          <p:nvPr/>
        </p:nvPicPr>
        <p:blipFill>
          <a:blip r:embed="rId5"/>
          <a:stretch>
            <a:fillRect/>
          </a:stretch>
        </p:blipFill>
        <p:spPr>
          <a:xfrm>
            <a:off x="778119" y="1985963"/>
            <a:ext cx="5430715" cy="1127613"/>
          </a:xfrm>
          <a:prstGeom prst="rect">
            <a:avLst/>
          </a:prstGeom>
        </p:spPr>
      </p:pic>
    </p:spTree>
    <p:extLst>
      <p:ext uri="{BB962C8B-B14F-4D97-AF65-F5344CB8AC3E}">
        <p14:creationId xmlns:p14="http://schemas.microsoft.com/office/powerpoint/2010/main" val="285861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CrushFTP</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C15E5AB9-D88A-4925-5E4E-1E387F301973}"/>
              </a:ext>
            </a:extLst>
          </p:cNvPr>
          <p:cNvSpPr txBox="1"/>
          <p:nvPr/>
        </p:nvSpPr>
        <p:spPr>
          <a:xfrm>
            <a:off x="773723" y="1406769"/>
            <a:ext cx="111486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rgbClr val="202122"/>
                </a:solidFill>
                <a:latin typeface="Simplon Norm"/>
                <a:ea typeface="+mn-lt"/>
                <a:cs typeface="+mn-lt"/>
              </a:rPr>
              <a:t>CrushFTP</a:t>
            </a:r>
            <a:r>
              <a:rPr lang="en-US">
                <a:solidFill>
                  <a:srgbClr val="202122"/>
                </a:solidFill>
                <a:latin typeface="Simplon Norm"/>
                <a:ea typeface="+mn-lt"/>
                <a:cs typeface="+mn-lt"/>
              </a:rPr>
              <a:t> is a proprietary multi-protocol, multi-platform file transfer server originally developed in 1999. </a:t>
            </a:r>
            <a:endParaRPr lang="en-US">
              <a:solidFill>
                <a:srgbClr val="000000"/>
              </a:solidFill>
              <a:latin typeface="Simplon Norm"/>
              <a:ea typeface="+mn-lt"/>
              <a:cs typeface="+mn-lt"/>
            </a:endParaRPr>
          </a:p>
          <a:p>
            <a:r>
              <a:rPr lang="en-US" err="1">
                <a:solidFill>
                  <a:srgbClr val="202122"/>
                </a:solidFill>
                <a:latin typeface="Simplon Norm"/>
                <a:ea typeface="+mn-lt"/>
                <a:cs typeface="+mn-lt"/>
              </a:rPr>
              <a:t>CrushFTP</a:t>
            </a:r>
            <a:r>
              <a:rPr lang="en-US">
                <a:solidFill>
                  <a:srgbClr val="202122"/>
                </a:solidFill>
                <a:latin typeface="Simplon Norm"/>
                <a:ea typeface="+mn-lt"/>
                <a:cs typeface="+mn-lt"/>
              </a:rPr>
              <a:t> provide </a:t>
            </a:r>
            <a:r>
              <a:rPr lang="en-US" b="1" i="1">
                <a:solidFill>
                  <a:srgbClr val="0000FF"/>
                </a:solidFill>
                <a:latin typeface="Simplon Norm"/>
                <a:ea typeface="+mn-lt"/>
                <a:cs typeface="+mn-lt"/>
              </a:rPr>
              <a:t>web interfaces</a:t>
            </a:r>
            <a:r>
              <a:rPr lang="en-US">
                <a:solidFill>
                  <a:srgbClr val="202122"/>
                </a:solidFill>
                <a:latin typeface="Simplon Norm"/>
                <a:ea typeface="+mn-lt"/>
                <a:cs typeface="+mn-lt"/>
              </a:rPr>
              <a:t> for end users to manage their files from a web browser. </a:t>
            </a:r>
            <a:endParaRPr lang="en-US">
              <a:latin typeface="Simplon Norm"/>
            </a:endParaRPr>
          </a:p>
        </p:txBody>
      </p:sp>
      <p:pic>
        <p:nvPicPr>
          <p:cNvPr id="6" name="Picture 5" descr="A diagram of a computer server&#10;&#10;Description automatically generated">
            <a:extLst>
              <a:ext uri="{FF2B5EF4-FFF2-40B4-BE49-F238E27FC236}">
                <a16:creationId xmlns:a16="http://schemas.microsoft.com/office/drawing/2014/main" id="{48B11432-1B33-7D1F-171E-1F73D7E077C9}"/>
              </a:ext>
            </a:extLst>
          </p:cNvPr>
          <p:cNvPicPr>
            <a:picLocks noChangeAspect="1"/>
          </p:cNvPicPr>
          <p:nvPr/>
        </p:nvPicPr>
        <p:blipFill rotWithShape="1">
          <a:blip r:embed="rId3"/>
          <a:srcRect l="21154" t="3767" r="21731" b="-343"/>
          <a:stretch/>
        </p:blipFill>
        <p:spPr>
          <a:xfrm>
            <a:off x="773723" y="2054470"/>
            <a:ext cx="3563825" cy="329984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AEE0E07-8CE4-44F5-FD7C-25EB6130E05C}"/>
              </a:ext>
            </a:extLst>
          </p:cNvPr>
          <p:cNvPicPr>
            <a:picLocks noChangeAspect="1"/>
          </p:cNvPicPr>
          <p:nvPr/>
        </p:nvPicPr>
        <p:blipFill>
          <a:blip r:embed="rId4"/>
          <a:stretch>
            <a:fillRect/>
          </a:stretch>
        </p:blipFill>
        <p:spPr>
          <a:xfrm>
            <a:off x="4336806" y="2060698"/>
            <a:ext cx="6941527" cy="3299314"/>
          </a:xfrm>
          <a:prstGeom prst="rect">
            <a:avLst/>
          </a:prstGeom>
        </p:spPr>
      </p:pic>
    </p:spTree>
    <p:extLst>
      <p:ext uri="{BB962C8B-B14F-4D97-AF65-F5344CB8AC3E}">
        <p14:creationId xmlns:p14="http://schemas.microsoft.com/office/powerpoint/2010/main" val="428372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CrushFTP</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C2D7DF86-10C1-E0A5-B631-4D73CCDE710E}"/>
              </a:ext>
            </a:extLst>
          </p:cNvPr>
          <p:cNvPicPr>
            <a:picLocks noChangeAspect="1"/>
          </p:cNvPicPr>
          <p:nvPr/>
        </p:nvPicPr>
        <p:blipFill>
          <a:blip r:embed="rId3"/>
          <a:stretch>
            <a:fillRect/>
          </a:stretch>
        </p:blipFill>
        <p:spPr>
          <a:xfrm>
            <a:off x="5638909" y="883967"/>
            <a:ext cx="5109371" cy="5536642"/>
          </a:xfrm>
          <a:prstGeom prst="rect">
            <a:avLst/>
          </a:prstGeom>
        </p:spPr>
      </p:pic>
      <p:sp>
        <p:nvSpPr>
          <p:cNvPr id="9" name="TextBox 8">
            <a:extLst>
              <a:ext uri="{FF2B5EF4-FFF2-40B4-BE49-F238E27FC236}">
                <a16:creationId xmlns:a16="http://schemas.microsoft.com/office/drawing/2014/main" id="{BFD54B0E-55EF-5C03-27C1-EA7CC687F891}"/>
              </a:ext>
            </a:extLst>
          </p:cNvPr>
          <p:cNvSpPr txBox="1"/>
          <p:nvPr/>
        </p:nvSpPr>
        <p:spPr>
          <a:xfrm>
            <a:off x="773723" y="1711569"/>
            <a:ext cx="46071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Simplon Norm"/>
                <a:cs typeface="Segoe UI"/>
              </a:rPr>
              <a:t>CrushFTP</a:t>
            </a:r>
            <a:r>
              <a:rPr lang="en-US">
                <a:latin typeface="Simplon Norm"/>
                <a:cs typeface="Segoe UI"/>
              </a:rPr>
              <a:t> use sessions.obj file on server to </a:t>
            </a:r>
            <a:r>
              <a:rPr lang="en-US">
                <a:ea typeface="+mn-lt"/>
                <a:cs typeface="+mn-lt"/>
              </a:rPr>
              <a:t>saves the user's login sessions</a:t>
            </a:r>
            <a:endParaRPr lang="en-US">
              <a:latin typeface="Simplon Norm"/>
              <a:cs typeface="Segoe UI"/>
            </a:endParaRPr>
          </a:p>
        </p:txBody>
      </p:sp>
    </p:spTree>
    <p:extLst>
      <p:ext uri="{BB962C8B-B14F-4D97-AF65-F5344CB8AC3E}">
        <p14:creationId xmlns:p14="http://schemas.microsoft.com/office/powerpoint/2010/main" val="380536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err="1">
                <a:latin typeface="Simplon Norm" panose="020B0500030000000000"/>
              </a:rPr>
              <a:t>Template</a:t>
            </a:r>
            <a:r>
              <a:rPr lang="vi-VN" sz="4000" b="0">
                <a:latin typeface="Simplon Norm" panose="020B0500030000000000"/>
              </a:rPr>
              <a:t> </a:t>
            </a:r>
            <a:r>
              <a:rPr lang="vi-VN" sz="4000" b="0" err="1">
                <a:latin typeface="Simplon Norm" panose="020B0500030000000000"/>
              </a:rPr>
              <a:t>Engines</a:t>
            </a: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32D0866B-696B-86DE-1A05-8BB0E4CF0DF6}"/>
              </a:ext>
            </a:extLst>
          </p:cNvPr>
          <p:cNvSpPr txBox="1"/>
          <p:nvPr/>
        </p:nvSpPr>
        <p:spPr>
          <a:xfrm>
            <a:off x="808128" y="2032206"/>
            <a:ext cx="488986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v"/>
            </a:pPr>
            <a:r>
              <a:rPr lang="en-US">
                <a:latin typeface="Simplon Norm"/>
              </a:rPr>
              <a:t>The template is a common layout for all pages that reuses the same elements without having to be completely rewritten, so on each page only a few defined places on the page need to be changed compared to the template.</a:t>
            </a:r>
            <a:endParaRPr lang="en-US"/>
          </a:p>
          <a:p>
            <a:pPr marL="285750" indent="-285750" algn="just">
              <a:buFont typeface="Wingdings"/>
              <a:buChar char="v"/>
            </a:pPr>
            <a:endParaRPr lang="en-US">
              <a:latin typeface="Simplon Norm"/>
            </a:endParaRPr>
          </a:p>
          <a:p>
            <a:pPr marL="285750" indent="-285750" algn="just">
              <a:buFont typeface="Wingdings"/>
              <a:buChar char="v"/>
            </a:pPr>
            <a:r>
              <a:rPr lang="en-US">
                <a:latin typeface="Simplon Norm"/>
              </a:rPr>
              <a:t>A </a:t>
            </a:r>
            <a:r>
              <a:rPr lang="en-US" b="1">
                <a:latin typeface="Simplon Norm"/>
              </a:rPr>
              <a:t>template engine</a:t>
            </a:r>
            <a:r>
              <a:rPr lang="en-US">
                <a:latin typeface="Simplon Norm"/>
              </a:rPr>
              <a:t> enables you to use static template files in your application. At runtime, the template engine replaces variables in a template file with actual values, and transforms the template into a presentation file (HTML, XML, etc.) sent to the client. </a:t>
            </a:r>
          </a:p>
        </p:txBody>
      </p:sp>
      <p:pic>
        <p:nvPicPr>
          <p:cNvPr id="6" name="Picture 5" descr="Template graphic">
            <a:extLst>
              <a:ext uri="{FF2B5EF4-FFF2-40B4-BE49-F238E27FC236}">
                <a16:creationId xmlns:a16="http://schemas.microsoft.com/office/drawing/2014/main" id="{F3ED6855-E3FD-B602-D5E3-C2EE0231070F}"/>
              </a:ext>
            </a:extLst>
          </p:cNvPr>
          <p:cNvPicPr>
            <a:picLocks noChangeAspect="1"/>
          </p:cNvPicPr>
          <p:nvPr/>
        </p:nvPicPr>
        <p:blipFill>
          <a:blip r:embed="rId3"/>
          <a:stretch>
            <a:fillRect/>
          </a:stretch>
        </p:blipFill>
        <p:spPr>
          <a:xfrm>
            <a:off x="6096001" y="2034790"/>
            <a:ext cx="5345721" cy="2331221"/>
          </a:xfrm>
          <a:prstGeom prst="rect">
            <a:avLst/>
          </a:prstGeom>
        </p:spPr>
      </p:pic>
    </p:spTree>
    <p:extLst>
      <p:ext uri="{BB962C8B-B14F-4D97-AF65-F5344CB8AC3E}">
        <p14:creationId xmlns:p14="http://schemas.microsoft.com/office/powerpoint/2010/main" val="377260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a:latin typeface="Simplon Norm" panose="020B0500030000000000"/>
              </a:rPr>
              <a:t>SSTI - Server </a:t>
            </a:r>
            <a:r>
              <a:rPr lang="vi-VN" sz="4000" b="0" err="1">
                <a:latin typeface="Simplon Norm" panose="020B0500030000000000"/>
              </a:rPr>
              <a:t>Side</a:t>
            </a:r>
            <a:r>
              <a:rPr lang="vi-VN" sz="4000" b="0">
                <a:latin typeface="Simplon Norm" panose="020B0500030000000000"/>
              </a:rPr>
              <a:t> </a:t>
            </a:r>
            <a:r>
              <a:rPr lang="vi-VN" sz="4000" b="0" err="1">
                <a:latin typeface="Simplon Norm" panose="020B0500030000000000"/>
              </a:rPr>
              <a:t>Template</a:t>
            </a:r>
            <a:r>
              <a:rPr lang="vi-VN" sz="4000" b="0">
                <a:latin typeface="Simplon Norm" panose="020B0500030000000000"/>
              </a:rPr>
              <a:t> </a:t>
            </a:r>
            <a:r>
              <a:rPr lang="vi-VN" sz="4000" b="0" err="1">
                <a:latin typeface="Simplon Norm" panose="020B0500030000000000"/>
              </a:rPr>
              <a:t>Injection</a:t>
            </a:r>
            <a:endParaRPr lang="vi-VN" sz="4000" b="0">
              <a:latin typeface="Simplon Norm" panose="020B0500030000000000"/>
            </a:endParaRP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7A3374B1-2FA2-E686-CAE9-86780CF956FD}"/>
              </a:ext>
            </a:extLst>
          </p:cNvPr>
          <p:cNvSpPr txBox="1"/>
          <p:nvPr/>
        </p:nvSpPr>
        <p:spPr>
          <a:xfrm>
            <a:off x="784400" y="1965078"/>
            <a:ext cx="464307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Simplon Norm"/>
              </a:rPr>
              <a:t>Server-side template injection (SSTI) is a vulnerability that allows attackers to inject </a:t>
            </a:r>
            <a:r>
              <a:rPr lang="en-US">
                <a:latin typeface="Simplon Norm"/>
                <a:ea typeface="+mn-lt"/>
                <a:cs typeface="+mn-lt"/>
              </a:rPr>
              <a:t>malicious </a:t>
            </a:r>
            <a:r>
              <a:rPr lang="en-US">
                <a:latin typeface="Simplon Norm"/>
              </a:rPr>
              <a:t>payloads (constructed using the template language itself) into templates, which are then executed on the server side.</a:t>
            </a:r>
            <a:endParaRPr lang="en-US"/>
          </a:p>
          <a:p>
            <a:pPr marL="285750" indent="-285750">
              <a:buFont typeface="Arial"/>
              <a:buChar char="•"/>
            </a:pPr>
            <a:endParaRPr lang="en-US">
              <a:latin typeface="Simplon Norm"/>
            </a:endParaRPr>
          </a:p>
          <a:p>
            <a:pPr marL="285750" indent="-285750">
              <a:buFont typeface="Arial"/>
              <a:buChar char="•"/>
            </a:pPr>
            <a:r>
              <a:rPr lang="en-US">
                <a:latin typeface="Simplon Norm"/>
              </a:rPr>
              <a:t>Impact of SSTI:</a:t>
            </a:r>
          </a:p>
          <a:p>
            <a:pPr marL="742950" lvl="1" indent="-285750">
              <a:buFont typeface="Courier New"/>
              <a:buChar char="o"/>
            </a:pPr>
            <a:r>
              <a:rPr lang="en-US" b="1">
                <a:latin typeface="Simplon Norm"/>
              </a:rPr>
              <a:t>Remote Code Execution:</a:t>
            </a:r>
            <a:r>
              <a:rPr lang="en-US">
                <a:latin typeface="Simplon Norm"/>
              </a:rPr>
              <a:t> SSTI vulnerabilities enable attackers to execute arbitrary code on the server.</a:t>
            </a:r>
          </a:p>
          <a:p>
            <a:pPr marL="742950" lvl="1" indent="-285750">
              <a:buFont typeface="Courier New"/>
              <a:buChar char="o"/>
            </a:pPr>
            <a:r>
              <a:rPr lang="en-US" b="1">
                <a:latin typeface="Simplon Norm"/>
              </a:rPr>
              <a:t>Data Leakage: </a:t>
            </a:r>
            <a:r>
              <a:rPr lang="en-US">
                <a:latin typeface="Simplon Norm"/>
              </a:rPr>
              <a:t>Exploiting SSTI vulnerabilities allows access to sensitive data such as database contents, configuration files, and environment variables, facilitating further attacks.</a:t>
            </a:r>
          </a:p>
        </p:txBody>
      </p:sp>
      <p:pic>
        <p:nvPicPr>
          <p:cNvPr id="6" name="Picture 5" descr="A black screen with red arrows&#10;&#10;Description automatically generated">
            <a:extLst>
              <a:ext uri="{FF2B5EF4-FFF2-40B4-BE49-F238E27FC236}">
                <a16:creationId xmlns:a16="http://schemas.microsoft.com/office/drawing/2014/main" id="{79CC3E99-5CED-6419-63DF-3EDFEBCABF26}"/>
              </a:ext>
            </a:extLst>
          </p:cNvPr>
          <p:cNvPicPr>
            <a:picLocks noChangeAspect="1"/>
          </p:cNvPicPr>
          <p:nvPr/>
        </p:nvPicPr>
        <p:blipFill>
          <a:blip r:embed="rId3"/>
          <a:stretch>
            <a:fillRect/>
          </a:stretch>
        </p:blipFill>
        <p:spPr>
          <a:xfrm>
            <a:off x="5805949" y="1967895"/>
            <a:ext cx="5496229" cy="3721074"/>
          </a:xfrm>
          <a:prstGeom prst="rect">
            <a:avLst/>
          </a:prstGeom>
        </p:spPr>
      </p:pic>
    </p:spTree>
    <p:extLst>
      <p:ext uri="{BB962C8B-B14F-4D97-AF65-F5344CB8AC3E}">
        <p14:creationId xmlns:p14="http://schemas.microsoft.com/office/powerpoint/2010/main" val="409407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9892A-F161-6768-C3EA-04CC0B0853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8ECFCC-785D-D4B1-5CDB-5CF0EF5CA160}"/>
              </a:ext>
            </a:extLst>
          </p:cNvPr>
          <p:cNvSpPr>
            <a:spLocks noGrp="1"/>
          </p:cNvSpPr>
          <p:nvPr>
            <p:ph type="title"/>
          </p:nvPr>
        </p:nvSpPr>
        <p:spPr>
          <a:xfrm>
            <a:off x="779205" y="631590"/>
            <a:ext cx="10525328" cy="504754"/>
          </a:xfrm>
        </p:spPr>
        <p:txBody>
          <a:bodyPr/>
          <a:lstStyle/>
          <a:p>
            <a:r>
              <a:rPr lang="vi-VN" sz="4000" b="0">
                <a:latin typeface="Simplon Norm" panose="020B0500030000000000"/>
              </a:rPr>
              <a:t>SSTI - Server </a:t>
            </a:r>
            <a:r>
              <a:rPr lang="vi-VN" sz="4000" b="0" err="1">
                <a:latin typeface="Simplon Norm" panose="020B0500030000000000"/>
              </a:rPr>
              <a:t>Side</a:t>
            </a:r>
            <a:r>
              <a:rPr lang="vi-VN" sz="4000" b="0">
                <a:latin typeface="Simplon Norm" panose="020B0500030000000000"/>
              </a:rPr>
              <a:t> </a:t>
            </a:r>
            <a:r>
              <a:rPr lang="vi-VN" sz="4000" b="0" err="1">
                <a:latin typeface="Simplon Norm" panose="020B0500030000000000"/>
              </a:rPr>
              <a:t>Template</a:t>
            </a:r>
            <a:r>
              <a:rPr lang="vi-VN" sz="4000" b="0">
                <a:latin typeface="Simplon Norm" panose="020B0500030000000000"/>
              </a:rPr>
              <a:t> </a:t>
            </a:r>
            <a:r>
              <a:rPr lang="vi-VN" sz="4000" b="0" err="1">
                <a:latin typeface="Simplon Norm" panose="020B0500030000000000"/>
              </a:rPr>
              <a:t>Injection</a:t>
            </a:r>
            <a:endParaRPr lang="vi-VN" sz="4000" b="0">
              <a:latin typeface="Simplon Norm" panose="020B0500030000000000"/>
            </a:endParaRPr>
          </a:p>
        </p:txBody>
      </p:sp>
      <p:cxnSp>
        <p:nvCxnSpPr>
          <p:cNvPr id="2" name="Straight Connector 1">
            <a:extLst>
              <a:ext uri="{FF2B5EF4-FFF2-40B4-BE49-F238E27FC236}">
                <a16:creationId xmlns:a16="http://schemas.microsoft.com/office/drawing/2014/main" id="{BB0B6D38-2E28-A12B-B4A6-201531CF58D8}"/>
              </a:ext>
            </a:extLst>
          </p:cNvPr>
          <p:cNvCxnSpPr>
            <a:cxnSpLocks/>
          </p:cNvCxnSpPr>
          <p:nvPr/>
        </p:nvCxnSpPr>
        <p:spPr>
          <a:xfrm>
            <a:off x="779205" y="1196771"/>
            <a:ext cx="2468880" cy="0"/>
          </a:xfrm>
          <a:prstGeom prst="line">
            <a:avLst/>
          </a:prstGeom>
          <a:ln w="28575">
            <a:solidFill>
              <a:srgbClr val="0000FF"/>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7A3374B1-2FA2-E686-CAE9-86780CF956FD}"/>
              </a:ext>
            </a:extLst>
          </p:cNvPr>
          <p:cNvSpPr txBox="1"/>
          <p:nvPr/>
        </p:nvSpPr>
        <p:spPr>
          <a:xfrm>
            <a:off x="6462529" y="1977368"/>
            <a:ext cx="46430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Simplon Norm"/>
              </a:rPr>
              <a:t>Template = ‘Username:’  + USER_INPUT</a:t>
            </a:r>
            <a:endParaRPr lang="en-US" b="1"/>
          </a:p>
          <a:p>
            <a:r>
              <a:rPr lang="en-US" b="1">
                <a:latin typeface="Simplon Norm"/>
              </a:rPr>
              <a:t>render(template)</a:t>
            </a:r>
            <a:endParaRPr lang="en-US" b="1"/>
          </a:p>
          <a:p>
            <a:endParaRPr lang="en-US" b="1">
              <a:latin typeface="Simplon Norm"/>
            </a:endParaRPr>
          </a:p>
        </p:txBody>
      </p:sp>
      <p:pic>
        <p:nvPicPr>
          <p:cNvPr id="5" name="Picture 4" descr="SSTI 1.png">
            <a:extLst>
              <a:ext uri="{FF2B5EF4-FFF2-40B4-BE49-F238E27FC236}">
                <a16:creationId xmlns:a16="http://schemas.microsoft.com/office/drawing/2014/main" id="{0423ADCE-27FE-625E-A78E-764671F0AB3E}"/>
              </a:ext>
            </a:extLst>
          </p:cNvPr>
          <p:cNvPicPr>
            <a:picLocks noChangeAspect="1"/>
          </p:cNvPicPr>
          <p:nvPr/>
        </p:nvPicPr>
        <p:blipFill>
          <a:blip r:embed="rId3"/>
          <a:stretch>
            <a:fillRect/>
          </a:stretch>
        </p:blipFill>
        <p:spPr>
          <a:xfrm>
            <a:off x="779207" y="1556847"/>
            <a:ext cx="4943167" cy="2945434"/>
          </a:xfrm>
          <a:prstGeom prst="rect">
            <a:avLst/>
          </a:prstGeom>
        </p:spPr>
      </p:pic>
      <p:pic>
        <p:nvPicPr>
          <p:cNvPr id="7" name="Picture 6" descr="SSTI2.png">
            <a:extLst>
              <a:ext uri="{FF2B5EF4-FFF2-40B4-BE49-F238E27FC236}">
                <a16:creationId xmlns:a16="http://schemas.microsoft.com/office/drawing/2014/main" id="{D735F605-A1D2-B3B0-4A6E-2F3365F3652E}"/>
              </a:ext>
            </a:extLst>
          </p:cNvPr>
          <p:cNvPicPr>
            <a:picLocks noChangeAspect="1"/>
          </p:cNvPicPr>
          <p:nvPr/>
        </p:nvPicPr>
        <p:blipFill>
          <a:blip r:embed="rId4"/>
          <a:stretch>
            <a:fillRect/>
          </a:stretch>
        </p:blipFill>
        <p:spPr>
          <a:xfrm>
            <a:off x="6457336" y="3436096"/>
            <a:ext cx="4980038" cy="2935484"/>
          </a:xfrm>
          <a:prstGeom prst="rect">
            <a:avLst/>
          </a:prstGeom>
        </p:spPr>
      </p:pic>
      <p:sp>
        <p:nvSpPr>
          <p:cNvPr id="8" name="TextBox 7">
            <a:extLst>
              <a:ext uri="{FF2B5EF4-FFF2-40B4-BE49-F238E27FC236}">
                <a16:creationId xmlns:a16="http://schemas.microsoft.com/office/drawing/2014/main" id="{96A1A35C-851C-C072-5C30-8308150189E7}"/>
              </a:ext>
            </a:extLst>
          </p:cNvPr>
          <p:cNvSpPr txBox="1"/>
          <p:nvPr/>
        </p:nvSpPr>
        <p:spPr>
          <a:xfrm>
            <a:off x="3316206" y="5099109"/>
            <a:ext cx="24185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Simplon Norm"/>
              </a:rPr>
              <a:t>Username: {{ 7 * 7 }}</a:t>
            </a:r>
            <a:endParaRPr lang="en-US" b="1"/>
          </a:p>
          <a:p>
            <a:endParaRPr lang="en-US" b="1">
              <a:latin typeface="Simplon Norm"/>
            </a:endParaRPr>
          </a:p>
        </p:txBody>
      </p:sp>
    </p:spTree>
    <p:extLst>
      <p:ext uri="{BB962C8B-B14F-4D97-AF65-F5344CB8AC3E}">
        <p14:creationId xmlns:p14="http://schemas.microsoft.com/office/powerpoint/2010/main" val="140756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B72FDCC4BC09458786E82BE181D2F9" ma:contentTypeVersion="10" ma:contentTypeDescription="Create a new document." ma:contentTypeScope="" ma:versionID="532c9781360bb30ab2f699a6c00567d1">
  <xsd:schema xmlns:xsd="http://www.w3.org/2001/XMLSchema" xmlns:xs="http://www.w3.org/2001/XMLSchema" xmlns:p="http://schemas.microsoft.com/office/2006/metadata/properties" xmlns:ns3="009be74c-c238-490d-89bc-9ba2a36bec2e" targetNamespace="http://schemas.microsoft.com/office/2006/metadata/properties" ma:root="true" ma:fieldsID="296582d86d3508f1f4a724d6a905e647" ns3:_="">
    <xsd:import namespace="009be74c-c238-490d-89bc-9ba2a36bec2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be74c-c238-490d-89bc-9ba2a36bec2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09be74c-c238-490d-89bc-9ba2a36bec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4D7833-162A-405D-B606-03FAFD7AE0A2}">
  <ds:schemaRefs>
    <ds:schemaRef ds:uri="009be74c-c238-490d-89bc-9ba2a36bec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A9261CC-9B71-439B-BB42-B960EE759647}">
  <ds:schemaRefs>
    <ds:schemaRef ds:uri="009be74c-c238-490d-89bc-9ba2a36bec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A7F166C-A6F3-43BF-945B-8CEC62AE7F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TotalTime>
  <Words>548</Words>
  <Application>Microsoft Office PowerPoint</Application>
  <PresentationFormat>Widescreen</PresentationFormat>
  <Paragraphs>94</Paragraphs>
  <Slides>29</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Aptos</vt:lpstr>
      <vt:lpstr>Aptos Display</vt:lpstr>
      <vt:lpstr>Arial</vt:lpstr>
      <vt:lpstr>Courier New</vt:lpstr>
      <vt:lpstr>Simplon Norm</vt:lpstr>
      <vt:lpstr>Simplon Norm Bold</vt:lpstr>
      <vt:lpstr>Simplon Norm Light</vt:lpstr>
      <vt:lpstr>Simplon Norm Light Italic</vt:lpstr>
      <vt:lpstr>Wingdings</vt:lpstr>
      <vt:lpstr>Office Theme</vt:lpstr>
      <vt:lpstr>CVE-2024-4040</vt:lpstr>
      <vt:lpstr>AGENDA</vt:lpstr>
      <vt:lpstr>OVERVIEW</vt:lpstr>
      <vt:lpstr>OVERVIEW</vt:lpstr>
      <vt:lpstr>CrushFTP</vt:lpstr>
      <vt:lpstr>CrushFTP</vt:lpstr>
      <vt:lpstr>Template Engines</vt:lpstr>
      <vt:lpstr>SSTI - Server Side Template Injection</vt:lpstr>
      <vt:lpstr>SSTI - Server Side Template Injection</vt:lpstr>
      <vt:lpstr>PowerPoint Presentation</vt:lpstr>
      <vt:lpstr>CrushFTP</vt:lpstr>
      <vt:lpstr>CrushFTP</vt:lpstr>
      <vt:lpstr>Exploitation​</vt:lpstr>
      <vt:lpstr>Exploitation​</vt:lpstr>
      <vt:lpstr>Exploitation​</vt:lpstr>
      <vt:lpstr>Exploitation​</vt:lpstr>
      <vt:lpstr>Exploitation​</vt:lpstr>
      <vt:lpstr>Exploitation​</vt:lpstr>
      <vt:lpstr>Exploitation​</vt:lpstr>
      <vt:lpstr>Exploitation​</vt:lpstr>
      <vt:lpstr>Exploitation​</vt:lpstr>
      <vt:lpstr>Exploitation​</vt:lpstr>
      <vt:lpstr>Exploitation​</vt:lpstr>
      <vt:lpstr>Exploitation​</vt:lpstr>
      <vt:lpstr>Exploitation​</vt:lpstr>
      <vt:lpstr>Demo</vt:lpstr>
      <vt:lpstr>REMEDIATION</vt:lpstr>
      <vt:lpstr>REMEDIATION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CVE-2022-0337</dc:title>
  <dc:creator>Nhat (Fellowship)</dc:creator>
  <cp:lastModifiedBy>Nhat (Fellowship)</cp:lastModifiedBy>
  <cp:revision>249</cp:revision>
  <dcterms:created xsi:type="dcterms:W3CDTF">2024-06-11T02:37:08Z</dcterms:created>
  <dcterms:modified xsi:type="dcterms:W3CDTF">2024-06-28T07:04:45Z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0x01010074B72FDCC4BC09458786E82BE181D2F9</vt:lpwstr>
  </property>
</Properties>
</file>