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147348064" r:id="rId5"/>
    <p:sldId id="2147348066" r:id="rId6"/>
    <p:sldId id="2147347832" r:id="rId7"/>
    <p:sldId id="260" r:id="rId8"/>
    <p:sldId id="2147348069" r:id="rId9"/>
    <p:sldId id="2147348070" r:id="rId10"/>
    <p:sldId id="2147348072" r:id="rId11"/>
    <p:sldId id="2147348075" r:id="rId12"/>
    <p:sldId id="2147348073" r:id="rId13"/>
    <p:sldId id="2147348074" r:id="rId14"/>
    <p:sldId id="2147348079" r:id="rId15"/>
    <p:sldId id="2147348076" r:id="rId16"/>
    <p:sldId id="21473480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60AB2"/>
    <a:srgbClr val="262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4CF8F-8BA5-E598-778F-DFBBA40407C5}" v="4" dt="2024-06-14T08:22:22.714"/>
    <p1510:client id="{4252BA4A-6921-BCFB-00B2-B1FFBB5E671A}" v="20" dt="2024-06-14T08:23:3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3604-5494-47C4-AA57-D71F33FCB52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2579-B010-4118-A6EE-34DCC647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C2579-B010-4118-A6EE-34DCC6472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1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2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480A6-17DF-074A-933C-1D2BD6CEA3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12A8-9B1B-C159-F612-D295D957F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476E-9233-AAB7-260A-4577F373B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4FA5-CF2A-465C-6BEE-227D7EE6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98C6-5DB4-B4B2-BC84-339E5EFB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235A-3AE7-CB6A-A134-4C0944D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956B-3080-2CC5-977F-7B48712B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3CD4-5598-E788-4150-449A421F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B9CE-BD42-76A7-0D5F-DBCD9FC9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17E2-0C93-D7CA-EC8B-DA59546F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BB35-1801-C4EB-D16F-C3ED648B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68058-67AF-4DA8-45A3-DA23BFDC7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FB0BA-0795-B0D9-2F19-657AB067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7BE0-A52E-AFCE-A886-BA152DA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7081-FE94-EA9A-039F-35E0D871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9B09-4C3D-A406-41CF-C2B67DC9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"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50000">
              <a:schemeClr val="tx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82C945-6969-D59F-724B-64FBA2658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90603"/>
            <a:ext cx="7899662" cy="694742"/>
          </a:xfrm>
          <a:prstGeom prst="rect">
            <a:avLst/>
          </a:prstGeom>
        </p:spPr>
        <p:txBody>
          <a:bodyPr wrap="square" lIns="914400" tIns="0" rIns="0" bIns="0"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Simplon Norm Bold" panose="020B0500030000000000" pitchFamily="34" charset="77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E0BC4C-DD83-C29F-4BA0-9FD077DFEA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42492"/>
            <a:ext cx="7899662" cy="437043"/>
          </a:xfrm>
          <a:prstGeom prst="rect">
            <a:avLst/>
          </a:prstGeom>
        </p:spPr>
        <p:txBody>
          <a:bodyPr wrap="square" lIns="914400" tIns="91440" rIns="0" bIns="91440" anchor="b">
            <a:spAutoFit/>
          </a:bodyPr>
          <a:lstStyle>
            <a:lvl1pPr marL="0" indent="0">
              <a:buNone/>
              <a:defRPr sz="1800" b="0" i="0" cap="all" spc="6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Simplon Norm Light" panose="020B0300030000000000" pitchFamily="34" charset="77"/>
              </a:defRPr>
            </a:lvl1pPr>
            <a:lvl2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2pPr>
            <a:lvl3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3pPr>
            <a:lvl4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4pPr>
            <a:lvl5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5pPr>
          </a:lstStyle>
          <a:p>
            <a:pPr lvl="0"/>
            <a:r>
              <a:rPr lang="en-US"/>
              <a:t>Presentation Lead-in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A9EF30-355D-159B-5C65-CF089714AE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22388"/>
            <a:ext cx="7899961" cy="2235612"/>
          </a:xfrm>
          <a:prstGeom prst="rect">
            <a:avLst/>
          </a:prstGeom>
        </p:spPr>
        <p:txBody>
          <a:bodyPr wrap="square" lIns="914400" tIns="457200" rIns="0" bIns="457200" anchor="b">
            <a:spAutoFit/>
          </a:bodyPr>
          <a:lstStyle>
            <a:lvl1pPr marL="7938" indent="0">
              <a:buNone/>
              <a:tabLst/>
              <a:defRPr sz="1600" b="0" i="0">
                <a:solidFill>
                  <a:schemeClr val="bg1"/>
                </a:solidFill>
                <a:latin typeface="Simplon Norm" panose="020B0500030000000000" pitchFamily="34" charset="77"/>
              </a:defRPr>
            </a:lvl1pPr>
            <a:lvl2pPr marL="7938" indent="0">
              <a:lnSpc>
                <a:spcPct val="112000"/>
              </a:lnSpc>
              <a:spcBef>
                <a:spcPts val="0"/>
              </a:spcBef>
              <a:buNone/>
              <a:tabLst/>
              <a:defRPr sz="1100" b="0" i="0">
                <a:solidFill>
                  <a:schemeClr val="bg1">
                    <a:lumMod val="85000"/>
                  </a:schemeClr>
                </a:solidFill>
                <a:latin typeface="Simplon Norm Light" panose="020B0300030000000000" pitchFamily="34" charset="77"/>
              </a:defRPr>
            </a:lvl2pPr>
            <a:lvl3pPr marL="7938" indent="0">
              <a:buNone/>
              <a:tabLst/>
              <a:defRPr lang="en-US" sz="1400" b="0" i="0" kern="1200" spc="100" baseline="0" dirty="0" smtClean="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7938" indent="0">
              <a:buNone/>
              <a:tabLst/>
              <a:defRPr b="0" i="0">
                <a:solidFill>
                  <a:schemeClr val="bg1"/>
                </a:solidFill>
                <a:latin typeface="Simplon Norm" panose="020B0500030000000000" pitchFamily="34" charset="77"/>
              </a:defRPr>
            </a:lvl4pPr>
            <a:lvl5pPr marL="7938" indent="0">
              <a:buNone/>
              <a:tabLst/>
              <a:defRPr b="0" i="0">
                <a:solidFill>
                  <a:schemeClr val="bg1"/>
                </a:solidFill>
                <a:latin typeface="Simplon Norm" panose="020B0500030000000000" pitchFamily="34" charset="77"/>
              </a:defRPr>
            </a:lvl5pPr>
            <a:lvl7pPr>
              <a:defRPr lang="en-US" sz="1800" b="0" i="0" kern="1200" spc="100" baseline="0" dirty="0" smtClean="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Prepared by: Name</a:t>
            </a:r>
          </a:p>
          <a:p>
            <a:pPr lvl="1"/>
            <a:r>
              <a:rPr lang="en-US"/>
              <a:t>Prepared for: Name</a:t>
            </a:r>
          </a:p>
          <a:p>
            <a:pPr lvl="1"/>
            <a:r>
              <a:rPr lang="en-US"/>
              <a:t>Prepared Date:</a:t>
            </a:r>
          </a:p>
          <a:p>
            <a:pPr marL="0" lvl="2" indent="-2963862" algn="l" defTabSz="9144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</a:pPr>
            <a:r>
              <a:rPr lang="en-US"/>
              <a:t>Call to Action or Contact Info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3B8394-9AC4-2CD2-27DB-2EEC94CD2B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185345"/>
            <a:ext cx="7899662" cy="437043"/>
          </a:xfrm>
          <a:prstGeom prst="rect">
            <a:avLst/>
          </a:prstGeom>
        </p:spPr>
        <p:txBody>
          <a:bodyPr wrap="square" lIns="914400" tIns="91440" rIns="0" bIns="91440" anchor="b">
            <a:spAutoFit/>
          </a:bodyPr>
          <a:lstStyle>
            <a:lvl1pPr marL="0" indent="0">
              <a:buNone/>
              <a:defRPr sz="1800" b="0" i="0" cap="none" spc="0" baseline="0">
                <a:solidFill>
                  <a:schemeClr val="bg1">
                    <a:lumMod val="85000"/>
                  </a:schemeClr>
                </a:solidFill>
                <a:latin typeface="Simplon Norm Light" panose="020B0300030000000000" pitchFamily="34" charset="77"/>
              </a:defRPr>
            </a:lvl1pPr>
            <a:lvl2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2pPr>
            <a:lvl3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3pPr>
            <a:lvl4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4pPr>
            <a:lvl5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5pPr>
          </a:lstStyle>
          <a:p>
            <a:pPr lvl="0"/>
            <a:r>
              <a:rPr lang="en-US" sz="1800"/>
              <a:t>Presentation context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3DA93E-10BE-D03A-1563-38CDE76E64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312" y="1165695"/>
            <a:ext cx="3042519" cy="474844"/>
          </a:xfrm>
          <a:prstGeom prst="rect">
            <a:avLst/>
          </a:prstGeom>
        </p:spPr>
      </p:pic>
      <p:pic>
        <p:nvPicPr>
          <p:cNvPr id="6" name="Picture 5" descr="A blue and black background&#10;&#10;Description automatically generated">
            <a:extLst>
              <a:ext uri="{FF2B5EF4-FFF2-40B4-BE49-F238E27FC236}">
                <a16:creationId xmlns:a16="http://schemas.microsoft.com/office/drawing/2014/main" id="{5821E875-5F9E-20C7-E33D-9FF1B7063C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Light">
    <p:bg>
      <p:bgPr>
        <a:gradFill>
          <a:gsLst>
            <a:gs pos="1000">
              <a:schemeClr val="bg1"/>
            </a:gs>
            <a:gs pos="100000">
              <a:schemeClr val="bg1">
                <a:lumMod val="95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1E6B4C-4E0D-F0EC-3005-399D937D1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874500" y="0"/>
            <a:ext cx="317500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A06FBA-9BC0-3750-B7EF-42C78264ED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137031"/>
            <a:ext cx="10525328" cy="31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1113" indent="0">
              <a:spcBef>
                <a:spcPts val="1600"/>
              </a:spcBef>
              <a:buNone/>
              <a:tabLst/>
              <a:defRPr sz="2400" b="0" i="0">
                <a:solidFill>
                  <a:schemeClr val="tx1"/>
                </a:solidFill>
                <a:latin typeface="Simplon Norm" panose="020B0500030000000000" pitchFamily="34" charset="77"/>
              </a:defRPr>
            </a:lvl1pPr>
            <a:lvl2pPr marL="11113" indent="0">
              <a:lnSpc>
                <a:spcPct val="133000"/>
              </a:lnSpc>
              <a:spcBef>
                <a:spcPts val="0"/>
              </a:spcBef>
              <a:buNone/>
              <a:tabLst/>
              <a:defRPr sz="1600" b="0" i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</a:defRPr>
            </a:lvl2pPr>
            <a:lvl3pPr marL="11113" indent="0">
              <a:spcBef>
                <a:spcPts val="1600"/>
              </a:spcBef>
              <a:buNone/>
              <a:tabLst/>
              <a:defRPr sz="1800" b="0" i="0">
                <a:solidFill>
                  <a:schemeClr val="tx1"/>
                </a:solidFill>
                <a:latin typeface="Simplon Norm" panose="020B0500030000000000" pitchFamily="34" charset="77"/>
              </a:defRPr>
            </a:lvl3pPr>
            <a:lvl4pPr marL="11113" indent="0">
              <a:buNone/>
              <a:tabLst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</a:defRPr>
            </a:lvl4pPr>
            <a:lvl5pPr marL="296863" indent="-285750"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Simplon Norm" panose="020B0500030000000000" pitchFamily="34" charset="77"/>
              </a:defRPr>
            </a:lvl5pPr>
            <a:lvl6pPr marL="515938" indent="-234950">
              <a:tabLst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</a:defRPr>
            </a:lvl6pPr>
            <a:lvl7pPr marL="11113" indent="0">
              <a:spcBef>
                <a:spcPts val="2400"/>
              </a:spcBef>
              <a:buNone/>
              <a:tabLst/>
              <a:defRPr sz="1600" b="0" i="0">
                <a:solidFill>
                  <a:schemeClr val="accent1"/>
                </a:solidFill>
                <a:latin typeface="Simplon Norm" panose="020B0500030000000000" pitchFamily="34" charset="77"/>
              </a:defRPr>
            </a:lvl7pPr>
            <a:lvl8pPr marL="11113" indent="0">
              <a:spcBef>
                <a:spcPts val="2400"/>
              </a:spcBef>
              <a:buNone/>
              <a:tabLst/>
              <a:defRPr sz="2000" b="0" i="1">
                <a:solidFill>
                  <a:schemeClr val="bg2"/>
                </a:solidFill>
                <a:latin typeface="Simplon Norm Light Italic" panose="020B0500030000000000" pitchFamily="34" charset="77"/>
              </a:defRPr>
            </a:lvl8pPr>
          </a:lstStyle>
          <a:p>
            <a:pPr lvl="0"/>
            <a:r>
              <a:rPr lang="en-US"/>
              <a:t>Headline Level 1</a:t>
            </a:r>
          </a:p>
          <a:p>
            <a:pPr lvl="1"/>
            <a:r>
              <a:rPr lang="en-US"/>
              <a:t>Body Copy Level 1</a:t>
            </a:r>
          </a:p>
          <a:p>
            <a:pPr lvl="2"/>
            <a:r>
              <a:rPr lang="en-US"/>
              <a:t>Headline Level 2</a:t>
            </a:r>
          </a:p>
          <a:p>
            <a:pPr lvl="3"/>
            <a:r>
              <a:rPr lang="en-US"/>
              <a:t>Body Level 2</a:t>
            </a:r>
          </a:p>
          <a:p>
            <a:pPr lvl="4"/>
            <a:r>
              <a:rPr lang="en-US"/>
              <a:t>List level 1</a:t>
            </a:r>
          </a:p>
          <a:p>
            <a:pPr lvl="5"/>
            <a:r>
              <a:rPr lang="en-US"/>
              <a:t>List Level 2</a:t>
            </a:r>
          </a:p>
          <a:p>
            <a:pPr lvl="6"/>
            <a:r>
              <a:rPr lang="en-US"/>
              <a:t>Call-to-Action</a:t>
            </a:r>
          </a:p>
          <a:p>
            <a:pPr lvl="7"/>
            <a:r>
              <a:rPr lang="en-US"/>
              <a:t>Quote Text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0BB5EF9-D727-A9AE-9D48-AED83DB2D8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392448"/>
            <a:ext cx="10525328" cy="252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600" b="0" i="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</a:defRPr>
            </a:lvl1pPr>
          </a:lstStyle>
          <a:p>
            <a:pPr lvl="0"/>
            <a:r>
              <a:rPr lang="en-US" sz="1800"/>
              <a:t>Slide intro text line - Lorem ipsum dolor sit </a:t>
            </a:r>
            <a:r>
              <a:rPr lang="en-US" sz="1800" err="1"/>
              <a:t>amet</a:t>
            </a:r>
            <a:r>
              <a:rPr lang="en-US" sz="1800"/>
              <a:t>, </a:t>
            </a:r>
            <a:r>
              <a:rPr lang="en-US" sz="1800" err="1"/>
              <a:t>consectetur</a:t>
            </a:r>
            <a:r>
              <a:rPr lang="en-US" sz="1800"/>
              <a:t> </a:t>
            </a:r>
            <a:r>
              <a:rPr lang="en-US" sz="1800" err="1"/>
              <a:t>adipiscing</a:t>
            </a:r>
            <a:r>
              <a:rPr lang="en-US" sz="1800"/>
              <a:t> </a:t>
            </a:r>
            <a:r>
              <a:rPr lang="en-US" sz="1800" err="1"/>
              <a:t>elit</a:t>
            </a:r>
            <a:r>
              <a:rPr lang="en-US" sz="1800"/>
              <a:t>.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6328EB-4AA4-E369-9E3E-CE4BCB537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14936"/>
            <a:ext cx="10525328" cy="6175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80000"/>
              </a:lnSpc>
              <a:defRPr sz="4800" b="1" i="0">
                <a:solidFill>
                  <a:schemeClr val="tx1"/>
                </a:solidFill>
                <a:latin typeface="Simplon Norm Bold" panose="020B0500030000000000" pitchFamily="34" charset="77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69E23FD-E200-FBF0-20BA-0C0725906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48640"/>
            <a:ext cx="10525328" cy="224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 b="0" i="0" spc="600">
                <a:solidFill>
                  <a:schemeClr val="accent1"/>
                </a:solidFill>
                <a:latin typeface="Simplon Norm Light" panose="020B0300030000000000" pitchFamily="34" charset="77"/>
              </a:defRPr>
            </a:lvl1pPr>
            <a:lvl2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2pPr>
            <a:lvl3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3pPr>
            <a:lvl4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4pPr>
            <a:lvl5pPr>
              <a:defRPr b="0" i="0" spc="600">
                <a:solidFill>
                  <a:schemeClr val="accent1">
                    <a:lumMod val="40000"/>
                    <a:lumOff val="60000"/>
                  </a:schemeClr>
                </a:solidFill>
                <a:latin typeface="Simplon Norm" panose="020B0500030000000000" pitchFamily="34" charset="77"/>
              </a:defRPr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394546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s 4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0FF42BD-3328-7C49-B665-F79A5250E9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06270" y="2486538"/>
            <a:ext cx="2584509" cy="385254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lIns="0" tIns="0" rIns="0" bIns="0" anchor="ctr" anchorCtr="1">
            <a:normAutofit/>
          </a:bodyPr>
          <a:lstStyle>
            <a:lvl1pPr marL="0" indent="0" algn="ctr" defTabSz="457200" rtl="0" eaLnBrk="1" latinLnBrk="0" hangingPunct="1">
              <a:buNone/>
              <a:defRPr lang="en-US" sz="1200" kern="1200" dirty="0">
                <a:noFill/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512E1ECA-B94E-484A-8520-5616C075F7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0402" y="2486538"/>
            <a:ext cx="2584509" cy="385254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lIns="0" tIns="0" rIns="0" bIns="0" anchor="ctr" anchorCtr="1">
            <a:normAutofit/>
          </a:bodyPr>
          <a:lstStyle>
            <a:lvl1pPr marL="0" indent="0" algn="ctr" defTabSz="457200" rtl="0" eaLnBrk="1" latinLnBrk="0" hangingPunct="1">
              <a:buNone/>
              <a:defRPr lang="en-US" sz="1200" kern="1200" dirty="0">
                <a:noFill/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C9D84A8-311E-DB4A-9069-9C3EF91407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5958" y="2486538"/>
            <a:ext cx="2584509" cy="385254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lIns="0" tIns="0" rIns="0" bIns="0" anchor="ctr" anchorCtr="1">
            <a:normAutofit/>
          </a:bodyPr>
          <a:lstStyle>
            <a:lvl1pPr marL="0" indent="0" algn="ctr" defTabSz="457200" rtl="0" eaLnBrk="1" latinLnBrk="0" hangingPunct="1">
              <a:buNone/>
              <a:defRPr lang="en-US" sz="1200" kern="1200" dirty="0">
                <a:noFill/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7F4F291E-E104-6548-85FD-C5C1FB57FBC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063759" y="2486538"/>
            <a:ext cx="2584509" cy="385254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lIns="0" tIns="0" rIns="0" bIns="0" anchor="ctr" anchorCtr="1">
            <a:normAutofit/>
          </a:bodyPr>
          <a:lstStyle>
            <a:lvl1pPr marL="0" indent="0" algn="ctr" defTabSz="457200" rtl="0" eaLnBrk="1" latinLnBrk="0" hangingPunct="1">
              <a:buNone/>
              <a:defRPr lang="en-US" sz="1200" kern="1200" dirty="0">
                <a:noFill/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0D62131-8616-B04C-815C-D5AFA230D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957" y="630936"/>
            <a:ext cx="10614549" cy="530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Simplon Norm Medium" panose="020B0500030000000000" pitchFamily="34" charset="77"/>
                <a:ea typeface="+mj-ea"/>
                <a:cs typeface="+mj-cs"/>
              </a:defRPr>
            </a:lvl1pPr>
          </a:lstStyle>
          <a:p>
            <a:r>
              <a:rPr lang="en-US"/>
              <a:t>One Line Headline Goes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1C6E5-B049-3140-AE6C-F5470DE05BF0}"/>
              </a:ext>
            </a:extLst>
          </p:cNvPr>
          <p:cNvSpPr/>
          <p:nvPr userDrawn="1"/>
        </p:nvSpPr>
        <p:spPr>
          <a:xfrm>
            <a:off x="745957" y="1372510"/>
            <a:ext cx="1130968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9B7985-6630-0847-8FC2-115D70275B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57" y="1701546"/>
            <a:ext cx="8610184" cy="5016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800" b="0" i="0">
                <a:latin typeface="Simplon Norm Light" panose="020B0300030000000000" pitchFamily="34" charset="77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One to two, concise sentences of copy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Ut </a:t>
            </a:r>
            <a:r>
              <a:rPr lang="en-US" err="1"/>
              <a:t>metus</a:t>
            </a:r>
            <a:r>
              <a:rPr lang="en-US"/>
              <a:t> ligula,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sollicitudin</a:t>
            </a:r>
            <a:r>
              <a:rPr lang="en-US"/>
              <a:t> sed, lacinia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5B80C70-8643-D04B-B831-EB863206A2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8758" y="3124095"/>
            <a:ext cx="1124712" cy="1124712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0E93A75B-DEDA-744B-8449-BD84C9C9BA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9343" y="3124095"/>
            <a:ext cx="1124712" cy="1124712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E498EA85-659E-3E48-ACA9-A9E7A178EE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09162" y="3124095"/>
            <a:ext cx="1124712" cy="1124712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BF729C4C-7347-5046-BC1D-4821EE5EE6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8758" y="4518613"/>
            <a:ext cx="2176891" cy="224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chemeClr val="tx1"/>
                </a:solidFill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1 Title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4CB0760-38D7-754A-BFB5-2915060A96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1765" y="4518613"/>
            <a:ext cx="2176891" cy="224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chemeClr val="tx1"/>
                </a:solidFill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2 Title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57A4BAE-B6CE-3241-BECE-323FF5FE8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84110" y="4518613"/>
            <a:ext cx="2176891" cy="224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chemeClr val="tx1"/>
                </a:solidFill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3 Title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5B912CFA-CBFF-BD40-B6F0-2E55100486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8757" y="4919446"/>
            <a:ext cx="217689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2024" marR="0" indent="-19202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BA6BD1A-40E7-D943-AD30-5D0527BF72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96711" y="4919446"/>
            <a:ext cx="220194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2024" marR="0" indent="-19202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033FD425-FB0E-EA4D-B722-BBC702A62A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59056" y="4919446"/>
            <a:ext cx="220194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2024" marR="0" indent="-19202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07D860DA-98D9-E94E-A88C-80F4E576F18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66651" y="3124095"/>
            <a:ext cx="1124712" cy="1124712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EC7F9852-0BDA-0049-BB8E-431B517646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41599" y="4518613"/>
            <a:ext cx="2176891" cy="224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chemeClr val="tx1"/>
                </a:solidFill>
                <a:latin typeface="Simplon Norm Medium" panose="020B05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4 Title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34843213-F1BC-F74F-B3DB-771BBEB198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16545" y="4919446"/>
            <a:ext cx="220194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2024" marR="0" indent="-19202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  <a:p>
            <a:pPr lvl="0"/>
            <a:r>
              <a:rPr lang="en-US"/>
              <a:t>Step Line Item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891DD98D-D1CE-C744-A7C2-31AAB0C5BF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45957" y="353721"/>
            <a:ext cx="3671888" cy="19627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Simplon Norm Light" panose="020B0300030000000000" pitchFamily="34" charset="77"/>
              </a:defRPr>
            </a:lvl1pPr>
            <a:lvl2pPr marL="457200" indent="0">
              <a:buNone/>
              <a:defRPr sz="1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1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1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1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9A1208E-592E-6452-5727-CD64245D67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6125" y="6599238"/>
            <a:ext cx="11218863" cy="1121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0" i="0">
                <a:solidFill>
                  <a:schemeClr val="bg2">
                    <a:lumMod val="75000"/>
                  </a:schemeClr>
                </a:solidFill>
                <a:latin typeface="Simplon Norm Light" panose="020B0300030000000000" pitchFamily="34" charset="77"/>
              </a:defRPr>
            </a:lvl1pPr>
            <a:lvl2pPr marL="457200" indent="0">
              <a:buNone/>
              <a:defRPr sz="800" b="0" i="0">
                <a:latin typeface="Simplon Norm Light" panose="020B0300030000000000" pitchFamily="34" charset="77"/>
              </a:defRPr>
            </a:lvl2pPr>
            <a:lvl3pPr marL="914400" indent="0">
              <a:buNone/>
              <a:defRPr sz="800" b="0" i="0">
                <a:latin typeface="Simplon Norm Light" panose="020B0300030000000000" pitchFamily="34" charset="77"/>
              </a:defRPr>
            </a:lvl3pPr>
            <a:lvl4pPr marL="1371600" indent="0">
              <a:buNone/>
              <a:defRPr sz="800" b="0" i="0">
                <a:latin typeface="Simplon Norm Light" panose="020B0300030000000000" pitchFamily="34" charset="77"/>
              </a:defRPr>
            </a:lvl4pPr>
            <a:lvl5pPr marL="1828800" indent="0">
              <a:buNone/>
              <a:defRPr sz="800" b="0" i="0">
                <a:latin typeface="Simplon Norm Light" panose="020B0300030000000000" pitchFamily="34" charset="77"/>
              </a:defRPr>
            </a:lvl5pPr>
          </a:lstStyle>
          <a:p>
            <a:pPr lvl="0"/>
            <a:r>
              <a:rPr lang="en-US"/>
              <a:t>Disclaimer or footnotes go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C9BA1-8214-5A2C-7FB0-EBDF4921EDE7}"/>
              </a:ext>
            </a:extLst>
          </p:cNvPr>
          <p:cNvSpPr txBox="1"/>
          <p:nvPr userDrawn="1"/>
        </p:nvSpPr>
        <p:spPr>
          <a:xfrm>
            <a:off x="745957" y="2483848"/>
            <a:ext cx="681198" cy="37326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1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Simplon Mono" panose="020B0509030000000000" pitchFamily="49" charset="77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13FCF-1617-6AF6-7AFA-EA2008F6B8EC}"/>
              </a:ext>
            </a:extLst>
          </p:cNvPr>
          <p:cNvSpPr txBox="1"/>
          <p:nvPr userDrawn="1"/>
        </p:nvSpPr>
        <p:spPr>
          <a:xfrm>
            <a:off x="3540402" y="2483848"/>
            <a:ext cx="681198" cy="37326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1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Simplon Mono" panose="020B0509030000000000" pitchFamily="49" charset="77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12CD7-3D24-9684-123D-2E9E790936DA}"/>
              </a:ext>
            </a:extLst>
          </p:cNvPr>
          <p:cNvSpPr txBox="1"/>
          <p:nvPr userDrawn="1"/>
        </p:nvSpPr>
        <p:spPr>
          <a:xfrm>
            <a:off x="6306270" y="2483848"/>
            <a:ext cx="681198" cy="37326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1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Simplon Mono" panose="020B0509030000000000" pitchFamily="49" charset="77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5946D-2983-47EC-497B-34608B6D8D25}"/>
              </a:ext>
            </a:extLst>
          </p:cNvPr>
          <p:cNvSpPr txBox="1"/>
          <p:nvPr userDrawn="1"/>
        </p:nvSpPr>
        <p:spPr>
          <a:xfrm>
            <a:off x="9067881" y="2483848"/>
            <a:ext cx="681198" cy="37326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1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Simplon Mono" panose="020B0509030000000000" pitchFamily="49" charset="77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Simplon Norm Light" panose="020B0300030000000000" pitchFamily="34" charset="77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/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11249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A3C-61D4-1F9E-03F7-1F2A3015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C676-5DC7-E5BD-6699-FE9C8718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4FC6-6884-2C5B-B038-A439BB56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3A01-7E09-D3DD-7E5A-DB30F31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A6F8-8AE9-8D2D-D690-CD0CD383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34C-9229-0274-B9B0-58D62570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0077-F255-F704-F68F-17CD09ED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6A48-A657-3F55-14D6-B31A7C41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5C41-E3D6-3B63-CECF-9EAA329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A67-1703-8085-E0C0-C4CE15F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8167-B8EE-2468-1C03-EF03525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C74C-9333-2222-97D5-41BEDAF83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8208-FE22-5E87-1DAB-410F9738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05E5-00CB-678F-D143-73F189F6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2D71-10BF-C32F-8648-79ED3FC4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CB8C-1A2F-F025-ADC6-79C667E5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CC0B-8D72-BCD2-0B9C-9055CCF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A1C26-5E38-5CFF-925C-F2B80CD3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B14AE-42C4-7352-C67F-C7D20B5E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1A85B-FBF5-E18F-11EC-F9863CCF8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D073E-6E35-FC1B-7CAB-4A1B069AE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8C0E1-9DA7-702D-E540-3F707796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49390-733F-FFD7-803E-3AD73F35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9172D-06F7-8D40-6025-47034D0B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E9EC-BC27-F4FA-8787-153CA6A1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8AEEC-A915-AFAE-DCD2-7ADC46DA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4F7F-D598-4794-DA9C-7FA9177E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0DA97-5427-67C3-7C2D-976962B5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4E04E-BCAE-53B8-86A1-BF49E87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90B52-F294-7F8F-576A-3A2C0777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EBD43-D92C-885F-C24B-77AAA258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D6F9-9ACF-5BB7-4188-7C07F149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6139-6B53-A1FF-58B4-2FF72156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8EC55-A209-52F7-D795-E49E78DB6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3B4B9-0826-EA95-BD2B-54F0E38A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9907-2CB4-25FB-5C72-08CF279B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79BF8-8800-8650-C416-4E9DED34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8B2-B44C-CCA1-BF12-2F59A2C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235F4-712D-11E0-5C0E-F32375CA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E237-6A3C-9ACC-C788-6298F560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2530-B5E8-DA26-82DF-824B73F8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2342-30B6-FE41-9270-3C00E71C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8E4C-11C9-9403-435F-C05780F9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2D538-2789-5124-F518-FE7BA83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DEAA-FA13-5FCB-DADC-42697BE8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200F-7DF0-C00B-C901-8538BF832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43156-7419-43E6-AC95-6CCBA3498D3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B3E6-EE9C-944E-F6C7-70DD3248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3A0C-1D75-58D9-F49D-893924EC1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BCF93-3CE2-42EB-93F7-66CADBF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2C15-4DD8-8ABF-D534-1111B936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971" y="2828716"/>
            <a:ext cx="7899662" cy="908518"/>
          </a:xfrm>
        </p:spPr>
        <p:txBody>
          <a:bodyPr/>
          <a:lstStyle/>
          <a:p>
            <a:r>
              <a:rPr lang="en-US" sz="7200" b="0" dirty="0">
                <a:latin typeface="Simplon Norm" panose="020B0500030000000000"/>
              </a:rPr>
              <a:t>CVE-2022-0337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6BAF-A8B4-DE65-537F-2470843566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63553"/>
            <a:ext cx="11756571" cy="2194447"/>
          </a:xfrm>
        </p:spPr>
        <p:txBody>
          <a:bodyPr/>
          <a:lstStyle/>
          <a:p>
            <a:pPr marL="7620"/>
            <a:r>
              <a:rPr lang="en-US" dirty="0"/>
              <a:t>Prepared for: All Employees​</a:t>
            </a:r>
            <a:endParaRPr lang="en-US"/>
          </a:p>
          <a:p>
            <a:pPr marL="7620"/>
            <a:r>
              <a:rPr lang="en-US" dirty="0"/>
              <a:t>Prepared by: Nhat Dang &amp; Trang Tran​</a:t>
            </a:r>
          </a:p>
          <a:p>
            <a:pPr marL="7620"/>
            <a:r>
              <a:rPr lang="en-US" dirty="0">
                <a:latin typeface="Simplon Norm"/>
              </a:rPr>
              <a:t>Release Date: 14/06/2024</a:t>
            </a:r>
          </a:p>
          <a:p>
            <a:pPr marL="7620"/>
            <a:r>
              <a:rPr lang="en-US" dirty="0"/>
              <a:t>For more information email nhat.fellowship@opswat.com &amp; trang.fellowship@opswat.com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19F47-52A4-983D-FE8D-8F387337635B}"/>
              </a:ext>
            </a:extLst>
          </p:cNvPr>
          <p:cNvSpPr txBox="1"/>
          <p:nvPr/>
        </p:nvSpPr>
        <p:spPr>
          <a:xfrm>
            <a:off x="779368" y="3651012"/>
            <a:ext cx="614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implon Norm" panose="020B0500030000000000"/>
              </a:rPr>
              <a:t>Graduate Fellowship Program</a:t>
            </a:r>
          </a:p>
        </p:txBody>
      </p:sp>
    </p:spTree>
    <p:extLst>
      <p:ext uri="{BB962C8B-B14F-4D97-AF65-F5344CB8AC3E}">
        <p14:creationId xmlns:p14="http://schemas.microsoft.com/office/powerpoint/2010/main" val="24866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4399" y="607720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>
                <a:latin typeface="Simplon Norm" panose="020B0500030000000000"/>
              </a:rPr>
              <a:t>REMENDIATION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27605" y="1295445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CF58C85-14AB-D8DD-A96E-72E42CD751B1}"/>
              </a:ext>
            </a:extLst>
          </p:cNvPr>
          <p:cNvSpPr txBox="1">
            <a:spLocks/>
          </p:cNvSpPr>
          <p:nvPr/>
        </p:nvSpPr>
        <p:spPr>
          <a:xfrm>
            <a:off x="3606333" y="7986301"/>
            <a:ext cx="3418318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Result of creating file.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16ECF-86B2-DDEB-7D4C-A0A1100BB876}"/>
              </a:ext>
            </a:extLst>
          </p:cNvPr>
          <p:cNvSpPr txBox="1"/>
          <p:nvPr/>
        </p:nvSpPr>
        <p:spPr>
          <a:xfrm>
            <a:off x="816430" y="1483207"/>
            <a:ext cx="10372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highlight>
                  <a:srgbClr val="FFFFFF"/>
                </a:highlight>
                <a:latin typeface="SimplonNorm"/>
              </a:rPr>
              <a:t>MetaDefender</a:t>
            </a:r>
            <a:r>
              <a:rPr lang="en-US" sz="2000" b="1" dirty="0">
                <a:highlight>
                  <a:srgbClr val="FFFFFF"/>
                </a:highlight>
                <a:latin typeface="SimplonNorm"/>
              </a:rPr>
              <a:t> Endpoint </a:t>
            </a:r>
            <a:r>
              <a:rPr lang="en-US" sz="2000" dirty="0">
                <a:highlight>
                  <a:srgbClr val="FFFFFF"/>
                </a:highlight>
                <a:latin typeface="SimplonNorm"/>
              </a:rPr>
              <a:t>- an endpoint security solution designed by OPSWAT.</a:t>
            </a:r>
            <a:endParaRPr lang="en-US" sz="20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C56738E-A333-529F-B997-653AC17CBA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"/>
          <a:stretch/>
        </p:blipFill>
        <p:spPr>
          <a:xfrm>
            <a:off x="2575702" y="2203587"/>
            <a:ext cx="6394127" cy="3945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FC81C-6783-2832-4528-543FF0D71706}"/>
              </a:ext>
            </a:extLst>
          </p:cNvPr>
          <p:cNvSpPr txBox="1"/>
          <p:nvPr/>
        </p:nvSpPr>
        <p:spPr>
          <a:xfrm>
            <a:off x="2334407" y="6356223"/>
            <a:ext cx="8490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dirty="0">
                <a:latin typeface="Simplon Norm" panose="020B0500030000000000"/>
              </a:rPr>
              <a:t>Detect </a:t>
            </a:r>
            <a:r>
              <a:rPr lang="vi-VN" sz="1600" b="1" dirty="0">
                <a:latin typeface="Simplon Norm" panose="020B0500030000000000"/>
              </a:rPr>
              <a:t>CVE 2022-0337</a:t>
            </a:r>
            <a:r>
              <a:rPr lang="vi-VN" sz="1600" dirty="0">
                <a:latin typeface="Simplon Norm" panose="020B0500030000000000"/>
              </a:rPr>
              <a:t> on Google Chrome version 92 with </a:t>
            </a:r>
            <a:r>
              <a:rPr lang="vi-VN" sz="1600" b="1" dirty="0">
                <a:latin typeface="Simplon Norm" panose="020B0500030000000000"/>
              </a:rPr>
              <a:t>MetaDefender Endpoint</a:t>
            </a:r>
            <a:endParaRPr lang="en-US" sz="1600" b="1" dirty="0">
              <a:latin typeface="Simplon Norm" panose="020B050003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628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4399" y="607720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>
                <a:latin typeface="Simplon Norm" panose="020B0500030000000000"/>
              </a:rPr>
              <a:t>REMENDIATION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27605" y="1295445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CF58C85-14AB-D8DD-A96E-72E42CD751B1}"/>
              </a:ext>
            </a:extLst>
          </p:cNvPr>
          <p:cNvSpPr txBox="1">
            <a:spLocks/>
          </p:cNvSpPr>
          <p:nvPr/>
        </p:nvSpPr>
        <p:spPr>
          <a:xfrm>
            <a:off x="3606333" y="7986301"/>
            <a:ext cx="3418318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Result of creating file.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16ECF-86B2-DDEB-7D4C-A0A1100BB876}"/>
              </a:ext>
            </a:extLst>
          </p:cNvPr>
          <p:cNvSpPr txBox="1"/>
          <p:nvPr/>
        </p:nvSpPr>
        <p:spPr>
          <a:xfrm>
            <a:off x="816430" y="1483207"/>
            <a:ext cx="10372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highlight>
                  <a:srgbClr val="FFFFFF"/>
                </a:highlight>
                <a:latin typeface="SimplonNorm"/>
              </a:rPr>
              <a:t>MetaDefender</a:t>
            </a:r>
            <a:r>
              <a:rPr lang="en-US" sz="2000" b="1" dirty="0">
                <a:highlight>
                  <a:srgbClr val="FFFFFF"/>
                </a:highlight>
                <a:latin typeface="SimplonNorm"/>
              </a:rPr>
              <a:t> Endpoint </a:t>
            </a:r>
            <a:r>
              <a:rPr lang="en-US" sz="2000" dirty="0">
                <a:highlight>
                  <a:srgbClr val="FFFFFF"/>
                </a:highlight>
                <a:latin typeface="SimplonNorm"/>
              </a:rPr>
              <a:t>- an endpoint security solution designed by OPSWAT.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FC81C-6783-2832-4528-543FF0D71706}"/>
              </a:ext>
            </a:extLst>
          </p:cNvPr>
          <p:cNvSpPr txBox="1"/>
          <p:nvPr/>
        </p:nvSpPr>
        <p:spPr>
          <a:xfrm>
            <a:off x="2948870" y="6344860"/>
            <a:ext cx="8490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implon Norm" panose="020B0500030000000000"/>
              </a:rPr>
              <a:t>Update Google Chrome to latest version with </a:t>
            </a:r>
            <a:r>
              <a:rPr lang="en-US" sz="1600" b="1" dirty="0" err="1">
                <a:latin typeface="Simplon Norm" panose="020B0500030000000000"/>
              </a:rPr>
              <a:t>MetaDenfender</a:t>
            </a:r>
            <a:r>
              <a:rPr lang="en-US" sz="1600" b="1" dirty="0">
                <a:latin typeface="Simplon Norm" panose="020B0500030000000000"/>
              </a:rPr>
              <a:t> Endpoint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A95560-7C08-9059-7CD1-42BA6EBDFC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2" t="11258" r="17679" b="15583"/>
          <a:stretch/>
        </p:blipFill>
        <p:spPr>
          <a:xfrm>
            <a:off x="2738615" y="2016588"/>
            <a:ext cx="6528556" cy="41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4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4399" y="607720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>
                <a:latin typeface="Simplon Norm" panose="020B0500030000000000"/>
              </a:rPr>
              <a:t>DEMO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27605" y="1295445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CF58C85-14AB-D8DD-A96E-72E42CD751B1}"/>
              </a:ext>
            </a:extLst>
          </p:cNvPr>
          <p:cNvSpPr txBox="1">
            <a:spLocks/>
          </p:cNvSpPr>
          <p:nvPr/>
        </p:nvSpPr>
        <p:spPr>
          <a:xfrm>
            <a:off x="3606333" y="7986301"/>
            <a:ext cx="3418318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Result of creating file.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369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2C15-4DD8-8ABF-D534-1111B936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971" y="2828716"/>
            <a:ext cx="7899662" cy="908518"/>
          </a:xfrm>
        </p:spPr>
        <p:txBody>
          <a:bodyPr/>
          <a:lstStyle/>
          <a:p>
            <a:r>
              <a:rPr lang="en-US" sz="7200" b="0" dirty="0">
                <a:latin typeface="Simplon Norm" panose="020B0500030000000000"/>
              </a:rPr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6BAF-A8B4-DE65-537F-2470843566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63553"/>
            <a:ext cx="11756571" cy="2194447"/>
          </a:xfrm>
        </p:spPr>
        <p:txBody>
          <a:bodyPr/>
          <a:lstStyle/>
          <a:p>
            <a:r>
              <a:rPr lang="en-US" dirty="0"/>
              <a:t>Prepared for: All Employees​</a:t>
            </a:r>
          </a:p>
          <a:p>
            <a:r>
              <a:rPr lang="en-US" dirty="0"/>
              <a:t>Prepared by: Nhat Dang &amp; Trang Tran​</a:t>
            </a:r>
          </a:p>
          <a:p>
            <a:r>
              <a:rPr lang="en-US" dirty="0"/>
              <a:t>Release Date: v20-5 2024-01​</a:t>
            </a:r>
          </a:p>
          <a:p>
            <a:r>
              <a:rPr lang="en-US" dirty="0"/>
              <a:t>For more information email nhat.fellowship@opswat.com &amp; trang.fellowship@opswat.com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19F47-52A4-983D-FE8D-8F387337635B}"/>
              </a:ext>
            </a:extLst>
          </p:cNvPr>
          <p:cNvSpPr txBox="1"/>
          <p:nvPr/>
        </p:nvSpPr>
        <p:spPr>
          <a:xfrm>
            <a:off x="779368" y="3651012"/>
            <a:ext cx="614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implon Norm" panose="020B0500030000000000"/>
              </a:rPr>
              <a:t>Graduate Fellowship Program</a:t>
            </a:r>
          </a:p>
        </p:txBody>
      </p:sp>
    </p:spTree>
    <p:extLst>
      <p:ext uri="{BB962C8B-B14F-4D97-AF65-F5344CB8AC3E}">
        <p14:creationId xmlns:p14="http://schemas.microsoft.com/office/powerpoint/2010/main" val="197572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611FF-6F04-2482-59C5-34DDCFBEABCB}"/>
              </a:ext>
            </a:extLst>
          </p:cNvPr>
          <p:cNvSpPr txBox="1">
            <a:spLocks/>
          </p:cNvSpPr>
          <p:nvPr/>
        </p:nvSpPr>
        <p:spPr>
          <a:xfrm>
            <a:off x="914400" y="2009989"/>
            <a:ext cx="9742714" cy="4498387"/>
          </a:xfrm>
          <a:prstGeom prst="rect">
            <a:avLst/>
          </a:prstGeom>
        </p:spPr>
        <p:txBody>
          <a:bodyPr wrap="square" lIns="0" tIns="0" rIns="0" bIns="0" numCol="3" spcCol="4572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 Overviews</a:t>
            </a:r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Structure of target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Analysis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Exploitation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Remediation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79992-E4E8-39A4-010F-28B6B0708D2D}"/>
              </a:ext>
            </a:extLst>
          </p:cNvPr>
          <p:cNvCxnSpPr/>
          <p:nvPr/>
        </p:nvCxnSpPr>
        <p:spPr>
          <a:xfrm>
            <a:off x="914399" y="1552219"/>
            <a:ext cx="3017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2192000" cy="6858000"/>
          </a:xfrm>
          <a:prstGeom prst="rect">
            <a:avLst/>
          </a:prstGeom>
          <a:noFill/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629C9EB8-2013-DC51-0DA7-348B9FFE4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6672" y="2023502"/>
            <a:ext cx="10525328" cy="3557897"/>
          </a:xfrm>
        </p:spPr>
        <p:txBody>
          <a:bodyPr/>
          <a:lstStyle/>
          <a:p>
            <a:pPr marL="468313" indent="-457200">
              <a:buAutoNum type="arabicPeriod"/>
            </a:pPr>
            <a:r>
              <a:rPr lang="vi-VN" sz="2400" dirty="0"/>
              <a:t>Overview</a:t>
            </a:r>
          </a:p>
          <a:p>
            <a:pPr marL="468313" indent="-457200">
              <a:buAutoNum type="arabicPeriod"/>
            </a:pPr>
            <a:r>
              <a:rPr lang="vi-VN" dirty="0"/>
              <a:t>Structure of target</a:t>
            </a:r>
          </a:p>
          <a:p>
            <a:pPr marL="468313" indent="-457200">
              <a:buAutoNum type="arabicPeriod"/>
            </a:pPr>
            <a:r>
              <a:rPr lang="en-US" sz="2400" dirty="0"/>
              <a:t>Analysis</a:t>
            </a:r>
            <a:endParaRPr lang="vi-VN" dirty="0"/>
          </a:p>
          <a:p>
            <a:pPr marL="468313" indent="-457200">
              <a:buAutoNum type="arabicPeriod"/>
            </a:pPr>
            <a:r>
              <a:rPr lang="en-US" sz="2400" dirty="0"/>
              <a:t>Exploitation</a:t>
            </a:r>
            <a:endParaRPr lang="vi-VN" dirty="0"/>
          </a:p>
          <a:p>
            <a:pPr marL="468313" indent="-457200">
              <a:buAutoNum type="arabicPeriod"/>
            </a:pPr>
            <a:r>
              <a:rPr lang="en-US" sz="2400" dirty="0"/>
              <a:t>Remediation</a:t>
            </a:r>
            <a:endParaRPr lang="vi-VN" dirty="0"/>
          </a:p>
          <a:p>
            <a:pPr marL="468313" indent="-457200">
              <a:buAutoNum type="arabicPeriod"/>
            </a:pPr>
            <a:r>
              <a:rPr lang="en-US" sz="2400" dirty="0"/>
              <a:t>Demo</a:t>
            </a:r>
          </a:p>
          <a:p>
            <a:pPr marL="468313" indent="-457200">
              <a:buFont typeface="+mj-lt"/>
              <a:buAutoNum type="arabicPeriod"/>
            </a:pPr>
            <a:endParaRPr lang="vi-VN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/>
          </p:cNvSpPr>
          <p:nvPr/>
        </p:nvSpPr>
        <p:spPr>
          <a:xfrm>
            <a:off x="914399" y="695193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r>
              <a:rPr lang="vi-VN" sz="4400" b="0" dirty="0"/>
              <a:t>AGENDA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B0B6D38-2E28-A12B-B4A6-201531CF58D8}"/>
              </a:ext>
            </a:extLst>
          </p:cNvPr>
          <p:cNvCxnSpPr>
            <a:cxnSpLocks/>
          </p:cNvCxnSpPr>
          <p:nvPr/>
        </p:nvCxnSpPr>
        <p:spPr>
          <a:xfrm>
            <a:off x="914399" y="1393416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12E036-5592-1E49-9B09-4B4F1F8FBBCD}"/>
              </a:ext>
            </a:extLst>
          </p:cNvPr>
          <p:cNvSpPr txBox="1"/>
          <p:nvPr/>
        </p:nvSpPr>
        <p:spPr>
          <a:xfrm>
            <a:off x="3048000" y="3249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implon Norm" panose="020B0500030000000000"/>
              </a:rPr>
              <a:t>Graduate Fellowship Program</a:t>
            </a:r>
          </a:p>
        </p:txBody>
      </p:sp>
    </p:spTree>
    <p:extLst>
      <p:ext uri="{BB962C8B-B14F-4D97-AF65-F5344CB8AC3E}">
        <p14:creationId xmlns:p14="http://schemas.microsoft.com/office/powerpoint/2010/main" val="919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bg1"/>
            </a:gs>
            <a:gs pos="100000">
              <a:schemeClr val="bg1">
                <a:lumMod val="95000"/>
              </a:schemeClr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611FF-6F04-2482-59C5-34DDCFBEABCB}"/>
              </a:ext>
            </a:extLst>
          </p:cNvPr>
          <p:cNvSpPr txBox="1">
            <a:spLocks/>
          </p:cNvSpPr>
          <p:nvPr/>
        </p:nvSpPr>
        <p:spPr>
          <a:xfrm>
            <a:off x="914400" y="2009989"/>
            <a:ext cx="9742714" cy="4498387"/>
          </a:xfrm>
          <a:prstGeom prst="rect">
            <a:avLst/>
          </a:prstGeom>
        </p:spPr>
        <p:txBody>
          <a:bodyPr wrap="square" lIns="0" tIns="0" rIns="0" bIns="0" numCol="3" spcCol="4572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 Overviews</a:t>
            </a:r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Structure of target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Analysis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Exploitation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Remediation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79992-E4E8-39A4-010F-28B6B0708D2D}"/>
              </a:ext>
            </a:extLst>
          </p:cNvPr>
          <p:cNvCxnSpPr/>
          <p:nvPr/>
        </p:nvCxnSpPr>
        <p:spPr>
          <a:xfrm>
            <a:off x="914399" y="1552219"/>
            <a:ext cx="3017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/>
          </p:cNvSpPr>
          <p:nvPr/>
        </p:nvSpPr>
        <p:spPr>
          <a:xfrm>
            <a:off x="914400" y="722912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/>
              <a:t>OVERVIEW</a:t>
            </a:r>
            <a:endParaRPr lang="en-US" sz="4400" b="0" dirty="0">
              <a:latin typeface="Simplon Norm" panose="020B050003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07D0C-DEC9-EB2F-CB47-ECAB9C5B986C}"/>
              </a:ext>
            </a:extLst>
          </p:cNvPr>
          <p:cNvSpPr txBox="1"/>
          <p:nvPr/>
        </p:nvSpPr>
        <p:spPr>
          <a:xfrm>
            <a:off x="829491" y="2171927"/>
            <a:ext cx="104481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Inappropriate implementation in </a:t>
            </a:r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File System API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in Google Chrome on Windows </a:t>
            </a:r>
            <a:endParaRPr lang="vi-V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implon Norm" panose="020B050003000000000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Version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prior to 97.0.4692.71 </a:t>
            </a:r>
            <a:endParaRPr lang="vi-V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implon Norm" panose="020B050003000000000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0000"/>
                </a:solidFill>
                <a:highlight>
                  <a:srgbClr val="FFFFFF"/>
                </a:highlight>
                <a:latin typeface="Simplon Norm" panose="020B0500030000000000"/>
              </a:rPr>
              <a:t>A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llowed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 a remote attacker to obtain potentially </a:t>
            </a:r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sensitive information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via a </a:t>
            </a:r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crafted HTML page</a:t>
            </a:r>
            <a:endParaRPr lang="en-US" sz="2000" b="1" i="1" dirty="0">
              <a:latin typeface="Simplon Norm" panose="020B050003000000000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9DE69B-B34A-E413-98D0-2DAD8650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3632248"/>
            <a:ext cx="10134601" cy="21831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8D4A52-6D3D-91E9-7DA7-D33F604DC616}"/>
              </a:ext>
            </a:extLst>
          </p:cNvPr>
          <p:cNvSpPr txBox="1"/>
          <p:nvPr/>
        </p:nvSpPr>
        <p:spPr>
          <a:xfrm>
            <a:off x="829491" y="1584577"/>
            <a:ext cx="62048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200" dirty="0">
                <a:latin typeface="SimplonNorm"/>
              </a:rPr>
              <a:t>Description CVE-2022-0337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D66D1F7-1F28-61F5-ED23-95E6A60FE8C6}"/>
              </a:ext>
            </a:extLst>
          </p:cNvPr>
          <p:cNvCxnSpPr>
            <a:cxnSpLocks/>
          </p:cNvCxnSpPr>
          <p:nvPr/>
        </p:nvCxnSpPr>
        <p:spPr>
          <a:xfrm>
            <a:off x="914399" y="1393416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DF4572-9382-ABC2-64AD-111E1BCE9D2C}"/>
              </a:ext>
            </a:extLst>
          </p:cNvPr>
          <p:cNvSpPr txBox="1"/>
          <p:nvPr/>
        </p:nvSpPr>
        <p:spPr>
          <a:xfrm>
            <a:off x="3467098" y="58288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50F22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Information about CVE-2022-0337</a:t>
            </a:r>
            <a:r>
              <a:rPr lang="en-US" sz="1400" dirty="0">
                <a:solidFill>
                  <a:srgbClr val="050F22"/>
                </a:solidFill>
                <a:highlight>
                  <a:srgbClr val="FFFFFF"/>
                </a:highlight>
                <a:latin typeface="Simplon Norm" panose="020B0500030000000000"/>
              </a:rPr>
              <a:t> on</a:t>
            </a:r>
            <a:r>
              <a:rPr lang="en-US" sz="1400" b="0" i="0" dirty="0">
                <a:solidFill>
                  <a:srgbClr val="050F22"/>
                </a:solidFill>
                <a:effectLst/>
                <a:highlight>
                  <a:srgbClr val="FFFFFF"/>
                </a:highlight>
                <a:latin typeface="Simplon Norm" panose="020B0500030000000000"/>
              </a:rPr>
              <a:t> NIST NVD</a:t>
            </a:r>
            <a:endParaRPr lang="en-US" sz="1400" dirty="0">
              <a:latin typeface="Simplon Norm" panose="020B050003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987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E022F33-6F0A-8AE0-C47A-D95A290E7F2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62" y="0"/>
            <a:ext cx="12222961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D46F6E-97D5-E6DE-FAED-A7EF94F7831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5237" y="2200823"/>
            <a:ext cx="3072384" cy="4046713"/>
          </a:xfrm>
          <a:ln>
            <a:solidFill>
              <a:srgbClr val="0000F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8719-7935-6107-D313-20B6730654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33315" y="2174457"/>
            <a:ext cx="3072384" cy="4150142"/>
          </a:xfrm>
          <a:ln>
            <a:solidFill>
              <a:srgbClr val="0000F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830A-52BD-F255-FF10-5AEADB82EE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561" y="2174456"/>
            <a:ext cx="3074635" cy="4150143"/>
          </a:xfrm>
          <a:ln>
            <a:solidFill>
              <a:srgbClr val="0000F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50B821-3575-A1E4-35F3-3A514A8F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25" y="610463"/>
            <a:ext cx="10614549" cy="530017"/>
          </a:xfrm>
        </p:spPr>
        <p:txBody>
          <a:bodyPr/>
          <a:lstStyle/>
          <a:p>
            <a:pPr algn="just"/>
            <a:r>
              <a:rPr lang="en-US" sz="4000" b="0" dirty="0">
                <a:latin typeface="Simplon Norm" panose="020B0500030000000000"/>
              </a:rPr>
              <a:t>STRUCTURE OF TARGET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E0A535-F316-6AE6-7E30-43F295905A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4104" y="2486538"/>
            <a:ext cx="2176891" cy="276999"/>
          </a:xfrm>
        </p:spPr>
        <p:txBody>
          <a:bodyPr/>
          <a:lstStyle/>
          <a:p>
            <a:pPr marL="0" indent="0">
              <a:buNone/>
            </a:pPr>
            <a:r>
              <a:rPr lang="vi-VN" sz="2000" dirty="0">
                <a:latin typeface="SimplonNorm"/>
              </a:rPr>
              <a:t>Google Chrome</a:t>
            </a:r>
            <a:endParaRPr lang="en-US" sz="2000" dirty="0">
              <a:latin typeface="SimplonNorm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B0813B-08A1-FFB5-45A8-D23AF95B2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5699" y="2469461"/>
            <a:ext cx="2176891" cy="276999"/>
          </a:xfrm>
        </p:spPr>
        <p:txBody>
          <a:bodyPr/>
          <a:lstStyle/>
          <a:p>
            <a:pPr marL="0" indent="0">
              <a:buNone/>
            </a:pPr>
            <a:r>
              <a:rPr lang="vi-VN" sz="2000" dirty="0">
                <a:latin typeface="SimplonNorm"/>
              </a:rPr>
              <a:t>File System API</a:t>
            </a:r>
            <a:endParaRPr lang="en-US" sz="2000" dirty="0">
              <a:latin typeface="SimplonNorm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1457260-F1CC-A21C-02BC-CD6BAA7684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9220" y="2469461"/>
            <a:ext cx="2908676" cy="276999"/>
          </a:xfrm>
        </p:spPr>
        <p:txBody>
          <a:bodyPr/>
          <a:lstStyle/>
          <a:p>
            <a:pPr marL="0" indent="0">
              <a:buNone/>
            </a:pPr>
            <a:r>
              <a:rPr lang="vi-VN" sz="2000" dirty="0">
                <a:latin typeface="SimplonNorm"/>
              </a:rPr>
              <a:t>Environment Variables</a:t>
            </a:r>
            <a:endParaRPr lang="en-US" sz="2000" dirty="0">
              <a:latin typeface="SimplonNorm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5E28433-F8B4-006C-A303-165750AD22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84104" y="3020574"/>
            <a:ext cx="2650948" cy="3046988"/>
          </a:xfrm>
        </p:spPr>
        <p:txBody>
          <a:bodyPr/>
          <a:lstStyle/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implonNorm"/>
              </a:rPr>
              <a:t>Web browser developed by Google.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endParaRPr lang="vi-VN" sz="1800" dirty="0">
              <a:solidFill>
                <a:schemeClr val="tx1"/>
              </a:solidFill>
              <a:latin typeface="SimplonNorm"/>
            </a:endParaRP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implonNorm"/>
              </a:rPr>
              <a:t>Chromium aims to build a safer, faster, and more stable way.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endParaRPr lang="vi-VN" sz="1800" dirty="0">
              <a:solidFill>
                <a:schemeClr val="tx1"/>
              </a:solidFill>
              <a:latin typeface="SimplonNorm"/>
            </a:endParaRP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SimplonNorm"/>
              </a:rPr>
              <a:t>ChromiumOS</a:t>
            </a:r>
            <a:r>
              <a:rPr lang="en-US" sz="1800" dirty="0">
                <a:solidFill>
                  <a:schemeClr val="tx1"/>
                </a:solidFill>
                <a:latin typeface="SimplonNorm"/>
              </a:rPr>
              <a:t> aims to provide a fast, simple, and more secure computing experience.</a:t>
            </a:r>
            <a:endParaRPr lang="vi-VN" sz="1800" dirty="0">
              <a:solidFill>
                <a:schemeClr val="tx1"/>
              </a:solidFill>
              <a:latin typeface="SimplonNorm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17B931-97FF-AC65-6136-49AC843B9C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5699" y="3020574"/>
            <a:ext cx="2562998" cy="2215991"/>
          </a:xfrm>
        </p:spPr>
        <p:txBody>
          <a:bodyPr/>
          <a:lstStyle/>
          <a:p>
            <a:r>
              <a:rPr lang="vi-VN" sz="1800" dirty="0">
                <a:latin typeface="SimplonNorm"/>
              </a:rPr>
              <a:t>C</a:t>
            </a:r>
            <a:r>
              <a:rPr lang="en-US" sz="1800" dirty="0" err="1">
                <a:latin typeface="SimplonNorm"/>
              </a:rPr>
              <a:t>reate</a:t>
            </a:r>
            <a:r>
              <a:rPr lang="en-US" sz="1800" dirty="0">
                <a:latin typeface="SimplonNorm"/>
              </a:rPr>
              <a:t>, read, navigate, and write to the user's local file system. </a:t>
            </a:r>
          </a:p>
          <a:p>
            <a:endParaRPr lang="en-US" sz="1800" dirty="0">
              <a:latin typeface="SimplonNorm"/>
            </a:endParaRPr>
          </a:p>
          <a:p>
            <a:r>
              <a:rPr lang="en-US" sz="1800" dirty="0">
                <a:latin typeface="SimplonNorm"/>
              </a:rPr>
              <a:t>With this API, Chrome Apps can read and write to a user-selected location.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2AC281-F97B-E547-9E74-52674AF575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9220" y="3015098"/>
            <a:ext cx="2610023" cy="2492990"/>
          </a:xfrm>
        </p:spPr>
        <p:txBody>
          <a:bodyPr/>
          <a:lstStyle/>
          <a:p>
            <a:r>
              <a:rPr lang="vi-VN" sz="1800" dirty="0">
                <a:latin typeface="SimplonNorm"/>
              </a:rPr>
              <a:t>V</a:t>
            </a:r>
            <a:r>
              <a:rPr lang="en-US" sz="1800" dirty="0" err="1">
                <a:latin typeface="SimplonNorm"/>
              </a:rPr>
              <a:t>ariables</a:t>
            </a:r>
            <a:r>
              <a:rPr lang="en-US" sz="1800" dirty="0">
                <a:latin typeface="SimplonNorm"/>
              </a:rPr>
              <a:t> available to your program/application dynamically during runtime.</a:t>
            </a:r>
          </a:p>
          <a:p>
            <a:endParaRPr lang="en-US" sz="1800" dirty="0">
              <a:latin typeface="SimplonNorm"/>
            </a:endParaRPr>
          </a:p>
          <a:p>
            <a:r>
              <a:rPr lang="en-US" sz="1800" dirty="0">
                <a:latin typeface="SimplonNorm"/>
              </a:rPr>
              <a:t>The value come from text files, third-party secret managers, calling scripts, etc.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8EAC1-5DD6-28F2-703C-579D6FC6B567}"/>
              </a:ext>
            </a:extLst>
          </p:cNvPr>
          <p:cNvCxnSpPr>
            <a:cxnSpLocks/>
          </p:cNvCxnSpPr>
          <p:nvPr/>
        </p:nvCxnSpPr>
        <p:spPr>
          <a:xfrm>
            <a:off x="788725" y="1317217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0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611FF-6F04-2482-59C5-34DDCFBEABCB}"/>
              </a:ext>
            </a:extLst>
          </p:cNvPr>
          <p:cNvSpPr txBox="1">
            <a:spLocks/>
          </p:cNvSpPr>
          <p:nvPr/>
        </p:nvSpPr>
        <p:spPr>
          <a:xfrm>
            <a:off x="914400" y="2009989"/>
            <a:ext cx="9742714" cy="4498387"/>
          </a:xfrm>
          <a:prstGeom prst="rect">
            <a:avLst/>
          </a:prstGeom>
        </p:spPr>
        <p:txBody>
          <a:bodyPr wrap="square" lIns="0" tIns="0" rIns="0" bIns="0" numCol="3" spcCol="4572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 Overviews</a:t>
            </a:r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Structure of target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Analysis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Exploitation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Remediation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79992-E4E8-39A4-010F-28B6B0708D2D}"/>
              </a:ext>
            </a:extLst>
          </p:cNvPr>
          <p:cNvCxnSpPr/>
          <p:nvPr/>
        </p:nvCxnSpPr>
        <p:spPr>
          <a:xfrm>
            <a:off x="914399" y="1552219"/>
            <a:ext cx="3017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/>
          </p:cNvSpPr>
          <p:nvPr/>
        </p:nvSpPr>
        <p:spPr>
          <a:xfrm>
            <a:off x="914400" y="722912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en-US" sz="4400" b="0" dirty="0">
                <a:latin typeface="Simplon Norm" panose="020B0500030000000000"/>
              </a:rPr>
              <a:t>ANALYSIS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/>
          </p:cNvCxnSpPr>
          <p:nvPr/>
        </p:nvCxnSpPr>
        <p:spPr>
          <a:xfrm>
            <a:off x="914399" y="1393416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7BF4-0AFB-B87C-E522-0D5C10CF64B1}"/>
              </a:ext>
            </a:extLst>
          </p:cNvPr>
          <p:cNvSpPr txBox="1">
            <a:spLocks/>
          </p:cNvSpPr>
          <p:nvPr/>
        </p:nvSpPr>
        <p:spPr>
          <a:xfrm>
            <a:off x="927605" y="1955039"/>
            <a:ext cx="3209485" cy="38607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0C3EA0D-7506-3DA0-D1ED-16E4D859C531}"/>
              </a:ext>
            </a:extLst>
          </p:cNvPr>
          <p:cNvSpPr txBox="1">
            <a:spLocks/>
          </p:cNvSpPr>
          <p:nvPr/>
        </p:nvSpPr>
        <p:spPr>
          <a:xfrm>
            <a:off x="4496307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C2CFED0-646B-BFBF-72A8-366B1D7BB9B6}"/>
              </a:ext>
            </a:extLst>
          </p:cNvPr>
          <p:cNvSpPr txBox="1">
            <a:spLocks/>
          </p:cNvSpPr>
          <p:nvPr/>
        </p:nvSpPr>
        <p:spPr>
          <a:xfrm>
            <a:off x="8065008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5C1E3-D677-96DE-EEE1-BF8F3DD848B3}"/>
              </a:ext>
            </a:extLst>
          </p:cNvPr>
          <p:cNvSpPr txBox="1"/>
          <p:nvPr/>
        </p:nvSpPr>
        <p:spPr>
          <a:xfrm>
            <a:off x="862146" y="4223816"/>
            <a:ext cx="9794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Simplon Norm" panose="020B0500030000000000"/>
              </a:rPr>
              <a:t>Leak</a:t>
            </a:r>
            <a:r>
              <a:rPr lang="en-US" sz="2000" b="1" i="1" dirty="0">
                <a:latin typeface="Simplon Norm" panose="020B0500030000000000"/>
              </a:rPr>
              <a:t> user’s sensitive information</a:t>
            </a:r>
            <a:r>
              <a:rPr lang="en-US" sz="2000" dirty="0">
                <a:latin typeface="Simplon Norm" panose="020B0500030000000000"/>
              </a:rPr>
              <a:t> stored inside a </a:t>
            </a:r>
            <a:r>
              <a:rPr lang="en-US" sz="2000" b="1" i="1" dirty="0">
                <a:latin typeface="Simplon Norm" panose="020B0500030000000000"/>
              </a:rPr>
              <a:t>system environment variables.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098AB-35CE-DEBD-4809-745676A43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"/>
          <a:stretch/>
        </p:blipFill>
        <p:spPr>
          <a:xfrm>
            <a:off x="862146" y="1789469"/>
            <a:ext cx="9562911" cy="1764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1FA17-4B6B-2295-E8C9-BF12F1028876}"/>
              </a:ext>
            </a:extLst>
          </p:cNvPr>
          <p:cNvSpPr txBox="1"/>
          <p:nvPr/>
        </p:nvSpPr>
        <p:spPr>
          <a:xfrm>
            <a:off x="862146" y="5231914"/>
            <a:ext cx="9236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Simplon Norm" panose="020B0500030000000000"/>
              </a:rPr>
              <a:t>File system access API, more specifically in </a:t>
            </a:r>
            <a:r>
              <a:rPr lang="en-US" sz="2000" b="1" i="1" dirty="0" err="1">
                <a:latin typeface="Simplon Norm" panose="020B0500030000000000"/>
              </a:rPr>
              <a:t>window.showSaveFilePicker</a:t>
            </a:r>
            <a:r>
              <a:rPr lang="en-US" sz="2000" b="1" i="1" dirty="0">
                <a:latin typeface="Simplon Norm" panose="020B0500030000000000"/>
              </a:rPr>
              <a:t>() method</a:t>
            </a:r>
            <a:r>
              <a:rPr lang="en-US" sz="2000" dirty="0">
                <a:latin typeface="Simplon Norm" panose="020B050003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15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611FF-6F04-2482-59C5-34DDCFBEABCB}"/>
              </a:ext>
            </a:extLst>
          </p:cNvPr>
          <p:cNvSpPr txBox="1">
            <a:spLocks/>
          </p:cNvSpPr>
          <p:nvPr/>
        </p:nvSpPr>
        <p:spPr>
          <a:xfrm>
            <a:off x="914400" y="2009989"/>
            <a:ext cx="9742714" cy="4498387"/>
          </a:xfrm>
          <a:prstGeom prst="rect">
            <a:avLst/>
          </a:prstGeom>
        </p:spPr>
        <p:txBody>
          <a:bodyPr wrap="square" lIns="0" tIns="0" rIns="0" bIns="0" numCol="3" spcCol="4572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 Overviews</a:t>
            </a:r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Structure of target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Analysis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Exploitation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Remediation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79992-E4E8-39A4-010F-28B6B0708D2D}"/>
              </a:ext>
            </a:extLst>
          </p:cNvPr>
          <p:cNvCxnSpPr/>
          <p:nvPr/>
        </p:nvCxnSpPr>
        <p:spPr>
          <a:xfrm>
            <a:off x="914399" y="1552219"/>
            <a:ext cx="3017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/>
          </p:cNvSpPr>
          <p:nvPr/>
        </p:nvSpPr>
        <p:spPr>
          <a:xfrm>
            <a:off x="914400" y="722912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/>
              <a:t>Environment Variables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/>
          </p:cNvCxnSpPr>
          <p:nvPr/>
        </p:nvCxnSpPr>
        <p:spPr>
          <a:xfrm>
            <a:off x="914399" y="1393416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7BF4-0AFB-B87C-E522-0D5C10CF64B1}"/>
              </a:ext>
            </a:extLst>
          </p:cNvPr>
          <p:cNvSpPr txBox="1">
            <a:spLocks/>
          </p:cNvSpPr>
          <p:nvPr/>
        </p:nvSpPr>
        <p:spPr>
          <a:xfrm>
            <a:off x="927605" y="1955039"/>
            <a:ext cx="3209485" cy="38607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0C3EA0D-7506-3DA0-D1ED-16E4D859C531}"/>
              </a:ext>
            </a:extLst>
          </p:cNvPr>
          <p:cNvSpPr txBox="1">
            <a:spLocks/>
          </p:cNvSpPr>
          <p:nvPr/>
        </p:nvSpPr>
        <p:spPr>
          <a:xfrm>
            <a:off x="4496307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C2CFED0-646B-BFBF-72A8-366B1D7BB9B6}"/>
              </a:ext>
            </a:extLst>
          </p:cNvPr>
          <p:cNvSpPr txBox="1">
            <a:spLocks/>
          </p:cNvSpPr>
          <p:nvPr/>
        </p:nvSpPr>
        <p:spPr>
          <a:xfrm>
            <a:off x="8065008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55B63-456F-B471-91D0-7AF35F46AE8A}"/>
              </a:ext>
            </a:extLst>
          </p:cNvPr>
          <p:cNvSpPr txBox="1"/>
          <p:nvPr/>
        </p:nvSpPr>
        <p:spPr>
          <a:xfrm>
            <a:off x="809157" y="1756937"/>
            <a:ext cx="8291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/>
              <a:t>Example: Get username from CMD and Windows PowerShell.</a:t>
            </a:r>
            <a:endParaRPr lang="en-US" sz="2000" dirty="0">
              <a:latin typeface="Simplon Norm" panose="020B050003000000000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5ADEC-33F3-A925-6CBB-506BEC9B0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40" y="2355149"/>
            <a:ext cx="5033388" cy="1573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9A38A-9720-F657-9E39-8076C5D292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149"/>
          <a:stretch/>
        </p:blipFill>
        <p:spPr>
          <a:xfrm>
            <a:off x="5176678" y="4046584"/>
            <a:ext cx="6394836" cy="1839205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E071ED1-CA36-9D3F-6B0A-59AD07FEF04E}"/>
              </a:ext>
            </a:extLst>
          </p:cNvPr>
          <p:cNvSpPr txBox="1">
            <a:spLocks/>
          </p:cNvSpPr>
          <p:nvPr/>
        </p:nvSpPr>
        <p:spPr>
          <a:xfrm>
            <a:off x="1758360" y="4161872"/>
            <a:ext cx="3418318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600" dirty="0"/>
              <a:t>Get username from CMD.</a:t>
            </a:r>
            <a:endParaRPr lang="en-US" sz="160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29C1F1E-F60C-729A-4059-59BE001554F1}"/>
              </a:ext>
            </a:extLst>
          </p:cNvPr>
          <p:cNvSpPr txBox="1">
            <a:spLocks/>
          </p:cNvSpPr>
          <p:nvPr/>
        </p:nvSpPr>
        <p:spPr>
          <a:xfrm>
            <a:off x="6463146" y="6140426"/>
            <a:ext cx="4961411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dirty="0"/>
              <a:t>Get username from Windows PowerShell.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316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611FF-6F04-2482-59C5-34DDCFBEABCB}"/>
              </a:ext>
            </a:extLst>
          </p:cNvPr>
          <p:cNvSpPr txBox="1">
            <a:spLocks/>
          </p:cNvSpPr>
          <p:nvPr/>
        </p:nvSpPr>
        <p:spPr>
          <a:xfrm>
            <a:off x="914400" y="2009989"/>
            <a:ext cx="9742714" cy="4498387"/>
          </a:xfrm>
          <a:prstGeom prst="rect">
            <a:avLst/>
          </a:prstGeom>
        </p:spPr>
        <p:txBody>
          <a:bodyPr wrap="square" lIns="0" tIns="0" rIns="0" bIns="0" numCol="3" spcCol="4572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 Overviews</a:t>
            </a:r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Structure of target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Analysis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Exploitation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Remediation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79992-E4E8-39A4-010F-28B6B0708D2D}"/>
              </a:ext>
            </a:extLst>
          </p:cNvPr>
          <p:cNvCxnSpPr/>
          <p:nvPr/>
        </p:nvCxnSpPr>
        <p:spPr>
          <a:xfrm>
            <a:off x="914399" y="1552219"/>
            <a:ext cx="3017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/>
          </p:cNvSpPr>
          <p:nvPr/>
        </p:nvSpPr>
        <p:spPr>
          <a:xfrm>
            <a:off x="914399" y="607720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/>
              <a:t>Environment Variables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/>
          </p:cNvCxnSpPr>
          <p:nvPr/>
        </p:nvCxnSpPr>
        <p:spPr>
          <a:xfrm>
            <a:off x="927605" y="1295445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7BF4-0AFB-B87C-E522-0D5C10CF64B1}"/>
              </a:ext>
            </a:extLst>
          </p:cNvPr>
          <p:cNvSpPr txBox="1">
            <a:spLocks/>
          </p:cNvSpPr>
          <p:nvPr/>
        </p:nvSpPr>
        <p:spPr>
          <a:xfrm>
            <a:off x="927605" y="1955039"/>
            <a:ext cx="3209485" cy="38607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0C3EA0D-7506-3DA0-D1ED-16E4D859C531}"/>
              </a:ext>
            </a:extLst>
          </p:cNvPr>
          <p:cNvSpPr txBox="1">
            <a:spLocks/>
          </p:cNvSpPr>
          <p:nvPr/>
        </p:nvSpPr>
        <p:spPr>
          <a:xfrm>
            <a:off x="4496307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C2CFED0-646B-BFBF-72A8-366B1D7BB9B6}"/>
              </a:ext>
            </a:extLst>
          </p:cNvPr>
          <p:cNvSpPr txBox="1">
            <a:spLocks/>
          </p:cNvSpPr>
          <p:nvPr/>
        </p:nvSpPr>
        <p:spPr>
          <a:xfrm>
            <a:off x="8065008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55B63-456F-B471-91D0-7AF35F46AE8A}"/>
              </a:ext>
            </a:extLst>
          </p:cNvPr>
          <p:cNvSpPr txBox="1"/>
          <p:nvPr/>
        </p:nvSpPr>
        <p:spPr>
          <a:xfrm>
            <a:off x="859971" y="1635711"/>
            <a:ext cx="8316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Example2</a:t>
            </a:r>
            <a:r>
              <a:rPr lang="vi-VN" sz="2000" dirty="0"/>
              <a:t>: </a:t>
            </a:r>
            <a:r>
              <a:rPr lang="en-US" sz="2000" dirty="0">
                <a:latin typeface="Simplon Norm" panose="020B0500030000000000"/>
              </a:rPr>
              <a:t>Save file name as environment variable: </a:t>
            </a:r>
            <a:r>
              <a:rPr lang="en-US" sz="2000" b="1" i="1" dirty="0">
                <a:latin typeface="Simplon Norm" panose="020B0500030000000000"/>
              </a:rPr>
              <a:t>%username%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C27BC4-C0F1-C6AD-92B1-73D3EBD727BD}"/>
              </a:ext>
            </a:extLst>
          </p:cNvPr>
          <p:cNvSpPr txBox="1">
            <a:spLocks/>
          </p:cNvSpPr>
          <p:nvPr/>
        </p:nvSpPr>
        <p:spPr>
          <a:xfrm>
            <a:off x="2162045" y="3199325"/>
            <a:ext cx="3418318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600" dirty="0"/>
              <a:t>Create file with content is “inside”.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2A99B-90CD-6C84-C993-458F78693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3"/>
          <a:stretch/>
        </p:blipFill>
        <p:spPr>
          <a:xfrm>
            <a:off x="981891" y="2300314"/>
            <a:ext cx="5548232" cy="787440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CF58C85-14AB-D8DD-A96E-72E42CD751B1}"/>
              </a:ext>
            </a:extLst>
          </p:cNvPr>
          <p:cNvSpPr txBox="1">
            <a:spLocks/>
          </p:cNvSpPr>
          <p:nvPr/>
        </p:nvSpPr>
        <p:spPr>
          <a:xfrm>
            <a:off x="3606333" y="7986301"/>
            <a:ext cx="3418318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Result of creating file.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75607-5F1F-873C-0C53-0113F1441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926" r="7997"/>
          <a:stretch/>
        </p:blipFill>
        <p:spPr>
          <a:xfrm>
            <a:off x="4571140" y="3636018"/>
            <a:ext cx="6901173" cy="24619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031088-0149-1862-DB5D-6D2612D37DCC}"/>
              </a:ext>
            </a:extLst>
          </p:cNvPr>
          <p:cNvSpPr txBox="1"/>
          <p:nvPr/>
        </p:nvSpPr>
        <p:spPr>
          <a:xfrm>
            <a:off x="7010400" y="61685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implon Norm" panose="020B0500030000000000"/>
              </a:rPr>
              <a:t>Result of creating file.</a:t>
            </a:r>
          </a:p>
        </p:txBody>
      </p:sp>
    </p:spTree>
    <p:extLst>
      <p:ext uri="{BB962C8B-B14F-4D97-AF65-F5344CB8AC3E}">
        <p14:creationId xmlns:p14="http://schemas.microsoft.com/office/powerpoint/2010/main" val="260365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611FF-6F04-2482-59C5-34DDCFBEABCB}"/>
              </a:ext>
            </a:extLst>
          </p:cNvPr>
          <p:cNvSpPr txBox="1">
            <a:spLocks/>
          </p:cNvSpPr>
          <p:nvPr/>
        </p:nvSpPr>
        <p:spPr>
          <a:xfrm>
            <a:off x="914400" y="2009989"/>
            <a:ext cx="9742714" cy="4498387"/>
          </a:xfrm>
          <a:prstGeom prst="rect">
            <a:avLst/>
          </a:prstGeom>
        </p:spPr>
        <p:txBody>
          <a:bodyPr wrap="square" lIns="0" tIns="0" rIns="0" bIns="0" numCol="3" spcCol="45720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 Overviews</a:t>
            </a:r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Structure of target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Analysis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Exploitation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Remediation</a:t>
            </a:r>
            <a:endParaRPr lang="vi-VN" sz="2400" dirty="0"/>
          </a:p>
          <a:p>
            <a:pPr marL="457200" indent="-457200">
              <a:spcBef>
                <a:spcPts val="2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implon Norm" panose="020B0500030000000000"/>
              </a:rPr>
              <a:t>Demo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79992-E4E8-39A4-010F-28B6B0708D2D}"/>
              </a:ext>
            </a:extLst>
          </p:cNvPr>
          <p:cNvCxnSpPr/>
          <p:nvPr/>
        </p:nvCxnSpPr>
        <p:spPr>
          <a:xfrm>
            <a:off x="914399" y="1552219"/>
            <a:ext cx="30175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/>
          </p:cNvSpPr>
          <p:nvPr/>
        </p:nvSpPr>
        <p:spPr>
          <a:xfrm>
            <a:off x="914399" y="607720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vi-VN" sz="4400" b="0" dirty="0">
                <a:latin typeface="Simplon Norm" panose="020B0500030000000000"/>
              </a:rPr>
              <a:t>File system API</a:t>
            </a:r>
            <a:endParaRPr lang="en-US" sz="4400" b="0" dirty="0">
              <a:latin typeface="Simplon Norm" panose="020B050003000000000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/>
          </p:cNvCxnSpPr>
          <p:nvPr/>
        </p:nvCxnSpPr>
        <p:spPr>
          <a:xfrm>
            <a:off x="927605" y="1295445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7BF4-0AFB-B87C-E522-0D5C10CF64B1}"/>
              </a:ext>
            </a:extLst>
          </p:cNvPr>
          <p:cNvSpPr txBox="1">
            <a:spLocks/>
          </p:cNvSpPr>
          <p:nvPr/>
        </p:nvSpPr>
        <p:spPr>
          <a:xfrm>
            <a:off x="927605" y="1955039"/>
            <a:ext cx="3209485" cy="38607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0C3EA0D-7506-3DA0-D1ED-16E4D859C531}"/>
              </a:ext>
            </a:extLst>
          </p:cNvPr>
          <p:cNvSpPr txBox="1">
            <a:spLocks/>
          </p:cNvSpPr>
          <p:nvPr/>
        </p:nvSpPr>
        <p:spPr>
          <a:xfrm>
            <a:off x="4496307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C2CFED0-646B-BFBF-72A8-366B1D7BB9B6}"/>
              </a:ext>
            </a:extLst>
          </p:cNvPr>
          <p:cNvSpPr txBox="1">
            <a:spLocks/>
          </p:cNvSpPr>
          <p:nvPr/>
        </p:nvSpPr>
        <p:spPr>
          <a:xfrm>
            <a:off x="8065008" y="1955039"/>
            <a:ext cx="3209485" cy="896459"/>
          </a:xfrm>
          <a:prstGeom prst="roundRect">
            <a:avLst>
              <a:gd name="adj" fmla="val 2942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SimplonNor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55B63-456F-B471-91D0-7AF35F46AE8A}"/>
              </a:ext>
            </a:extLst>
          </p:cNvPr>
          <p:cNvSpPr txBox="1"/>
          <p:nvPr/>
        </p:nvSpPr>
        <p:spPr>
          <a:xfrm>
            <a:off x="925285" y="1555341"/>
            <a:ext cx="8316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Simplon Norm" panose="020B0500030000000000"/>
              </a:rPr>
              <a:t>Save file with function </a:t>
            </a:r>
            <a:r>
              <a:rPr lang="vi-VN" sz="2000" b="1" i="1" dirty="0">
                <a:latin typeface="Simplon Norm" panose="020B0500030000000000"/>
              </a:rPr>
              <a:t>showSaveFilePicker().</a:t>
            </a:r>
            <a:endParaRPr lang="en-US" sz="2000" b="1" i="1" dirty="0">
              <a:latin typeface="Simplon Norm" panose="020B050003000000000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CF58C85-14AB-D8DD-A96E-72E42CD751B1}"/>
              </a:ext>
            </a:extLst>
          </p:cNvPr>
          <p:cNvSpPr txBox="1">
            <a:spLocks/>
          </p:cNvSpPr>
          <p:nvPr/>
        </p:nvSpPr>
        <p:spPr>
          <a:xfrm>
            <a:off x="3606333" y="7986301"/>
            <a:ext cx="3418318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Result of creating file.</a:t>
            </a:r>
            <a:endParaRPr lang="en-US" sz="14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AA0AE2-785F-A756-6BE3-D3D6DF3A09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289" y="2115779"/>
            <a:ext cx="7480061" cy="4005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FF6263-C7A4-BDB4-FFD6-4A30DAE2F43B}"/>
              </a:ext>
            </a:extLst>
          </p:cNvPr>
          <p:cNvSpPr txBox="1"/>
          <p:nvPr/>
        </p:nvSpPr>
        <p:spPr>
          <a:xfrm>
            <a:off x="4278086" y="6193937"/>
            <a:ext cx="6139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latin typeface="Simplon Norm" panose="020B0500030000000000"/>
              </a:rPr>
              <a:t>suggestedName</a:t>
            </a:r>
            <a:r>
              <a:rPr lang="en-US" sz="1600" b="1" i="1" dirty="0">
                <a:latin typeface="Simplon Norm" panose="020B0500030000000000"/>
              </a:rPr>
              <a:t>: </a:t>
            </a:r>
            <a:r>
              <a:rPr lang="en-US" sz="1600" i="1" dirty="0">
                <a:latin typeface="Simplon Norm" panose="020B0500030000000000"/>
              </a:rPr>
              <a:t>filename user want to save</a:t>
            </a:r>
          </a:p>
        </p:txBody>
      </p:sp>
    </p:spTree>
    <p:extLst>
      <p:ext uri="{BB962C8B-B14F-4D97-AF65-F5344CB8AC3E}">
        <p14:creationId xmlns:p14="http://schemas.microsoft.com/office/powerpoint/2010/main" val="203304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892A-F161-6768-C3EA-04CC0B08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ECFCC-785D-D4B1-5CDB-5CF0EF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1329"/>
            <a:ext cx="10525328" cy="504754"/>
          </a:xfrm>
        </p:spPr>
        <p:txBody>
          <a:bodyPr/>
          <a:lstStyle/>
          <a:p>
            <a:r>
              <a:rPr lang="vi-VN" sz="4000" b="0" dirty="0"/>
              <a:t>AGENDA</a:t>
            </a:r>
            <a:endParaRPr lang="en-US" sz="4000" b="0" dirty="0">
              <a:latin typeface="Simplon Norm" panose="020B0500030000000000"/>
            </a:endParaRP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77EB6A7-5C55-EE9D-BF47-7C2CFD33C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433DAD1-DC54-C39D-2BE4-BAC9D0560A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4399" y="607720"/>
            <a:ext cx="10525328" cy="555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Simplon Norm Bold" panose="020B0500030000000000" pitchFamily="34" charset="77"/>
                <a:ea typeface="+mj-ea"/>
                <a:cs typeface="+mj-cs"/>
              </a:defRPr>
            </a:lvl1pPr>
          </a:lstStyle>
          <a:p>
            <a:pPr algn="just"/>
            <a:r>
              <a:rPr lang="en-US" sz="4400" b="0" dirty="0">
                <a:latin typeface="Simplon Norm" panose="020B0500030000000000"/>
              </a:rPr>
              <a:t>EXPLOITATION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D7870-0E57-7390-2009-28B10733F8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27605" y="1295445"/>
            <a:ext cx="2468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CF58C85-14AB-D8DD-A96E-72E42CD751B1}"/>
              </a:ext>
            </a:extLst>
          </p:cNvPr>
          <p:cNvSpPr txBox="1">
            <a:spLocks/>
          </p:cNvSpPr>
          <p:nvPr/>
        </p:nvSpPr>
        <p:spPr>
          <a:xfrm>
            <a:off x="3606333" y="7986301"/>
            <a:ext cx="3418318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33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2pPr>
            <a:lvl3pPr marL="11113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11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4pPr>
            <a:lvl5pPr marL="296863" indent="-28575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515938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Simplon Norm Light" panose="020B0300030000000000" pitchFamily="34" charset="77"/>
                <a:ea typeface="+mn-ea"/>
                <a:cs typeface="+mn-cs"/>
              </a:defRPr>
            </a:lvl6pPr>
            <a:lvl7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16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7pPr>
            <a:lvl8pPr marL="11113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tabLst/>
              <a:defRPr sz="2000" b="0" i="1" kern="1200">
                <a:solidFill>
                  <a:schemeClr val="bg2"/>
                </a:solidFill>
                <a:latin typeface="Simplon Norm Light Italic" panose="020B0500030000000000" pitchFamily="34" charset="77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Result of creating file.</a:t>
            </a:r>
            <a:endParaRPr lang="en-US" sz="1400" dirty="0"/>
          </a:p>
        </p:txBody>
      </p:sp>
      <p:pic>
        <p:nvPicPr>
          <p:cNvPr id="6" name="Picture 5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154B6E06-18C7-09C4-A309-39686ED3D6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22921" r="-1518" b="40823"/>
          <a:stretch/>
        </p:blipFill>
        <p:spPr>
          <a:xfrm>
            <a:off x="914399" y="2504384"/>
            <a:ext cx="10565248" cy="21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2FDCC4BC09458786E82BE181D2F9" ma:contentTypeVersion="10" ma:contentTypeDescription="Create a new document." ma:contentTypeScope="" ma:versionID="532c9781360bb30ab2f699a6c00567d1">
  <xsd:schema xmlns:xsd="http://www.w3.org/2001/XMLSchema" xmlns:xs="http://www.w3.org/2001/XMLSchema" xmlns:p="http://schemas.microsoft.com/office/2006/metadata/properties" xmlns:ns3="009be74c-c238-490d-89bc-9ba2a36bec2e" targetNamespace="http://schemas.microsoft.com/office/2006/metadata/properties" ma:root="true" ma:fieldsID="296582d86d3508f1f4a724d6a905e647" ns3:_="">
    <xsd:import namespace="009be74c-c238-490d-89bc-9ba2a36bec2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be74c-c238-490d-89bc-9ba2a36bec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9be74c-c238-490d-89bc-9ba2a36bec2e" xsi:nil="true"/>
  </documentManagement>
</p:properties>
</file>

<file path=customXml/itemProps1.xml><?xml version="1.0" encoding="utf-8"?>
<ds:datastoreItem xmlns:ds="http://schemas.openxmlformats.org/officeDocument/2006/customXml" ds:itemID="{C74D7833-162A-405D-B606-03FAFD7AE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9be74c-c238-490d-89bc-9ba2a36be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7F166C-A6F3-43BF-945B-8CEC62AE7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261CC-9B71-439B-BB42-B960EE759647}">
  <ds:schemaRefs>
    <ds:schemaRef ds:uri="009be74c-c238-490d-89bc-9ba2a36bec2e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487</Words>
  <Application>Microsoft Office PowerPoint</Application>
  <PresentationFormat>Widescreen</PresentationFormat>
  <Paragraphs>126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CVE-2022-0337</vt:lpstr>
      <vt:lpstr>AGENDA</vt:lpstr>
      <vt:lpstr>AGENDA</vt:lpstr>
      <vt:lpstr>STRUCTURE OF TARGET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CVE-2022-0337</dc:title>
  <dc:creator>Nhat (Fellowship)</dc:creator>
  <cp:lastModifiedBy>Trang (Fellowship)</cp:lastModifiedBy>
  <cp:revision>39</cp:revision>
  <dcterms:created xsi:type="dcterms:W3CDTF">2024-06-11T02:37:08Z</dcterms:created>
  <dcterms:modified xsi:type="dcterms:W3CDTF">2024-06-16T16:20:12Z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0x01010074B72FDCC4BC09458786E82BE181D2F9</vt:lpwstr>
  </property>
</Properties>
</file>