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24B2C1-7F00-4189-AFF0-139844165EAB}"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2BF3914B-56E5-47BB-A5AA-58C5393938DD}">
      <dgm:prSet/>
      <dgm:spPr/>
      <dgm:t>
        <a:bodyPr/>
        <a:lstStyle/>
        <a:p>
          <a:r>
            <a:rPr lang="en-US"/>
            <a:t>Top speed: 30mph</a:t>
          </a:r>
        </a:p>
      </dgm:t>
    </dgm:pt>
    <dgm:pt modelId="{AC98C768-74B7-485B-8146-C1FFC288A46A}" type="parTrans" cxnId="{C32EFA40-F2BE-4647-A41A-4F23DAA1FA02}">
      <dgm:prSet/>
      <dgm:spPr/>
      <dgm:t>
        <a:bodyPr/>
        <a:lstStyle/>
        <a:p>
          <a:endParaRPr lang="en-US"/>
        </a:p>
      </dgm:t>
    </dgm:pt>
    <dgm:pt modelId="{58730AA5-ACC2-408D-BCFB-737FDFCF0529}" type="sibTrans" cxnId="{C32EFA40-F2BE-4647-A41A-4F23DAA1FA02}">
      <dgm:prSet/>
      <dgm:spPr/>
      <dgm:t>
        <a:bodyPr/>
        <a:lstStyle/>
        <a:p>
          <a:endParaRPr lang="en-US"/>
        </a:p>
      </dgm:t>
    </dgm:pt>
    <dgm:pt modelId="{31763E96-4562-4B00-AF02-0D01490E2B40}">
      <dgm:prSet/>
      <dgm:spPr/>
      <dgm:t>
        <a:bodyPr/>
        <a:lstStyle/>
        <a:p>
          <a:r>
            <a:rPr lang="en-US"/>
            <a:t>Max weight: 350lbs</a:t>
          </a:r>
        </a:p>
      </dgm:t>
    </dgm:pt>
    <dgm:pt modelId="{099DDABF-5844-45BC-9500-5CB7F9F4D7DC}" type="parTrans" cxnId="{6EE94D59-4D70-4421-8885-BD7E19AB8940}">
      <dgm:prSet/>
      <dgm:spPr/>
      <dgm:t>
        <a:bodyPr/>
        <a:lstStyle/>
        <a:p>
          <a:endParaRPr lang="en-US"/>
        </a:p>
      </dgm:t>
    </dgm:pt>
    <dgm:pt modelId="{BE02D6FB-B62D-43A1-AD74-87A7109553DD}" type="sibTrans" cxnId="{6EE94D59-4D70-4421-8885-BD7E19AB8940}">
      <dgm:prSet/>
      <dgm:spPr/>
      <dgm:t>
        <a:bodyPr/>
        <a:lstStyle/>
        <a:p>
          <a:endParaRPr lang="en-US"/>
        </a:p>
      </dgm:t>
    </dgm:pt>
    <dgm:pt modelId="{D907F2BD-D155-4773-8A65-7269FA0436B8}">
      <dgm:prSet/>
      <dgm:spPr/>
      <dgm:t>
        <a:bodyPr/>
        <a:lstStyle/>
        <a:p>
          <a:r>
            <a:rPr lang="en-US"/>
            <a:t>Max range: 45 minuets</a:t>
          </a:r>
        </a:p>
      </dgm:t>
    </dgm:pt>
    <dgm:pt modelId="{A12ECA42-8203-4A1E-A2F6-49E9E55E23C3}" type="parTrans" cxnId="{D43E1F03-D10D-4B66-8ED1-42652EA355AD}">
      <dgm:prSet/>
      <dgm:spPr/>
      <dgm:t>
        <a:bodyPr/>
        <a:lstStyle/>
        <a:p>
          <a:endParaRPr lang="en-US"/>
        </a:p>
      </dgm:t>
    </dgm:pt>
    <dgm:pt modelId="{59201CC8-C0D3-421D-A11A-F8356B8C1A7A}" type="sibTrans" cxnId="{D43E1F03-D10D-4B66-8ED1-42652EA355AD}">
      <dgm:prSet/>
      <dgm:spPr/>
      <dgm:t>
        <a:bodyPr/>
        <a:lstStyle/>
        <a:p>
          <a:endParaRPr lang="en-US"/>
        </a:p>
      </dgm:t>
    </dgm:pt>
    <dgm:pt modelId="{84817E55-06AE-4763-BB84-6D59B66C2280}">
      <dgm:prSet/>
      <dgm:spPr/>
      <dgm:t>
        <a:bodyPr/>
        <a:lstStyle/>
        <a:p>
          <a:r>
            <a:rPr lang="en-US"/>
            <a:t>0-30 time: 10 seconds</a:t>
          </a:r>
        </a:p>
      </dgm:t>
    </dgm:pt>
    <dgm:pt modelId="{B9DA23E7-C1D7-4844-A975-3B5D7AE87ABC}" type="parTrans" cxnId="{2A259ADF-AC9F-41B9-904F-4B91848678C3}">
      <dgm:prSet/>
      <dgm:spPr/>
      <dgm:t>
        <a:bodyPr/>
        <a:lstStyle/>
        <a:p>
          <a:endParaRPr lang="en-US"/>
        </a:p>
      </dgm:t>
    </dgm:pt>
    <dgm:pt modelId="{E2DC2E00-2FC3-409D-9F82-887F563A35AF}" type="sibTrans" cxnId="{2A259ADF-AC9F-41B9-904F-4B91848678C3}">
      <dgm:prSet/>
      <dgm:spPr/>
      <dgm:t>
        <a:bodyPr/>
        <a:lstStyle/>
        <a:p>
          <a:endParaRPr lang="en-US"/>
        </a:p>
      </dgm:t>
    </dgm:pt>
    <dgm:pt modelId="{41CC19DC-1C66-4F87-8A60-A0F7EEDC62ED}" type="pres">
      <dgm:prSet presAssocID="{7624B2C1-7F00-4189-AFF0-139844165EAB}" presName="root" presStyleCnt="0">
        <dgm:presLayoutVars>
          <dgm:dir/>
          <dgm:resizeHandles val="exact"/>
        </dgm:presLayoutVars>
      </dgm:prSet>
      <dgm:spPr/>
    </dgm:pt>
    <dgm:pt modelId="{4185DF42-757E-497A-AF6F-65E78B5AFC1C}" type="pres">
      <dgm:prSet presAssocID="{2BF3914B-56E5-47BB-A5AA-58C5393938DD}" presName="compNode" presStyleCnt="0"/>
      <dgm:spPr/>
    </dgm:pt>
    <dgm:pt modelId="{3D970D9D-45CC-4F56-84FC-54AEE9DEFF2E}" type="pres">
      <dgm:prSet presAssocID="{2BF3914B-56E5-47BB-A5AA-58C5393938D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uge"/>
        </a:ext>
      </dgm:extLst>
    </dgm:pt>
    <dgm:pt modelId="{89671192-883B-425A-AD19-D244CB7250DC}" type="pres">
      <dgm:prSet presAssocID="{2BF3914B-56E5-47BB-A5AA-58C5393938DD}" presName="spaceRect" presStyleCnt="0"/>
      <dgm:spPr/>
    </dgm:pt>
    <dgm:pt modelId="{B19F020B-C192-4F68-94FD-8368D7F819E3}" type="pres">
      <dgm:prSet presAssocID="{2BF3914B-56E5-47BB-A5AA-58C5393938DD}" presName="textRect" presStyleLbl="revTx" presStyleIdx="0" presStyleCnt="4">
        <dgm:presLayoutVars>
          <dgm:chMax val="1"/>
          <dgm:chPref val="1"/>
        </dgm:presLayoutVars>
      </dgm:prSet>
      <dgm:spPr/>
    </dgm:pt>
    <dgm:pt modelId="{0E6BB209-152C-401D-9B03-15BD21066078}" type="pres">
      <dgm:prSet presAssocID="{58730AA5-ACC2-408D-BCFB-737FDFCF0529}" presName="sibTrans" presStyleCnt="0"/>
      <dgm:spPr/>
    </dgm:pt>
    <dgm:pt modelId="{D3F711B2-5CF4-45E2-B1C5-A91671A38468}" type="pres">
      <dgm:prSet presAssocID="{31763E96-4562-4B00-AF02-0D01490E2B40}" presName="compNode" presStyleCnt="0"/>
      <dgm:spPr/>
    </dgm:pt>
    <dgm:pt modelId="{66D05469-0B31-4B14-AADA-B3ED8BCE0AEE}" type="pres">
      <dgm:prSet presAssocID="{31763E96-4562-4B00-AF02-0D01490E2B4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umbbell"/>
        </a:ext>
      </dgm:extLst>
    </dgm:pt>
    <dgm:pt modelId="{D192441C-21E9-46C9-9F9E-14790AFA297F}" type="pres">
      <dgm:prSet presAssocID="{31763E96-4562-4B00-AF02-0D01490E2B40}" presName="spaceRect" presStyleCnt="0"/>
      <dgm:spPr/>
    </dgm:pt>
    <dgm:pt modelId="{A730E2B7-C10B-42F8-AF6E-42E91045F8A9}" type="pres">
      <dgm:prSet presAssocID="{31763E96-4562-4B00-AF02-0D01490E2B40}" presName="textRect" presStyleLbl="revTx" presStyleIdx="1" presStyleCnt="4">
        <dgm:presLayoutVars>
          <dgm:chMax val="1"/>
          <dgm:chPref val="1"/>
        </dgm:presLayoutVars>
      </dgm:prSet>
      <dgm:spPr/>
    </dgm:pt>
    <dgm:pt modelId="{998B3AB3-6DF5-48D1-89CC-CA78BD69DA39}" type="pres">
      <dgm:prSet presAssocID="{BE02D6FB-B62D-43A1-AD74-87A7109553DD}" presName="sibTrans" presStyleCnt="0"/>
      <dgm:spPr/>
    </dgm:pt>
    <dgm:pt modelId="{F9F5A64A-4D72-4AA2-8C3A-E338D338E2EB}" type="pres">
      <dgm:prSet presAssocID="{D907F2BD-D155-4773-8A65-7269FA0436B8}" presName="compNode" presStyleCnt="0"/>
      <dgm:spPr/>
    </dgm:pt>
    <dgm:pt modelId="{730C9FD9-5256-4420-B719-91934742AD53}" type="pres">
      <dgm:prSet presAssocID="{D907F2BD-D155-4773-8A65-7269FA0436B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ull Battery"/>
        </a:ext>
      </dgm:extLst>
    </dgm:pt>
    <dgm:pt modelId="{CDC0C70C-D529-4AA9-8B1E-88765BADE599}" type="pres">
      <dgm:prSet presAssocID="{D907F2BD-D155-4773-8A65-7269FA0436B8}" presName="spaceRect" presStyleCnt="0"/>
      <dgm:spPr/>
    </dgm:pt>
    <dgm:pt modelId="{E46483A4-CBF4-4B57-A608-0621C19B4D6D}" type="pres">
      <dgm:prSet presAssocID="{D907F2BD-D155-4773-8A65-7269FA0436B8}" presName="textRect" presStyleLbl="revTx" presStyleIdx="2" presStyleCnt="4">
        <dgm:presLayoutVars>
          <dgm:chMax val="1"/>
          <dgm:chPref val="1"/>
        </dgm:presLayoutVars>
      </dgm:prSet>
      <dgm:spPr/>
    </dgm:pt>
    <dgm:pt modelId="{80E3AC74-4861-4A71-BBD2-ABC37B581F45}" type="pres">
      <dgm:prSet presAssocID="{59201CC8-C0D3-421D-A11A-F8356B8C1A7A}" presName="sibTrans" presStyleCnt="0"/>
      <dgm:spPr/>
    </dgm:pt>
    <dgm:pt modelId="{270D8A81-F273-420A-AD73-256EEA520ADE}" type="pres">
      <dgm:prSet presAssocID="{84817E55-06AE-4763-BB84-6D59B66C2280}" presName="compNode" presStyleCnt="0"/>
      <dgm:spPr/>
    </dgm:pt>
    <dgm:pt modelId="{1E4F7B40-6F30-4B0C-9260-1006915CABBA}" type="pres">
      <dgm:prSet presAssocID="{84817E55-06AE-4763-BB84-6D59B66C228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1F5132BB-E7D0-414E-A8E3-266AC4F780F4}" type="pres">
      <dgm:prSet presAssocID="{84817E55-06AE-4763-BB84-6D59B66C2280}" presName="spaceRect" presStyleCnt="0"/>
      <dgm:spPr/>
    </dgm:pt>
    <dgm:pt modelId="{F0A7F42A-FEB1-4DC4-B3C9-D42508D51121}" type="pres">
      <dgm:prSet presAssocID="{84817E55-06AE-4763-BB84-6D59B66C2280}" presName="textRect" presStyleLbl="revTx" presStyleIdx="3" presStyleCnt="4">
        <dgm:presLayoutVars>
          <dgm:chMax val="1"/>
          <dgm:chPref val="1"/>
        </dgm:presLayoutVars>
      </dgm:prSet>
      <dgm:spPr/>
    </dgm:pt>
  </dgm:ptLst>
  <dgm:cxnLst>
    <dgm:cxn modelId="{D43E1F03-D10D-4B66-8ED1-42652EA355AD}" srcId="{7624B2C1-7F00-4189-AFF0-139844165EAB}" destId="{D907F2BD-D155-4773-8A65-7269FA0436B8}" srcOrd="2" destOrd="0" parTransId="{A12ECA42-8203-4A1E-A2F6-49E9E55E23C3}" sibTransId="{59201CC8-C0D3-421D-A11A-F8356B8C1A7A}"/>
    <dgm:cxn modelId="{DD172108-0886-43D9-8C7D-E78B2E4849D9}" type="presOf" srcId="{7624B2C1-7F00-4189-AFF0-139844165EAB}" destId="{41CC19DC-1C66-4F87-8A60-A0F7EEDC62ED}" srcOrd="0" destOrd="0" presId="urn:microsoft.com/office/officeart/2018/2/layout/IconLabelList"/>
    <dgm:cxn modelId="{C32EFA40-F2BE-4647-A41A-4F23DAA1FA02}" srcId="{7624B2C1-7F00-4189-AFF0-139844165EAB}" destId="{2BF3914B-56E5-47BB-A5AA-58C5393938DD}" srcOrd="0" destOrd="0" parTransId="{AC98C768-74B7-485B-8146-C1FFC288A46A}" sibTransId="{58730AA5-ACC2-408D-BCFB-737FDFCF0529}"/>
    <dgm:cxn modelId="{EB03F164-A22F-4D9A-B382-B46C4D586C39}" type="presOf" srcId="{84817E55-06AE-4763-BB84-6D59B66C2280}" destId="{F0A7F42A-FEB1-4DC4-B3C9-D42508D51121}" srcOrd="0" destOrd="0" presId="urn:microsoft.com/office/officeart/2018/2/layout/IconLabelList"/>
    <dgm:cxn modelId="{98EB0656-1BE9-4933-8111-FE4736E2D113}" type="presOf" srcId="{31763E96-4562-4B00-AF02-0D01490E2B40}" destId="{A730E2B7-C10B-42F8-AF6E-42E91045F8A9}" srcOrd="0" destOrd="0" presId="urn:microsoft.com/office/officeart/2018/2/layout/IconLabelList"/>
    <dgm:cxn modelId="{6EE94D59-4D70-4421-8885-BD7E19AB8940}" srcId="{7624B2C1-7F00-4189-AFF0-139844165EAB}" destId="{31763E96-4562-4B00-AF02-0D01490E2B40}" srcOrd="1" destOrd="0" parTransId="{099DDABF-5844-45BC-9500-5CB7F9F4D7DC}" sibTransId="{BE02D6FB-B62D-43A1-AD74-87A7109553DD}"/>
    <dgm:cxn modelId="{775973AA-FEA4-4A29-AD98-B2DE27587A89}" type="presOf" srcId="{D907F2BD-D155-4773-8A65-7269FA0436B8}" destId="{E46483A4-CBF4-4B57-A608-0621C19B4D6D}" srcOrd="0" destOrd="0" presId="urn:microsoft.com/office/officeart/2018/2/layout/IconLabelList"/>
    <dgm:cxn modelId="{991FBED9-5F2D-4668-8EBC-C4C485763A9F}" type="presOf" srcId="{2BF3914B-56E5-47BB-A5AA-58C5393938DD}" destId="{B19F020B-C192-4F68-94FD-8368D7F819E3}" srcOrd="0" destOrd="0" presId="urn:microsoft.com/office/officeart/2018/2/layout/IconLabelList"/>
    <dgm:cxn modelId="{2A259ADF-AC9F-41B9-904F-4B91848678C3}" srcId="{7624B2C1-7F00-4189-AFF0-139844165EAB}" destId="{84817E55-06AE-4763-BB84-6D59B66C2280}" srcOrd="3" destOrd="0" parTransId="{B9DA23E7-C1D7-4844-A975-3B5D7AE87ABC}" sibTransId="{E2DC2E00-2FC3-409D-9F82-887F563A35AF}"/>
    <dgm:cxn modelId="{23BBB9E2-86AF-4B77-96DB-E6451E870D3F}" type="presParOf" srcId="{41CC19DC-1C66-4F87-8A60-A0F7EEDC62ED}" destId="{4185DF42-757E-497A-AF6F-65E78B5AFC1C}" srcOrd="0" destOrd="0" presId="urn:microsoft.com/office/officeart/2018/2/layout/IconLabelList"/>
    <dgm:cxn modelId="{9BDCC819-8DA6-4C34-9126-8919CDF16D24}" type="presParOf" srcId="{4185DF42-757E-497A-AF6F-65E78B5AFC1C}" destId="{3D970D9D-45CC-4F56-84FC-54AEE9DEFF2E}" srcOrd="0" destOrd="0" presId="urn:microsoft.com/office/officeart/2018/2/layout/IconLabelList"/>
    <dgm:cxn modelId="{3233AE1D-60D0-4999-B63D-2A0410E31CB0}" type="presParOf" srcId="{4185DF42-757E-497A-AF6F-65E78B5AFC1C}" destId="{89671192-883B-425A-AD19-D244CB7250DC}" srcOrd="1" destOrd="0" presId="urn:microsoft.com/office/officeart/2018/2/layout/IconLabelList"/>
    <dgm:cxn modelId="{0DC4648C-C440-444D-ABB2-4321F446078E}" type="presParOf" srcId="{4185DF42-757E-497A-AF6F-65E78B5AFC1C}" destId="{B19F020B-C192-4F68-94FD-8368D7F819E3}" srcOrd="2" destOrd="0" presId="urn:microsoft.com/office/officeart/2018/2/layout/IconLabelList"/>
    <dgm:cxn modelId="{B824E58B-7298-4C4B-8A56-ABF7847DC693}" type="presParOf" srcId="{41CC19DC-1C66-4F87-8A60-A0F7EEDC62ED}" destId="{0E6BB209-152C-401D-9B03-15BD21066078}" srcOrd="1" destOrd="0" presId="urn:microsoft.com/office/officeart/2018/2/layout/IconLabelList"/>
    <dgm:cxn modelId="{E9EDB3AF-1A92-4830-B7E6-61D1EBD0654B}" type="presParOf" srcId="{41CC19DC-1C66-4F87-8A60-A0F7EEDC62ED}" destId="{D3F711B2-5CF4-45E2-B1C5-A91671A38468}" srcOrd="2" destOrd="0" presId="urn:microsoft.com/office/officeart/2018/2/layout/IconLabelList"/>
    <dgm:cxn modelId="{44D56818-F4BA-4A7C-8192-451332E1B4D2}" type="presParOf" srcId="{D3F711B2-5CF4-45E2-B1C5-A91671A38468}" destId="{66D05469-0B31-4B14-AADA-B3ED8BCE0AEE}" srcOrd="0" destOrd="0" presId="urn:microsoft.com/office/officeart/2018/2/layout/IconLabelList"/>
    <dgm:cxn modelId="{6F24B76E-714D-4DF6-9EF2-049301180D51}" type="presParOf" srcId="{D3F711B2-5CF4-45E2-B1C5-A91671A38468}" destId="{D192441C-21E9-46C9-9F9E-14790AFA297F}" srcOrd="1" destOrd="0" presId="urn:microsoft.com/office/officeart/2018/2/layout/IconLabelList"/>
    <dgm:cxn modelId="{EC806071-A7D0-4B2F-8C2C-09DC92C20393}" type="presParOf" srcId="{D3F711B2-5CF4-45E2-B1C5-A91671A38468}" destId="{A730E2B7-C10B-42F8-AF6E-42E91045F8A9}" srcOrd="2" destOrd="0" presId="urn:microsoft.com/office/officeart/2018/2/layout/IconLabelList"/>
    <dgm:cxn modelId="{B4D601F5-8B6D-4E5F-A300-D979C317C921}" type="presParOf" srcId="{41CC19DC-1C66-4F87-8A60-A0F7EEDC62ED}" destId="{998B3AB3-6DF5-48D1-89CC-CA78BD69DA39}" srcOrd="3" destOrd="0" presId="urn:microsoft.com/office/officeart/2018/2/layout/IconLabelList"/>
    <dgm:cxn modelId="{A89799D5-C8E7-4D66-AFB9-BC84C40F5AA6}" type="presParOf" srcId="{41CC19DC-1C66-4F87-8A60-A0F7EEDC62ED}" destId="{F9F5A64A-4D72-4AA2-8C3A-E338D338E2EB}" srcOrd="4" destOrd="0" presId="urn:microsoft.com/office/officeart/2018/2/layout/IconLabelList"/>
    <dgm:cxn modelId="{D49EF6E4-517B-4397-BA0F-B04DD4E5BF7D}" type="presParOf" srcId="{F9F5A64A-4D72-4AA2-8C3A-E338D338E2EB}" destId="{730C9FD9-5256-4420-B719-91934742AD53}" srcOrd="0" destOrd="0" presId="urn:microsoft.com/office/officeart/2018/2/layout/IconLabelList"/>
    <dgm:cxn modelId="{6E2B6200-DD6E-4FE9-8F08-79F8D6330822}" type="presParOf" srcId="{F9F5A64A-4D72-4AA2-8C3A-E338D338E2EB}" destId="{CDC0C70C-D529-4AA9-8B1E-88765BADE599}" srcOrd="1" destOrd="0" presId="urn:microsoft.com/office/officeart/2018/2/layout/IconLabelList"/>
    <dgm:cxn modelId="{86684385-387E-438D-9A1A-AC62D360EAD0}" type="presParOf" srcId="{F9F5A64A-4D72-4AA2-8C3A-E338D338E2EB}" destId="{E46483A4-CBF4-4B57-A608-0621C19B4D6D}" srcOrd="2" destOrd="0" presId="urn:microsoft.com/office/officeart/2018/2/layout/IconLabelList"/>
    <dgm:cxn modelId="{FC81E933-3718-4F1D-BAA3-75A543DFF995}" type="presParOf" srcId="{41CC19DC-1C66-4F87-8A60-A0F7EEDC62ED}" destId="{80E3AC74-4861-4A71-BBD2-ABC37B581F45}" srcOrd="5" destOrd="0" presId="urn:microsoft.com/office/officeart/2018/2/layout/IconLabelList"/>
    <dgm:cxn modelId="{3B38721F-B618-478A-953A-D51A270E3422}" type="presParOf" srcId="{41CC19DC-1C66-4F87-8A60-A0F7EEDC62ED}" destId="{270D8A81-F273-420A-AD73-256EEA520ADE}" srcOrd="6" destOrd="0" presId="urn:microsoft.com/office/officeart/2018/2/layout/IconLabelList"/>
    <dgm:cxn modelId="{7F11906D-FBAC-4B5F-81FF-4A36D5A5EA58}" type="presParOf" srcId="{270D8A81-F273-420A-AD73-256EEA520ADE}" destId="{1E4F7B40-6F30-4B0C-9260-1006915CABBA}" srcOrd="0" destOrd="0" presId="urn:microsoft.com/office/officeart/2018/2/layout/IconLabelList"/>
    <dgm:cxn modelId="{E5D2A563-C39A-486F-8E37-00BE6F29A2E3}" type="presParOf" srcId="{270D8A81-F273-420A-AD73-256EEA520ADE}" destId="{1F5132BB-E7D0-414E-A8E3-266AC4F780F4}" srcOrd="1" destOrd="0" presId="urn:microsoft.com/office/officeart/2018/2/layout/IconLabelList"/>
    <dgm:cxn modelId="{9867A764-66D5-48DF-A8DD-C91C4E768CE2}" type="presParOf" srcId="{270D8A81-F273-420A-AD73-256EEA520ADE}" destId="{F0A7F42A-FEB1-4DC4-B3C9-D42508D5112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CEB4DA-3708-4085-82E2-6B156635BC23}"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2FC86405-5EF2-40E2-AB0A-FA965E1DA02F}">
      <dgm:prSet/>
      <dgm:spPr/>
      <dgm:t>
        <a:bodyPr/>
        <a:lstStyle/>
        <a:p>
          <a:r>
            <a:rPr lang="en-US"/>
            <a:t>Frame</a:t>
          </a:r>
        </a:p>
      </dgm:t>
    </dgm:pt>
    <dgm:pt modelId="{99092B26-F3EA-4B98-84BB-8734E3C18391}" type="parTrans" cxnId="{E7EF177B-5A94-45BB-8CE6-A0D43E59AAEC}">
      <dgm:prSet/>
      <dgm:spPr/>
      <dgm:t>
        <a:bodyPr/>
        <a:lstStyle/>
        <a:p>
          <a:endParaRPr lang="en-US"/>
        </a:p>
      </dgm:t>
    </dgm:pt>
    <dgm:pt modelId="{AAB3A60A-D501-4B8D-AC9E-EC4F0794DEBF}" type="sibTrans" cxnId="{E7EF177B-5A94-45BB-8CE6-A0D43E59AAEC}">
      <dgm:prSet/>
      <dgm:spPr/>
      <dgm:t>
        <a:bodyPr/>
        <a:lstStyle/>
        <a:p>
          <a:endParaRPr lang="en-US"/>
        </a:p>
      </dgm:t>
    </dgm:pt>
    <dgm:pt modelId="{3BC0FA2D-BEAD-4D29-B89A-DBCC0A35B0B6}">
      <dgm:prSet/>
      <dgm:spPr/>
      <dgm:t>
        <a:bodyPr/>
        <a:lstStyle/>
        <a:p>
          <a:r>
            <a:rPr lang="en-US"/>
            <a:t>We will be using an old mountain bike frame we have; it should be able to sustain street riding with the loads we expect as it was designed for aggressive terrain and benefits from a solid frame and dual shock absorption suspension.</a:t>
          </a:r>
        </a:p>
      </dgm:t>
    </dgm:pt>
    <dgm:pt modelId="{6F50629E-3D70-4F3F-A833-8837AF02B887}" type="parTrans" cxnId="{69D2AA07-AC63-4915-9229-03D1E64E9C61}">
      <dgm:prSet/>
      <dgm:spPr/>
      <dgm:t>
        <a:bodyPr/>
        <a:lstStyle/>
        <a:p>
          <a:endParaRPr lang="en-US"/>
        </a:p>
      </dgm:t>
    </dgm:pt>
    <dgm:pt modelId="{50CC5029-D3DD-469C-A9EB-B26035417236}" type="sibTrans" cxnId="{69D2AA07-AC63-4915-9229-03D1E64E9C61}">
      <dgm:prSet/>
      <dgm:spPr/>
      <dgm:t>
        <a:bodyPr/>
        <a:lstStyle/>
        <a:p>
          <a:endParaRPr lang="en-US"/>
        </a:p>
      </dgm:t>
    </dgm:pt>
    <dgm:pt modelId="{BC7D0477-D328-4CF0-A879-F355E81041E3}">
      <dgm:prSet/>
      <dgm:spPr/>
      <dgm:t>
        <a:bodyPr/>
        <a:lstStyle/>
        <a:p>
          <a:r>
            <a:rPr lang="en-US"/>
            <a:t>Tires</a:t>
          </a:r>
        </a:p>
      </dgm:t>
    </dgm:pt>
    <dgm:pt modelId="{FC128404-ABC9-4DB1-A0C9-DC258F61344D}" type="parTrans" cxnId="{3DEE74E0-04FC-458E-AC40-6F701749380C}">
      <dgm:prSet/>
      <dgm:spPr/>
      <dgm:t>
        <a:bodyPr/>
        <a:lstStyle/>
        <a:p>
          <a:endParaRPr lang="en-US"/>
        </a:p>
      </dgm:t>
    </dgm:pt>
    <dgm:pt modelId="{A49C08ED-4C0D-416B-804E-89E17CAF6820}" type="sibTrans" cxnId="{3DEE74E0-04FC-458E-AC40-6F701749380C}">
      <dgm:prSet/>
      <dgm:spPr/>
      <dgm:t>
        <a:bodyPr/>
        <a:lstStyle/>
        <a:p>
          <a:endParaRPr lang="en-US"/>
        </a:p>
      </dgm:t>
    </dgm:pt>
    <dgm:pt modelId="{DF39BCFD-F011-4684-94F0-413E2177A275}">
      <dgm:prSet/>
      <dgm:spPr/>
      <dgm:t>
        <a:bodyPr/>
        <a:lstStyle/>
        <a:p>
          <a:r>
            <a:rPr lang="en-US"/>
            <a:t>There is another bike with hybrid/commuter tires that we will be fitting onto the chosen bike frame.</a:t>
          </a:r>
        </a:p>
      </dgm:t>
    </dgm:pt>
    <dgm:pt modelId="{E8FA18C1-E565-468C-A364-B8255F462700}" type="parTrans" cxnId="{2B2A9CCA-D0EF-426D-9ADE-37A1C460E34D}">
      <dgm:prSet/>
      <dgm:spPr/>
      <dgm:t>
        <a:bodyPr/>
        <a:lstStyle/>
        <a:p>
          <a:endParaRPr lang="en-US"/>
        </a:p>
      </dgm:t>
    </dgm:pt>
    <dgm:pt modelId="{1B94168F-CC7C-463C-8DE9-80D996CBBA4A}" type="sibTrans" cxnId="{2B2A9CCA-D0EF-426D-9ADE-37A1C460E34D}">
      <dgm:prSet/>
      <dgm:spPr/>
      <dgm:t>
        <a:bodyPr/>
        <a:lstStyle/>
        <a:p>
          <a:endParaRPr lang="en-US"/>
        </a:p>
      </dgm:t>
    </dgm:pt>
    <dgm:pt modelId="{B59DE763-0530-4097-B02C-4D5CCCAAE142}">
      <dgm:prSet/>
      <dgm:spPr/>
      <dgm:t>
        <a:bodyPr/>
        <a:lstStyle/>
        <a:p>
          <a:r>
            <a:rPr lang="en-US"/>
            <a:t>Transmission</a:t>
          </a:r>
        </a:p>
      </dgm:t>
    </dgm:pt>
    <dgm:pt modelId="{4867B832-324F-4FB4-BC13-70D5BB10461C}" type="parTrans" cxnId="{756F2834-999C-44F4-93D7-54D949298CF5}">
      <dgm:prSet/>
      <dgm:spPr/>
      <dgm:t>
        <a:bodyPr/>
        <a:lstStyle/>
        <a:p>
          <a:endParaRPr lang="en-US"/>
        </a:p>
      </dgm:t>
    </dgm:pt>
    <dgm:pt modelId="{530768DD-27A4-45E2-BAD7-BC6BAB8463B6}" type="sibTrans" cxnId="{756F2834-999C-44F4-93D7-54D949298CF5}">
      <dgm:prSet/>
      <dgm:spPr/>
      <dgm:t>
        <a:bodyPr/>
        <a:lstStyle/>
        <a:p>
          <a:endParaRPr lang="en-US"/>
        </a:p>
      </dgm:t>
    </dgm:pt>
    <dgm:pt modelId="{2B6D4282-919B-4515-9EA0-D869FF1B10EA}">
      <dgm:prSet/>
      <dgm:spPr/>
      <dgm:t>
        <a:bodyPr/>
        <a:lstStyle/>
        <a:p>
          <a:r>
            <a:rPr lang="en-US"/>
            <a:t>Currently, we will be using the gears already on the bike frame and will adjust the gear ratio manually. This is just a launching point to meet our minimum requirements and can be developed into a more sophisticated system later.</a:t>
          </a:r>
        </a:p>
      </dgm:t>
    </dgm:pt>
    <dgm:pt modelId="{EA02BDF0-177D-470A-9EE2-E0230974452C}" type="parTrans" cxnId="{DC3393C1-044F-41BF-AA68-2E7DE3B369BC}">
      <dgm:prSet/>
      <dgm:spPr/>
      <dgm:t>
        <a:bodyPr/>
        <a:lstStyle/>
        <a:p>
          <a:endParaRPr lang="en-US"/>
        </a:p>
      </dgm:t>
    </dgm:pt>
    <dgm:pt modelId="{C02A281E-0091-4014-8FF5-DA69DE864763}" type="sibTrans" cxnId="{DC3393C1-044F-41BF-AA68-2E7DE3B369BC}">
      <dgm:prSet/>
      <dgm:spPr/>
      <dgm:t>
        <a:bodyPr/>
        <a:lstStyle/>
        <a:p>
          <a:endParaRPr lang="en-US"/>
        </a:p>
      </dgm:t>
    </dgm:pt>
    <dgm:pt modelId="{A6B207F4-7014-4DB2-9EEA-83DC753F4593}" type="pres">
      <dgm:prSet presAssocID="{68CEB4DA-3708-4085-82E2-6B156635BC23}" presName="linear" presStyleCnt="0">
        <dgm:presLayoutVars>
          <dgm:dir/>
          <dgm:animLvl val="lvl"/>
          <dgm:resizeHandles val="exact"/>
        </dgm:presLayoutVars>
      </dgm:prSet>
      <dgm:spPr/>
    </dgm:pt>
    <dgm:pt modelId="{BF17E519-7CD5-4AD3-B4EF-86B213616333}" type="pres">
      <dgm:prSet presAssocID="{2FC86405-5EF2-40E2-AB0A-FA965E1DA02F}" presName="parentLin" presStyleCnt="0"/>
      <dgm:spPr/>
    </dgm:pt>
    <dgm:pt modelId="{9189EA13-DBE8-4A5A-A8DB-502393A448F7}" type="pres">
      <dgm:prSet presAssocID="{2FC86405-5EF2-40E2-AB0A-FA965E1DA02F}" presName="parentLeftMargin" presStyleLbl="node1" presStyleIdx="0" presStyleCnt="3"/>
      <dgm:spPr/>
    </dgm:pt>
    <dgm:pt modelId="{2C3640C2-58BF-4214-A102-FC2B0AC42E08}" type="pres">
      <dgm:prSet presAssocID="{2FC86405-5EF2-40E2-AB0A-FA965E1DA02F}" presName="parentText" presStyleLbl="node1" presStyleIdx="0" presStyleCnt="3">
        <dgm:presLayoutVars>
          <dgm:chMax val="0"/>
          <dgm:bulletEnabled val="1"/>
        </dgm:presLayoutVars>
      </dgm:prSet>
      <dgm:spPr/>
    </dgm:pt>
    <dgm:pt modelId="{51194E68-5E45-4F53-8EFE-AEAE2CAB10D8}" type="pres">
      <dgm:prSet presAssocID="{2FC86405-5EF2-40E2-AB0A-FA965E1DA02F}" presName="negativeSpace" presStyleCnt="0"/>
      <dgm:spPr/>
    </dgm:pt>
    <dgm:pt modelId="{1639C9F9-DDD5-49A4-9187-93BE38664CB0}" type="pres">
      <dgm:prSet presAssocID="{2FC86405-5EF2-40E2-AB0A-FA965E1DA02F}" presName="childText" presStyleLbl="conFgAcc1" presStyleIdx="0" presStyleCnt="3">
        <dgm:presLayoutVars>
          <dgm:bulletEnabled val="1"/>
        </dgm:presLayoutVars>
      </dgm:prSet>
      <dgm:spPr/>
    </dgm:pt>
    <dgm:pt modelId="{DD5281E8-A98E-48B8-83A9-C2C8BFA5D368}" type="pres">
      <dgm:prSet presAssocID="{AAB3A60A-D501-4B8D-AC9E-EC4F0794DEBF}" presName="spaceBetweenRectangles" presStyleCnt="0"/>
      <dgm:spPr/>
    </dgm:pt>
    <dgm:pt modelId="{0BCF1673-E0D8-46DD-8A77-0C58BDF7D97C}" type="pres">
      <dgm:prSet presAssocID="{BC7D0477-D328-4CF0-A879-F355E81041E3}" presName="parentLin" presStyleCnt="0"/>
      <dgm:spPr/>
    </dgm:pt>
    <dgm:pt modelId="{4C99299B-3A73-4D0A-AB08-307BADF535F0}" type="pres">
      <dgm:prSet presAssocID="{BC7D0477-D328-4CF0-A879-F355E81041E3}" presName="parentLeftMargin" presStyleLbl="node1" presStyleIdx="0" presStyleCnt="3"/>
      <dgm:spPr/>
    </dgm:pt>
    <dgm:pt modelId="{EE7F9C48-D541-4C10-9E91-71D22195D24F}" type="pres">
      <dgm:prSet presAssocID="{BC7D0477-D328-4CF0-A879-F355E81041E3}" presName="parentText" presStyleLbl="node1" presStyleIdx="1" presStyleCnt="3">
        <dgm:presLayoutVars>
          <dgm:chMax val="0"/>
          <dgm:bulletEnabled val="1"/>
        </dgm:presLayoutVars>
      </dgm:prSet>
      <dgm:spPr/>
    </dgm:pt>
    <dgm:pt modelId="{AACB9ADC-2556-48DD-ADA7-97949ED987C9}" type="pres">
      <dgm:prSet presAssocID="{BC7D0477-D328-4CF0-A879-F355E81041E3}" presName="negativeSpace" presStyleCnt="0"/>
      <dgm:spPr/>
    </dgm:pt>
    <dgm:pt modelId="{09B466C7-EAD4-4389-8ED9-05CB09D0712E}" type="pres">
      <dgm:prSet presAssocID="{BC7D0477-D328-4CF0-A879-F355E81041E3}" presName="childText" presStyleLbl="conFgAcc1" presStyleIdx="1" presStyleCnt="3">
        <dgm:presLayoutVars>
          <dgm:bulletEnabled val="1"/>
        </dgm:presLayoutVars>
      </dgm:prSet>
      <dgm:spPr/>
    </dgm:pt>
    <dgm:pt modelId="{F9E29CD5-2BF5-4E49-921D-35C479F41D38}" type="pres">
      <dgm:prSet presAssocID="{A49C08ED-4C0D-416B-804E-89E17CAF6820}" presName="spaceBetweenRectangles" presStyleCnt="0"/>
      <dgm:spPr/>
    </dgm:pt>
    <dgm:pt modelId="{29B7DE82-F288-4C04-846C-8CFBE5FF8C67}" type="pres">
      <dgm:prSet presAssocID="{B59DE763-0530-4097-B02C-4D5CCCAAE142}" presName="parentLin" presStyleCnt="0"/>
      <dgm:spPr/>
    </dgm:pt>
    <dgm:pt modelId="{A4529B14-8634-4EDE-9D4C-71E9F614B1C0}" type="pres">
      <dgm:prSet presAssocID="{B59DE763-0530-4097-B02C-4D5CCCAAE142}" presName="parentLeftMargin" presStyleLbl="node1" presStyleIdx="1" presStyleCnt="3"/>
      <dgm:spPr/>
    </dgm:pt>
    <dgm:pt modelId="{197BC00D-A9EB-46C8-8E8D-7546BB684234}" type="pres">
      <dgm:prSet presAssocID="{B59DE763-0530-4097-B02C-4D5CCCAAE142}" presName="parentText" presStyleLbl="node1" presStyleIdx="2" presStyleCnt="3">
        <dgm:presLayoutVars>
          <dgm:chMax val="0"/>
          <dgm:bulletEnabled val="1"/>
        </dgm:presLayoutVars>
      </dgm:prSet>
      <dgm:spPr/>
    </dgm:pt>
    <dgm:pt modelId="{C206CEE1-2DBE-4DE6-A9F8-55DA997F08D7}" type="pres">
      <dgm:prSet presAssocID="{B59DE763-0530-4097-B02C-4D5CCCAAE142}" presName="negativeSpace" presStyleCnt="0"/>
      <dgm:spPr/>
    </dgm:pt>
    <dgm:pt modelId="{E2F6ECAE-BCCF-47B0-AFA1-B69879A01BEC}" type="pres">
      <dgm:prSet presAssocID="{B59DE763-0530-4097-B02C-4D5CCCAAE142}" presName="childText" presStyleLbl="conFgAcc1" presStyleIdx="2" presStyleCnt="3">
        <dgm:presLayoutVars>
          <dgm:bulletEnabled val="1"/>
        </dgm:presLayoutVars>
      </dgm:prSet>
      <dgm:spPr/>
    </dgm:pt>
  </dgm:ptLst>
  <dgm:cxnLst>
    <dgm:cxn modelId="{69D2AA07-AC63-4915-9229-03D1E64E9C61}" srcId="{2FC86405-5EF2-40E2-AB0A-FA965E1DA02F}" destId="{3BC0FA2D-BEAD-4D29-B89A-DBCC0A35B0B6}" srcOrd="0" destOrd="0" parTransId="{6F50629E-3D70-4F3F-A833-8837AF02B887}" sibTransId="{50CC5029-D3DD-469C-A9EB-B26035417236}"/>
    <dgm:cxn modelId="{E976D40F-BD51-4F8B-9518-ECD28541EB29}" type="presOf" srcId="{B59DE763-0530-4097-B02C-4D5CCCAAE142}" destId="{A4529B14-8634-4EDE-9D4C-71E9F614B1C0}" srcOrd="0" destOrd="0" presId="urn:microsoft.com/office/officeart/2005/8/layout/list1"/>
    <dgm:cxn modelId="{756F2834-999C-44F4-93D7-54D949298CF5}" srcId="{68CEB4DA-3708-4085-82E2-6B156635BC23}" destId="{B59DE763-0530-4097-B02C-4D5CCCAAE142}" srcOrd="2" destOrd="0" parTransId="{4867B832-324F-4FB4-BC13-70D5BB10461C}" sibTransId="{530768DD-27A4-45E2-BAD7-BC6BAB8463B6}"/>
    <dgm:cxn modelId="{EAA1ED6B-4F25-471D-8059-95E5696665F8}" type="presOf" srcId="{2B6D4282-919B-4515-9EA0-D869FF1B10EA}" destId="{E2F6ECAE-BCCF-47B0-AFA1-B69879A01BEC}" srcOrd="0" destOrd="0" presId="urn:microsoft.com/office/officeart/2005/8/layout/list1"/>
    <dgm:cxn modelId="{CA2E374E-2D5A-434C-969C-3D726CF187D6}" type="presOf" srcId="{2FC86405-5EF2-40E2-AB0A-FA965E1DA02F}" destId="{9189EA13-DBE8-4A5A-A8DB-502393A448F7}" srcOrd="0" destOrd="0" presId="urn:microsoft.com/office/officeart/2005/8/layout/list1"/>
    <dgm:cxn modelId="{E7EF177B-5A94-45BB-8CE6-A0D43E59AAEC}" srcId="{68CEB4DA-3708-4085-82E2-6B156635BC23}" destId="{2FC86405-5EF2-40E2-AB0A-FA965E1DA02F}" srcOrd="0" destOrd="0" parTransId="{99092B26-F3EA-4B98-84BB-8734E3C18391}" sibTransId="{AAB3A60A-D501-4B8D-AC9E-EC4F0794DEBF}"/>
    <dgm:cxn modelId="{3D18637B-2E58-457E-B4A6-9019F8F44116}" type="presOf" srcId="{B59DE763-0530-4097-B02C-4D5CCCAAE142}" destId="{197BC00D-A9EB-46C8-8E8D-7546BB684234}" srcOrd="1" destOrd="0" presId="urn:microsoft.com/office/officeart/2005/8/layout/list1"/>
    <dgm:cxn modelId="{16301490-9885-475A-BD45-2833E7B54BA4}" type="presOf" srcId="{2FC86405-5EF2-40E2-AB0A-FA965E1DA02F}" destId="{2C3640C2-58BF-4214-A102-FC2B0AC42E08}" srcOrd="1" destOrd="0" presId="urn:microsoft.com/office/officeart/2005/8/layout/list1"/>
    <dgm:cxn modelId="{C3EFEF95-5E02-4FB0-A948-E2163F119537}" type="presOf" srcId="{BC7D0477-D328-4CF0-A879-F355E81041E3}" destId="{4C99299B-3A73-4D0A-AB08-307BADF535F0}" srcOrd="0" destOrd="0" presId="urn:microsoft.com/office/officeart/2005/8/layout/list1"/>
    <dgm:cxn modelId="{B976EBB2-A4BE-4A7D-A0B4-D02F0630FBB4}" type="presOf" srcId="{3BC0FA2D-BEAD-4D29-B89A-DBCC0A35B0B6}" destId="{1639C9F9-DDD5-49A4-9187-93BE38664CB0}" srcOrd="0" destOrd="0" presId="urn:microsoft.com/office/officeart/2005/8/layout/list1"/>
    <dgm:cxn modelId="{DC3393C1-044F-41BF-AA68-2E7DE3B369BC}" srcId="{B59DE763-0530-4097-B02C-4D5CCCAAE142}" destId="{2B6D4282-919B-4515-9EA0-D869FF1B10EA}" srcOrd="0" destOrd="0" parTransId="{EA02BDF0-177D-470A-9EE2-E0230974452C}" sibTransId="{C02A281E-0091-4014-8FF5-DA69DE864763}"/>
    <dgm:cxn modelId="{2B2A9CCA-D0EF-426D-9ADE-37A1C460E34D}" srcId="{BC7D0477-D328-4CF0-A879-F355E81041E3}" destId="{DF39BCFD-F011-4684-94F0-413E2177A275}" srcOrd="0" destOrd="0" parTransId="{E8FA18C1-E565-468C-A364-B8255F462700}" sibTransId="{1B94168F-CC7C-463C-8DE9-80D996CBBA4A}"/>
    <dgm:cxn modelId="{621C9CD2-0174-4FFB-B669-C80459BECF6D}" type="presOf" srcId="{BC7D0477-D328-4CF0-A879-F355E81041E3}" destId="{EE7F9C48-D541-4C10-9E91-71D22195D24F}" srcOrd="1" destOrd="0" presId="urn:microsoft.com/office/officeart/2005/8/layout/list1"/>
    <dgm:cxn modelId="{E50A71DA-B64D-43EC-A622-895D391E2408}" type="presOf" srcId="{68CEB4DA-3708-4085-82E2-6B156635BC23}" destId="{A6B207F4-7014-4DB2-9EEA-83DC753F4593}" srcOrd="0" destOrd="0" presId="urn:microsoft.com/office/officeart/2005/8/layout/list1"/>
    <dgm:cxn modelId="{3DEE74E0-04FC-458E-AC40-6F701749380C}" srcId="{68CEB4DA-3708-4085-82E2-6B156635BC23}" destId="{BC7D0477-D328-4CF0-A879-F355E81041E3}" srcOrd="1" destOrd="0" parTransId="{FC128404-ABC9-4DB1-A0C9-DC258F61344D}" sibTransId="{A49C08ED-4C0D-416B-804E-89E17CAF6820}"/>
    <dgm:cxn modelId="{AFFC29F7-7EA0-4721-8F58-F24D5F5DC794}" type="presOf" srcId="{DF39BCFD-F011-4684-94F0-413E2177A275}" destId="{09B466C7-EAD4-4389-8ED9-05CB09D0712E}" srcOrd="0" destOrd="0" presId="urn:microsoft.com/office/officeart/2005/8/layout/list1"/>
    <dgm:cxn modelId="{C6A95207-F3A6-4E89-A8D3-CE75E2286109}" type="presParOf" srcId="{A6B207F4-7014-4DB2-9EEA-83DC753F4593}" destId="{BF17E519-7CD5-4AD3-B4EF-86B213616333}" srcOrd="0" destOrd="0" presId="urn:microsoft.com/office/officeart/2005/8/layout/list1"/>
    <dgm:cxn modelId="{3F6AF0AD-9FE5-4D99-8480-CA4A96FADC0F}" type="presParOf" srcId="{BF17E519-7CD5-4AD3-B4EF-86B213616333}" destId="{9189EA13-DBE8-4A5A-A8DB-502393A448F7}" srcOrd="0" destOrd="0" presId="urn:microsoft.com/office/officeart/2005/8/layout/list1"/>
    <dgm:cxn modelId="{3DD98FAC-E8C5-45C5-88C6-C5099138CE83}" type="presParOf" srcId="{BF17E519-7CD5-4AD3-B4EF-86B213616333}" destId="{2C3640C2-58BF-4214-A102-FC2B0AC42E08}" srcOrd="1" destOrd="0" presId="urn:microsoft.com/office/officeart/2005/8/layout/list1"/>
    <dgm:cxn modelId="{6EF5A83B-6870-4790-BE41-EFDFF2C91698}" type="presParOf" srcId="{A6B207F4-7014-4DB2-9EEA-83DC753F4593}" destId="{51194E68-5E45-4F53-8EFE-AEAE2CAB10D8}" srcOrd="1" destOrd="0" presId="urn:microsoft.com/office/officeart/2005/8/layout/list1"/>
    <dgm:cxn modelId="{C46DBA2D-AFFD-45A0-AEB8-2D3C358FA87F}" type="presParOf" srcId="{A6B207F4-7014-4DB2-9EEA-83DC753F4593}" destId="{1639C9F9-DDD5-49A4-9187-93BE38664CB0}" srcOrd="2" destOrd="0" presId="urn:microsoft.com/office/officeart/2005/8/layout/list1"/>
    <dgm:cxn modelId="{68AEEC8E-FAD4-4524-A09A-22800EBE9477}" type="presParOf" srcId="{A6B207F4-7014-4DB2-9EEA-83DC753F4593}" destId="{DD5281E8-A98E-48B8-83A9-C2C8BFA5D368}" srcOrd="3" destOrd="0" presId="urn:microsoft.com/office/officeart/2005/8/layout/list1"/>
    <dgm:cxn modelId="{F8FDA3DE-73D8-4C6D-9A2A-E3760D5C276C}" type="presParOf" srcId="{A6B207F4-7014-4DB2-9EEA-83DC753F4593}" destId="{0BCF1673-E0D8-46DD-8A77-0C58BDF7D97C}" srcOrd="4" destOrd="0" presId="urn:microsoft.com/office/officeart/2005/8/layout/list1"/>
    <dgm:cxn modelId="{20EB3C1A-6C7A-4511-81B5-87FAC2DEFAE9}" type="presParOf" srcId="{0BCF1673-E0D8-46DD-8A77-0C58BDF7D97C}" destId="{4C99299B-3A73-4D0A-AB08-307BADF535F0}" srcOrd="0" destOrd="0" presId="urn:microsoft.com/office/officeart/2005/8/layout/list1"/>
    <dgm:cxn modelId="{707543E7-A4CC-48B3-8BDD-122A81A461ED}" type="presParOf" srcId="{0BCF1673-E0D8-46DD-8A77-0C58BDF7D97C}" destId="{EE7F9C48-D541-4C10-9E91-71D22195D24F}" srcOrd="1" destOrd="0" presId="urn:microsoft.com/office/officeart/2005/8/layout/list1"/>
    <dgm:cxn modelId="{F510C984-33BF-4E86-B50C-1E4591D7EF8E}" type="presParOf" srcId="{A6B207F4-7014-4DB2-9EEA-83DC753F4593}" destId="{AACB9ADC-2556-48DD-ADA7-97949ED987C9}" srcOrd="5" destOrd="0" presId="urn:microsoft.com/office/officeart/2005/8/layout/list1"/>
    <dgm:cxn modelId="{6ADFF5BC-9850-48EA-9044-C4074964260A}" type="presParOf" srcId="{A6B207F4-7014-4DB2-9EEA-83DC753F4593}" destId="{09B466C7-EAD4-4389-8ED9-05CB09D0712E}" srcOrd="6" destOrd="0" presId="urn:microsoft.com/office/officeart/2005/8/layout/list1"/>
    <dgm:cxn modelId="{C07533BA-DC2A-4B85-98B0-17304F8E8260}" type="presParOf" srcId="{A6B207F4-7014-4DB2-9EEA-83DC753F4593}" destId="{F9E29CD5-2BF5-4E49-921D-35C479F41D38}" srcOrd="7" destOrd="0" presId="urn:microsoft.com/office/officeart/2005/8/layout/list1"/>
    <dgm:cxn modelId="{4782D025-9057-4489-A67B-36591EA0A767}" type="presParOf" srcId="{A6B207F4-7014-4DB2-9EEA-83DC753F4593}" destId="{29B7DE82-F288-4C04-846C-8CFBE5FF8C67}" srcOrd="8" destOrd="0" presId="urn:microsoft.com/office/officeart/2005/8/layout/list1"/>
    <dgm:cxn modelId="{439B3333-7740-4800-8443-8E5D651C8CE7}" type="presParOf" srcId="{29B7DE82-F288-4C04-846C-8CFBE5FF8C67}" destId="{A4529B14-8634-4EDE-9D4C-71E9F614B1C0}" srcOrd="0" destOrd="0" presId="urn:microsoft.com/office/officeart/2005/8/layout/list1"/>
    <dgm:cxn modelId="{A1A4F733-0B40-4E5F-8271-B8661D0E994A}" type="presParOf" srcId="{29B7DE82-F288-4C04-846C-8CFBE5FF8C67}" destId="{197BC00D-A9EB-46C8-8E8D-7546BB684234}" srcOrd="1" destOrd="0" presId="urn:microsoft.com/office/officeart/2005/8/layout/list1"/>
    <dgm:cxn modelId="{BC02FEA6-DDE6-48F9-A504-20C0D86AE7BE}" type="presParOf" srcId="{A6B207F4-7014-4DB2-9EEA-83DC753F4593}" destId="{C206CEE1-2DBE-4DE6-A9F8-55DA997F08D7}" srcOrd="9" destOrd="0" presId="urn:microsoft.com/office/officeart/2005/8/layout/list1"/>
    <dgm:cxn modelId="{ADB308A2-2DB3-4A02-97C5-EDF2DAB1D163}" type="presParOf" srcId="{A6B207F4-7014-4DB2-9EEA-83DC753F4593}" destId="{E2F6ECAE-BCCF-47B0-AFA1-B69879A01BE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970D9D-45CC-4F56-84FC-54AEE9DEFF2E}">
      <dsp:nvSpPr>
        <dsp:cNvPr id="0" name=""/>
        <dsp:cNvSpPr/>
      </dsp:nvSpPr>
      <dsp:spPr>
        <a:xfrm>
          <a:off x="752566" y="1045320"/>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9F020B-C192-4F68-94FD-8368D7F819E3}">
      <dsp:nvSpPr>
        <dsp:cNvPr id="0" name=""/>
        <dsp:cNvSpPr/>
      </dsp:nvSpPr>
      <dsp:spPr>
        <a:xfrm>
          <a:off x="10068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Top speed: 30mph</a:t>
          </a:r>
        </a:p>
      </dsp:txBody>
      <dsp:txXfrm>
        <a:off x="100682" y="2427484"/>
        <a:ext cx="2370489" cy="720000"/>
      </dsp:txXfrm>
    </dsp:sp>
    <dsp:sp modelId="{66D05469-0B31-4B14-AADA-B3ED8BCE0AEE}">
      <dsp:nvSpPr>
        <dsp:cNvPr id="0" name=""/>
        <dsp:cNvSpPr/>
      </dsp:nvSpPr>
      <dsp:spPr>
        <a:xfrm>
          <a:off x="3537891" y="1045320"/>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30E2B7-C10B-42F8-AF6E-42E91045F8A9}">
      <dsp:nvSpPr>
        <dsp:cNvPr id="0" name=""/>
        <dsp:cNvSpPr/>
      </dsp:nvSpPr>
      <dsp:spPr>
        <a:xfrm>
          <a:off x="288600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Max weight: 350lbs</a:t>
          </a:r>
        </a:p>
      </dsp:txBody>
      <dsp:txXfrm>
        <a:off x="2886007" y="2427484"/>
        <a:ext cx="2370489" cy="720000"/>
      </dsp:txXfrm>
    </dsp:sp>
    <dsp:sp modelId="{730C9FD9-5256-4420-B719-91934742AD53}">
      <dsp:nvSpPr>
        <dsp:cNvPr id="0" name=""/>
        <dsp:cNvSpPr/>
      </dsp:nvSpPr>
      <dsp:spPr>
        <a:xfrm>
          <a:off x="6323216" y="1045320"/>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6483A4-CBF4-4B57-A608-0621C19B4D6D}">
      <dsp:nvSpPr>
        <dsp:cNvPr id="0" name=""/>
        <dsp:cNvSpPr/>
      </dsp:nvSpPr>
      <dsp:spPr>
        <a:xfrm>
          <a:off x="567133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Max range: 45 minuets</a:t>
          </a:r>
        </a:p>
      </dsp:txBody>
      <dsp:txXfrm>
        <a:off x="5671332" y="2427484"/>
        <a:ext cx="2370489" cy="720000"/>
      </dsp:txXfrm>
    </dsp:sp>
    <dsp:sp modelId="{1E4F7B40-6F30-4B0C-9260-1006915CABBA}">
      <dsp:nvSpPr>
        <dsp:cNvPr id="0" name=""/>
        <dsp:cNvSpPr/>
      </dsp:nvSpPr>
      <dsp:spPr>
        <a:xfrm>
          <a:off x="9108541" y="1045320"/>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A7F42A-FEB1-4DC4-B3C9-D42508D51121}">
      <dsp:nvSpPr>
        <dsp:cNvPr id="0" name=""/>
        <dsp:cNvSpPr/>
      </dsp:nvSpPr>
      <dsp:spPr>
        <a:xfrm>
          <a:off x="845665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0-30 time: 10 seconds</a:t>
          </a:r>
        </a:p>
      </dsp:txBody>
      <dsp:txXfrm>
        <a:off x="8456657" y="2427484"/>
        <a:ext cx="2370489"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39C9F9-DDD5-49A4-9187-93BE38664CB0}">
      <dsp:nvSpPr>
        <dsp:cNvPr id="0" name=""/>
        <dsp:cNvSpPr/>
      </dsp:nvSpPr>
      <dsp:spPr>
        <a:xfrm>
          <a:off x="0" y="395804"/>
          <a:ext cx="6253721" cy="1587600"/>
        </a:xfrm>
        <a:prstGeom prst="rect">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5358" tIns="333248" rIns="48535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We will be using an old mountain bike frame we have; it should be able to sustain street riding with the loads we expect as it was designed for aggressive terrain and benefits from a solid frame and dual shock absorption suspension.</a:t>
          </a:r>
        </a:p>
      </dsp:txBody>
      <dsp:txXfrm>
        <a:off x="0" y="395804"/>
        <a:ext cx="6253721" cy="1587600"/>
      </dsp:txXfrm>
    </dsp:sp>
    <dsp:sp modelId="{2C3640C2-58BF-4214-A102-FC2B0AC42E08}">
      <dsp:nvSpPr>
        <dsp:cNvPr id="0" name=""/>
        <dsp:cNvSpPr/>
      </dsp:nvSpPr>
      <dsp:spPr>
        <a:xfrm>
          <a:off x="312686" y="159644"/>
          <a:ext cx="4377605" cy="47232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463" tIns="0" rIns="165463" bIns="0" numCol="1" spcCol="1270" anchor="ctr" anchorCtr="0">
          <a:noAutofit/>
        </a:bodyPr>
        <a:lstStyle/>
        <a:p>
          <a:pPr marL="0" lvl="0" indent="0" algn="l" defTabSz="711200">
            <a:lnSpc>
              <a:spcPct val="90000"/>
            </a:lnSpc>
            <a:spcBef>
              <a:spcPct val="0"/>
            </a:spcBef>
            <a:spcAft>
              <a:spcPct val="35000"/>
            </a:spcAft>
            <a:buNone/>
          </a:pPr>
          <a:r>
            <a:rPr lang="en-US" sz="1600" kern="1200"/>
            <a:t>Frame</a:t>
          </a:r>
        </a:p>
      </dsp:txBody>
      <dsp:txXfrm>
        <a:off x="335743" y="182701"/>
        <a:ext cx="4331491" cy="426206"/>
      </dsp:txXfrm>
    </dsp:sp>
    <dsp:sp modelId="{09B466C7-EAD4-4389-8ED9-05CB09D0712E}">
      <dsp:nvSpPr>
        <dsp:cNvPr id="0" name=""/>
        <dsp:cNvSpPr/>
      </dsp:nvSpPr>
      <dsp:spPr>
        <a:xfrm>
          <a:off x="0" y="2305964"/>
          <a:ext cx="6253721" cy="907200"/>
        </a:xfrm>
        <a:prstGeom prst="rect">
          <a:avLst/>
        </a:prstGeom>
        <a:solidFill>
          <a:schemeClr val="lt1">
            <a:alpha val="90000"/>
            <a:hueOff val="0"/>
            <a:satOff val="0"/>
            <a:lumOff val="0"/>
            <a:alphaOff val="0"/>
          </a:schemeClr>
        </a:solidFill>
        <a:ln w="19050" cap="flat" cmpd="sng" algn="ctr">
          <a:solidFill>
            <a:schemeClr val="accent5">
              <a:hueOff val="-6076075"/>
              <a:satOff val="-413"/>
              <a:lumOff val="98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5358" tIns="333248" rIns="48535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There is another bike with hybrid/commuter tires that we will be fitting onto the chosen bike frame.</a:t>
          </a:r>
        </a:p>
      </dsp:txBody>
      <dsp:txXfrm>
        <a:off x="0" y="2305964"/>
        <a:ext cx="6253721" cy="907200"/>
      </dsp:txXfrm>
    </dsp:sp>
    <dsp:sp modelId="{EE7F9C48-D541-4C10-9E91-71D22195D24F}">
      <dsp:nvSpPr>
        <dsp:cNvPr id="0" name=""/>
        <dsp:cNvSpPr/>
      </dsp:nvSpPr>
      <dsp:spPr>
        <a:xfrm>
          <a:off x="312686" y="2069804"/>
          <a:ext cx="4377605" cy="472320"/>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463" tIns="0" rIns="165463" bIns="0" numCol="1" spcCol="1270" anchor="ctr" anchorCtr="0">
          <a:noAutofit/>
        </a:bodyPr>
        <a:lstStyle/>
        <a:p>
          <a:pPr marL="0" lvl="0" indent="0" algn="l" defTabSz="711200">
            <a:lnSpc>
              <a:spcPct val="90000"/>
            </a:lnSpc>
            <a:spcBef>
              <a:spcPct val="0"/>
            </a:spcBef>
            <a:spcAft>
              <a:spcPct val="35000"/>
            </a:spcAft>
            <a:buNone/>
          </a:pPr>
          <a:r>
            <a:rPr lang="en-US" sz="1600" kern="1200"/>
            <a:t>Tires</a:t>
          </a:r>
        </a:p>
      </dsp:txBody>
      <dsp:txXfrm>
        <a:off x="335743" y="2092861"/>
        <a:ext cx="4331491" cy="426206"/>
      </dsp:txXfrm>
    </dsp:sp>
    <dsp:sp modelId="{E2F6ECAE-BCCF-47B0-AFA1-B69879A01BEC}">
      <dsp:nvSpPr>
        <dsp:cNvPr id="0" name=""/>
        <dsp:cNvSpPr/>
      </dsp:nvSpPr>
      <dsp:spPr>
        <a:xfrm>
          <a:off x="0" y="3535725"/>
          <a:ext cx="6253721" cy="1360800"/>
        </a:xfrm>
        <a:prstGeom prst="rect">
          <a:avLst/>
        </a:prstGeom>
        <a:solidFill>
          <a:schemeClr val="lt1">
            <a:alpha val="90000"/>
            <a:hueOff val="0"/>
            <a:satOff val="0"/>
            <a:lumOff val="0"/>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5358" tIns="333248" rIns="48535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Currently, we will be using the gears already on the bike frame and will adjust the gear ratio manually. This is just a launching point to meet our minimum requirements and can be developed into a more sophisticated system later.</a:t>
          </a:r>
        </a:p>
      </dsp:txBody>
      <dsp:txXfrm>
        <a:off x="0" y="3535725"/>
        <a:ext cx="6253721" cy="1360800"/>
      </dsp:txXfrm>
    </dsp:sp>
    <dsp:sp modelId="{197BC00D-A9EB-46C8-8E8D-7546BB684234}">
      <dsp:nvSpPr>
        <dsp:cNvPr id="0" name=""/>
        <dsp:cNvSpPr/>
      </dsp:nvSpPr>
      <dsp:spPr>
        <a:xfrm>
          <a:off x="312686" y="3299565"/>
          <a:ext cx="4377605" cy="47232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463" tIns="0" rIns="165463" bIns="0" numCol="1" spcCol="1270" anchor="ctr" anchorCtr="0">
          <a:noAutofit/>
        </a:bodyPr>
        <a:lstStyle/>
        <a:p>
          <a:pPr marL="0" lvl="0" indent="0" algn="l" defTabSz="711200">
            <a:lnSpc>
              <a:spcPct val="90000"/>
            </a:lnSpc>
            <a:spcBef>
              <a:spcPct val="0"/>
            </a:spcBef>
            <a:spcAft>
              <a:spcPct val="35000"/>
            </a:spcAft>
            <a:buNone/>
          </a:pPr>
          <a:r>
            <a:rPr lang="en-US" sz="1600" kern="1200"/>
            <a:t>Transmission</a:t>
          </a:r>
        </a:p>
      </dsp:txBody>
      <dsp:txXfrm>
        <a:off x="335743" y="3322622"/>
        <a:ext cx="4331491" cy="42620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3CB84-BA2C-2373-099B-5E0DA45FBC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815B10-FA4B-CF6E-1491-D18BB4A9E0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012F00-814F-4B28-B9F0-710EB912CEB3}"/>
              </a:ext>
            </a:extLst>
          </p:cNvPr>
          <p:cNvSpPr>
            <a:spLocks noGrp="1"/>
          </p:cNvSpPr>
          <p:nvPr>
            <p:ph type="dt" sz="half" idx="10"/>
          </p:nvPr>
        </p:nvSpPr>
        <p:spPr/>
        <p:txBody>
          <a:bodyPr/>
          <a:lstStyle/>
          <a:p>
            <a:fld id="{C0D5C8CA-1B23-462A-8A02-71DAFF580B7E}" type="datetimeFigureOut">
              <a:rPr lang="en-US" smtClean="0"/>
              <a:t>10/2/2025</a:t>
            </a:fld>
            <a:endParaRPr lang="en-US"/>
          </a:p>
        </p:txBody>
      </p:sp>
      <p:sp>
        <p:nvSpPr>
          <p:cNvPr id="5" name="Footer Placeholder 4">
            <a:extLst>
              <a:ext uri="{FF2B5EF4-FFF2-40B4-BE49-F238E27FC236}">
                <a16:creationId xmlns:a16="http://schemas.microsoft.com/office/drawing/2014/main" id="{B6DDCEAE-5154-3FA4-02B9-876524EDF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B6C82A-24EC-61A5-B7D4-C10C0AF8C72C}"/>
              </a:ext>
            </a:extLst>
          </p:cNvPr>
          <p:cNvSpPr>
            <a:spLocks noGrp="1"/>
          </p:cNvSpPr>
          <p:nvPr>
            <p:ph type="sldNum" sz="quarter" idx="12"/>
          </p:nvPr>
        </p:nvSpPr>
        <p:spPr/>
        <p:txBody>
          <a:bodyPr/>
          <a:lstStyle/>
          <a:p>
            <a:fld id="{3FFDF6AF-C557-4F71-B0E8-0BC36D645E2B}" type="slidenum">
              <a:rPr lang="en-US" smtClean="0"/>
              <a:t>‹#›</a:t>
            </a:fld>
            <a:endParaRPr lang="en-US"/>
          </a:p>
        </p:txBody>
      </p:sp>
    </p:spTree>
    <p:extLst>
      <p:ext uri="{BB962C8B-B14F-4D97-AF65-F5344CB8AC3E}">
        <p14:creationId xmlns:p14="http://schemas.microsoft.com/office/powerpoint/2010/main" val="42523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3ECE2-E0A7-A5CA-989E-EBAEA2BA54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12B34A-6A47-FBB6-3778-6105998C71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60312A-4558-2411-6E0E-B215EC8FA963}"/>
              </a:ext>
            </a:extLst>
          </p:cNvPr>
          <p:cNvSpPr>
            <a:spLocks noGrp="1"/>
          </p:cNvSpPr>
          <p:nvPr>
            <p:ph type="dt" sz="half" idx="10"/>
          </p:nvPr>
        </p:nvSpPr>
        <p:spPr/>
        <p:txBody>
          <a:bodyPr/>
          <a:lstStyle/>
          <a:p>
            <a:fld id="{C0D5C8CA-1B23-462A-8A02-71DAFF580B7E}" type="datetimeFigureOut">
              <a:rPr lang="en-US" smtClean="0"/>
              <a:t>10/2/2025</a:t>
            </a:fld>
            <a:endParaRPr lang="en-US"/>
          </a:p>
        </p:txBody>
      </p:sp>
      <p:sp>
        <p:nvSpPr>
          <p:cNvPr id="5" name="Footer Placeholder 4">
            <a:extLst>
              <a:ext uri="{FF2B5EF4-FFF2-40B4-BE49-F238E27FC236}">
                <a16:creationId xmlns:a16="http://schemas.microsoft.com/office/drawing/2014/main" id="{9745EA6B-D988-B467-B145-037E00BC97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8364C3-7074-0677-AA00-FB7E7C8CC2DB}"/>
              </a:ext>
            </a:extLst>
          </p:cNvPr>
          <p:cNvSpPr>
            <a:spLocks noGrp="1"/>
          </p:cNvSpPr>
          <p:nvPr>
            <p:ph type="sldNum" sz="quarter" idx="12"/>
          </p:nvPr>
        </p:nvSpPr>
        <p:spPr/>
        <p:txBody>
          <a:bodyPr/>
          <a:lstStyle/>
          <a:p>
            <a:fld id="{3FFDF6AF-C557-4F71-B0E8-0BC36D645E2B}" type="slidenum">
              <a:rPr lang="en-US" smtClean="0"/>
              <a:t>‹#›</a:t>
            </a:fld>
            <a:endParaRPr lang="en-US"/>
          </a:p>
        </p:txBody>
      </p:sp>
    </p:spTree>
    <p:extLst>
      <p:ext uri="{BB962C8B-B14F-4D97-AF65-F5344CB8AC3E}">
        <p14:creationId xmlns:p14="http://schemas.microsoft.com/office/powerpoint/2010/main" val="3532072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4B02F2-ED9C-C7A2-55A4-D0DDF4667D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233567-556A-9F42-0169-62C40CBAE6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CF463D-2427-EF20-D187-56C72FDAD7CB}"/>
              </a:ext>
            </a:extLst>
          </p:cNvPr>
          <p:cNvSpPr>
            <a:spLocks noGrp="1"/>
          </p:cNvSpPr>
          <p:nvPr>
            <p:ph type="dt" sz="half" idx="10"/>
          </p:nvPr>
        </p:nvSpPr>
        <p:spPr/>
        <p:txBody>
          <a:bodyPr/>
          <a:lstStyle/>
          <a:p>
            <a:fld id="{C0D5C8CA-1B23-462A-8A02-71DAFF580B7E}" type="datetimeFigureOut">
              <a:rPr lang="en-US" smtClean="0"/>
              <a:t>10/2/2025</a:t>
            </a:fld>
            <a:endParaRPr lang="en-US"/>
          </a:p>
        </p:txBody>
      </p:sp>
      <p:sp>
        <p:nvSpPr>
          <p:cNvPr id="5" name="Footer Placeholder 4">
            <a:extLst>
              <a:ext uri="{FF2B5EF4-FFF2-40B4-BE49-F238E27FC236}">
                <a16:creationId xmlns:a16="http://schemas.microsoft.com/office/drawing/2014/main" id="{8380E42E-91F1-3928-5FBC-12103C4F69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558EA-4EF7-A8B8-5FEA-CDD29C3F34A9}"/>
              </a:ext>
            </a:extLst>
          </p:cNvPr>
          <p:cNvSpPr>
            <a:spLocks noGrp="1"/>
          </p:cNvSpPr>
          <p:nvPr>
            <p:ph type="sldNum" sz="quarter" idx="12"/>
          </p:nvPr>
        </p:nvSpPr>
        <p:spPr/>
        <p:txBody>
          <a:bodyPr/>
          <a:lstStyle/>
          <a:p>
            <a:fld id="{3FFDF6AF-C557-4F71-B0E8-0BC36D645E2B}" type="slidenum">
              <a:rPr lang="en-US" smtClean="0"/>
              <a:t>‹#›</a:t>
            </a:fld>
            <a:endParaRPr lang="en-US"/>
          </a:p>
        </p:txBody>
      </p:sp>
    </p:spTree>
    <p:extLst>
      <p:ext uri="{BB962C8B-B14F-4D97-AF65-F5344CB8AC3E}">
        <p14:creationId xmlns:p14="http://schemas.microsoft.com/office/powerpoint/2010/main" val="3454639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001BF-C694-3003-A5C4-1250E1A6F0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68F641-7343-551A-680B-E72F4D70C5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D86E6A-D6DB-55BB-BA26-1E2EDDB24953}"/>
              </a:ext>
            </a:extLst>
          </p:cNvPr>
          <p:cNvSpPr>
            <a:spLocks noGrp="1"/>
          </p:cNvSpPr>
          <p:nvPr>
            <p:ph type="dt" sz="half" idx="10"/>
          </p:nvPr>
        </p:nvSpPr>
        <p:spPr/>
        <p:txBody>
          <a:bodyPr/>
          <a:lstStyle/>
          <a:p>
            <a:fld id="{C0D5C8CA-1B23-462A-8A02-71DAFF580B7E}" type="datetimeFigureOut">
              <a:rPr lang="en-US" smtClean="0"/>
              <a:t>10/2/2025</a:t>
            </a:fld>
            <a:endParaRPr lang="en-US"/>
          </a:p>
        </p:txBody>
      </p:sp>
      <p:sp>
        <p:nvSpPr>
          <p:cNvPr id="5" name="Footer Placeholder 4">
            <a:extLst>
              <a:ext uri="{FF2B5EF4-FFF2-40B4-BE49-F238E27FC236}">
                <a16:creationId xmlns:a16="http://schemas.microsoft.com/office/drawing/2014/main" id="{ACCDCDA0-2552-794B-5812-3B32343E28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32B177-7547-5F84-FB5F-B211160C9B16}"/>
              </a:ext>
            </a:extLst>
          </p:cNvPr>
          <p:cNvSpPr>
            <a:spLocks noGrp="1"/>
          </p:cNvSpPr>
          <p:nvPr>
            <p:ph type="sldNum" sz="quarter" idx="12"/>
          </p:nvPr>
        </p:nvSpPr>
        <p:spPr/>
        <p:txBody>
          <a:bodyPr/>
          <a:lstStyle/>
          <a:p>
            <a:fld id="{3FFDF6AF-C557-4F71-B0E8-0BC36D645E2B}" type="slidenum">
              <a:rPr lang="en-US" smtClean="0"/>
              <a:t>‹#›</a:t>
            </a:fld>
            <a:endParaRPr lang="en-US"/>
          </a:p>
        </p:txBody>
      </p:sp>
    </p:spTree>
    <p:extLst>
      <p:ext uri="{BB962C8B-B14F-4D97-AF65-F5344CB8AC3E}">
        <p14:creationId xmlns:p14="http://schemas.microsoft.com/office/powerpoint/2010/main" val="1067611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E671A-ECFF-78FA-B266-F1214073BD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AF70C2-B357-ADC1-614D-7C859B5316C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9DD01E-9800-237D-3711-8DC00DEE7C3B}"/>
              </a:ext>
            </a:extLst>
          </p:cNvPr>
          <p:cNvSpPr>
            <a:spLocks noGrp="1"/>
          </p:cNvSpPr>
          <p:nvPr>
            <p:ph type="dt" sz="half" idx="10"/>
          </p:nvPr>
        </p:nvSpPr>
        <p:spPr/>
        <p:txBody>
          <a:bodyPr/>
          <a:lstStyle/>
          <a:p>
            <a:fld id="{C0D5C8CA-1B23-462A-8A02-71DAFF580B7E}" type="datetimeFigureOut">
              <a:rPr lang="en-US" smtClean="0"/>
              <a:t>10/2/2025</a:t>
            </a:fld>
            <a:endParaRPr lang="en-US"/>
          </a:p>
        </p:txBody>
      </p:sp>
      <p:sp>
        <p:nvSpPr>
          <p:cNvPr id="5" name="Footer Placeholder 4">
            <a:extLst>
              <a:ext uri="{FF2B5EF4-FFF2-40B4-BE49-F238E27FC236}">
                <a16:creationId xmlns:a16="http://schemas.microsoft.com/office/drawing/2014/main" id="{D689B2AC-EBAB-50A2-B7AA-1345EA8EEC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3676A-202A-27F9-86B0-827559E01F83}"/>
              </a:ext>
            </a:extLst>
          </p:cNvPr>
          <p:cNvSpPr>
            <a:spLocks noGrp="1"/>
          </p:cNvSpPr>
          <p:nvPr>
            <p:ph type="sldNum" sz="quarter" idx="12"/>
          </p:nvPr>
        </p:nvSpPr>
        <p:spPr/>
        <p:txBody>
          <a:bodyPr/>
          <a:lstStyle/>
          <a:p>
            <a:fld id="{3FFDF6AF-C557-4F71-B0E8-0BC36D645E2B}" type="slidenum">
              <a:rPr lang="en-US" smtClean="0"/>
              <a:t>‹#›</a:t>
            </a:fld>
            <a:endParaRPr lang="en-US"/>
          </a:p>
        </p:txBody>
      </p:sp>
    </p:spTree>
    <p:extLst>
      <p:ext uri="{BB962C8B-B14F-4D97-AF65-F5344CB8AC3E}">
        <p14:creationId xmlns:p14="http://schemas.microsoft.com/office/powerpoint/2010/main" val="1511192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CCA7-6C06-9B26-CE8C-6C39F3BDDF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BEF423-4603-5CB9-BC1D-E7311C137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40B90A-C231-F3E4-4D8A-939E216585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BD7773-D2C1-E242-6820-8DB553157840}"/>
              </a:ext>
            </a:extLst>
          </p:cNvPr>
          <p:cNvSpPr>
            <a:spLocks noGrp="1"/>
          </p:cNvSpPr>
          <p:nvPr>
            <p:ph type="dt" sz="half" idx="10"/>
          </p:nvPr>
        </p:nvSpPr>
        <p:spPr/>
        <p:txBody>
          <a:bodyPr/>
          <a:lstStyle/>
          <a:p>
            <a:fld id="{C0D5C8CA-1B23-462A-8A02-71DAFF580B7E}" type="datetimeFigureOut">
              <a:rPr lang="en-US" smtClean="0"/>
              <a:t>10/2/2025</a:t>
            </a:fld>
            <a:endParaRPr lang="en-US"/>
          </a:p>
        </p:txBody>
      </p:sp>
      <p:sp>
        <p:nvSpPr>
          <p:cNvPr id="6" name="Footer Placeholder 5">
            <a:extLst>
              <a:ext uri="{FF2B5EF4-FFF2-40B4-BE49-F238E27FC236}">
                <a16:creationId xmlns:a16="http://schemas.microsoft.com/office/drawing/2014/main" id="{FBF1C467-C5B5-0E97-3E91-3AB47AEA7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0C411C-A1D4-12DF-9F92-8357ED55EE97}"/>
              </a:ext>
            </a:extLst>
          </p:cNvPr>
          <p:cNvSpPr>
            <a:spLocks noGrp="1"/>
          </p:cNvSpPr>
          <p:nvPr>
            <p:ph type="sldNum" sz="quarter" idx="12"/>
          </p:nvPr>
        </p:nvSpPr>
        <p:spPr/>
        <p:txBody>
          <a:bodyPr/>
          <a:lstStyle/>
          <a:p>
            <a:fld id="{3FFDF6AF-C557-4F71-B0E8-0BC36D645E2B}" type="slidenum">
              <a:rPr lang="en-US" smtClean="0"/>
              <a:t>‹#›</a:t>
            </a:fld>
            <a:endParaRPr lang="en-US"/>
          </a:p>
        </p:txBody>
      </p:sp>
    </p:spTree>
    <p:extLst>
      <p:ext uri="{BB962C8B-B14F-4D97-AF65-F5344CB8AC3E}">
        <p14:creationId xmlns:p14="http://schemas.microsoft.com/office/powerpoint/2010/main" val="3416923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B257B-5489-1525-8B68-E827E76094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C46844-9508-8337-F127-654C02F5D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4E8038-B9AF-21BA-A48E-6F7F77910A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B819AE-4C8C-21EE-351D-8D22C663AB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09AD73-A9F2-7D9F-3239-18229997B9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3B2159-781D-DE11-7A04-019EB21075C2}"/>
              </a:ext>
            </a:extLst>
          </p:cNvPr>
          <p:cNvSpPr>
            <a:spLocks noGrp="1"/>
          </p:cNvSpPr>
          <p:nvPr>
            <p:ph type="dt" sz="half" idx="10"/>
          </p:nvPr>
        </p:nvSpPr>
        <p:spPr/>
        <p:txBody>
          <a:bodyPr/>
          <a:lstStyle/>
          <a:p>
            <a:fld id="{C0D5C8CA-1B23-462A-8A02-71DAFF580B7E}" type="datetimeFigureOut">
              <a:rPr lang="en-US" smtClean="0"/>
              <a:t>10/2/2025</a:t>
            </a:fld>
            <a:endParaRPr lang="en-US"/>
          </a:p>
        </p:txBody>
      </p:sp>
      <p:sp>
        <p:nvSpPr>
          <p:cNvPr id="8" name="Footer Placeholder 7">
            <a:extLst>
              <a:ext uri="{FF2B5EF4-FFF2-40B4-BE49-F238E27FC236}">
                <a16:creationId xmlns:a16="http://schemas.microsoft.com/office/drawing/2014/main" id="{81F44913-2794-E3E0-0191-B451903684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A6B866-3404-C373-772B-3179AC169461}"/>
              </a:ext>
            </a:extLst>
          </p:cNvPr>
          <p:cNvSpPr>
            <a:spLocks noGrp="1"/>
          </p:cNvSpPr>
          <p:nvPr>
            <p:ph type="sldNum" sz="quarter" idx="12"/>
          </p:nvPr>
        </p:nvSpPr>
        <p:spPr/>
        <p:txBody>
          <a:bodyPr/>
          <a:lstStyle/>
          <a:p>
            <a:fld id="{3FFDF6AF-C557-4F71-B0E8-0BC36D645E2B}" type="slidenum">
              <a:rPr lang="en-US" smtClean="0"/>
              <a:t>‹#›</a:t>
            </a:fld>
            <a:endParaRPr lang="en-US"/>
          </a:p>
        </p:txBody>
      </p:sp>
    </p:spTree>
    <p:extLst>
      <p:ext uri="{BB962C8B-B14F-4D97-AF65-F5344CB8AC3E}">
        <p14:creationId xmlns:p14="http://schemas.microsoft.com/office/powerpoint/2010/main" val="2650487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022C7-7784-9A94-4BCA-03060FB7B4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F97973-7EAE-7373-DA4A-BC499D9971F8}"/>
              </a:ext>
            </a:extLst>
          </p:cNvPr>
          <p:cNvSpPr>
            <a:spLocks noGrp="1"/>
          </p:cNvSpPr>
          <p:nvPr>
            <p:ph type="dt" sz="half" idx="10"/>
          </p:nvPr>
        </p:nvSpPr>
        <p:spPr/>
        <p:txBody>
          <a:bodyPr/>
          <a:lstStyle/>
          <a:p>
            <a:fld id="{C0D5C8CA-1B23-462A-8A02-71DAFF580B7E}" type="datetimeFigureOut">
              <a:rPr lang="en-US" smtClean="0"/>
              <a:t>10/2/2025</a:t>
            </a:fld>
            <a:endParaRPr lang="en-US"/>
          </a:p>
        </p:txBody>
      </p:sp>
      <p:sp>
        <p:nvSpPr>
          <p:cNvPr id="4" name="Footer Placeholder 3">
            <a:extLst>
              <a:ext uri="{FF2B5EF4-FFF2-40B4-BE49-F238E27FC236}">
                <a16:creationId xmlns:a16="http://schemas.microsoft.com/office/drawing/2014/main" id="{C4395FDD-90E3-F2D5-BEEE-4778A5702B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630B41-CE4C-5D2E-03AA-1615828CCA68}"/>
              </a:ext>
            </a:extLst>
          </p:cNvPr>
          <p:cNvSpPr>
            <a:spLocks noGrp="1"/>
          </p:cNvSpPr>
          <p:nvPr>
            <p:ph type="sldNum" sz="quarter" idx="12"/>
          </p:nvPr>
        </p:nvSpPr>
        <p:spPr/>
        <p:txBody>
          <a:bodyPr/>
          <a:lstStyle/>
          <a:p>
            <a:fld id="{3FFDF6AF-C557-4F71-B0E8-0BC36D645E2B}" type="slidenum">
              <a:rPr lang="en-US" smtClean="0"/>
              <a:t>‹#›</a:t>
            </a:fld>
            <a:endParaRPr lang="en-US"/>
          </a:p>
        </p:txBody>
      </p:sp>
    </p:spTree>
    <p:extLst>
      <p:ext uri="{BB962C8B-B14F-4D97-AF65-F5344CB8AC3E}">
        <p14:creationId xmlns:p14="http://schemas.microsoft.com/office/powerpoint/2010/main" val="238014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4EC098-DD24-A72F-F824-B4E4ACE8017E}"/>
              </a:ext>
            </a:extLst>
          </p:cNvPr>
          <p:cNvSpPr>
            <a:spLocks noGrp="1"/>
          </p:cNvSpPr>
          <p:nvPr>
            <p:ph type="dt" sz="half" idx="10"/>
          </p:nvPr>
        </p:nvSpPr>
        <p:spPr/>
        <p:txBody>
          <a:bodyPr/>
          <a:lstStyle/>
          <a:p>
            <a:fld id="{C0D5C8CA-1B23-462A-8A02-71DAFF580B7E}" type="datetimeFigureOut">
              <a:rPr lang="en-US" smtClean="0"/>
              <a:t>10/2/2025</a:t>
            </a:fld>
            <a:endParaRPr lang="en-US"/>
          </a:p>
        </p:txBody>
      </p:sp>
      <p:sp>
        <p:nvSpPr>
          <p:cNvPr id="3" name="Footer Placeholder 2">
            <a:extLst>
              <a:ext uri="{FF2B5EF4-FFF2-40B4-BE49-F238E27FC236}">
                <a16:creationId xmlns:a16="http://schemas.microsoft.com/office/drawing/2014/main" id="{95EC5867-AA10-4C38-1B8C-537C7CD664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BE71C7-EBC8-2980-A46A-A67FF5A647E3}"/>
              </a:ext>
            </a:extLst>
          </p:cNvPr>
          <p:cNvSpPr>
            <a:spLocks noGrp="1"/>
          </p:cNvSpPr>
          <p:nvPr>
            <p:ph type="sldNum" sz="quarter" idx="12"/>
          </p:nvPr>
        </p:nvSpPr>
        <p:spPr/>
        <p:txBody>
          <a:bodyPr/>
          <a:lstStyle/>
          <a:p>
            <a:fld id="{3FFDF6AF-C557-4F71-B0E8-0BC36D645E2B}" type="slidenum">
              <a:rPr lang="en-US" smtClean="0"/>
              <a:t>‹#›</a:t>
            </a:fld>
            <a:endParaRPr lang="en-US"/>
          </a:p>
        </p:txBody>
      </p:sp>
    </p:spTree>
    <p:extLst>
      <p:ext uri="{BB962C8B-B14F-4D97-AF65-F5344CB8AC3E}">
        <p14:creationId xmlns:p14="http://schemas.microsoft.com/office/powerpoint/2010/main" val="1804919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40496-17A9-F137-CF2D-DD8DF7F86A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67C25E-2EF5-09B2-22CA-E57A3A0DBC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10D766-DC64-3C9C-5939-17F51EAEE9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45C5C2-A6B1-D9A7-0876-A41796530C3A}"/>
              </a:ext>
            </a:extLst>
          </p:cNvPr>
          <p:cNvSpPr>
            <a:spLocks noGrp="1"/>
          </p:cNvSpPr>
          <p:nvPr>
            <p:ph type="dt" sz="half" idx="10"/>
          </p:nvPr>
        </p:nvSpPr>
        <p:spPr/>
        <p:txBody>
          <a:bodyPr/>
          <a:lstStyle/>
          <a:p>
            <a:fld id="{C0D5C8CA-1B23-462A-8A02-71DAFF580B7E}" type="datetimeFigureOut">
              <a:rPr lang="en-US" smtClean="0"/>
              <a:t>10/2/2025</a:t>
            </a:fld>
            <a:endParaRPr lang="en-US"/>
          </a:p>
        </p:txBody>
      </p:sp>
      <p:sp>
        <p:nvSpPr>
          <p:cNvPr id="6" name="Footer Placeholder 5">
            <a:extLst>
              <a:ext uri="{FF2B5EF4-FFF2-40B4-BE49-F238E27FC236}">
                <a16:creationId xmlns:a16="http://schemas.microsoft.com/office/drawing/2014/main" id="{6C05BDBE-DE3F-9182-5234-3199FB890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CFA1F0-3085-9BF7-E9E9-A5304B01D054}"/>
              </a:ext>
            </a:extLst>
          </p:cNvPr>
          <p:cNvSpPr>
            <a:spLocks noGrp="1"/>
          </p:cNvSpPr>
          <p:nvPr>
            <p:ph type="sldNum" sz="quarter" idx="12"/>
          </p:nvPr>
        </p:nvSpPr>
        <p:spPr/>
        <p:txBody>
          <a:bodyPr/>
          <a:lstStyle/>
          <a:p>
            <a:fld id="{3FFDF6AF-C557-4F71-B0E8-0BC36D645E2B}" type="slidenum">
              <a:rPr lang="en-US" smtClean="0"/>
              <a:t>‹#›</a:t>
            </a:fld>
            <a:endParaRPr lang="en-US"/>
          </a:p>
        </p:txBody>
      </p:sp>
    </p:spTree>
    <p:extLst>
      <p:ext uri="{BB962C8B-B14F-4D97-AF65-F5344CB8AC3E}">
        <p14:creationId xmlns:p14="http://schemas.microsoft.com/office/powerpoint/2010/main" val="415901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3281-5D85-1E3E-5636-986096E499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FD0922-57BF-845D-35A6-BFD846F8AC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0CED07-3D07-541E-79E3-C173D3AB02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3CB276-ACA5-9A33-24AC-7EA5161F487B}"/>
              </a:ext>
            </a:extLst>
          </p:cNvPr>
          <p:cNvSpPr>
            <a:spLocks noGrp="1"/>
          </p:cNvSpPr>
          <p:nvPr>
            <p:ph type="dt" sz="half" idx="10"/>
          </p:nvPr>
        </p:nvSpPr>
        <p:spPr/>
        <p:txBody>
          <a:bodyPr/>
          <a:lstStyle/>
          <a:p>
            <a:fld id="{C0D5C8CA-1B23-462A-8A02-71DAFF580B7E}" type="datetimeFigureOut">
              <a:rPr lang="en-US" smtClean="0"/>
              <a:t>10/2/2025</a:t>
            </a:fld>
            <a:endParaRPr lang="en-US"/>
          </a:p>
        </p:txBody>
      </p:sp>
      <p:sp>
        <p:nvSpPr>
          <p:cNvPr id="6" name="Footer Placeholder 5">
            <a:extLst>
              <a:ext uri="{FF2B5EF4-FFF2-40B4-BE49-F238E27FC236}">
                <a16:creationId xmlns:a16="http://schemas.microsoft.com/office/drawing/2014/main" id="{299A3744-59C6-1B4A-0E50-AC405F052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2FAEE3-2CA5-031D-5F40-31FB1D4269B5}"/>
              </a:ext>
            </a:extLst>
          </p:cNvPr>
          <p:cNvSpPr>
            <a:spLocks noGrp="1"/>
          </p:cNvSpPr>
          <p:nvPr>
            <p:ph type="sldNum" sz="quarter" idx="12"/>
          </p:nvPr>
        </p:nvSpPr>
        <p:spPr/>
        <p:txBody>
          <a:bodyPr/>
          <a:lstStyle/>
          <a:p>
            <a:fld id="{3FFDF6AF-C557-4F71-B0E8-0BC36D645E2B}" type="slidenum">
              <a:rPr lang="en-US" smtClean="0"/>
              <a:t>‹#›</a:t>
            </a:fld>
            <a:endParaRPr lang="en-US"/>
          </a:p>
        </p:txBody>
      </p:sp>
    </p:spTree>
    <p:extLst>
      <p:ext uri="{BB962C8B-B14F-4D97-AF65-F5344CB8AC3E}">
        <p14:creationId xmlns:p14="http://schemas.microsoft.com/office/powerpoint/2010/main" val="252981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C08E93-23F3-9E2B-3018-7B94487488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B5550B-2A65-1688-5DD2-DF1FA36EB5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43600D-97A8-7534-C416-1E592370ED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0D5C8CA-1B23-462A-8A02-71DAFF580B7E}" type="datetimeFigureOut">
              <a:rPr lang="en-US" smtClean="0"/>
              <a:t>10/2/2025</a:t>
            </a:fld>
            <a:endParaRPr lang="en-US"/>
          </a:p>
        </p:txBody>
      </p:sp>
      <p:sp>
        <p:nvSpPr>
          <p:cNvPr id="5" name="Footer Placeholder 4">
            <a:extLst>
              <a:ext uri="{FF2B5EF4-FFF2-40B4-BE49-F238E27FC236}">
                <a16:creationId xmlns:a16="http://schemas.microsoft.com/office/drawing/2014/main" id="{DB852BA2-90AE-CDD3-7A3D-0F7B3C70DA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FFF3008-3088-2BEF-B69C-FDCB2AC7D8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FFDF6AF-C557-4F71-B0E8-0BC36D645E2B}" type="slidenum">
              <a:rPr lang="en-US" smtClean="0"/>
              <a:t>‹#›</a:t>
            </a:fld>
            <a:endParaRPr lang="en-US"/>
          </a:p>
        </p:txBody>
      </p:sp>
    </p:spTree>
    <p:extLst>
      <p:ext uri="{BB962C8B-B14F-4D97-AF65-F5344CB8AC3E}">
        <p14:creationId xmlns:p14="http://schemas.microsoft.com/office/powerpoint/2010/main" val="37259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D30C94-B5AA-6BFD-F66E-F60C8D0F5449}"/>
              </a:ext>
            </a:extLst>
          </p:cNvPr>
          <p:cNvSpPr>
            <a:spLocks noGrp="1"/>
          </p:cNvSpPr>
          <p:nvPr>
            <p:ph type="ctrTitle"/>
          </p:nvPr>
        </p:nvSpPr>
        <p:spPr>
          <a:xfrm>
            <a:off x="3581400" y="965580"/>
            <a:ext cx="5204489" cy="3160593"/>
          </a:xfrm>
        </p:spPr>
        <p:txBody>
          <a:bodyPr>
            <a:normAutofit/>
          </a:bodyPr>
          <a:lstStyle/>
          <a:p>
            <a:r>
              <a:rPr lang="en-US" sz="5400" u="sng">
                <a:solidFill>
                  <a:schemeClr val="bg1"/>
                </a:solidFill>
              </a:rPr>
              <a:t>E-bike</a:t>
            </a:r>
            <a:endParaRPr lang="en-US" sz="5400">
              <a:solidFill>
                <a:schemeClr val="bg1"/>
              </a:solidFill>
            </a:endParaRPr>
          </a:p>
        </p:txBody>
      </p:sp>
      <p:sp>
        <p:nvSpPr>
          <p:cNvPr id="3" name="Subtitle 2">
            <a:extLst>
              <a:ext uri="{FF2B5EF4-FFF2-40B4-BE49-F238E27FC236}">
                <a16:creationId xmlns:a16="http://schemas.microsoft.com/office/drawing/2014/main" id="{EF2FFA8A-0E1C-D84B-C367-DE9DC7004231}"/>
              </a:ext>
            </a:extLst>
          </p:cNvPr>
          <p:cNvSpPr>
            <a:spLocks noGrp="1"/>
          </p:cNvSpPr>
          <p:nvPr>
            <p:ph type="subTitle" idx="1"/>
          </p:nvPr>
        </p:nvSpPr>
        <p:spPr>
          <a:xfrm>
            <a:off x="3820817" y="4409960"/>
            <a:ext cx="4508641" cy="1116414"/>
          </a:xfrm>
        </p:spPr>
        <p:txBody>
          <a:bodyPr>
            <a:normAutofit/>
          </a:bodyPr>
          <a:lstStyle/>
          <a:p>
            <a:r>
              <a:rPr lang="en-US" sz="1700">
                <a:solidFill>
                  <a:schemeClr val="bg1"/>
                </a:solidFill>
              </a:rPr>
              <a:t>ME: Braden, Nyaire</a:t>
            </a:r>
          </a:p>
          <a:p>
            <a:r>
              <a:rPr lang="en-US" sz="1700">
                <a:solidFill>
                  <a:schemeClr val="bg1"/>
                </a:solidFill>
              </a:rPr>
              <a:t>EE: Cutter, Daniel</a:t>
            </a:r>
          </a:p>
          <a:p>
            <a:r>
              <a:rPr lang="en-US" sz="1700">
                <a:solidFill>
                  <a:schemeClr val="bg1"/>
                </a:solidFill>
              </a:rPr>
              <a:t>Programming: Daniel</a:t>
            </a: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061652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7E0327-825A-E21B-CFC8-87AF50447D86}"/>
              </a:ext>
            </a:extLst>
          </p:cNvPr>
          <p:cNvSpPr>
            <a:spLocks noGrp="1"/>
          </p:cNvSpPr>
          <p:nvPr>
            <p:ph type="title"/>
          </p:nvPr>
        </p:nvSpPr>
        <p:spPr>
          <a:xfrm>
            <a:off x="1102368" y="694268"/>
            <a:ext cx="3553510" cy="5477932"/>
          </a:xfrm>
        </p:spPr>
        <p:txBody>
          <a:bodyPr>
            <a:normAutofit/>
          </a:bodyPr>
          <a:lstStyle/>
          <a:p>
            <a:pPr algn="ctr"/>
            <a:r>
              <a:rPr lang="en-US">
                <a:solidFill>
                  <a:schemeClr val="bg1"/>
                </a:solidFill>
              </a:rPr>
              <a:t>Proposed Budgets</a:t>
            </a:r>
          </a:p>
        </p:txBody>
      </p:sp>
      <p:grpSp>
        <p:nvGrpSpPr>
          <p:cNvPr id="1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454BF821-13AF-D450-1951-94E25581E453}"/>
              </a:ext>
            </a:extLst>
          </p:cNvPr>
          <p:cNvSpPr>
            <a:spLocks noGrp="1"/>
          </p:cNvSpPr>
          <p:nvPr>
            <p:ph idx="1"/>
          </p:nvPr>
        </p:nvSpPr>
        <p:spPr>
          <a:xfrm>
            <a:off x="6234868" y="477540"/>
            <a:ext cx="5217173" cy="5694660"/>
          </a:xfrm>
        </p:spPr>
        <p:txBody>
          <a:bodyPr>
            <a:normAutofit/>
          </a:bodyPr>
          <a:lstStyle/>
          <a:p>
            <a:pPr marL="0" indent="0">
              <a:buNone/>
            </a:pPr>
            <a:r>
              <a:rPr lang="en-US" sz="1400" b="1" dirty="0">
                <a:solidFill>
                  <a:schemeClr val="bg1"/>
                </a:solidFill>
              </a:rPr>
              <a:t>Depending on the budget this project receives we can implement different features, here is what and how said features will be incorporated depending on the budget.</a:t>
            </a:r>
          </a:p>
          <a:p>
            <a:pPr marL="0" indent="0">
              <a:buNone/>
            </a:pPr>
            <a:endParaRPr lang="en-US" sz="1400" dirty="0">
              <a:solidFill>
                <a:schemeClr val="bg1"/>
              </a:solidFill>
            </a:endParaRPr>
          </a:p>
          <a:p>
            <a:pPr marL="0" indent="0">
              <a:buNone/>
            </a:pPr>
            <a:r>
              <a:rPr lang="en-US" sz="1400" dirty="0">
                <a:solidFill>
                  <a:schemeClr val="bg1"/>
                </a:solidFill>
              </a:rPr>
              <a:t>$500</a:t>
            </a:r>
          </a:p>
          <a:p>
            <a:r>
              <a:rPr lang="en-US" sz="1400" dirty="0">
                <a:solidFill>
                  <a:schemeClr val="bg1"/>
                </a:solidFill>
              </a:rPr>
              <a:t>Everything discussed so far can be developed with this budget. These are the things required to meet our minimum deliverables in a reasonable way and are non-negotiable.</a:t>
            </a:r>
          </a:p>
          <a:p>
            <a:pPr marL="0" indent="0">
              <a:buNone/>
            </a:pPr>
            <a:r>
              <a:rPr lang="en-US" sz="1400" dirty="0">
                <a:solidFill>
                  <a:schemeClr val="bg1"/>
                </a:solidFill>
              </a:rPr>
              <a:t>$700-$1000</a:t>
            </a:r>
          </a:p>
          <a:p>
            <a:r>
              <a:rPr lang="en-US" sz="1400" dirty="0">
                <a:solidFill>
                  <a:schemeClr val="bg1"/>
                </a:solidFill>
              </a:rPr>
              <a:t>With this budget we can buy or develop an automatic shifting system that can fit onto the bikes existing derailleur system.</a:t>
            </a:r>
          </a:p>
          <a:p>
            <a:r>
              <a:rPr lang="en-US" sz="1400" dirty="0">
                <a:solidFill>
                  <a:schemeClr val="bg1"/>
                </a:solidFill>
              </a:rPr>
              <a:t>The higher end of this budget would be needed if we decided to buy a high end, pre-made shifting system, which is typically around $400.</a:t>
            </a:r>
          </a:p>
          <a:p>
            <a:pPr marL="0" indent="0">
              <a:buNone/>
            </a:pPr>
            <a:r>
              <a:rPr lang="en-US" sz="1400" dirty="0">
                <a:solidFill>
                  <a:schemeClr val="bg1"/>
                </a:solidFill>
              </a:rPr>
              <a:t>$1400 - $1700</a:t>
            </a:r>
          </a:p>
          <a:p>
            <a:r>
              <a:rPr lang="en-US" sz="1400" dirty="0">
                <a:solidFill>
                  <a:schemeClr val="bg1"/>
                </a:solidFill>
              </a:rPr>
              <a:t>For this budget we would design an automatic shifting system to conserve money and have a more synchronized device.</a:t>
            </a:r>
          </a:p>
          <a:p>
            <a:r>
              <a:rPr lang="en-US" sz="1400" dirty="0">
                <a:solidFill>
                  <a:schemeClr val="bg1"/>
                </a:solidFill>
              </a:rPr>
              <a:t>The specs we would aim for with this budget would be a top speed of 60mph and a max weight of 400lbs. This would require better tires, a bigger motor or an advanced gearbox, a bigger battery, more safety features and sensors, and potentially a thicker sturdier frame.</a:t>
            </a:r>
          </a:p>
        </p:txBody>
      </p:sp>
    </p:spTree>
    <p:extLst>
      <p:ext uri="{BB962C8B-B14F-4D97-AF65-F5344CB8AC3E}">
        <p14:creationId xmlns:p14="http://schemas.microsoft.com/office/powerpoint/2010/main" val="574878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912A73-1DC4-D568-AA9A-834B89BA1980}"/>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SPECS</a:t>
            </a:r>
          </a:p>
        </p:txBody>
      </p:sp>
      <p:graphicFrame>
        <p:nvGraphicFramePr>
          <p:cNvPr id="5" name="Content Placeholder 2">
            <a:extLst>
              <a:ext uri="{FF2B5EF4-FFF2-40B4-BE49-F238E27FC236}">
                <a16:creationId xmlns:a16="http://schemas.microsoft.com/office/drawing/2014/main" id="{6030A4DA-EACF-B00D-9A3C-CCCBD7FCFA70}"/>
              </a:ext>
            </a:extLst>
          </p:cNvPr>
          <p:cNvGraphicFramePr>
            <a:graphicFrameLocks noGrp="1"/>
          </p:cNvGraphicFramePr>
          <p:nvPr>
            <p:ph idx="1"/>
            <p:extLst>
              <p:ext uri="{D42A27DB-BD31-4B8C-83A1-F6EECF244321}">
                <p14:modId xmlns:p14="http://schemas.microsoft.com/office/powerpoint/2010/main" val="190177868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269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5420BF-96AB-6FBF-109F-0BE8C6B47E03}"/>
              </a:ext>
            </a:extLst>
          </p:cNvPr>
          <p:cNvSpPr>
            <a:spLocks noGrp="1"/>
          </p:cNvSpPr>
          <p:nvPr>
            <p:ph type="title"/>
          </p:nvPr>
        </p:nvSpPr>
        <p:spPr>
          <a:xfrm>
            <a:off x="1156851" y="637762"/>
            <a:ext cx="4270588" cy="5576770"/>
          </a:xfrm>
        </p:spPr>
        <p:txBody>
          <a:bodyPr anchor="t">
            <a:normAutofit/>
          </a:bodyPr>
          <a:lstStyle/>
          <a:p>
            <a:r>
              <a:rPr lang="en-US" sz="6100">
                <a:solidFill>
                  <a:schemeClr val="bg1"/>
                </a:solidFill>
              </a:rPr>
              <a:t>Known Components</a:t>
            </a: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4650" y="637762"/>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B5B957-907B-578A-A4E1-3197418BC9A4}"/>
              </a:ext>
            </a:extLst>
          </p:cNvPr>
          <p:cNvSpPr>
            <a:spLocks noGrp="1"/>
          </p:cNvSpPr>
          <p:nvPr>
            <p:ph idx="1"/>
          </p:nvPr>
        </p:nvSpPr>
        <p:spPr>
          <a:xfrm>
            <a:off x="6734648" y="841904"/>
            <a:ext cx="4310700" cy="5335059"/>
          </a:xfrm>
        </p:spPr>
        <p:txBody>
          <a:bodyPr numCol="2">
            <a:normAutofit/>
          </a:bodyPr>
          <a:lstStyle/>
          <a:p>
            <a:r>
              <a:rPr lang="en-US" sz="2400"/>
              <a:t>Frame</a:t>
            </a:r>
          </a:p>
          <a:p>
            <a:r>
              <a:rPr lang="en-US" sz="2400"/>
              <a:t>Tires</a:t>
            </a:r>
          </a:p>
          <a:p>
            <a:r>
              <a:rPr lang="en-US" sz="2400"/>
              <a:t>Seat</a:t>
            </a:r>
          </a:p>
          <a:p>
            <a:r>
              <a:rPr lang="en-US" sz="2400"/>
              <a:t>Transmission system</a:t>
            </a:r>
          </a:p>
          <a:p>
            <a:r>
              <a:rPr lang="en-US" sz="2400"/>
              <a:t>Motor</a:t>
            </a:r>
          </a:p>
          <a:p>
            <a:r>
              <a:rPr lang="en-US" sz="2400"/>
              <a:t>Breaking system</a:t>
            </a:r>
          </a:p>
          <a:p>
            <a:r>
              <a:rPr lang="en-US" sz="2400"/>
              <a:t>Speedometer</a:t>
            </a:r>
          </a:p>
          <a:p>
            <a:r>
              <a:rPr lang="en-US" sz="2400"/>
              <a:t>MCU</a:t>
            </a:r>
          </a:p>
          <a:p>
            <a:r>
              <a:rPr lang="en-US" sz="2400"/>
              <a:t>Throttle</a:t>
            </a:r>
          </a:p>
          <a:p>
            <a:r>
              <a:rPr lang="en-US" sz="2400"/>
              <a:t>Battery</a:t>
            </a:r>
          </a:p>
          <a:p>
            <a:r>
              <a:rPr lang="en-US" sz="2400"/>
              <a:t>Footrests</a:t>
            </a:r>
          </a:p>
          <a:p>
            <a:r>
              <a:rPr lang="en-US" sz="2400"/>
              <a:t>Fule Gage</a:t>
            </a:r>
          </a:p>
        </p:txBody>
      </p:sp>
    </p:spTree>
    <p:extLst>
      <p:ext uri="{BB962C8B-B14F-4D97-AF65-F5344CB8AC3E}">
        <p14:creationId xmlns:p14="http://schemas.microsoft.com/office/powerpoint/2010/main" val="1279430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4" name="Straight Connector 13">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0" name="Oval 19">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0" name="Straight Connector 29">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8" name="Straight Connector 37">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18E1E94-C856-3949-8D37-1554EE51A653}"/>
              </a:ext>
            </a:extLst>
          </p:cNvPr>
          <p:cNvSpPr>
            <a:spLocks noGrp="1"/>
          </p:cNvSpPr>
          <p:nvPr>
            <p:ph type="title"/>
          </p:nvPr>
        </p:nvSpPr>
        <p:spPr>
          <a:xfrm>
            <a:off x="630936" y="495992"/>
            <a:ext cx="4195140" cy="5638831"/>
          </a:xfrm>
          <a:noFill/>
        </p:spPr>
        <p:txBody>
          <a:bodyPr anchor="ctr">
            <a:normAutofit/>
          </a:bodyPr>
          <a:lstStyle/>
          <a:p>
            <a:r>
              <a:rPr lang="en-US" sz="4800"/>
              <a:t>Components we have</a:t>
            </a:r>
          </a:p>
        </p:txBody>
      </p:sp>
      <p:graphicFrame>
        <p:nvGraphicFramePr>
          <p:cNvPr id="5" name="Content Placeholder 2">
            <a:extLst>
              <a:ext uri="{FF2B5EF4-FFF2-40B4-BE49-F238E27FC236}">
                <a16:creationId xmlns:a16="http://schemas.microsoft.com/office/drawing/2014/main" id="{D525512A-B748-DC9A-7BDA-DEF40573BE53}"/>
              </a:ext>
            </a:extLst>
          </p:cNvPr>
          <p:cNvGraphicFramePr>
            <a:graphicFrameLocks noGrp="1"/>
          </p:cNvGraphicFramePr>
          <p:nvPr>
            <p:ph idx="1"/>
            <p:extLst>
              <p:ext uri="{D42A27DB-BD31-4B8C-83A1-F6EECF244321}">
                <p14:modId xmlns:p14="http://schemas.microsoft.com/office/powerpoint/2010/main" val="727993647"/>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652796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911A12A-3953-5789-A55F-BA9329E5253F}"/>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Brake System</a:t>
            </a:r>
          </a:p>
        </p:txBody>
      </p:sp>
      <p:sp>
        <p:nvSpPr>
          <p:cNvPr id="3" name="Content Placeholder 2">
            <a:extLst>
              <a:ext uri="{FF2B5EF4-FFF2-40B4-BE49-F238E27FC236}">
                <a16:creationId xmlns:a16="http://schemas.microsoft.com/office/drawing/2014/main" id="{FB179DCB-82E4-E6E4-663F-D39566E9B4A2}"/>
              </a:ext>
            </a:extLst>
          </p:cNvPr>
          <p:cNvSpPr>
            <a:spLocks noGrp="1"/>
          </p:cNvSpPr>
          <p:nvPr>
            <p:ph idx="1"/>
          </p:nvPr>
        </p:nvSpPr>
        <p:spPr>
          <a:xfrm>
            <a:off x="838200" y="2010833"/>
            <a:ext cx="5096934" cy="4166130"/>
          </a:xfrm>
        </p:spPr>
        <p:txBody>
          <a:bodyPr vert="horz" lIns="91440" tIns="45720" rIns="91440" bIns="45720" rtlCol="0">
            <a:normAutofit/>
          </a:bodyPr>
          <a:lstStyle/>
          <a:p>
            <a:r>
              <a:rPr lang="en-US" sz="1700" b="1"/>
              <a:t>Break Type: </a:t>
            </a:r>
            <a:r>
              <a:rPr lang="en-US" sz="1700"/>
              <a:t>dual piston mechanical disk break</a:t>
            </a:r>
          </a:p>
          <a:p>
            <a:r>
              <a:rPr lang="en-US" sz="1700" b="1"/>
              <a:t>Location</a:t>
            </a:r>
            <a:r>
              <a:rPr lang="en-US" sz="1700"/>
              <a:t>: front and back tires</a:t>
            </a:r>
          </a:p>
          <a:p>
            <a:r>
              <a:rPr lang="en-US" sz="1700"/>
              <a:t>Average Cost: $50</a:t>
            </a:r>
          </a:p>
          <a:p>
            <a:r>
              <a:rPr lang="en-US" sz="1700"/>
              <a:t>Range: $40-$200</a:t>
            </a:r>
          </a:p>
          <a:p>
            <a:r>
              <a:rPr lang="en-US" sz="1700" b="1"/>
              <a:t>Operation:</a:t>
            </a:r>
          </a:p>
          <a:p>
            <a:pPr lvl="1"/>
            <a:r>
              <a:rPr lang="en-US" sz="1700"/>
              <a:t>When you squeeze the brake lever, you pull on the steel cable.</a:t>
            </a:r>
          </a:p>
          <a:p>
            <a:pPr lvl="1"/>
            <a:r>
              <a:rPr lang="en-US" sz="1700"/>
              <a:t>The cable pulls a lever arm on the brake caliper.</a:t>
            </a:r>
          </a:p>
          <a:p>
            <a:pPr lvl="1"/>
            <a:r>
              <a:rPr lang="en-US" sz="1700"/>
              <a:t>The lever arm pushes both brake pads toward the spinning brake rotor.</a:t>
            </a:r>
          </a:p>
          <a:p>
            <a:pPr lvl="1"/>
            <a:r>
              <a:rPr lang="en-US" sz="1700"/>
              <a:t>The pads create friction against the rotor, slowing the wheel down.</a:t>
            </a:r>
            <a:br>
              <a:rPr lang="en-US" sz="1700"/>
            </a:br>
            <a:endParaRPr lang="en-US" sz="1700"/>
          </a:p>
        </p:txBody>
      </p:sp>
      <p:sp>
        <p:nvSpPr>
          <p:cNvPr id="4" name="TextBox 3">
            <a:extLst>
              <a:ext uri="{FF2B5EF4-FFF2-40B4-BE49-F238E27FC236}">
                <a16:creationId xmlns:a16="http://schemas.microsoft.com/office/drawing/2014/main" id="{C90B8345-0534-650C-05C4-BA77EEF42EA4}"/>
              </a:ext>
            </a:extLst>
          </p:cNvPr>
          <p:cNvSpPr txBox="1"/>
          <p:nvPr/>
        </p:nvSpPr>
        <p:spPr>
          <a:xfrm>
            <a:off x="6256866" y="2010833"/>
            <a:ext cx="5096933" cy="416613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a:t>Cumulative Total Estimated Cost: $50</a:t>
            </a:r>
          </a:p>
        </p:txBody>
      </p:sp>
    </p:spTree>
    <p:extLst>
      <p:ext uri="{BB962C8B-B14F-4D97-AF65-F5344CB8AC3E}">
        <p14:creationId xmlns:p14="http://schemas.microsoft.com/office/powerpoint/2010/main" val="62328749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7091E5A-799F-32AD-EC00-6812763DBA49}"/>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Motor Design</a:t>
            </a:r>
          </a:p>
        </p:txBody>
      </p:sp>
      <p:sp>
        <p:nvSpPr>
          <p:cNvPr id="3" name="Content Placeholder 2">
            <a:extLst>
              <a:ext uri="{FF2B5EF4-FFF2-40B4-BE49-F238E27FC236}">
                <a16:creationId xmlns:a16="http://schemas.microsoft.com/office/drawing/2014/main" id="{A07B5F12-A721-A3C1-F567-7CEACEBECFEB}"/>
              </a:ext>
            </a:extLst>
          </p:cNvPr>
          <p:cNvSpPr>
            <a:spLocks noGrp="1"/>
          </p:cNvSpPr>
          <p:nvPr>
            <p:ph idx="1"/>
          </p:nvPr>
        </p:nvSpPr>
        <p:spPr>
          <a:xfrm>
            <a:off x="838200" y="2010833"/>
            <a:ext cx="5096934" cy="4166130"/>
          </a:xfrm>
        </p:spPr>
        <p:txBody>
          <a:bodyPr vert="horz" lIns="91440" tIns="45720" rIns="91440" bIns="45720" rtlCol="0">
            <a:normAutofit/>
          </a:bodyPr>
          <a:lstStyle/>
          <a:p>
            <a:pPr marL="0"/>
            <a:r>
              <a:rPr lang="en-US" sz="1700"/>
              <a:t>We will be using a high RPM DC motor. Using different gear ratios, we can get the high RPM motor to deliver significant torque to the wheel.</a:t>
            </a:r>
          </a:p>
          <a:p>
            <a:pPr marL="0"/>
            <a:endParaRPr lang="en-US" sz="1700"/>
          </a:p>
          <a:p>
            <a:r>
              <a:rPr lang="en-US" sz="1700"/>
              <a:t>Required torque: 50-80 Nm</a:t>
            </a:r>
          </a:p>
          <a:p>
            <a:r>
              <a:rPr lang="en-US" sz="1700"/>
              <a:t>Estimated cost of motor: between $100-200</a:t>
            </a:r>
          </a:p>
          <a:p>
            <a:r>
              <a:rPr lang="en-US" sz="1700"/>
              <a:t>Controlled by a throttle input interpreted through an MCU</a:t>
            </a:r>
          </a:p>
          <a:p>
            <a:r>
              <a:rPr lang="en-US" sz="1700"/>
              <a:t>Air cooling should be sufficient; we will have to implement temperature safety mechanisms ourselves</a:t>
            </a:r>
          </a:p>
          <a:p>
            <a:endParaRPr lang="en-US" sz="1700"/>
          </a:p>
          <a:p>
            <a:pPr marL="0"/>
            <a:r>
              <a:rPr lang="en-US" sz="1700" b="1"/>
              <a:t>Choice</a:t>
            </a:r>
            <a:r>
              <a:rPr lang="en-US" sz="1700"/>
              <a:t>: 1/4 HP 24 Volt DC 1500 RPM Motor ($130)</a:t>
            </a:r>
          </a:p>
        </p:txBody>
      </p:sp>
      <p:sp>
        <p:nvSpPr>
          <p:cNvPr id="4" name="TextBox 3">
            <a:extLst>
              <a:ext uri="{FF2B5EF4-FFF2-40B4-BE49-F238E27FC236}">
                <a16:creationId xmlns:a16="http://schemas.microsoft.com/office/drawing/2014/main" id="{C2E7723A-8A84-50D0-C2AA-9602011EED61}"/>
              </a:ext>
            </a:extLst>
          </p:cNvPr>
          <p:cNvSpPr txBox="1"/>
          <p:nvPr/>
        </p:nvSpPr>
        <p:spPr>
          <a:xfrm>
            <a:off x="6256866" y="2010833"/>
            <a:ext cx="5096933" cy="416613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a:t>Cumulative Total Estimated Cost: $180</a:t>
            </a:r>
          </a:p>
        </p:txBody>
      </p:sp>
    </p:spTree>
    <p:extLst>
      <p:ext uri="{BB962C8B-B14F-4D97-AF65-F5344CB8AC3E}">
        <p14:creationId xmlns:p14="http://schemas.microsoft.com/office/powerpoint/2010/main" val="277642545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BD3D455-2327-4802-6634-B5D2DFA236D4}"/>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Battery</a:t>
            </a:r>
          </a:p>
        </p:txBody>
      </p:sp>
      <p:sp>
        <p:nvSpPr>
          <p:cNvPr id="3" name="Content Placeholder 2">
            <a:extLst>
              <a:ext uri="{FF2B5EF4-FFF2-40B4-BE49-F238E27FC236}">
                <a16:creationId xmlns:a16="http://schemas.microsoft.com/office/drawing/2014/main" id="{551E375A-A8C3-B5FC-6638-318B6A541B55}"/>
              </a:ext>
            </a:extLst>
          </p:cNvPr>
          <p:cNvSpPr>
            <a:spLocks noGrp="1"/>
          </p:cNvSpPr>
          <p:nvPr>
            <p:ph idx="1"/>
          </p:nvPr>
        </p:nvSpPr>
        <p:spPr>
          <a:xfrm>
            <a:off x="838200" y="2010833"/>
            <a:ext cx="5096934" cy="4166130"/>
          </a:xfrm>
        </p:spPr>
        <p:txBody>
          <a:bodyPr vert="horz" lIns="91440" tIns="45720" rIns="91440" bIns="45720" rtlCol="0">
            <a:normAutofit/>
          </a:bodyPr>
          <a:lstStyle/>
          <a:p>
            <a:r>
              <a:rPr lang="en-US" sz="1700"/>
              <a:t>Minimum Wh: 780</a:t>
            </a:r>
          </a:p>
          <a:p>
            <a:r>
              <a:rPr lang="en-US" sz="1700"/>
              <a:t>Cost: $200-$500</a:t>
            </a:r>
          </a:p>
          <a:p>
            <a:pPr marL="0"/>
            <a:r>
              <a:rPr lang="en-US" sz="1700" b="1"/>
              <a:t>NOTE: </a:t>
            </a:r>
            <a:r>
              <a:rPr lang="en-US" sz="1700"/>
              <a:t>It may be slightly cheaper to build a battery with cells, but the difference (if there is any) is not worth it for the risk and effort required, therefor, we will be buying a battery.</a:t>
            </a:r>
          </a:p>
          <a:p>
            <a:endParaRPr lang="en-US" sz="1700"/>
          </a:p>
          <a:p>
            <a:pPr marL="0"/>
            <a:r>
              <a:rPr lang="en-US" sz="1700" b="1"/>
              <a:t>Choice</a:t>
            </a:r>
            <a:r>
              <a:rPr lang="en-US" sz="1700"/>
              <a:t>: 48V x 17.5 Ah Lithium Ion Battery ($200)</a:t>
            </a:r>
          </a:p>
          <a:p>
            <a:pPr lvl="1"/>
            <a:r>
              <a:rPr lang="en-US" sz="1700"/>
              <a:t>Weight: 9.26 lbs</a:t>
            </a:r>
          </a:p>
          <a:p>
            <a:pPr lvl="1"/>
            <a:r>
              <a:rPr lang="en-US" sz="1700"/>
              <a:t>Energy: 840 Wh</a:t>
            </a:r>
          </a:p>
          <a:p>
            <a:pPr lvl="1"/>
            <a:r>
              <a:rPr lang="en-US" sz="1700"/>
              <a:t>Due to the open-air design of the frame air cooling should be sufficient during operation, although the battery might get hot during charging or very long uptimes</a:t>
            </a:r>
          </a:p>
        </p:txBody>
      </p:sp>
      <p:sp>
        <p:nvSpPr>
          <p:cNvPr id="4" name="TextBox 3">
            <a:extLst>
              <a:ext uri="{FF2B5EF4-FFF2-40B4-BE49-F238E27FC236}">
                <a16:creationId xmlns:a16="http://schemas.microsoft.com/office/drawing/2014/main" id="{3DD16DAF-E318-2D0F-CC6B-F9A85C41C692}"/>
              </a:ext>
            </a:extLst>
          </p:cNvPr>
          <p:cNvSpPr txBox="1"/>
          <p:nvPr/>
        </p:nvSpPr>
        <p:spPr>
          <a:xfrm>
            <a:off x="6256866" y="2010833"/>
            <a:ext cx="5096933" cy="416613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a:t>Cumulative Total Estimated Cost: $380</a:t>
            </a:r>
          </a:p>
        </p:txBody>
      </p:sp>
    </p:spTree>
    <p:extLst>
      <p:ext uri="{BB962C8B-B14F-4D97-AF65-F5344CB8AC3E}">
        <p14:creationId xmlns:p14="http://schemas.microsoft.com/office/powerpoint/2010/main" val="25511581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DBE5C63-8375-DA5B-3513-D31331B11C6F}"/>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Throttle System</a:t>
            </a:r>
          </a:p>
        </p:txBody>
      </p:sp>
      <p:sp>
        <p:nvSpPr>
          <p:cNvPr id="3" name="Content Placeholder 2">
            <a:extLst>
              <a:ext uri="{FF2B5EF4-FFF2-40B4-BE49-F238E27FC236}">
                <a16:creationId xmlns:a16="http://schemas.microsoft.com/office/drawing/2014/main" id="{D9AD9897-9D9E-1463-3BE5-0693CA2686C5}"/>
              </a:ext>
            </a:extLst>
          </p:cNvPr>
          <p:cNvSpPr>
            <a:spLocks noGrp="1"/>
          </p:cNvSpPr>
          <p:nvPr>
            <p:ph idx="1"/>
          </p:nvPr>
        </p:nvSpPr>
        <p:spPr>
          <a:xfrm>
            <a:off x="838200" y="2010833"/>
            <a:ext cx="5096934" cy="4166130"/>
          </a:xfrm>
        </p:spPr>
        <p:txBody>
          <a:bodyPr vert="horz" lIns="91440" tIns="45720" rIns="91440" bIns="45720" rtlCol="0">
            <a:normAutofit/>
          </a:bodyPr>
          <a:lstStyle/>
          <a:p>
            <a:r>
              <a:rPr lang="en-US" sz="1300" b="1"/>
              <a:t>Throttle Type: </a:t>
            </a:r>
            <a:r>
              <a:rPr lang="en-US" sz="1300"/>
              <a:t>Ride-by-wire system</a:t>
            </a:r>
          </a:p>
          <a:p>
            <a:r>
              <a:rPr lang="en-US" sz="1300" b="1"/>
              <a:t>Type</a:t>
            </a:r>
            <a:r>
              <a:rPr lang="en-US" sz="1300"/>
              <a:t>: half-twist throttle grip</a:t>
            </a:r>
          </a:p>
          <a:p>
            <a:r>
              <a:rPr lang="en-US" sz="1300" b="1"/>
              <a:t>Location</a:t>
            </a:r>
            <a:r>
              <a:rPr lang="en-US" sz="1300"/>
              <a:t>: Right handlebar</a:t>
            </a:r>
          </a:p>
          <a:p>
            <a:r>
              <a:rPr lang="en-US" sz="1300"/>
              <a:t>Average cost: $40</a:t>
            </a:r>
          </a:p>
          <a:p>
            <a:r>
              <a:rPr lang="en-US" sz="1300"/>
              <a:t>Range: $8-$100</a:t>
            </a:r>
          </a:p>
          <a:p>
            <a:r>
              <a:rPr lang="en-US" sz="1300" b="1"/>
              <a:t>Operation:</a:t>
            </a:r>
          </a:p>
          <a:p>
            <a:pPr lvl="1"/>
            <a:r>
              <a:rPr lang="en-US" sz="1300"/>
              <a:t>Rider Input: The rider twists or pushes the throttle.</a:t>
            </a:r>
          </a:p>
          <a:p>
            <a:pPr lvl="1"/>
            <a:r>
              <a:rPr lang="en-US" sz="1300"/>
              <a:t>Signal Generation: The Hall-effect sensor inside the throttle generates a corresponding voltage signal.</a:t>
            </a:r>
          </a:p>
          <a:p>
            <a:pPr lvl="1"/>
            <a:r>
              <a:rPr lang="en-US" sz="1300"/>
              <a:t>Signal Interpretation: The controller receives the signal and interprets it based on its programming. The controller acts like the system's "brain" and manages all power delivery.</a:t>
            </a:r>
          </a:p>
          <a:p>
            <a:pPr lvl="1"/>
            <a:r>
              <a:rPr lang="en-US" sz="1300"/>
              <a:t>Power Delivery: The controller draws power from the battery and sends the appropriate amount of current to the motor.</a:t>
            </a:r>
          </a:p>
          <a:p>
            <a:pPr lvl="1"/>
            <a:r>
              <a:rPr lang="en-US" sz="1300"/>
              <a:t>Acceleration: The motor responds by accelerating the bike. The process happens almost instantaneously, resulting in smooth, on-demand power.</a:t>
            </a:r>
          </a:p>
          <a:p>
            <a:endParaRPr lang="en-US" sz="1300"/>
          </a:p>
        </p:txBody>
      </p:sp>
      <p:sp>
        <p:nvSpPr>
          <p:cNvPr id="4" name="TextBox 3">
            <a:extLst>
              <a:ext uri="{FF2B5EF4-FFF2-40B4-BE49-F238E27FC236}">
                <a16:creationId xmlns:a16="http://schemas.microsoft.com/office/drawing/2014/main" id="{86C58E7C-7645-3927-6D3D-6E6A7D00FF86}"/>
              </a:ext>
            </a:extLst>
          </p:cNvPr>
          <p:cNvSpPr txBox="1"/>
          <p:nvPr/>
        </p:nvSpPr>
        <p:spPr>
          <a:xfrm>
            <a:off x="6256866" y="2010833"/>
            <a:ext cx="5096933" cy="416613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a:t>Cumulative Total Estimated Cost: $420</a:t>
            </a:r>
          </a:p>
        </p:txBody>
      </p:sp>
    </p:spTree>
    <p:extLst>
      <p:ext uri="{BB962C8B-B14F-4D97-AF65-F5344CB8AC3E}">
        <p14:creationId xmlns:p14="http://schemas.microsoft.com/office/powerpoint/2010/main" val="170376700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5CA8A7-DD6B-2258-3C7D-5E79E6999EA2}"/>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Speedometer</a:t>
            </a:r>
          </a:p>
        </p:txBody>
      </p:sp>
      <p:sp>
        <p:nvSpPr>
          <p:cNvPr id="3" name="Content Placeholder 2">
            <a:extLst>
              <a:ext uri="{FF2B5EF4-FFF2-40B4-BE49-F238E27FC236}">
                <a16:creationId xmlns:a16="http://schemas.microsoft.com/office/drawing/2014/main" id="{38A2D180-8959-25E3-0955-B082CC0B85B1}"/>
              </a:ext>
            </a:extLst>
          </p:cNvPr>
          <p:cNvSpPr>
            <a:spLocks noGrp="1"/>
          </p:cNvSpPr>
          <p:nvPr>
            <p:ph idx="1"/>
          </p:nvPr>
        </p:nvSpPr>
        <p:spPr>
          <a:xfrm>
            <a:off x="838200" y="2010833"/>
            <a:ext cx="5096934" cy="4166130"/>
          </a:xfrm>
        </p:spPr>
        <p:txBody>
          <a:bodyPr vert="horz" lIns="91440" tIns="45720" rIns="91440" bIns="45720" rtlCol="0">
            <a:normAutofit/>
          </a:bodyPr>
          <a:lstStyle/>
          <a:p>
            <a:pPr marL="0"/>
            <a:r>
              <a:rPr lang="en-US" sz="2000"/>
              <a:t>System will use </a:t>
            </a:r>
            <a:r>
              <a:rPr lang="en-US" sz="2000" b="1"/>
              <a:t>two 8 segment digital number displays </a:t>
            </a:r>
            <a:r>
              <a:rPr lang="en-US" sz="2000"/>
              <a:t>controlled by the onboard MCU. It will require some sort of sensor system to determine the linear speed of the bike, depending on the sensors required to operate the other systems we might not have to buy additional sensors to implement this feature.</a:t>
            </a:r>
          </a:p>
        </p:txBody>
      </p:sp>
      <p:sp>
        <p:nvSpPr>
          <p:cNvPr id="4" name="TextBox 3">
            <a:extLst>
              <a:ext uri="{FF2B5EF4-FFF2-40B4-BE49-F238E27FC236}">
                <a16:creationId xmlns:a16="http://schemas.microsoft.com/office/drawing/2014/main" id="{4D101847-B21A-A8EF-65B6-ACD6776CCEED}"/>
              </a:ext>
            </a:extLst>
          </p:cNvPr>
          <p:cNvSpPr txBox="1"/>
          <p:nvPr/>
        </p:nvSpPr>
        <p:spPr>
          <a:xfrm>
            <a:off x="6256866" y="2010833"/>
            <a:ext cx="5096933" cy="416613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a:t>Cumulative Total Estimated Cost: $450</a:t>
            </a:r>
          </a:p>
        </p:txBody>
      </p:sp>
    </p:spTree>
    <p:extLst>
      <p:ext uri="{BB962C8B-B14F-4D97-AF65-F5344CB8AC3E}">
        <p14:creationId xmlns:p14="http://schemas.microsoft.com/office/powerpoint/2010/main" val="166821788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84</TotalTime>
  <Words>844</Words>
  <Application>Microsoft Office PowerPoint</Application>
  <PresentationFormat>Widescreen</PresentationFormat>
  <Paragraphs>87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E-bike</vt:lpstr>
      <vt:lpstr>SPECS</vt:lpstr>
      <vt:lpstr>Known Components</vt:lpstr>
      <vt:lpstr>Components we have</vt:lpstr>
      <vt:lpstr>Brake System</vt:lpstr>
      <vt:lpstr>Motor Design</vt:lpstr>
      <vt:lpstr>Battery</vt:lpstr>
      <vt:lpstr>Throttle System</vt:lpstr>
      <vt:lpstr>Speedometer</vt:lpstr>
      <vt:lpstr>Proposed Budgets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Gagnon</dc:creator>
  <cp:lastModifiedBy>Daniel Gagnon</cp:lastModifiedBy>
  <cp:revision>4</cp:revision>
  <dcterms:created xsi:type="dcterms:W3CDTF">2025-10-02T15:00:39Z</dcterms:created>
  <dcterms:modified xsi:type="dcterms:W3CDTF">2025-10-02T16:25:04Z</dcterms:modified>
</cp:coreProperties>
</file>