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217" autoAdjust="0"/>
  </p:normalViewPr>
  <p:slideViewPr>
    <p:cSldViewPr snapToGrid="0">
      <p:cViewPr varScale="1">
        <p:scale>
          <a:sx n="151" d="100"/>
          <a:sy n="151"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rPr>
              <a:t>Hello. We are Project Skyline, and we are building an open-source, consumer-facing, user interface for the Triton DataCenter cloud management platform. (~10 seconds)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rPr>
              <a:t>My name is Matt Osbourne, and on this project I am joined by Spencer Dangel and Alec Reser. Our project advisor is Patrick Olekas. (~10 seconds)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As we have said before, the end goal for our project is to have a fully functioning user interface for Triton DataCenter, that allows a consumer, or user to add, delete, save and configure virtual machines as desired, without requiring the help of a customer service representative. </a:t>
            </a:r>
            <a:endParaRPr dirty="0"/>
          </a:p>
          <a:p>
            <a:pPr marL="0" lvl="0" indent="0">
              <a:spcBef>
                <a:spcPts val="0"/>
              </a:spcBef>
              <a:spcAft>
                <a:spcPts val="0"/>
              </a:spcAft>
              <a:buNone/>
            </a:pPr>
            <a:r>
              <a:rPr lang="en" dirty="0"/>
              <a:t>One of the side goals of our project is to learn a new technology or two along the way. We are using Typescript for the backend, but it is basically NodeJS with types. We are comfortable in NodeJS, but wanted to have the experience of static typing on the backend as well as the frontend. On the frontend, we decided to go with an entirely new framework, where we are using React with Redux. We are all comfortable in AngularJS and felt that it would be beneficial to use this project as an opportunity to learn something new.</a:t>
            </a:r>
            <a:endParaRPr dirty="0"/>
          </a:p>
          <a:p>
            <a:pPr marL="0" lvl="0" indent="0">
              <a:spcBef>
                <a:spcPts val="0"/>
              </a:spcBef>
              <a:spcAft>
                <a:spcPts val="0"/>
              </a:spcAft>
              <a:buNone/>
            </a:pPr>
            <a:r>
              <a:rPr lang="en" dirty="0"/>
              <a:t>Another side goal for this project was to implement unit and integration testing with at least 80% code coverage. The reason we chose to use Jest is because we have read about it’s easy setup and use for unit and integration testing. None of us have any real experience adequately testing projects we have worked on in the past because deadlines have come in the way, and we believe this will be good time to experiment with unit and integration testing. (~1:10)</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Triton can be somewhat described as a competitor to Digital Ocean, where a company, organization, or a single person can deploy a cloud computing platform, privately, on their own hardware. We are making a frontend that allows a company to deploy a public cloud interface that is accessible to non-technical users. Currently, the only frontend application that Triton has available is only meant to be used by the person or organization that owns the hardware, and it isn’t exactly user-friendly for a non-technical user either. (~30 seconds)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project, like many software projects, isn’t going to do anything groundbreaking in terms of impacting human society.</a:t>
            </a:r>
            <a:endParaRPr/>
          </a:p>
          <a:p>
            <a:pPr marL="0" lvl="0" indent="0">
              <a:spcBef>
                <a:spcPts val="0"/>
              </a:spcBef>
              <a:spcAft>
                <a:spcPts val="0"/>
              </a:spcAft>
              <a:buNone/>
            </a:pPr>
            <a:endParaRPr/>
          </a:p>
          <a:p>
            <a:pPr marL="0" lvl="0" indent="0">
              <a:spcBef>
                <a:spcPts val="0"/>
              </a:spcBef>
              <a:spcAft>
                <a:spcPts val="0"/>
              </a:spcAft>
              <a:buNone/>
            </a:pPr>
            <a:r>
              <a:rPr lang="en"/>
              <a:t>We aren’t reinventing the wheel here, but we are attempting to making hosting your own public or private cloud easier and more user friendly for non-technical users.</a:t>
            </a:r>
            <a:endParaRPr/>
          </a:p>
          <a:p>
            <a:pPr marL="0" lvl="0" indent="0">
              <a:spcBef>
                <a:spcPts val="0"/>
              </a:spcBef>
              <a:spcAft>
                <a:spcPts val="0"/>
              </a:spcAft>
              <a:buNone/>
            </a:pPr>
            <a:endParaRPr/>
          </a:p>
          <a:p>
            <a:pPr marL="0" lvl="0" indent="0">
              <a:spcBef>
                <a:spcPts val="0"/>
              </a:spcBef>
              <a:spcAft>
                <a:spcPts val="0"/>
              </a:spcAft>
              <a:buNone/>
            </a:pPr>
            <a:r>
              <a:rPr lang="en"/>
              <a:t>The use case for our software is: A company or person could build and deploy their own hardware running Triton DataCenter as well as our finished application, and be able to offer virtual machines at lower prices than their big name competitors (Digital Ocean is a good example). It is worth noting here that we are only tackling the problem of having a frontend for Triton DataCenter, we aren’t building our own payment gateway for this project, as that would be enough work for a separate senior design project on it’s own. (~45 seconds)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dirty="0">
                <a:solidFill>
                  <a:schemeClr val="dk1"/>
                </a:solidFill>
              </a:rPr>
              <a:t>The image shown here is that of our most detailed design diagram. A new user will start by reaching the signup page, and when they have entered the required information, they will be sent an account creation confirmation email and will be directed to the login page. From there, an existing user will enter their login details; if their information is incorrect, they will stay on the login page, and if it is correct they will be redirected to the default account page. On the default account page, a user will be able to edit their account details, such as name, username, password, and email, as well as access their network list, virtual machine image list, and virtual machine instances list. In the network list section, a user will be able to create or edit the name, description, public flag, and configuration of their virtual networks. In the virtual machine image section, a user will be able to create or edit the name, operating system, and public flag of their virtual machine images. In the virtual machine instances list section, a user will be able to create or edit the name, description, image (if they have any preconfigured in the virtual machine images section), number of virtual cores, amount of RAM, amount of storage space, and the network configuration of a virtual machine instance. The changes made on this page that relate to the account details will save to a PostgreSQL database, and the changes made that relate to virtual machines and virtual networks will be sent to the Triton </a:t>
            </a:r>
            <a:r>
              <a:rPr lang="en-US" dirty="0" err="1">
                <a:solidFill>
                  <a:schemeClr val="dk1"/>
                </a:solidFill>
              </a:rPr>
              <a:t>DataCenter</a:t>
            </a:r>
            <a:r>
              <a:rPr lang="en-US" dirty="0">
                <a:solidFill>
                  <a:schemeClr val="dk1"/>
                </a:solidFill>
              </a:rPr>
              <a:t> API. (~1:30)</a:t>
            </a:r>
            <a:endParaRPr dirty="0">
              <a:solidFill>
                <a:schemeClr val="dk1"/>
              </a:solidFill>
            </a:endParaRPr>
          </a:p>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are using three main technologies in our project. The backend is being written in Typescript, the front end is being built in ReactJs with Redux, and we are using a PostgreSQL database to store data. We chose these technologies for two reasons: </a:t>
            </a:r>
            <a:endParaRPr/>
          </a:p>
          <a:p>
            <a:pPr marL="0" lvl="0" indent="0">
              <a:spcBef>
                <a:spcPts val="0"/>
              </a:spcBef>
              <a:spcAft>
                <a:spcPts val="0"/>
              </a:spcAft>
              <a:buNone/>
            </a:pPr>
            <a:r>
              <a:rPr lang="en"/>
              <a:t>1- we wanted to learn some new frameworks and languages if we could, </a:t>
            </a:r>
            <a:endParaRPr/>
          </a:p>
          <a:p>
            <a:pPr marL="0" lvl="0" indent="0">
              <a:spcBef>
                <a:spcPts val="0"/>
              </a:spcBef>
              <a:spcAft>
                <a:spcPts val="0"/>
              </a:spcAft>
              <a:buNone/>
            </a:pPr>
            <a:r>
              <a:rPr lang="en">
                <a:solidFill>
                  <a:schemeClr val="dk1"/>
                </a:solidFill>
              </a:rPr>
              <a:t>2 - they all run on unix systems, and</a:t>
            </a:r>
            <a:endParaRPr>
              <a:solidFill>
                <a:schemeClr val="dk1"/>
              </a:solidFill>
            </a:endParaRPr>
          </a:p>
          <a:p>
            <a:pPr marL="0" lvl="0" indent="0">
              <a:spcBef>
                <a:spcPts val="0"/>
              </a:spcBef>
              <a:spcAft>
                <a:spcPts val="0"/>
              </a:spcAft>
              <a:buNone/>
            </a:pPr>
            <a:r>
              <a:rPr lang="en">
                <a:solidFill>
                  <a:schemeClr val="dk1"/>
                </a:solidFill>
              </a:rPr>
              <a:t>3 - using Typescript on both the backend and the frontend makes it easier to switch between the backend and frontend projects because the language is the same (~30 seconds)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terms of milestones, we are roughly half way through. The first milestone that we wanted to get out of the way is to finish all the administration work required in this class so we can simply buckle down and finish our actual project. We have finished our rough draft of our poster, and after that is finalized, we are done with everything extra besides our software related milestones. Our second and third milestones are to actually create the frontend and backend applications that we will be building our project onto. We currently have a running frontend application built in React with Redux, and we currently have a running backend server running on Typescript. Those milestones are done. What we are currently working on is the server integrations to Triton, which we expect to have finished in the next week or so. The next milestone will be to actually create the pages where a user can edit their profile, virtual machine images, virtual machine instances, and virtual networks; which we plan to have done by March 21st (two weeks before the expo). After the pages and integration are done, we will then focus on unit and integration testing for anything that we have not yet built along the way, and then focus on styling the frontend so that it is appealing to look at and easy for a user to use. We plan to have those last two milestones done a few days before the expo (on April 1st) so that we have a little bit of time to simply focus on cleaning up anything we need to fix before presenting our final project at the expo. (~1:30)</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mentioned on the previous slide, we have finished almost all of the administration work for this project. In addition to that, we currently have working frontend and backend applications that we are going to build on top of to finish our project. We are currently working on finishing our backend integration to Triton, and when that is done, we will focus on building the frontend pages that will be used with the Triton integration to actually configure, deploy, and edit virtual machines and virtual networks. (~30 seconds)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4146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1834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7436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43653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5794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1617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9651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2/28/18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3893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2/28/18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2731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6586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91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154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3228"/>
            <a:ext cx="8229600" cy="6416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2057401"/>
            <a:ext cx="8229600" cy="25407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C2560D-EC28-3B41-86E8-18F1CE0113B4}" type="datetimeFigureOut">
              <a:rPr lang="en-US" smtClean="0"/>
              <a:t>2/28/18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1185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osbourma@mail.uc.edu"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mailto:olekaspt@mail.uc.edu" TargetMode="External"/><Relationship Id="rId5" Type="http://schemas.openxmlformats.org/officeDocument/2006/relationships/hyperlink" Target="mailto:reserad@mail.uc.edu" TargetMode="External"/><Relationship Id="rId4" Type="http://schemas.openxmlformats.org/officeDocument/2006/relationships/hyperlink" Target="mailto:dangelsc@mail.u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Project Skyline</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Building an open-source, consumer-facing, user interface for Triton DataCenter</a:t>
            </a:r>
            <a:endParaRPr/>
          </a:p>
          <a:p>
            <a:pPr marL="0" lvl="0" indent="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86162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Group Members &amp;  Project Advisor</a:t>
            </a:r>
            <a:endParaRPr dirty="0"/>
          </a:p>
        </p:txBody>
      </p:sp>
      <p:sp>
        <p:nvSpPr>
          <p:cNvPr id="61" name="Shape 61"/>
          <p:cNvSpPr txBox="1">
            <a:spLocks noGrp="1"/>
          </p:cNvSpPr>
          <p:nvPr>
            <p:ph type="body" idx="1"/>
          </p:nvPr>
        </p:nvSpPr>
        <p:spPr>
          <a:xfrm>
            <a:off x="311700" y="156907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Group Members:</a:t>
            </a:r>
            <a:endParaRPr/>
          </a:p>
          <a:p>
            <a:pPr marL="0" lvl="0" indent="457200" rtl="0">
              <a:spcBef>
                <a:spcPts val="1600"/>
              </a:spcBef>
              <a:spcAft>
                <a:spcPts val="0"/>
              </a:spcAft>
              <a:buNone/>
            </a:pPr>
            <a:r>
              <a:rPr lang="en"/>
              <a:t>Matt Osbourne - </a:t>
            </a:r>
            <a:r>
              <a:rPr lang="en" u="sng">
                <a:solidFill>
                  <a:schemeClr val="accent5"/>
                </a:solidFill>
                <a:hlinkClick r:id="rId3"/>
              </a:rPr>
              <a:t>osbourma@mail.uc.edu</a:t>
            </a:r>
            <a:endParaRPr/>
          </a:p>
          <a:p>
            <a:pPr marL="0" lvl="0" indent="457200" rtl="0">
              <a:spcBef>
                <a:spcPts val="1600"/>
              </a:spcBef>
              <a:spcAft>
                <a:spcPts val="0"/>
              </a:spcAft>
              <a:buNone/>
            </a:pPr>
            <a:r>
              <a:rPr lang="en"/>
              <a:t>Spencer Dangel - </a:t>
            </a:r>
            <a:r>
              <a:rPr lang="en" u="sng">
                <a:solidFill>
                  <a:schemeClr val="accent5"/>
                </a:solidFill>
                <a:hlinkClick r:id="rId4"/>
              </a:rPr>
              <a:t>dangelsc@mail.uc.edu</a:t>
            </a:r>
            <a:endParaRPr/>
          </a:p>
          <a:p>
            <a:pPr marL="0" lvl="0" indent="457200" rtl="0">
              <a:spcBef>
                <a:spcPts val="1600"/>
              </a:spcBef>
              <a:spcAft>
                <a:spcPts val="0"/>
              </a:spcAft>
              <a:buNone/>
            </a:pPr>
            <a:r>
              <a:rPr lang="en"/>
              <a:t>Alec Reser - </a:t>
            </a:r>
            <a:r>
              <a:rPr lang="en" u="sng">
                <a:solidFill>
                  <a:schemeClr val="accent5"/>
                </a:solidFill>
                <a:hlinkClick r:id="rId5"/>
              </a:rPr>
              <a:t>reserad@mail.uc.edu</a:t>
            </a:r>
            <a:endParaRPr/>
          </a:p>
          <a:p>
            <a:pPr marL="0" lvl="0" indent="0" rtl="0">
              <a:spcBef>
                <a:spcPts val="1600"/>
              </a:spcBef>
              <a:spcAft>
                <a:spcPts val="0"/>
              </a:spcAft>
              <a:buNone/>
            </a:pPr>
            <a:r>
              <a:rPr lang="en"/>
              <a:t>Project Advisor</a:t>
            </a:r>
            <a:endParaRPr/>
          </a:p>
          <a:p>
            <a:pPr marL="0" lvl="0" indent="0" rtl="0">
              <a:spcBef>
                <a:spcPts val="1600"/>
              </a:spcBef>
              <a:spcAft>
                <a:spcPts val="0"/>
              </a:spcAft>
              <a:buNone/>
            </a:pPr>
            <a:r>
              <a:rPr lang="en"/>
              <a:t>	Patrick Olekas - </a:t>
            </a:r>
            <a:r>
              <a:rPr lang="en" u="sng">
                <a:solidFill>
                  <a:schemeClr val="accent5"/>
                </a:solidFill>
                <a:hlinkClick r:id="rId6"/>
              </a:rPr>
              <a:t>olekaspt@mail.uc.edu</a:t>
            </a:r>
            <a:r>
              <a:rPr lang="en"/>
              <a:t> </a:t>
            </a:r>
            <a:endParaRPr/>
          </a:p>
          <a:p>
            <a:pPr marL="0" lvl="0" indent="0">
              <a:spcBef>
                <a:spcPts val="1600"/>
              </a:spcBef>
              <a:spcAft>
                <a:spcPts val="160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865516"/>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Goals</a:t>
            </a:r>
            <a:endParaRPr dirty="0"/>
          </a:p>
        </p:txBody>
      </p:sp>
      <p:sp>
        <p:nvSpPr>
          <p:cNvPr id="67" name="Shape 67"/>
          <p:cNvSpPr txBox="1">
            <a:spLocks noGrp="1"/>
          </p:cNvSpPr>
          <p:nvPr>
            <p:ph type="body" idx="1"/>
          </p:nvPr>
        </p:nvSpPr>
        <p:spPr>
          <a:xfrm>
            <a:off x="311700" y="1572966"/>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Create and implement a new user interface for Triton DataCenter.</a:t>
            </a:r>
            <a:endParaRPr/>
          </a:p>
          <a:p>
            <a:pPr marL="457200" lvl="0" indent="-342900" rtl="0">
              <a:spcBef>
                <a:spcPts val="0"/>
              </a:spcBef>
              <a:spcAft>
                <a:spcPts val="0"/>
              </a:spcAft>
              <a:buSzPts val="1800"/>
              <a:buChar char="●"/>
            </a:pPr>
            <a:r>
              <a:rPr lang="en"/>
              <a:t>Learn new technologies</a:t>
            </a:r>
            <a:endParaRPr/>
          </a:p>
          <a:p>
            <a:pPr marL="457200" lvl="0" indent="-342900">
              <a:spcBef>
                <a:spcPts val="0"/>
              </a:spcBef>
              <a:spcAft>
                <a:spcPts val="0"/>
              </a:spcAft>
              <a:buSzPts val="1800"/>
              <a:buChar char="●"/>
            </a:pPr>
            <a:r>
              <a:rPr lang="en"/>
              <a:t>Integration and Unit testing with at least 80% code coverage</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858841"/>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Intellectual Merits</a:t>
            </a:r>
            <a:endParaRPr dirty="0"/>
          </a:p>
        </p:txBody>
      </p:sp>
      <p:sp>
        <p:nvSpPr>
          <p:cNvPr id="73" name="Shape 73"/>
          <p:cNvSpPr txBox="1">
            <a:spLocks noGrp="1"/>
          </p:cNvSpPr>
          <p:nvPr>
            <p:ph type="body" idx="1"/>
          </p:nvPr>
        </p:nvSpPr>
        <p:spPr>
          <a:xfrm>
            <a:off x="311700" y="1566291"/>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There is no frontend for Triton that currently exists for non-technical users</a:t>
            </a:r>
            <a:endParaRPr/>
          </a:p>
          <a:p>
            <a:pPr marL="0" lvl="0" indent="0">
              <a:spcBef>
                <a:spcPts val="1600"/>
              </a:spcBef>
              <a:spcAft>
                <a:spcPts val="160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83881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Broader Impacts</a:t>
            </a:r>
            <a:endParaRPr dirty="0"/>
          </a:p>
        </p:txBody>
      </p:sp>
      <p:sp>
        <p:nvSpPr>
          <p:cNvPr id="79" name="Shape 79"/>
          <p:cNvSpPr txBox="1">
            <a:spLocks noGrp="1"/>
          </p:cNvSpPr>
          <p:nvPr>
            <p:ph type="body" idx="1"/>
          </p:nvPr>
        </p:nvSpPr>
        <p:spPr>
          <a:xfrm>
            <a:off x="311700" y="154626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Make hosting public cloud services more accessible</a:t>
            </a:r>
            <a:endParaRPr/>
          </a:p>
          <a:p>
            <a:pPr marL="457200" lvl="0" indent="-342900">
              <a:spcBef>
                <a:spcPts val="0"/>
              </a:spcBef>
              <a:spcAft>
                <a:spcPts val="0"/>
              </a:spcAft>
              <a:buSzPts val="1800"/>
              <a:buChar char="●"/>
            </a:pPr>
            <a:r>
              <a:rPr lang="en"/>
              <a:t>Make creating, using, and editing a virtual machine more user friendly</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865517"/>
            <a:ext cx="2952107"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Design Specifications</a:t>
            </a:r>
            <a:endParaRPr dirty="0"/>
          </a:p>
        </p:txBody>
      </p:sp>
      <p:pic>
        <p:nvPicPr>
          <p:cNvPr id="86" name="Shape 86"/>
          <p:cNvPicPr preferRelativeResize="0"/>
          <p:nvPr/>
        </p:nvPicPr>
        <p:blipFill>
          <a:blip r:embed="rId3">
            <a:alphaModFix/>
          </a:blip>
          <a:stretch>
            <a:fillRect/>
          </a:stretch>
        </p:blipFill>
        <p:spPr>
          <a:xfrm>
            <a:off x="3392886" y="985200"/>
            <a:ext cx="5313575" cy="412577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85884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Technologies</a:t>
            </a:r>
            <a:endParaRPr dirty="0"/>
          </a:p>
        </p:txBody>
      </p:sp>
      <p:sp>
        <p:nvSpPr>
          <p:cNvPr id="92" name="Shape 92"/>
          <p:cNvSpPr txBox="1">
            <a:spLocks noGrp="1"/>
          </p:cNvSpPr>
          <p:nvPr>
            <p:ph type="body" idx="1"/>
          </p:nvPr>
        </p:nvSpPr>
        <p:spPr>
          <a:xfrm>
            <a:off x="311700" y="1566290"/>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Backend</a:t>
            </a:r>
            <a:endParaRPr sz="1600" dirty="0"/>
          </a:p>
          <a:p>
            <a:pPr marL="914400" lvl="1" indent="-317500" rtl="0">
              <a:spcBef>
                <a:spcPts val="0"/>
              </a:spcBef>
              <a:spcAft>
                <a:spcPts val="0"/>
              </a:spcAft>
              <a:buSzPts val="1400"/>
              <a:buChar char="○"/>
            </a:pPr>
            <a:r>
              <a:rPr lang="en" sz="1600" dirty="0"/>
              <a:t>NodeJS + Typescript</a:t>
            </a:r>
            <a:endParaRPr sz="1600" dirty="0"/>
          </a:p>
          <a:p>
            <a:pPr marL="914400" lvl="1" indent="-317500" rtl="0">
              <a:spcBef>
                <a:spcPts val="0"/>
              </a:spcBef>
              <a:spcAft>
                <a:spcPts val="0"/>
              </a:spcAft>
              <a:buSzPts val="1400"/>
              <a:buChar char="○"/>
            </a:pPr>
            <a:r>
              <a:rPr lang="en" sz="1600" dirty="0"/>
              <a:t>Jest</a:t>
            </a:r>
            <a:endParaRPr sz="1600" dirty="0"/>
          </a:p>
          <a:p>
            <a:pPr marL="457200" lvl="0" indent="-342900" rtl="0">
              <a:spcBef>
                <a:spcPts val="0"/>
              </a:spcBef>
              <a:spcAft>
                <a:spcPts val="0"/>
              </a:spcAft>
              <a:buSzPts val="1800"/>
              <a:buChar char="●"/>
            </a:pPr>
            <a:r>
              <a:rPr lang="en" sz="1600" dirty="0"/>
              <a:t>Frontend</a:t>
            </a:r>
            <a:endParaRPr sz="1600" dirty="0"/>
          </a:p>
          <a:p>
            <a:pPr marL="914400" lvl="1" indent="-317500" rtl="0">
              <a:spcBef>
                <a:spcPts val="0"/>
              </a:spcBef>
              <a:spcAft>
                <a:spcPts val="0"/>
              </a:spcAft>
              <a:buSzPts val="1400"/>
              <a:buChar char="○"/>
            </a:pPr>
            <a:r>
              <a:rPr lang="en" sz="1600" dirty="0"/>
              <a:t>ReactJS + Redux</a:t>
            </a:r>
            <a:endParaRPr sz="1600" dirty="0"/>
          </a:p>
          <a:p>
            <a:pPr marL="457200" lvl="0" indent="-342900" rtl="0">
              <a:spcBef>
                <a:spcPts val="0"/>
              </a:spcBef>
              <a:spcAft>
                <a:spcPts val="0"/>
              </a:spcAft>
              <a:buSzPts val="1800"/>
              <a:buChar char="●"/>
            </a:pPr>
            <a:r>
              <a:rPr lang="en" sz="1600" dirty="0"/>
              <a:t>Database</a:t>
            </a:r>
            <a:endParaRPr sz="1600" dirty="0"/>
          </a:p>
          <a:p>
            <a:pPr marL="914400" lvl="1" indent="-317500" rtl="0">
              <a:spcBef>
                <a:spcPts val="0"/>
              </a:spcBef>
              <a:spcAft>
                <a:spcPts val="0"/>
              </a:spcAft>
              <a:buSzPts val="1400"/>
              <a:buChar char="○"/>
            </a:pPr>
            <a:r>
              <a:rPr lang="en" sz="1600" dirty="0"/>
              <a:t>PostgreSQL</a:t>
            </a:r>
            <a:endParaRPr sz="1600" dirty="0"/>
          </a:p>
          <a:p>
            <a:pPr marL="914400" lvl="1" indent="-317500" rtl="0">
              <a:spcBef>
                <a:spcPts val="0"/>
              </a:spcBef>
              <a:spcAft>
                <a:spcPts val="0"/>
              </a:spcAft>
              <a:buSzPts val="1400"/>
              <a:buChar char="○"/>
            </a:pPr>
            <a:r>
              <a:rPr lang="en" sz="1600" dirty="0"/>
              <a:t>Knex + </a:t>
            </a:r>
            <a:r>
              <a:rPr lang="en" sz="1600" dirty="0" err="1"/>
              <a:t>ObjectionJS</a:t>
            </a:r>
            <a:endParaRPr sz="1600" dirty="0"/>
          </a:p>
        </p:txBody>
      </p:sp>
      <p:pic>
        <p:nvPicPr>
          <p:cNvPr id="93" name="Shape 93"/>
          <p:cNvPicPr preferRelativeResize="0"/>
          <p:nvPr/>
        </p:nvPicPr>
        <p:blipFill>
          <a:blip r:embed="rId3">
            <a:alphaModFix/>
          </a:blip>
          <a:stretch>
            <a:fillRect/>
          </a:stretch>
        </p:blipFill>
        <p:spPr>
          <a:xfrm>
            <a:off x="192350" y="3773675"/>
            <a:ext cx="1200150" cy="1200150"/>
          </a:xfrm>
          <a:prstGeom prst="rect">
            <a:avLst/>
          </a:prstGeom>
          <a:noFill/>
          <a:ln>
            <a:noFill/>
          </a:ln>
        </p:spPr>
      </p:pic>
      <p:pic>
        <p:nvPicPr>
          <p:cNvPr id="94" name="Shape 94"/>
          <p:cNvPicPr preferRelativeResize="0"/>
          <p:nvPr/>
        </p:nvPicPr>
        <p:blipFill>
          <a:blip r:embed="rId4">
            <a:alphaModFix/>
          </a:blip>
          <a:stretch>
            <a:fillRect/>
          </a:stretch>
        </p:blipFill>
        <p:spPr>
          <a:xfrm>
            <a:off x="1573588" y="3811775"/>
            <a:ext cx="1838325" cy="1123950"/>
          </a:xfrm>
          <a:prstGeom prst="rect">
            <a:avLst/>
          </a:prstGeom>
          <a:noFill/>
          <a:ln>
            <a:noFill/>
          </a:ln>
        </p:spPr>
      </p:pic>
      <p:pic>
        <p:nvPicPr>
          <p:cNvPr id="95" name="Shape 95"/>
          <p:cNvPicPr preferRelativeResize="0"/>
          <p:nvPr/>
        </p:nvPicPr>
        <p:blipFill>
          <a:blip r:embed="rId5">
            <a:alphaModFix/>
          </a:blip>
          <a:stretch>
            <a:fillRect/>
          </a:stretch>
        </p:blipFill>
        <p:spPr>
          <a:xfrm>
            <a:off x="3563188" y="3792725"/>
            <a:ext cx="1162050" cy="1162050"/>
          </a:xfrm>
          <a:prstGeom prst="rect">
            <a:avLst/>
          </a:prstGeom>
          <a:noFill/>
          <a:ln>
            <a:noFill/>
          </a:ln>
        </p:spPr>
      </p:pic>
      <p:pic>
        <p:nvPicPr>
          <p:cNvPr id="96" name="Shape 96"/>
          <p:cNvPicPr preferRelativeResize="0"/>
          <p:nvPr/>
        </p:nvPicPr>
        <p:blipFill>
          <a:blip r:embed="rId6">
            <a:alphaModFix/>
          </a:blip>
          <a:stretch>
            <a:fillRect/>
          </a:stretch>
        </p:blipFill>
        <p:spPr>
          <a:xfrm>
            <a:off x="4861588" y="3807013"/>
            <a:ext cx="1676400" cy="1133475"/>
          </a:xfrm>
          <a:prstGeom prst="rect">
            <a:avLst/>
          </a:prstGeom>
          <a:noFill/>
          <a:ln>
            <a:noFill/>
          </a:ln>
        </p:spPr>
      </p:pic>
      <p:pic>
        <p:nvPicPr>
          <p:cNvPr id="97" name="Shape 97"/>
          <p:cNvPicPr preferRelativeResize="0"/>
          <p:nvPr/>
        </p:nvPicPr>
        <p:blipFill>
          <a:blip r:embed="rId7">
            <a:alphaModFix/>
          </a:blip>
          <a:stretch>
            <a:fillRect/>
          </a:stretch>
        </p:blipFill>
        <p:spPr>
          <a:xfrm>
            <a:off x="6674350" y="3890664"/>
            <a:ext cx="879875" cy="966200"/>
          </a:xfrm>
          <a:prstGeom prst="rect">
            <a:avLst/>
          </a:prstGeom>
          <a:noFill/>
          <a:ln>
            <a:noFill/>
          </a:ln>
        </p:spPr>
      </p:pic>
      <p:pic>
        <p:nvPicPr>
          <p:cNvPr id="98" name="Shape 98"/>
          <p:cNvPicPr preferRelativeResize="0"/>
          <p:nvPr/>
        </p:nvPicPr>
        <p:blipFill>
          <a:blip r:embed="rId8">
            <a:alphaModFix/>
          </a:blip>
          <a:stretch>
            <a:fillRect/>
          </a:stretch>
        </p:blipFill>
        <p:spPr>
          <a:xfrm>
            <a:off x="7690569" y="3773694"/>
            <a:ext cx="1200150" cy="12001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83881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Milestones</a:t>
            </a:r>
            <a:endParaRPr/>
          </a:p>
        </p:txBody>
      </p:sp>
      <p:sp>
        <p:nvSpPr>
          <p:cNvPr id="104" name="Shape 104"/>
          <p:cNvSpPr txBox="1">
            <a:spLocks noGrp="1"/>
          </p:cNvSpPr>
          <p:nvPr>
            <p:ph type="body" idx="1"/>
          </p:nvPr>
        </p:nvSpPr>
        <p:spPr>
          <a:xfrm>
            <a:off x="311700" y="1546268"/>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Finish administration work related to the project assigned in the course - we are almost finished with this</a:t>
            </a:r>
            <a:endParaRPr dirty="0"/>
          </a:p>
          <a:p>
            <a:pPr marL="457200" lvl="0" indent="-342900" rtl="0">
              <a:spcBef>
                <a:spcPts val="0"/>
              </a:spcBef>
              <a:spcAft>
                <a:spcPts val="0"/>
              </a:spcAft>
              <a:buSzPts val="1800"/>
              <a:buChar char="●"/>
            </a:pPr>
            <a:r>
              <a:rPr lang="en" dirty="0"/>
              <a:t>Create initial backend server - this is done</a:t>
            </a:r>
            <a:endParaRPr dirty="0"/>
          </a:p>
          <a:p>
            <a:pPr marL="457200" lvl="0" indent="-342900" rtl="0">
              <a:spcBef>
                <a:spcPts val="0"/>
              </a:spcBef>
              <a:spcAft>
                <a:spcPts val="0"/>
              </a:spcAft>
              <a:buSzPts val="1800"/>
              <a:buChar char="●"/>
            </a:pPr>
            <a:r>
              <a:rPr lang="en" dirty="0"/>
              <a:t>Create initial frontend application - this is done</a:t>
            </a:r>
            <a:endParaRPr dirty="0"/>
          </a:p>
          <a:p>
            <a:pPr marL="457200" lvl="0" indent="-342900" rtl="0">
              <a:spcBef>
                <a:spcPts val="0"/>
              </a:spcBef>
              <a:spcAft>
                <a:spcPts val="0"/>
              </a:spcAft>
              <a:buSzPts val="1800"/>
              <a:buChar char="●"/>
            </a:pPr>
            <a:r>
              <a:rPr lang="en" dirty="0"/>
              <a:t>Add integration to Triton - This is in progress</a:t>
            </a:r>
            <a:endParaRPr dirty="0"/>
          </a:p>
          <a:p>
            <a:pPr marL="457200" lvl="0" indent="-342900" rtl="0">
              <a:spcBef>
                <a:spcPts val="0"/>
              </a:spcBef>
              <a:spcAft>
                <a:spcPts val="0"/>
              </a:spcAft>
              <a:buSzPts val="1800"/>
              <a:buChar char="●"/>
            </a:pPr>
            <a:r>
              <a:rPr lang="en" dirty="0"/>
              <a:t>Create CRUD pages for VMs - This is to be done by 3/21</a:t>
            </a:r>
            <a:endParaRPr dirty="0"/>
          </a:p>
          <a:p>
            <a:pPr marL="457200" lvl="0" indent="-342900" rtl="0">
              <a:spcBef>
                <a:spcPts val="0"/>
              </a:spcBef>
              <a:spcAft>
                <a:spcPts val="0"/>
              </a:spcAft>
              <a:buSzPts val="1800"/>
              <a:buChar char="●"/>
            </a:pPr>
            <a:r>
              <a:rPr lang="en" dirty="0"/>
              <a:t>Unit and Integration testing - This is to be done by 4/1</a:t>
            </a:r>
            <a:endParaRPr dirty="0"/>
          </a:p>
          <a:p>
            <a:pPr marL="457200" lvl="0" indent="-342900">
              <a:spcBef>
                <a:spcPts val="0"/>
              </a:spcBef>
              <a:spcAft>
                <a:spcPts val="0"/>
              </a:spcAft>
              <a:buSzPts val="1800"/>
              <a:buChar char="●"/>
            </a:pPr>
            <a:r>
              <a:rPr lang="en" dirty="0"/>
              <a:t>Frontend styling - This is to be done by 4/1</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85216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a:t>
            </a:r>
            <a:endParaRPr/>
          </a:p>
        </p:txBody>
      </p:sp>
      <p:sp>
        <p:nvSpPr>
          <p:cNvPr id="110" name="Shape 110"/>
          <p:cNvSpPr txBox="1">
            <a:spLocks noGrp="1"/>
          </p:cNvSpPr>
          <p:nvPr>
            <p:ph type="body" idx="1"/>
          </p:nvPr>
        </p:nvSpPr>
        <p:spPr>
          <a:xfrm>
            <a:off x="311700" y="1559613"/>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Finished:</a:t>
            </a:r>
            <a:endParaRPr dirty="0"/>
          </a:p>
          <a:p>
            <a:pPr marL="457200" lvl="0" indent="-342900" rtl="0">
              <a:spcBef>
                <a:spcPts val="1600"/>
              </a:spcBef>
              <a:spcAft>
                <a:spcPts val="0"/>
              </a:spcAft>
              <a:buSzPts val="1800"/>
              <a:buChar char="●"/>
            </a:pPr>
            <a:r>
              <a:rPr lang="en" dirty="0"/>
              <a:t>Almost all of the administration work for this project</a:t>
            </a:r>
            <a:endParaRPr dirty="0"/>
          </a:p>
          <a:p>
            <a:pPr marL="457200" lvl="0" indent="-342900" rtl="0">
              <a:spcBef>
                <a:spcPts val="0"/>
              </a:spcBef>
              <a:spcAft>
                <a:spcPts val="0"/>
              </a:spcAft>
              <a:buSzPts val="1800"/>
              <a:buChar char="●"/>
            </a:pPr>
            <a:r>
              <a:rPr lang="en" dirty="0"/>
              <a:t>Create initial backend server</a:t>
            </a:r>
            <a:endParaRPr dirty="0"/>
          </a:p>
          <a:p>
            <a:pPr marL="457200" lvl="0" indent="-342900" rtl="0">
              <a:spcBef>
                <a:spcPts val="0"/>
              </a:spcBef>
              <a:spcAft>
                <a:spcPts val="0"/>
              </a:spcAft>
              <a:buSzPts val="1800"/>
              <a:buChar char="●"/>
            </a:pPr>
            <a:r>
              <a:rPr lang="en" dirty="0"/>
              <a:t>Create initial frontend application</a:t>
            </a:r>
            <a:endParaRPr dirty="0"/>
          </a:p>
          <a:p>
            <a:pPr marL="0" lvl="0" indent="0" rtl="0">
              <a:spcBef>
                <a:spcPts val="1600"/>
              </a:spcBef>
              <a:spcAft>
                <a:spcPts val="0"/>
              </a:spcAft>
              <a:buNone/>
            </a:pPr>
            <a:r>
              <a:rPr lang="en" dirty="0"/>
              <a:t>Next steps:</a:t>
            </a:r>
            <a:endParaRPr dirty="0"/>
          </a:p>
          <a:p>
            <a:pPr marL="457200" lvl="0" indent="-342900" rtl="0">
              <a:spcBef>
                <a:spcPts val="1600"/>
              </a:spcBef>
              <a:spcAft>
                <a:spcPts val="0"/>
              </a:spcAft>
              <a:buSzPts val="1800"/>
              <a:buChar char="●"/>
            </a:pPr>
            <a:r>
              <a:rPr lang="en" dirty="0"/>
              <a:t>Finishing the integration to Triton</a:t>
            </a:r>
            <a:endParaRPr dirty="0"/>
          </a:p>
          <a:p>
            <a:pPr marL="457200" lvl="0" indent="-342900">
              <a:spcBef>
                <a:spcPts val="0"/>
              </a:spcBef>
              <a:spcAft>
                <a:spcPts val="0"/>
              </a:spcAft>
              <a:buSzPts val="1800"/>
              <a:buChar char="●"/>
            </a:pPr>
            <a:r>
              <a:rPr lang="en" dirty="0"/>
              <a:t>Building the CRUD pages for VMs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theme/theme1.xml><?xml version="1.0" encoding="utf-8"?>
<a:theme xmlns:a="http://schemas.openxmlformats.org/drawingml/2006/main" name="1759n-templates-ppt-4-3_1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1759n-templates-ppt-4-3_1 (1)</Template>
  <TotalTime>20</TotalTime>
  <Words>1618</Words>
  <Application>Microsoft Macintosh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1759n-templates-ppt-4-3_1 (1)</vt:lpstr>
      <vt:lpstr>Project Skyline</vt:lpstr>
      <vt:lpstr>Group Members &amp;  Project Advisor</vt:lpstr>
      <vt:lpstr>Goals</vt:lpstr>
      <vt:lpstr>Intellectual Merits</vt:lpstr>
      <vt:lpstr>Broader Impacts</vt:lpstr>
      <vt:lpstr>Design Specifications</vt:lpstr>
      <vt:lpstr>Technologies</vt:lpstr>
      <vt:lpstr>Milestones</vt:lpstr>
      <vt:lpstr>Results</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Skyline</dc:title>
  <cp:lastModifiedBy>Dangel, Spencer (dangelsc)</cp:lastModifiedBy>
  <cp:revision>5</cp:revision>
  <dcterms:modified xsi:type="dcterms:W3CDTF">2018-02-28T21:06:15Z</dcterms:modified>
</cp:coreProperties>
</file>