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77" r:id="rId6"/>
    <p:sldId id="257" r:id="rId7"/>
    <p:sldId id="258" r:id="rId8"/>
    <p:sldId id="259" r:id="rId9"/>
    <p:sldId id="278" r:id="rId10"/>
    <p:sldId id="263" r:id="rId11"/>
    <p:sldId id="273" r:id="rId12"/>
    <p:sldId id="274" r:id="rId13"/>
    <p:sldId id="275" r:id="rId14"/>
    <p:sldId id="276" r:id="rId15"/>
    <p:sldId id="264" r:id="rId16"/>
    <p:sldId id="265" r:id="rId17"/>
    <p:sldId id="266" r:id="rId18"/>
    <p:sldId id="272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A815-EA65-4574-BCEF-FEBEBE6A66D4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C07E-FDA5-4819-A087-D35B81157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2852936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27089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191683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4008" y="1764105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3915052" y="1855433"/>
            <a:ext cx="2476870" cy="2059619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870" h="2059619">
                <a:moveTo>
                  <a:pt x="0" y="275208"/>
                </a:moveTo>
                <a:lnTo>
                  <a:pt x="292964" y="1145219"/>
                </a:lnTo>
                <a:lnTo>
                  <a:pt x="568171" y="2059619"/>
                </a:lnTo>
                <a:lnTo>
                  <a:pt x="1464816" y="1926454"/>
                </a:lnTo>
                <a:lnTo>
                  <a:pt x="2476870" y="1899821"/>
                </a:lnTo>
                <a:lnTo>
                  <a:pt x="2370338" y="887767"/>
                </a:lnTo>
                <a:lnTo>
                  <a:pt x="2246051" y="0"/>
                </a:lnTo>
                <a:lnTo>
                  <a:pt x="1136342" y="71021"/>
                </a:lnTo>
                <a:lnTo>
                  <a:pt x="0" y="27520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balance in u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advection of velocity component in the local grid direction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1175" y="3357563"/>
          <a:ext cx="7459663" cy="2474912"/>
        </p:xfrm>
        <a:graphic>
          <a:graphicData uri="http://schemas.openxmlformats.org/presentationml/2006/ole">
            <p:oleObj spid="_x0000_s30722" name="Equation" r:id="rId3" imgW="3288960" imgH="1091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Multiply continuity equation with u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99592" y="1916832"/>
          <a:ext cx="4500562" cy="1163638"/>
        </p:xfrm>
        <a:graphic>
          <a:graphicData uri="http://schemas.openxmlformats.org/presentationml/2006/ole">
            <p:oleObj spid="_x0000_s31746" name="Equation" r:id="rId3" imgW="1523880" imgH="39348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58800" y="4221163"/>
          <a:ext cx="5276850" cy="1185862"/>
        </p:xfrm>
        <a:graphic>
          <a:graphicData uri="http://schemas.openxmlformats.org/presentationml/2006/ole">
            <p:oleObj spid="_x0000_s31747" name="Equation" r:id="rId4" imgW="1752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continuity eq. times u from momentum equation and divide by </a:t>
            </a:r>
            <a:r>
              <a:rPr lang="en-US" i="1" dirty="0" smtClean="0"/>
              <a:t>V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83568" y="2786360"/>
          <a:ext cx="5971146" cy="3234928"/>
        </p:xfrm>
        <a:graphic>
          <a:graphicData uri="http://schemas.openxmlformats.org/presentationml/2006/ole">
            <p:oleObj spid="_x0000_s32770" name="Equation" r:id="rId3" imgW="257796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around the cell centered at u-point</a:t>
            </a:r>
          </a:p>
          <a:p>
            <a:r>
              <a:rPr lang="en-US" dirty="0" smtClean="0"/>
              <a:t>Compute q across cell boundary by averaging </a:t>
            </a:r>
            <a:r>
              <a:rPr lang="en-US" dirty="0" err="1" smtClean="0"/>
              <a:t>qx</a:t>
            </a:r>
            <a:r>
              <a:rPr lang="en-US" dirty="0" smtClean="0"/>
              <a:t> resp. </a:t>
            </a:r>
            <a:r>
              <a:rPr lang="en-US" dirty="0" err="1" smtClean="0"/>
              <a:t>qy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q is inward </a:t>
            </a:r>
          </a:p>
          <a:p>
            <a:pPr lvl="1"/>
            <a:r>
              <a:rPr lang="en-US" dirty="0" smtClean="0"/>
              <a:t>Compute Q</a:t>
            </a:r>
            <a:r>
              <a:rPr lang="en-US" baseline="-25000" dirty="0" smtClean="0"/>
              <a:t>in</a:t>
            </a:r>
            <a:r>
              <a:rPr lang="en-US" dirty="0" smtClean="0"/>
              <a:t> by multiplying with </a:t>
            </a:r>
            <a:r>
              <a:rPr lang="en-US" dirty="0" err="1" smtClean="0"/>
              <a:t>dnz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r>
              <a:rPr lang="en-US" dirty="0" err="1" smtClean="0"/>
              <a:t>dsc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in</a:t>
            </a:r>
            <a:r>
              <a:rPr lang="en-US" dirty="0" smtClean="0"/>
              <a:t> as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Q</a:t>
            </a:r>
            <a:r>
              <a:rPr lang="en-US" baseline="-25000" dirty="0" smtClean="0"/>
              <a:t>in </a:t>
            </a:r>
            <a:r>
              <a:rPr lang="en-US" dirty="0" smtClean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</a:t>
            </a:r>
            <a:r>
              <a:rPr lang="en-US" dirty="0" smtClean="0"/>
              <a:t>–u) to advection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51919" y="4437112"/>
          <a:ext cx="2976331" cy="1224136"/>
        </p:xfrm>
        <a:graphic>
          <a:graphicData uri="http://schemas.openxmlformats.org/presentationml/2006/ole">
            <p:oleObj spid="_x0000_s33794" name="Equation" r:id="rId3" imgW="157464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767868" y="1916833"/>
            <a:ext cx="2596220" cy="2264551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6220" h="2264551">
                <a:moveTo>
                  <a:pt x="0" y="619967"/>
                </a:moveTo>
                <a:lnTo>
                  <a:pt x="421191" y="1394539"/>
                </a:lnTo>
                <a:lnTo>
                  <a:pt x="856196" y="2264551"/>
                </a:lnTo>
                <a:lnTo>
                  <a:pt x="1699576" y="1944954"/>
                </a:lnTo>
                <a:lnTo>
                  <a:pt x="2596220" y="1838422"/>
                </a:lnTo>
                <a:lnTo>
                  <a:pt x="2452204" y="936103"/>
                </a:lnTo>
                <a:lnTo>
                  <a:pt x="2308188" y="0"/>
                </a:lnTo>
                <a:lnTo>
                  <a:pt x="1156060" y="216023"/>
                </a:lnTo>
                <a:lnTo>
                  <a:pt x="0" y="61996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2378237" y="954841"/>
            <a:ext cx="2841835" cy="2326694"/>
          </a:xfrm>
          <a:custGeom>
            <a:avLst/>
            <a:gdLst>
              <a:gd name="connsiteX0" fmla="*/ 0 w 2476870"/>
              <a:gd name="connsiteY0" fmla="*/ 275208 h 2059619"/>
              <a:gd name="connsiteX1" fmla="*/ 292964 w 2476870"/>
              <a:gd name="connsiteY1" fmla="*/ 1145219 h 2059619"/>
              <a:gd name="connsiteX2" fmla="*/ 568171 w 2476870"/>
              <a:gd name="connsiteY2" fmla="*/ 2059619 h 2059619"/>
              <a:gd name="connsiteX3" fmla="*/ 1464816 w 2476870"/>
              <a:gd name="connsiteY3" fmla="*/ 1926454 h 2059619"/>
              <a:gd name="connsiteX4" fmla="*/ 2476870 w 2476870"/>
              <a:gd name="connsiteY4" fmla="*/ 1899821 h 2059619"/>
              <a:gd name="connsiteX5" fmla="*/ 2370338 w 2476870"/>
              <a:gd name="connsiteY5" fmla="*/ 887767 h 2059619"/>
              <a:gd name="connsiteX6" fmla="*/ 2246051 w 2476870"/>
              <a:gd name="connsiteY6" fmla="*/ 0 h 2059619"/>
              <a:gd name="connsiteX7" fmla="*/ 1136342 w 2476870"/>
              <a:gd name="connsiteY7" fmla="*/ 71021 h 2059619"/>
              <a:gd name="connsiteX8" fmla="*/ 0 w 2476870"/>
              <a:gd name="connsiteY8" fmla="*/ 275208 h 2059619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70338 w 2476870"/>
              <a:gd name="connsiteY5" fmla="*/ 826368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136342 w 2476870"/>
              <a:gd name="connsiteY7" fmla="*/ 9622 h 1998220"/>
              <a:gd name="connsiteX8" fmla="*/ 0 w 2476870"/>
              <a:gd name="connsiteY8" fmla="*/ 213809 h 1998220"/>
              <a:gd name="connsiteX0" fmla="*/ 0 w 2476870"/>
              <a:gd name="connsiteY0" fmla="*/ 213809 h 1998220"/>
              <a:gd name="connsiteX1" fmla="*/ 292964 w 2476870"/>
              <a:gd name="connsiteY1" fmla="*/ 1083820 h 1998220"/>
              <a:gd name="connsiteX2" fmla="*/ 568171 w 2476870"/>
              <a:gd name="connsiteY2" fmla="*/ 1998220 h 1998220"/>
              <a:gd name="connsiteX3" fmla="*/ 1464816 w 2476870"/>
              <a:gd name="connsiteY3" fmla="*/ 1865055 h 1998220"/>
              <a:gd name="connsiteX4" fmla="*/ 2476870 w 2476870"/>
              <a:gd name="connsiteY4" fmla="*/ 1838422 h 1998220"/>
              <a:gd name="connsiteX5" fmla="*/ 2332854 w 2476870"/>
              <a:gd name="connsiteY5" fmla="*/ 936103 h 1998220"/>
              <a:gd name="connsiteX6" fmla="*/ 2188838 w 2476870"/>
              <a:gd name="connsiteY6" fmla="*/ 0 h 1998220"/>
              <a:gd name="connsiteX7" fmla="*/ 1036710 w 2476870"/>
              <a:gd name="connsiteY7" fmla="*/ 216023 h 1998220"/>
              <a:gd name="connsiteX8" fmla="*/ 0 w 2476870"/>
              <a:gd name="connsiteY8" fmla="*/ 213809 h 1998220"/>
              <a:gd name="connsiteX0" fmla="*/ 0 w 2596220"/>
              <a:gd name="connsiteY0" fmla="*/ 619967 h 1998220"/>
              <a:gd name="connsiteX1" fmla="*/ 412314 w 2596220"/>
              <a:gd name="connsiteY1" fmla="*/ 1083820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1998220"/>
              <a:gd name="connsiteX1" fmla="*/ 421191 w 2596220"/>
              <a:gd name="connsiteY1" fmla="*/ 1394539 h 1998220"/>
              <a:gd name="connsiteX2" fmla="*/ 687521 w 2596220"/>
              <a:gd name="connsiteY2" fmla="*/ 1998220 h 1998220"/>
              <a:gd name="connsiteX3" fmla="*/ 1584166 w 2596220"/>
              <a:gd name="connsiteY3" fmla="*/ 1865055 h 1998220"/>
              <a:gd name="connsiteX4" fmla="*/ 2596220 w 2596220"/>
              <a:gd name="connsiteY4" fmla="*/ 1838422 h 1998220"/>
              <a:gd name="connsiteX5" fmla="*/ 2452204 w 2596220"/>
              <a:gd name="connsiteY5" fmla="*/ 936103 h 1998220"/>
              <a:gd name="connsiteX6" fmla="*/ 2308188 w 2596220"/>
              <a:gd name="connsiteY6" fmla="*/ 0 h 1998220"/>
              <a:gd name="connsiteX7" fmla="*/ 1156060 w 2596220"/>
              <a:gd name="connsiteY7" fmla="*/ 216023 h 1998220"/>
              <a:gd name="connsiteX8" fmla="*/ 0 w 2596220"/>
              <a:gd name="connsiteY8" fmla="*/ 619967 h 1998220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584166 w 2596220"/>
              <a:gd name="connsiteY3" fmla="*/ 1865055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596220"/>
              <a:gd name="connsiteY0" fmla="*/ 619967 h 2264551"/>
              <a:gd name="connsiteX1" fmla="*/ 421191 w 2596220"/>
              <a:gd name="connsiteY1" fmla="*/ 1394539 h 2264551"/>
              <a:gd name="connsiteX2" fmla="*/ 856196 w 2596220"/>
              <a:gd name="connsiteY2" fmla="*/ 2264551 h 2264551"/>
              <a:gd name="connsiteX3" fmla="*/ 1699576 w 2596220"/>
              <a:gd name="connsiteY3" fmla="*/ 1944954 h 2264551"/>
              <a:gd name="connsiteX4" fmla="*/ 2596220 w 2596220"/>
              <a:gd name="connsiteY4" fmla="*/ 1838422 h 2264551"/>
              <a:gd name="connsiteX5" fmla="*/ 2452204 w 2596220"/>
              <a:gd name="connsiteY5" fmla="*/ 936103 h 2264551"/>
              <a:gd name="connsiteX6" fmla="*/ 2308188 w 2596220"/>
              <a:gd name="connsiteY6" fmla="*/ 0 h 2264551"/>
              <a:gd name="connsiteX7" fmla="*/ 1156060 w 2596220"/>
              <a:gd name="connsiteY7" fmla="*/ 216023 h 2264551"/>
              <a:gd name="connsiteX8" fmla="*/ 0 w 2596220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699576 w 2912856"/>
              <a:gd name="connsiteY3" fmla="*/ 1944954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452204 w 2912856"/>
              <a:gd name="connsiteY5" fmla="*/ 936103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19967 h 2264551"/>
              <a:gd name="connsiteX1" fmla="*/ 421191 w 2912856"/>
              <a:gd name="connsiteY1" fmla="*/ 1394539 h 2264551"/>
              <a:gd name="connsiteX2" fmla="*/ 856196 w 2912856"/>
              <a:gd name="connsiteY2" fmla="*/ 2264551 h 2264551"/>
              <a:gd name="connsiteX3" fmla="*/ 1894885 w 2912856"/>
              <a:gd name="connsiteY3" fmla="*/ 1918321 h 2264551"/>
              <a:gd name="connsiteX4" fmla="*/ 2912856 w 2912856"/>
              <a:gd name="connsiteY4" fmla="*/ 1763944 h 2264551"/>
              <a:gd name="connsiteX5" fmla="*/ 2736290 w 2912856"/>
              <a:gd name="connsiteY5" fmla="*/ 918347 h 2264551"/>
              <a:gd name="connsiteX6" fmla="*/ 2308188 w 2912856"/>
              <a:gd name="connsiteY6" fmla="*/ 0 h 2264551"/>
              <a:gd name="connsiteX7" fmla="*/ 1156060 w 2912856"/>
              <a:gd name="connsiteY7" fmla="*/ 216023 h 2264551"/>
              <a:gd name="connsiteX8" fmla="*/ 0 w 2912856"/>
              <a:gd name="connsiteY8" fmla="*/ 619967 h 2264551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156060 w 2912856"/>
              <a:gd name="connsiteY7" fmla="*/ 278166 h 2326694"/>
              <a:gd name="connsiteX8" fmla="*/ 0 w 2912856"/>
              <a:gd name="connsiteY8" fmla="*/ 682110 h 2326694"/>
              <a:gd name="connsiteX0" fmla="*/ 0 w 2912856"/>
              <a:gd name="connsiteY0" fmla="*/ 682110 h 2326694"/>
              <a:gd name="connsiteX1" fmla="*/ 421191 w 2912856"/>
              <a:gd name="connsiteY1" fmla="*/ 1456682 h 2326694"/>
              <a:gd name="connsiteX2" fmla="*/ 856196 w 2912856"/>
              <a:gd name="connsiteY2" fmla="*/ 2326694 h 2326694"/>
              <a:gd name="connsiteX3" fmla="*/ 1894885 w 2912856"/>
              <a:gd name="connsiteY3" fmla="*/ 1980464 h 2326694"/>
              <a:gd name="connsiteX4" fmla="*/ 2912856 w 2912856"/>
              <a:gd name="connsiteY4" fmla="*/ 1826087 h 2326694"/>
              <a:gd name="connsiteX5" fmla="*/ 2736290 w 2912856"/>
              <a:gd name="connsiteY5" fmla="*/ 980490 h 2326694"/>
              <a:gd name="connsiteX6" fmla="*/ 2547885 w 2912856"/>
              <a:gd name="connsiteY6" fmla="*/ 0 h 2326694"/>
              <a:gd name="connsiteX7" fmla="*/ 1227081 w 2912856"/>
              <a:gd name="connsiteY7" fmla="*/ 287044 h 2326694"/>
              <a:gd name="connsiteX8" fmla="*/ 0 w 2912856"/>
              <a:gd name="connsiteY8" fmla="*/ 682110 h 2326694"/>
              <a:gd name="connsiteX0" fmla="*/ 0 w 2841835"/>
              <a:gd name="connsiteY0" fmla="*/ 788642 h 2326694"/>
              <a:gd name="connsiteX1" fmla="*/ 350170 w 2841835"/>
              <a:gd name="connsiteY1" fmla="*/ 1456682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  <a:gd name="connsiteX0" fmla="*/ 0 w 2841835"/>
              <a:gd name="connsiteY0" fmla="*/ 788642 h 2326694"/>
              <a:gd name="connsiteX1" fmla="*/ 421191 w 2841835"/>
              <a:gd name="connsiteY1" fmla="*/ 1572091 h 2326694"/>
              <a:gd name="connsiteX2" fmla="*/ 785175 w 2841835"/>
              <a:gd name="connsiteY2" fmla="*/ 2326694 h 2326694"/>
              <a:gd name="connsiteX3" fmla="*/ 1823864 w 2841835"/>
              <a:gd name="connsiteY3" fmla="*/ 1980464 h 2326694"/>
              <a:gd name="connsiteX4" fmla="*/ 2841835 w 2841835"/>
              <a:gd name="connsiteY4" fmla="*/ 1826087 h 2326694"/>
              <a:gd name="connsiteX5" fmla="*/ 2665269 w 2841835"/>
              <a:gd name="connsiteY5" fmla="*/ 980490 h 2326694"/>
              <a:gd name="connsiteX6" fmla="*/ 2476864 w 2841835"/>
              <a:gd name="connsiteY6" fmla="*/ 0 h 2326694"/>
              <a:gd name="connsiteX7" fmla="*/ 1156060 w 2841835"/>
              <a:gd name="connsiteY7" fmla="*/ 287044 h 2326694"/>
              <a:gd name="connsiteX8" fmla="*/ 0 w 2841835"/>
              <a:gd name="connsiteY8" fmla="*/ 788642 h 232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835" h="2326694">
                <a:moveTo>
                  <a:pt x="0" y="788642"/>
                </a:moveTo>
                <a:lnTo>
                  <a:pt x="421191" y="1572091"/>
                </a:lnTo>
                <a:lnTo>
                  <a:pt x="785175" y="2326694"/>
                </a:lnTo>
                <a:lnTo>
                  <a:pt x="1823864" y="1980464"/>
                </a:lnTo>
                <a:lnTo>
                  <a:pt x="2841835" y="1826087"/>
                </a:lnTo>
                <a:lnTo>
                  <a:pt x="2665269" y="980490"/>
                </a:lnTo>
                <a:lnTo>
                  <a:pt x="2476864" y="0"/>
                </a:lnTo>
                <a:lnTo>
                  <a:pt x="1156060" y="287044"/>
                </a:lnTo>
                <a:lnTo>
                  <a:pt x="0" y="7886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dsdnv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level slopes in u, v points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65275" y="1682750"/>
          <a:ext cx="3419475" cy="1331913"/>
        </p:xfrm>
        <a:graphic>
          <a:graphicData uri="http://schemas.openxmlformats.org/presentationml/2006/ole">
            <p:oleObj spid="_x0000_s1025" name="Equation" r:id="rId3" imgW="1206360" imgH="469800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92275" y="3627438"/>
          <a:ext cx="3311525" cy="1287462"/>
        </p:xfrm>
        <a:graphic>
          <a:graphicData uri="http://schemas.openxmlformats.org/presentationml/2006/ole">
            <p:oleObj spid="_x0000_s1027" name="Equation" r:id="rId4" imgW="12063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</a:t>
            </a:r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99325" y="1533525"/>
          <a:ext cx="8937171" cy="2615555"/>
        </p:xfrm>
        <a:graphic>
          <a:graphicData uri="http://schemas.openxmlformats.org/presentationml/2006/ole">
            <p:oleObj spid="_x0000_s29697" name="Equation" r:id="rId3" imgW="4101840" imgH="11937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propagation</a:t>
            </a:r>
            <a:endParaRPr lang="en-US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11560" y="1124744"/>
          <a:ext cx="7812088" cy="4962525"/>
        </p:xfrm>
        <a:graphic>
          <a:graphicData uri="http://schemas.openxmlformats.org/presentationml/2006/ole">
            <p:oleObj spid="_x0000_s59394" name="Equation" r:id="rId3" imgW="4038480" imgH="2565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4211960" y="2708920"/>
            <a:ext cx="2077369" cy="253752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3160450" y="2815207"/>
            <a:ext cx="2048759" cy="487285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88805"/>
              <a:gd name="connsiteX1" fmla="*/ 174214 w 363984"/>
              <a:gd name="connsiteY1" fmla="*/ 1579566 h 1888805"/>
              <a:gd name="connsiteX2" fmla="*/ 363984 w 363984"/>
              <a:gd name="connsiteY2" fmla="*/ 1855433 h 1888805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77325 w 363984"/>
              <a:gd name="connsiteY1" fmla="*/ 1255001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58643" y="678714"/>
                  <a:pt x="116661" y="945762"/>
                  <a:pt x="177325" y="1255001"/>
                </a:cubicBezTo>
                <a:cubicBezTo>
                  <a:pt x="237989" y="1564240"/>
                  <a:pt x="306254" y="1665688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2778711" y="1908699"/>
            <a:ext cx="2290439" cy="630314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1754" y="453328"/>
                  <a:pt x="126652" y="901979"/>
                  <a:pt x="187316" y="1211218"/>
                </a:cubicBezTo>
                <a:cubicBezTo>
                  <a:pt x="247980" y="1520457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3923928" y="1844824"/>
            <a:ext cx="2218431" cy="288032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  <a:gd name="connsiteX0" fmla="*/ 0 w 363984"/>
              <a:gd name="connsiteY0" fmla="*/ 0 h 1855433"/>
              <a:gd name="connsiteX1" fmla="*/ 187316 w 363984"/>
              <a:gd name="connsiteY1" fmla="*/ 1211218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1754" y="453328"/>
                  <a:pt x="126652" y="901979"/>
                  <a:pt x="187316" y="1211218"/>
                </a:cubicBezTo>
                <a:cubicBezTo>
                  <a:pt x="247980" y="1520457"/>
                  <a:pt x="305378" y="1619683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42517" y="1926454"/>
            <a:ext cx="363984" cy="185543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dnu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23928" y="2132855"/>
            <a:ext cx="541540" cy="1808829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dnz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542190" y="1242874"/>
            <a:ext cx="673714" cy="1737303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nv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3131840" y="476672"/>
            <a:ext cx="1944216" cy="554461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216" h="5544616">
                <a:moveTo>
                  <a:pt x="1944216" y="5112568"/>
                </a:moveTo>
                <a:cubicBezTo>
                  <a:pt x="1943065" y="5113183"/>
                  <a:pt x="1944216" y="5544616"/>
                  <a:pt x="1800200" y="5112568"/>
                </a:cubicBezTo>
                <a:cubicBezTo>
                  <a:pt x="1656184" y="4680520"/>
                  <a:pt x="1344642" y="3383716"/>
                  <a:pt x="1080120" y="2520280"/>
                </a:cubicBezTo>
                <a:cubicBezTo>
                  <a:pt x="796858" y="1621581"/>
                  <a:pt x="504547" y="914400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339752" y="52292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9558" y="3651681"/>
            <a:ext cx="6511770" cy="2133600"/>
          </a:xfrm>
          <a:custGeom>
            <a:avLst/>
            <a:gdLst>
              <a:gd name="connsiteX0" fmla="*/ 324034 w 6511770"/>
              <a:gd name="connsiteY0" fmla="*/ 1976762 h 2133600"/>
              <a:gd name="connsiteX1" fmla="*/ 448322 w 6511770"/>
              <a:gd name="connsiteY1" fmla="*/ 1852474 h 2133600"/>
              <a:gd name="connsiteX2" fmla="*/ 3013968 w 6511770"/>
              <a:gd name="connsiteY2" fmla="*/ 290004 h 2133600"/>
              <a:gd name="connsiteX3" fmla="*/ 6511770 w 6511770"/>
              <a:gd name="connsiteY3" fmla="*/ 112451 h 2133600"/>
              <a:gd name="connsiteX4" fmla="*/ 6511770 w 6511770"/>
              <a:gd name="connsiteY4" fmla="*/ 112451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1770" h="2133600">
                <a:moveTo>
                  <a:pt x="324034" y="1976762"/>
                </a:moveTo>
                <a:cubicBezTo>
                  <a:pt x="162017" y="2055181"/>
                  <a:pt x="0" y="2133600"/>
                  <a:pt x="448322" y="1852474"/>
                </a:cubicBezTo>
                <a:cubicBezTo>
                  <a:pt x="896644" y="1571348"/>
                  <a:pt x="2003393" y="580008"/>
                  <a:pt x="3013968" y="290004"/>
                </a:cubicBezTo>
                <a:cubicBezTo>
                  <a:pt x="4024543" y="0"/>
                  <a:pt x="6511770" y="112451"/>
                  <a:pt x="6511770" y="112451"/>
                </a:cubicBezTo>
                <a:lnTo>
                  <a:pt x="6511770" y="11245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6948" y="1822882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75534" y="692458"/>
            <a:ext cx="2521258" cy="5007006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258" h="5007006">
                <a:moveTo>
                  <a:pt x="2521258" y="5007006"/>
                </a:moveTo>
                <a:cubicBezTo>
                  <a:pt x="2185386" y="4252404"/>
                  <a:pt x="1849515" y="3497802"/>
                  <a:pt x="1429305" y="2663301"/>
                </a:cubicBezTo>
                <a:cubicBezTo>
                  <a:pt x="1009095" y="1828800"/>
                  <a:pt x="504547" y="914400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51899" y="124287"/>
            <a:ext cx="985421" cy="5353235"/>
          </a:xfrm>
          <a:custGeom>
            <a:avLst/>
            <a:gdLst>
              <a:gd name="connsiteX0" fmla="*/ 985421 w 985421"/>
              <a:gd name="connsiteY0" fmla="*/ 5353235 h 5353235"/>
              <a:gd name="connsiteX1" fmla="*/ 639192 w 985421"/>
              <a:gd name="connsiteY1" fmla="*/ 3045041 h 5353235"/>
              <a:gd name="connsiteX2" fmla="*/ 0 w 985421"/>
              <a:gd name="connsiteY2" fmla="*/ 0 h 53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5353235">
                <a:moveTo>
                  <a:pt x="985421" y="5353235"/>
                </a:moveTo>
                <a:cubicBezTo>
                  <a:pt x="894425" y="4645241"/>
                  <a:pt x="803429" y="3937247"/>
                  <a:pt x="639192" y="3045041"/>
                </a:cubicBezTo>
                <a:cubicBezTo>
                  <a:pt x="474955" y="2152835"/>
                  <a:pt x="237477" y="107641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5800" y="26743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2" name="Freeform 11"/>
          <p:cNvSpPr/>
          <p:nvPr/>
        </p:nvSpPr>
        <p:spPr>
          <a:xfrm>
            <a:off x="755576" y="2708920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04048" y="2780928"/>
            <a:ext cx="390618" cy="62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750442" y="2090317"/>
            <a:ext cx="301599" cy="98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796136" y="0"/>
            <a:ext cx="655300" cy="5661248"/>
          </a:xfrm>
          <a:custGeom>
            <a:avLst/>
            <a:gdLst>
              <a:gd name="connsiteX0" fmla="*/ 2521258 w 2521258"/>
              <a:gd name="connsiteY0" fmla="*/ 5007006 h 5007006"/>
              <a:gd name="connsiteX1" fmla="*/ 1429305 w 2521258"/>
              <a:gd name="connsiteY1" fmla="*/ 2663301 h 5007006"/>
              <a:gd name="connsiteX2" fmla="*/ 0 w 2521258"/>
              <a:gd name="connsiteY2" fmla="*/ 0 h 5007006"/>
              <a:gd name="connsiteX0" fmla="*/ 2304256 w 2304256"/>
              <a:gd name="connsiteY0" fmla="*/ 5079014 h 5079014"/>
              <a:gd name="connsiteX1" fmla="*/ 1212303 w 2304256"/>
              <a:gd name="connsiteY1" fmla="*/ 2735309 h 5079014"/>
              <a:gd name="connsiteX2" fmla="*/ 0 w 2304256"/>
              <a:gd name="connsiteY2" fmla="*/ 0 h 5079014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112568"/>
              <a:gd name="connsiteX1" fmla="*/ 1212303 w 1944216"/>
              <a:gd name="connsiteY1" fmla="*/ 2735309 h 5112568"/>
              <a:gd name="connsiteX2" fmla="*/ 0 w 1944216"/>
              <a:gd name="connsiteY2" fmla="*/ 0 h 5112568"/>
              <a:gd name="connsiteX0" fmla="*/ 1944216 w 1944216"/>
              <a:gd name="connsiteY0" fmla="*/ 5112568 h 5508778"/>
              <a:gd name="connsiteX1" fmla="*/ 1800200 w 1944216"/>
              <a:gd name="connsiteY1" fmla="*/ 5112568 h 5508778"/>
              <a:gd name="connsiteX2" fmla="*/ 1212303 w 1944216"/>
              <a:gd name="connsiteY2" fmla="*/ 2735309 h 5508778"/>
              <a:gd name="connsiteX3" fmla="*/ 0 w 1944216"/>
              <a:gd name="connsiteY3" fmla="*/ 0 h 5508778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152128 w 1944216"/>
              <a:gd name="connsiteY2" fmla="*/ 2520280 h 5544616"/>
              <a:gd name="connsiteX3" fmla="*/ 0 w 1944216"/>
              <a:gd name="connsiteY3" fmla="*/ 0 h 5544616"/>
              <a:gd name="connsiteX0" fmla="*/ 1944216 w 1944216"/>
              <a:gd name="connsiteY0" fmla="*/ 5112568 h 5544616"/>
              <a:gd name="connsiteX1" fmla="*/ 1800200 w 1944216"/>
              <a:gd name="connsiteY1" fmla="*/ 5112568 h 5544616"/>
              <a:gd name="connsiteX2" fmla="*/ 1080120 w 1944216"/>
              <a:gd name="connsiteY2" fmla="*/ 2520280 h 5544616"/>
              <a:gd name="connsiteX3" fmla="*/ 0 w 1944216"/>
              <a:gd name="connsiteY3" fmla="*/ 0 h 5544616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173688"/>
              <a:gd name="connsiteX1" fmla="*/ 1224136 w 1368152"/>
              <a:gd name="connsiteY1" fmla="*/ 5741640 h 6173688"/>
              <a:gd name="connsiteX2" fmla="*/ 504056 w 1368152"/>
              <a:gd name="connsiteY2" fmla="*/ 3149352 h 6173688"/>
              <a:gd name="connsiteX3" fmla="*/ 0 w 1368152"/>
              <a:gd name="connsiteY3" fmla="*/ 0 h 6173688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368152 w 1368152"/>
              <a:gd name="connsiteY0" fmla="*/ 5741640 h 6223091"/>
              <a:gd name="connsiteX1" fmla="*/ 1224136 w 1368152"/>
              <a:gd name="connsiteY1" fmla="*/ 5741640 h 6223091"/>
              <a:gd name="connsiteX2" fmla="*/ 504056 w 1368152"/>
              <a:gd name="connsiteY2" fmla="*/ 2852936 h 6223091"/>
              <a:gd name="connsiteX3" fmla="*/ 0 w 1368152"/>
              <a:gd name="connsiteY3" fmla="*/ 0 h 6223091"/>
              <a:gd name="connsiteX0" fmla="*/ 1224136 w 1224136"/>
              <a:gd name="connsiteY0" fmla="*/ 5741640 h 5741640"/>
              <a:gd name="connsiteX1" fmla="*/ 504056 w 1224136"/>
              <a:gd name="connsiteY1" fmla="*/ 2852936 h 5741640"/>
              <a:gd name="connsiteX2" fmla="*/ 0 w 1224136"/>
              <a:gd name="connsiteY2" fmla="*/ 0 h 5741640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1224136 w 1224136"/>
              <a:gd name="connsiteY0" fmla="*/ 5741640 h 6142698"/>
              <a:gd name="connsiteX1" fmla="*/ 648072 w 1224136"/>
              <a:gd name="connsiteY1" fmla="*/ 5661248 h 6142698"/>
              <a:gd name="connsiteX2" fmla="*/ 504056 w 1224136"/>
              <a:gd name="connsiteY2" fmla="*/ 2852936 h 6142698"/>
              <a:gd name="connsiteX3" fmla="*/ 0 w 1224136"/>
              <a:gd name="connsiteY3" fmla="*/ 0 h 6142698"/>
              <a:gd name="connsiteX0" fmla="*/ 648072 w 706926"/>
              <a:gd name="connsiteY0" fmla="*/ 5661248 h 5661248"/>
              <a:gd name="connsiteX1" fmla="*/ 504056 w 706926"/>
              <a:gd name="connsiteY1" fmla="*/ 2852936 h 5661248"/>
              <a:gd name="connsiteX2" fmla="*/ 0 w 706926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  <a:gd name="connsiteX0" fmla="*/ 648072 w 655300"/>
              <a:gd name="connsiteY0" fmla="*/ 5661248 h 5661248"/>
              <a:gd name="connsiteX1" fmla="*/ 504056 w 655300"/>
              <a:gd name="connsiteY1" fmla="*/ 2852936 h 5661248"/>
              <a:gd name="connsiteX2" fmla="*/ 0 w 655300"/>
              <a:gd name="connsiteY2" fmla="*/ 0 h 566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00" h="5661248">
                <a:moveTo>
                  <a:pt x="648072" y="5661248"/>
                </a:moveTo>
                <a:cubicBezTo>
                  <a:pt x="655300" y="5180532"/>
                  <a:pt x="644776" y="3772513"/>
                  <a:pt x="504056" y="2852936"/>
                </a:cubicBezTo>
                <a:cubicBezTo>
                  <a:pt x="393406" y="1928107"/>
                  <a:pt x="161272" y="991101"/>
                  <a:pt x="0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83568" y="812058"/>
            <a:ext cx="7102135" cy="1896862"/>
          </a:xfrm>
          <a:custGeom>
            <a:avLst/>
            <a:gdLst>
              <a:gd name="connsiteX0" fmla="*/ 0 w 7102135"/>
              <a:gd name="connsiteY0" fmla="*/ 1896862 h 1896862"/>
              <a:gd name="connsiteX1" fmla="*/ 2379215 w 7102135"/>
              <a:gd name="connsiteY1" fmla="*/ 600722 h 1896862"/>
              <a:gd name="connsiteX2" fmla="*/ 4554244 w 7102135"/>
              <a:gd name="connsiteY2" fmla="*/ 85817 h 1896862"/>
              <a:gd name="connsiteX3" fmla="*/ 7102135 w 7102135"/>
              <a:gd name="connsiteY3" fmla="*/ 85817 h 18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35" h="1896862">
                <a:moveTo>
                  <a:pt x="0" y="1896862"/>
                </a:moveTo>
                <a:cubicBezTo>
                  <a:pt x="810087" y="1399712"/>
                  <a:pt x="1620174" y="902563"/>
                  <a:pt x="2379215" y="600722"/>
                </a:cubicBezTo>
                <a:cubicBezTo>
                  <a:pt x="3138256" y="298881"/>
                  <a:pt x="3767091" y="171635"/>
                  <a:pt x="4554244" y="85817"/>
                </a:cubicBezTo>
                <a:cubicBezTo>
                  <a:pt x="5341397" y="0"/>
                  <a:pt x="6221766" y="42908"/>
                  <a:pt x="7102135" y="858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60032" y="908720"/>
            <a:ext cx="360040" cy="1881319"/>
          </a:xfrm>
          <a:custGeom>
            <a:avLst/>
            <a:gdLst>
              <a:gd name="connsiteX0" fmla="*/ 0 w 363984"/>
              <a:gd name="connsiteY0" fmla="*/ 0 h 1855433"/>
              <a:gd name="connsiteX1" fmla="*/ 186431 w 363984"/>
              <a:gd name="connsiteY1" fmla="*/ 914400 h 1855433"/>
              <a:gd name="connsiteX2" fmla="*/ 363984 w 363984"/>
              <a:gd name="connsiteY2" fmla="*/ 1855433 h 18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1855433">
                <a:moveTo>
                  <a:pt x="0" y="0"/>
                </a:moveTo>
                <a:cubicBezTo>
                  <a:pt x="62883" y="302580"/>
                  <a:pt x="125767" y="605161"/>
                  <a:pt x="186431" y="914400"/>
                </a:cubicBezTo>
                <a:cubicBezTo>
                  <a:pt x="247095" y="1223639"/>
                  <a:pt x="305539" y="1539536"/>
                  <a:pt x="363984" y="1855433"/>
                </a:cubicBez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dnc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952" y="3212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1628800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18685</TotalTime>
  <Words>146</Words>
  <Application>Microsoft Office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MathType 6.0 Equation</vt:lpstr>
      <vt:lpstr>Slide 1</vt:lpstr>
      <vt:lpstr>dsu(i,j)</vt:lpstr>
      <vt:lpstr>dsz(i,j)</vt:lpstr>
      <vt:lpstr>dsv(i,j)</vt:lpstr>
      <vt:lpstr>dsc(i,j)</vt:lpstr>
      <vt:lpstr>dnu(i,j)</vt:lpstr>
      <vt:lpstr>dnz(i,j)</vt:lpstr>
      <vt:lpstr>dnv(i,j)</vt:lpstr>
      <vt:lpstr>dnc(i,j)</vt:lpstr>
      <vt:lpstr>dsdnu(i,j)</vt:lpstr>
      <vt:lpstr>Momentum balance in u direction</vt:lpstr>
      <vt:lpstr>Continuity equation</vt:lpstr>
      <vt:lpstr>Slide 13</vt:lpstr>
      <vt:lpstr>Procedure</vt:lpstr>
      <vt:lpstr>dsdnz(i,j)</vt:lpstr>
      <vt:lpstr>dsdnv(i,j)</vt:lpstr>
      <vt:lpstr>Water level slopes in u, v points</vt:lpstr>
      <vt:lpstr>Continuity</vt:lpstr>
      <vt:lpstr>Wave propagation</vt:lpstr>
    </vt:vector>
  </TitlesOfParts>
  <Company>UNESCO-IHE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dro</dc:creator>
  <cp:lastModifiedBy>dro</cp:lastModifiedBy>
  <cp:revision>11</cp:revision>
  <dcterms:created xsi:type="dcterms:W3CDTF">2010-11-24T16:28:05Z</dcterms:created>
  <dcterms:modified xsi:type="dcterms:W3CDTF">2011-03-25T15:31:29Z</dcterms:modified>
</cp:coreProperties>
</file>