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17AB5-96F5-2A53-99F8-0E457D65A3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9F76E83-8533-09C7-1EDE-6AE474142F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CEBBF60-EFA4-F455-47F3-38066492D9B6}"/>
              </a:ext>
            </a:extLst>
          </p:cNvPr>
          <p:cNvSpPr>
            <a:spLocks noGrp="1"/>
          </p:cNvSpPr>
          <p:nvPr>
            <p:ph type="dt" sz="half" idx="10"/>
          </p:nvPr>
        </p:nvSpPr>
        <p:spPr/>
        <p:txBody>
          <a:bodyPr/>
          <a:lstStyle/>
          <a:p>
            <a:fld id="{1DD6DEFE-8979-41AB-9E88-61EF63504945}" type="datetimeFigureOut">
              <a:rPr lang="en-IN" smtClean="0"/>
              <a:t>28-09-2023</a:t>
            </a:fld>
            <a:endParaRPr lang="en-IN"/>
          </a:p>
        </p:txBody>
      </p:sp>
      <p:sp>
        <p:nvSpPr>
          <p:cNvPr id="5" name="Footer Placeholder 4">
            <a:extLst>
              <a:ext uri="{FF2B5EF4-FFF2-40B4-BE49-F238E27FC236}">
                <a16:creationId xmlns:a16="http://schemas.microsoft.com/office/drawing/2014/main" id="{E72919A8-4A1F-F074-9558-2B99230BCD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B0F146-895C-C58E-3881-2FD25346BBB1}"/>
              </a:ext>
            </a:extLst>
          </p:cNvPr>
          <p:cNvSpPr>
            <a:spLocks noGrp="1"/>
          </p:cNvSpPr>
          <p:nvPr>
            <p:ph type="sldNum" sz="quarter" idx="12"/>
          </p:nvPr>
        </p:nvSpPr>
        <p:spPr/>
        <p:txBody>
          <a:bodyPr/>
          <a:lstStyle/>
          <a:p>
            <a:fld id="{8A134179-B156-491A-9F58-DC2613748003}" type="slidenum">
              <a:rPr lang="en-IN" smtClean="0"/>
              <a:t>‹#›</a:t>
            </a:fld>
            <a:endParaRPr lang="en-IN"/>
          </a:p>
        </p:txBody>
      </p:sp>
    </p:spTree>
    <p:extLst>
      <p:ext uri="{BB962C8B-B14F-4D97-AF65-F5344CB8AC3E}">
        <p14:creationId xmlns:p14="http://schemas.microsoft.com/office/powerpoint/2010/main" val="591561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7705A-BE35-F511-8C48-A4A8548CA8F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CD61898-642F-FAB4-8524-A839A7B81F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3A2127-0093-257C-3B8F-6D7BF085D1F2}"/>
              </a:ext>
            </a:extLst>
          </p:cNvPr>
          <p:cNvSpPr>
            <a:spLocks noGrp="1"/>
          </p:cNvSpPr>
          <p:nvPr>
            <p:ph type="dt" sz="half" idx="10"/>
          </p:nvPr>
        </p:nvSpPr>
        <p:spPr/>
        <p:txBody>
          <a:bodyPr/>
          <a:lstStyle/>
          <a:p>
            <a:fld id="{1DD6DEFE-8979-41AB-9E88-61EF63504945}" type="datetimeFigureOut">
              <a:rPr lang="en-IN" smtClean="0"/>
              <a:t>28-09-2023</a:t>
            </a:fld>
            <a:endParaRPr lang="en-IN"/>
          </a:p>
        </p:txBody>
      </p:sp>
      <p:sp>
        <p:nvSpPr>
          <p:cNvPr id="5" name="Footer Placeholder 4">
            <a:extLst>
              <a:ext uri="{FF2B5EF4-FFF2-40B4-BE49-F238E27FC236}">
                <a16:creationId xmlns:a16="http://schemas.microsoft.com/office/drawing/2014/main" id="{91B8F49D-DAB0-DD52-1CCC-F3311ADAE1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A04A20-450E-9139-2602-2C824C2FC30B}"/>
              </a:ext>
            </a:extLst>
          </p:cNvPr>
          <p:cNvSpPr>
            <a:spLocks noGrp="1"/>
          </p:cNvSpPr>
          <p:nvPr>
            <p:ph type="sldNum" sz="quarter" idx="12"/>
          </p:nvPr>
        </p:nvSpPr>
        <p:spPr/>
        <p:txBody>
          <a:bodyPr/>
          <a:lstStyle/>
          <a:p>
            <a:fld id="{8A134179-B156-491A-9F58-DC2613748003}" type="slidenum">
              <a:rPr lang="en-IN" smtClean="0"/>
              <a:t>‹#›</a:t>
            </a:fld>
            <a:endParaRPr lang="en-IN"/>
          </a:p>
        </p:txBody>
      </p:sp>
    </p:spTree>
    <p:extLst>
      <p:ext uri="{BB962C8B-B14F-4D97-AF65-F5344CB8AC3E}">
        <p14:creationId xmlns:p14="http://schemas.microsoft.com/office/powerpoint/2010/main" val="3233430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C82A1A-9053-14AC-AE1B-8480FC994EC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1E1BE92-8071-7DE4-EC39-60CE8E06FAD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2D1E67-1779-4013-B4F2-606EA6C9A903}"/>
              </a:ext>
            </a:extLst>
          </p:cNvPr>
          <p:cNvSpPr>
            <a:spLocks noGrp="1"/>
          </p:cNvSpPr>
          <p:nvPr>
            <p:ph type="dt" sz="half" idx="10"/>
          </p:nvPr>
        </p:nvSpPr>
        <p:spPr/>
        <p:txBody>
          <a:bodyPr/>
          <a:lstStyle/>
          <a:p>
            <a:fld id="{1DD6DEFE-8979-41AB-9E88-61EF63504945}" type="datetimeFigureOut">
              <a:rPr lang="en-IN" smtClean="0"/>
              <a:t>28-09-2023</a:t>
            </a:fld>
            <a:endParaRPr lang="en-IN"/>
          </a:p>
        </p:txBody>
      </p:sp>
      <p:sp>
        <p:nvSpPr>
          <p:cNvPr id="5" name="Footer Placeholder 4">
            <a:extLst>
              <a:ext uri="{FF2B5EF4-FFF2-40B4-BE49-F238E27FC236}">
                <a16:creationId xmlns:a16="http://schemas.microsoft.com/office/drawing/2014/main" id="{F2933C61-667A-6DA8-18E3-C87B5DD4B0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4B8A55-A6FC-42EC-4D4C-136C4E529F85}"/>
              </a:ext>
            </a:extLst>
          </p:cNvPr>
          <p:cNvSpPr>
            <a:spLocks noGrp="1"/>
          </p:cNvSpPr>
          <p:nvPr>
            <p:ph type="sldNum" sz="quarter" idx="12"/>
          </p:nvPr>
        </p:nvSpPr>
        <p:spPr/>
        <p:txBody>
          <a:bodyPr/>
          <a:lstStyle/>
          <a:p>
            <a:fld id="{8A134179-B156-491A-9F58-DC2613748003}" type="slidenum">
              <a:rPr lang="en-IN" smtClean="0"/>
              <a:t>‹#›</a:t>
            </a:fld>
            <a:endParaRPr lang="en-IN"/>
          </a:p>
        </p:txBody>
      </p:sp>
    </p:spTree>
    <p:extLst>
      <p:ext uri="{BB962C8B-B14F-4D97-AF65-F5344CB8AC3E}">
        <p14:creationId xmlns:p14="http://schemas.microsoft.com/office/powerpoint/2010/main" val="2321634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70A68-A2BC-8A81-0C67-46D4F197053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EF929F3-D3FC-8ABA-81A3-1DA06723E0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CD5143-07C1-E6AF-1CD1-1C712C8F93D1}"/>
              </a:ext>
            </a:extLst>
          </p:cNvPr>
          <p:cNvSpPr>
            <a:spLocks noGrp="1"/>
          </p:cNvSpPr>
          <p:nvPr>
            <p:ph type="dt" sz="half" idx="10"/>
          </p:nvPr>
        </p:nvSpPr>
        <p:spPr/>
        <p:txBody>
          <a:bodyPr/>
          <a:lstStyle/>
          <a:p>
            <a:fld id="{1DD6DEFE-8979-41AB-9E88-61EF63504945}" type="datetimeFigureOut">
              <a:rPr lang="en-IN" smtClean="0"/>
              <a:t>28-09-2023</a:t>
            </a:fld>
            <a:endParaRPr lang="en-IN"/>
          </a:p>
        </p:txBody>
      </p:sp>
      <p:sp>
        <p:nvSpPr>
          <p:cNvPr id="5" name="Footer Placeholder 4">
            <a:extLst>
              <a:ext uri="{FF2B5EF4-FFF2-40B4-BE49-F238E27FC236}">
                <a16:creationId xmlns:a16="http://schemas.microsoft.com/office/drawing/2014/main" id="{260AB4E1-5930-BE20-ADB4-E882308505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9AEA8B1-685C-357F-D8EE-BC46FC0045C8}"/>
              </a:ext>
            </a:extLst>
          </p:cNvPr>
          <p:cNvSpPr>
            <a:spLocks noGrp="1"/>
          </p:cNvSpPr>
          <p:nvPr>
            <p:ph type="sldNum" sz="quarter" idx="12"/>
          </p:nvPr>
        </p:nvSpPr>
        <p:spPr/>
        <p:txBody>
          <a:bodyPr/>
          <a:lstStyle/>
          <a:p>
            <a:fld id="{8A134179-B156-491A-9F58-DC2613748003}" type="slidenum">
              <a:rPr lang="en-IN" smtClean="0"/>
              <a:t>‹#›</a:t>
            </a:fld>
            <a:endParaRPr lang="en-IN"/>
          </a:p>
        </p:txBody>
      </p:sp>
    </p:spTree>
    <p:extLst>
      <p:ext uri="{BB962C8B-B14F-4D97-AF65-F5344CB8AC3E}">
        <p14:creationId xmlns:p14="http://schemas.microsoft.com/office/powerpoint/2010/main" val="3533550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5AFAE-E8A8-E960-CA46-BDCA865963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C90AC27-E0B1-B666-A3AD-6A1DB59331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2828EE-EE7E-8484-EEE1-49C12655F609}"/>
              </a:ext>
            </a:extLst>
          </p:cNvPr>
          <p:cNvSpPr>
            <a:spLocks noGrp="1"/>
          </p:cNvSpPr>
          <p:nvPr>
            <p:ph type="dt" sz="half" idx="10"/>
          </p:nvPr>
        </p:nvSpPr>
        <p:spPr/>
        <p:txBody>
          <a:bodyPr/>
          <a:lstStyle/>
          <a:p>
            <a:fld id="{1DD6DEFE-8979-41AB-9E88-61EF63504945}" type="datetimeFigureOut">
              <a:rPr lang="en-IN" smtClean="0"/>
              <a:t>28-09-2023</a:t>
            </a:fld>
            <a:endParaRPr lang="en-IN"/>
          </a:p>
        </p:txBody>
      </p:sp>
      <p:sp>
        <p:nvSpPr>
          <p:cNvPr id="5" name="Footer Placeholder 4">
            <a:extLst>
              <a:ext uri="{FF2B5EF4-FFF2-40B4-BE49-F238E27FC236}">
                <a16:creationId xmlns:a16="http://schemas.microsoft.com/office/drawing/2014/main" id="{0EFC5116-1E35-B18F-E064-134EE68738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6AF427-DEAC-3C93-58E4-F4234A21D3F6}"/>
              </a:ext>
            </a:extLst>
          </p:cNvPr>
          <p:cNvSpPr>
            <a:spLocks noGrp="1"/>
          </p:cNvSpPr>
          <p:nvPr>
            <p:ph type="sldNum" sz="quarter" idx="12"/>
          </p:nvPr>
        </p:nvSpPr>
        <p:spPr/>
        <p:txBody>
          <a:bodyPr/>
          <a:lstStyle/>
          <a:p>
            <a:fld id="{8A134179-B156-491A-9F58-DC2613748003}" type="slidenum">
              <a:rPr lang="en-IN" smtClean="0"/>
              <a:t>‹#›</a:t>
            </a:fld>
            <a:endParaRPr lang="en-IN"/>
          </a:p>
        </p:txBody>
      </p:sp>
    </p:spTree>
    <p:extLst>
      <p:ext uri="{BB962C8B-B14F-4D97-AF65-F5344CB8AC3E}">
        <p14:creationId xmlns:p14="http://schemas.microsoft.com/office/powerpoint/2010/main" val="3558793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9AE2C-D22E-A5F0-C2E1-D234B5A4479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7F9195C-53BE-000E-C4DC-DAF8A1223AD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FCA30F9-6EA8-4616-0FD7-00BA0E272F1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4256D53-E10C-7E20-06B0-7C7B9A4CD802}"/>
              </a:ext>
            </a:extLst>
          </p:cNvPr>
          <p:cNvSpPr>
            <a:spLocks noGrp="1"/>
          </p:cNvSpPr>
          <p:nvPr>
            <p:ph type="dt" sz="half" idx="10"/>
          </p:nvPr>
        </p:nvSpPr>
        <p:spPr/>
        <p:txBody>
          <a:bodyPr/>
          <a:lstStyle/>
          <a:p>
            <a:fld id="{1DD6DEFE-8979-41AB-9E88-61EF63504945}" type="datetimeFigureOut">
              <a:rPr lang="en-IN" smtClean="0"/>
              <a:t>28-09-2023</a:t>
            </a:fld>
            <a:endParaRPr lang="en-IN"/>
          </a:p>
        </p:txBody>
      </p:sp>
      <p:sp>
        <p:nvSpPr>
          <p:cNvPr id="6" name="Footer Placeholder 5">
            <a:extLst>
              <a:ext uri="{FF2B5EF4-FFF2-40B4-BE49-F238E27FC236}">
                <a16:creationId xmlns:a16="http://schemas.microsoft.com/office/drawing/2014/main" id="{0D3FC76A-92D2-5DF7-D9CE-6143E78D4CF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83EB4FA-8B93-B8DA-CFFF-B31474CE7C67}"/>
              </a:ext>
            </a:extLst>
          </p:cNvPr>
          <p:cNvSpPr>
            <a:spLocks noGrp="1"/>
          </p:cNvSpPr>
          <p:nvPr>
            <p:ph type="sldNum" sz="quarter" idx="12"/>
          </p:nvPr>
        </p:nvSpPr>
        <p:spPr/>
        <p:txBody>
          <a:bodyPr/>
          <a:lstStyle/>
          <a:p>
            <a:fld id="{8A134179-B156-491A-9F58-DC2613748003}" type="slidenum">
              <a:rPr lang="en-IN" smtClean="0"/>
              <a:t>‹#›</a:t>
            </a:fld>
            <a:endParaRPr lang="en-IN"/>
          </a:p>
        </p:txBody>
      </p:sp>
    </p:spTree>
    <p:extLst>
      <p:ext uri="{BB962C8B-B14F-4D97-AF65-F5344CB8AC3E}">
        <p14:creationId xmlns:p14="http://schemas.microsoft.com/office/powerpoint/2010/main" val="1669352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DA1BB-2749-C928-2448-FB875022ACC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80D5A0D-E457-09D9-FE94-D4703FCDB8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90422C-569D-21F5-86F5-493785A66D6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58D4F44-9B43-3135-10D1-92B9F8003E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5E534A-8DC3-EA3D-9EED-51D1FC2EF4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D4F7C22-B5C7-2BB3-6115-B471BA52F892}"/>
              </a:ext>
            </a:extLst>
          </p:cNvPr>
          <p:cNvSpPr>
            <a:spLocks noGrp="1"/>
          </p:cNvSpPr>
          <p:nvPr>
            <p:ph type="dt" sz="half" idx="10"/>
          </p:nvPr>
        </p:nvSpPr>
        <p:spPr/>
        <p:txBody>
          <a:bodyPr/>
          <a:lstStyle/>
          <a:p>
            <a:fld id="{1DD6DEFE-8979-41AB-9E88-61EF63504945}" type="datetimeFigureOut">
              <a:rPr lang="en-IN" smtClean="0"/>
              <a:t>28-09-2023</a:t>
            </a:fld>
            <a:endParaRPr lang="en-IN"/>
          </a:p>
        </p:txBody>
      </p:sp>
      <p:sp>
        <p:nvSpPr>
          <p:cNvPr id="8" name="Footer Placeholder 7">
            <a:extLst>
              <a:ext uri="{FF2B5EF4-FFF2-40B4-BE49-F238E27FC236}">
                <a16:creationId xmlns:a16="http://schemas.microsoft.com/office/drawing/2014/main" id="{26056197-5EB9-897A-DF5B-6B86A7C3C74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A6B19D4-1BFE-A388-6EFF-9557AED6C3C3}"/>
              </a:ext>
            </a:extLst>
          </p:cNvPr>
          <p:cNvSpPr>
            <a:spLocks noGrp="1"/>
          </p:cNvSpPr>
          <p:nvPr>
            <p:ph type="sldNum" sz="quarter" idx="12"/>
          </p:nvPr>
        </p:nvSpPr>
        <p:spPr/>
        <p:txBody>
          <a:bodyPr/>
          <a:lstStyle/>
          <a:p>
            <a:fld id="{8A134179-B156-491A-9F58-DC2613748003}" type="slidenum">
              <a:rPr lang="en-IN" smtClean="0"/>
              <a:t>‹#›</a:t>
            </a:fld>
            <a:endParaRPr lang="en-IN"/>
          </a:p>
        </p:txBody>
      </p:sp>
    </p:spTree>
    <p:extLst>
      <p:ext uri="{BB962C8B-B14F-4D97-AF65-F5344CB8AC3E}">
        <p14:creationId xmlns:p14="http://schemas.microsoft.com/office/powerpoint/2010/main" val="1325189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12D53-1CC9-5C58-5D42-76A8FB172F0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D9A762C-9F4E-76B4-9680-294429306568}"/>
              </a:ext>
            </a:extLst>
          </p:cNvPr>
          <p:cNvSpPr>
            <a:spLocks noGrp="1"/>
          </p:cNvSpPr>
          <p:nvPr>
            <p:ph type="dt" sz="half" idx="10"/>
          </p:nvPr>
        </p:nvSpPr>
        <p:spPr/>
        <p:txBody>
          <a:bodyPr/>
          <a:lstStyle/>
          <a:p>
            <a:fld id="{1DD6DEFE-8979-41AB-9E88-61EF63504945}" type="datetimeFigureOut">
              <a:rPr lang="en-IN" smtClean="0"/>
              <a:t>28-09-2023</a:t>
            </a:fld>
            <a:endParaRPr lang="en-IN"/>
          </a:p>
        </p:txBody>
      </p:sp>
      <p:sp>
        <p:nvSpPr>
          <p:cNvPr id="4" name="Footer Placeholder 3">
            <a:extLst>
              <a:ext uri="{FF2B5EF4-FFF2-40B4-BE49-F238E27FC236}">
                <a16:creationId xmlns:a16="http://schemas.microsoft.com/office/drawing/2014/main" id="{D9C196AF-2249-7A05-7482-2F4500D65C6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0D18C13-E43E-C382-85BC-B7BC8D4B0CEB}"/>
              </a:ext>
            </a:extLst>
          </p:cNvPr>
          <p:cNvSpPr>
            <a:spLocks noGrp="1"/>
          </p:cNvSpPr>
          <p:nvPr>
            <p:ph type="sldNum" sz="quarter" idx="12"/>
          </p:nvPr>
        </p:nvSpPr>
        <p:spPr/>
        <p:txBody>
          <a:bodyPr/>
          <a:lstStyle/>
          <a:p>
            <a:fld id="{8A134179-B156-491A-9F58-DC2613748003}" type="slidenum">
              <a:rPr lang="en-IN" smtClean="0"/>
              <a:t>‹#›</a:t>
            </a:fld>
            <a:endParaRPr lang="en-IN"/>
          </a:p>
        </p:txBody>
      </p:sp>
    </p:spTree>
    <p:extLst>
      <p:ext uri="{BB962C8B-B14F-4D97-AF65-F5344CB8AC3E}">
        <p14:creationId xmlns:p14="http://schemas.microsoft.com/office/powerpoint/2010/main" val="1858028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C949B3-1634-4E75-DF7D-759ADFCAB789}"/>
              </a:ext>
            </a:extLst>
          </p:cNvPr>
          <p:cNvSpPr>
            <a:spLocks noGrp="1"/>
          </p:cNvSpPr>
          <p:nvPr>
            <p:ph type="dt" sz="half" idx="10"/>
          </p:nvPr>
        </p:nvSpPr>
        <p:spPr/>
        <p:txBody>
          <a:bodyPr/>
          <a:lstStyle/>
          <a:p>
            <a:fld id="{1DD6DEFE-8979-41AB-9E88-61EF63504945}" type="datetimeFigureOut">
              <a:rPr lang="en-IN" smtClean="0"/>
              <a:t>28-09-2023</a:t>
            </a:fld>
            <a:endParaRPr lang="en-IN"/>
          </a:p>
        </p:txBody>
      </p:sp>
      <p:sp>
        <p:nvSpPr>
          <p:cNvPr id="3" name="Footer Placeholder 2">
            <a:extLst>
              <a:ext uri="{FF2B5EF4-FFF2-40B4-BE49-F238E27FC236}">
                <a16:creationId xmlns:a16="http://schemas.microsoft.com/office/drawing/2014/main" id="{6CE4C2AD-796B-F8FF-AC07-F1F362E9349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8820EF7-1E98-8247-8199-1020AC4947FB}"/>
              </a:ext>
            </a:extLst>
          </p:cNvPr>
          <p:cNvSpPr>
            <a:spLocks noGrp="1"/>
          </p:cNvSpPr>
          <p:nvPr>
            <p:ph type="sldNum" sz="quarter" idx="12"/>
          </p:nvPr>
        </p:nvSpPr>
        <p:spPr/>
        <p:txBody>
          <a:bodyPr/>
          <a:lstStyle/>
          <a:p>
            <a:fld id="{8A134179-B156-491A-9F58-DC2613748003}" type="slidenum">
              <a:rPr lang="en-IN" smtClean="0"/>
              <a:t>‹#›</a:t>
            </a:fld>
            <a:endParaRPr lang="en-IN"/>
          </a:p>
        </p:txBody>
      </p:sp>
    </p:spTree>
    <p:extLst>
      <p:ext uri="{BB962C8B-B14F-4D97-AF65-F5344CB8AC3E}">
        <p14:creationId xmlns:p14="http://schemas.microsoft.com/office/powerpoint/2010/main" val="2631183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7E187-947B-4629-063D-9A7A758150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750080F-FD09-FF72-1E66-02C0F94B36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7227A42-C2BA-FEB4-DA6A-E21CEBD30A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A421AF-06AF-ABAD-8AE1-BCE19C44C569}"/>
              </a:ext>
            </a:extLst>
          </p:cNvPr>
          <p:cNvSpPr>
            <a:spLocks noGrp="1"/>
          </p:cNvSpPr>
          <p:nvPr>
            <p:ph type="dt" sz="half" idx="10"/>
          </p:nvPr>
        </p:nvSpPr>
        <p:spPr/>
        <p:txBody>
          <a:bodyPr/>
          <a:lstStyle/>
          <a:p>
            <a:fld id="{1DD6DEFE-8979-41AB-9E88-61EF63504945}" type="datetimeFigureOut">
              <a:rPr lang="en-IN" smtClean="0"/>
              <a:t>28-09-2023</a:t>
            </a:fld>
            <a:endParaRPr lang="en-IN"/>
          </a:p>
        </p:txBody>
      </p:sp>
      <p:sp>
        <p:nvSpPr>
          <p:cNvPr id="6" name="Footer Placeholder 5">
            <a:extLst>
              <a:ext uri="{FF2B5EF4-FFF2-40B4-BE49-F238E27FC236}">
                <a16:creationId xmlns:a16="http://schemas.microsoft.com/office/drawing/2014/main" id="{9BECB1C3-7E2B-2365-09A0-334F5D991E1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1646F37-6904-8711-70A9-60E6402950EC}"/>
              </a:ext>
            </a:extLst>
          </p:cNvPr>
          <p:cNvSpPr>
            <a:spLocks noGrp="1"/>
          </p:cNvSpPr>
          <p:nvPr>
            <p:ph type="sldNum" sz="quarter" idx="12"/>
          </p:nvPr>
        </p:nvSpPr>
        <p:spPr/>
        <p:txBody>
          <a:bodyPr/>
          <a:lstStyle/>
          <a:p>
            <a:fld id="{8A134179-B156-491A-9F58-DC2613748003}" type="slidenum">
              <a:rPr lang="en-IN" smtClean="0"/>
              <a:t>‹#›</a:t>
            </a:fld>
            <a:endParaRPr lang="en-IN"/>
          </a:p>
        </p:txBody>
      </p:sp>
    </p:spTree>
    <p:extLst>
      <p:ext uri="{BB962C8B-B14F-4D97-AF65-F5344CB8AC3E}">
        <p14:creationId xmlns:p14="http://schemas.microsoft.com/office/powerpoint/2010/main" val="3913020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20266-7020-FB84-677D-86934C8CC4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2E0B816-18F7-8374-870E-2ED77B7664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662AA0A-00DF-0E01-5224-7B31FCA668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9D8B7B-2FFD-36F2-1A47-0626C79C502E}"/>
              </a:ext>
            </a:extLst>
          </p:cNvPr>
          <p:cNvSpPr>
            <a:spLocks noGrp="1"/>
          </p:cNvSpPr>
          <p:nvPr>
            <p:ph type="dt" sz="half" idx="10"/>
          </p:nvPr>
        </p:nvSpPr>
        <p:spPr/>
        <p:txBody>
          <a:bodyPr/>
          <a:lstStyle/>
          <a:p>
            <a:fld id="{1DD6DEFE-8979-41AB-9E88-61EF63504945}" type="datetimeFigureOut">
              <a:rPr lang="en-IN" smtClean="0"/>
              <a:t>28-09-2023</a:t>
            </a:fld>
            <a:endParaRPr lang="en-IN"/>
          </a:p>
        </p:txBody>
      </p:sp>
      <p:sp>
        <p:nvSpPr>
          <p:cNvPr id="6" name="Footer Placeholder 5">
            <a:extLst>
              <a:ext uri="{FF2B5EF4-FFF2-40B4-BE49-F238E27FC236}">
                <a16:creationId xmlns:a16="http://schemas.microsoft.com/office/drawing/2014/main" id="{17411A20-BA71-A8FA-98DA-67553B31DEE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BBE40C6-21E9-2227-8B1C-ABF14F556567}"/>
              </a:ext>
            </a:extLst>
          </p:cNvPr>
          <p:cNvSpPr>
            <a:spLocks noGrp="1"/>
          </p:cNvSpPr>
          <p:nvPr>
            <p:ph type="sldNum" sz="quarter" idx="12"/>
          </p:nvPr>
        </p:nvSpPr>
        <p:spPr/>
        <p:txBody>
          <a:bodyPr/>
          <a:lstStyle/>
          <a:p>
            <a:fld id="{8A134179-B156-491A-9F58-DC2613748003}" type="slidenum">
              <a:rPr lang="en-IN" smtClean="0"/>
              <a:t>‹#›</a:t>
            </a:fld>
            <a:endParaRPr lang="en-IN"/>
          </a:p>
        </p:txBody>
      </p:sp>
    </p:spTree>
    <p:extLst>
      <p:ext uri="{BB962C8B-B14F-4D97-AF65-F5344CB8AC3E}">
        <p14:creationId xmlns:p14="http://schemas.microsoft.com/office/powerpoint/2010/main" val="1408510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90FB14-6F8B-EEC4-64E0-913B5E6248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9A79282-DA41-AD90-F576-A82C67E91B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821C7C3-5F53-5040-370F-7E34EE856C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D6DEFE-8979-41AB-9E88-61EF63504945}" type="datetimeFigureOut">
              <a:rPr lang="en-IN" smtClean="0"/>
              <a:t>28-09-2023</a:t>
            </a:fld>
            <a:endParaRPr lang="en-IN"/>
          </a:p>
        </p:txBody>
      </p:sp>
      <p:sp>
        <p:nvSpPr>
          <p:cNvPr id="5" name="Footer Placeholder 4">
            <a:extLst>
              <a:ext uri="{FF2B5EF4-FFF2-40B4-BE49-F238E27FC236}">
                <a16:creationId xmlns:a16="http://schemas.microsoft.com/office/drawing/2014/main" id="{BF2770C2-D446-CB31-BF84-3BDBDE9DAF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AEB294B-086E-601B-1B68-434591CE6C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134179-B156-491A-9F58-DC2613748003}" type="slidenum">
              <a:rPr lang="en-IN" smtClean="0"/>
              <a:t>‹#›</a:t>
            </a:fld>
            <a:endParaRPr lang="en-IN"/>
          </a:p>
        </p:txBody>
      </p:sp>
    </p:spTree>
    <p:extLst>
      <p:ext uri="{BB962C8B-B14F-4D97-AF65-F5344CB8AC3E}">
        <p14:creationId xmlns:p14="http://schemas.microsoft.com/office/powerpoint/2010/main" val="2374632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3C90B-6B10-C702-6AA3-CC193B2BEE6C}"/>
              </a:ext>
            </a:extLst>
          </p:cNvPr>
          <p:cNvSpPr>
            <a:spLocks noGrp="1"/>
          </p:cNvSpPr>
          <p:nvPr>
            <p:ph type="ctrTitle"/>
          </p:nvPr>
        </p:nvSpPr>
        <p:spPr/>
        <p:txBody>
          <a:bodyPr>
            <a:normAutofit fontScale="90000"/>
          </a:bodyPr>
          <a:lstStyle/>
          <a:p>
            <a:r>
              <a:rPr lang="en-US" dirty="0"/>
              <a:t>AI-Driven Exploration And Prediction Of Company Registration Trends With The Register Of Companies</a:t>
            </a:r>
            <a:endParaRPr lang="en-IN" dirty="0"/>
          </a:p>
        </p:txBody>
      </p:sp>
      <p:sp>
        <p:nvSpPr>
          <p:cNvPr id="3" name="Subtitle 2">
            <a:extLst>
              <a:ext uri="{FF2B5EF4-FFF2-40B4-BE49-F238E27FC236}">
                <a16:creationId xmlns:a16="http://schemas.microsoft.com/office/drawing/2014/main" id="{563DD1CD-A8ED-C56B-E050-1A955E642FD6}"/>
              </a:ext>
            </a:extLst>
          </p:cNvPr>
          <p:cNvSpPr>
            <a:spLocks noGrp="1"/>
          </p:cNvSpPr>
          <p:nvPr>
            <p:ph type="subTitle" idx="1"/>
          </p:nvPr>
        </p:nvSpPr>
        <p:spPr/>
        <p:txBody>
          <a:bodyPr>
            <a:normAutofit/>
          </a:bodyPr>
          <a:lstStyle/>
          <a:p>
            <a:r>
              <a:rPr lang="en-US" sz="3600" dirty="0">
                <a:latin typeface="Aptos Narrow" panose="020B0004020202020204" pitchFamily="34" charset="0"/>
              </a:rPr>
              <a:t>(</a:t>
            </a:r>
            <a:r>
              <a:rPr lang="en-US" sz="3600" dirty="0" err="1">
                <a:latin typeface="Aptos Narrow" panose="020B0004020202020204" pitchFamily="34" charset="0"/>
              </a:rPr>
              <a:t>RoC</a:t>
            </a:r>
            <a:r>
              <a:rPr lang="en-US" sz="3600" dirty="0">
                <a:latin typeface="Aptos Narrow" panose="020B0004020202020204" pitchFamily="34" charset="0"/>
              </a:rPr>
              <a:t>)</a:t>
            </a:r>
          </a:p>
          <a:p>
            <a:endParaRPr lang="en-IN" sz="3600" dirty="0">
              <a:latin typeface="Aptos Narrow" panose="020B0004020202020204" pitchFamily="34" charset="0"/>
            </a:endParaRPr>
          </a:p>
        </p:txBody>
      </p:sp>
    </p:spTree>
    <p:extLst>
      <p:ext uri="{BB962C8B-B14F-4D97-AF65-F5344CB8AC3E}">
        <p14:creationId xmlns:p14="http://schemas.microsoft.com/office/powerpoint/2010/main" val="614178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35D50-2141-EF33-0368-989F636EF1C9}"/>
              </a:ext>
            </a:extLst>
          </p:cNvPr>
          <p:cNvSpPr>
            <a:spLocks noGrp="1"/>
          </p:cNvSpPr>
          <p:nvPr>
            <p:ph type="title"/>
          </p:nvPr>
        </p:nvSpPr>
        <p:spPr/>
        <p:txBody>
          <a:bodyPr/>
          <a:lstStyle/>
          <a:p>
            <a:r>
              <a:rPr lang="en-US" dirty="0"/>
              <a:t>Evaluation</a:t>
            </a:r>
            <a:endParaRPr lang="en-IN" dirty="0"/>
          </a:p>
        </p:txBody>
      </p:sp>
      <p:sp>
        <p:nvSpPr>
          <p:cNvPr id="3" name="Content Placeholder 2">
            <a:extLst>
              <a:ext uri="{FF2B5EF4-FFF2-40B4-BE49-F238E27FC236}">
                <a16:creationId xmlns:a16="http://schemas.microsoft.com/office/drawing/2014/main" id="{C10168E8-0D96-9FF2-44AC-B28AA0B1A720}"/>
              </a:ext>
            </a:extLst>
          </p:cNvPr>
          <p:cNvSpPr>
            <a:spLocks noGrp="1"/>
          </p:cNvSpPr>
          <p:nvPr>
            <p:ph idx="1"/>
          </p:nvPr>
        </p:nvSpPr>
        <p:spPr/>
        <p:txBody>
          <a:bodyPr/>
          <a:lstStyle/>
          <a:p>
            <a:r>
              <a:rPr lang="en-US" dirty="0"/>
              <a:t>Assess the model accuracy and performance using the testing data set. Common evaluation metrics include Mean Absolute Error (MAE),Mean Squared Error (MSE) or Root Mean Squared Error(RMSE). </a:t>
            </a:r>
            <a:endParaRPr lang="en-IN" dirty="0"/>
          </a:p>
        </p:txBody>
      </p:sp>
    </p:spTree>
    <p:extLst>
      <p:ext uri="{BB962C8B-B14F-4D97-AF65-F5344CB8AC3E}">
        <p14:creationId xmlns:p14="http://schemas.microsoft.com/office/powerpoint/2010/main" val="3173315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FCF1-65A2-FB41-E7C2-82A46AF90A57}"/>
              </a:ext>
            </a:extLst>
          </p:cNvPr>
          <p:cNvSpPr>
            <a:spLocks noGrp="1"/>
          </p:cNvSpPr>
          <p:nvPr>
            <p:ph type="title"/>
          </p:nvPr>
        </p:nvSpPr>
        <p:spPr/>
        <p:txBody>
          <a:bodyPr/>
          <a:lstStyle/>
          <a:p>
            <a:r>
              <a:rPr lang="en-US" dirty="0"/>
              <a:t>Prediction And Forecasting</a:t>
            </a:r>
            <a:endParaRPr lang="en-IN" dirty="0"/>
          </a:p>
        </p:txBody>
      </p:sp>
      <p:sp>
        <p:nvSpPr>
          <p:cNvPr id="3" name="Content Placeholder 2">
            <a:extLst>
              <a:ext uri="{FF2B5EF4-FFF2-40B4-BE49-F238E27FC236}">
                <a16:creationId xmlns:a16="http://schemas.microsoft.com/office/drawing/2014/main" id="{2368FFBA-1FA6-C6D3-0D5C-64BC104AAFEC}"/>
              </a:ext>
            </a:extLst>
          </p:cNvPr>
          <p:cNvSpPr>
            <a:spLocks noGrp="1"/>
          </p:cNvSpPr>
          <p:nvPr>
            <p:ph idx="1"/>
          </p:nvPr>
        </p:nvSpPr>
        <p:spPr/>
        <p:txBody>
          <a:bodyPr/>
          <a:lstStyle/>
          <a:p>
            <a:r>
              <a:rPr lang="en-US" dirty="0"/>
              <a:t>Use the trained model to make predictions for future company registration trends . This can include </a:t>
            </a:r>
            <a:r>
              <a:rPr lang="en-US" dirty="0" err="1"/>
              <a:t>forecating</a:t>
            </a:r>
            <a:r>
              <a:rPr lang="en-US" dirty="0"/>
              <a:t> the number of new registration in specific time period or identifying potential shifts in industry preferences .</a:t>
            </a:r>
            <a:endParaRPr lang="en-IN" dirty="0"/>
          </a:p>
        </p:txBody>
      </p:sp>
    </p:spTree>
    <p:extLst>
      <p:ext uri="{BB962C8B-B14F-4D97-AF65-F5344CB8AC3E}">
        <p14:creationId xmlns:p14="http://schemas.microsoft.com/office/powerpoint/2010/main" val="41114366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88B2A-3EEA-EB3D-F03C-4CE3E42E0917}"/>
              </a:ext>
            </a:extLst>
          </p:cNvPr>
          <p:cNvSpPr>
            <a:spLocks noGrp="1"/>
          </p:cNvSpPr>
          <p:nvPr>
            <p:ph type="title"/>
          </p:nvPr>
        </p:nvSpPr>
        <p:spPr/>
        <p:txBody>
          <a:bodyPr/>
          <a:lstStyle/>
          <a:p>
            <a:r>
              <a:rPr lang="en-US" dirty="0"/>
              <a:t>Visualization And Reporting</a:t>
            </a:r>
            <a:endParaRPr lang="en-IN" dirty="0"/>
          </a:p>
        </p:txBody>
      </p:sp>
      <p:sp>
        <p:nvSpPr>
          <p:cNvPr id="3" name="Content Placeholder 2">
            <a:extLst>
              <a:ext uri="{FF2B5EF4-FFF2-40B4-BE49-F238E27FC236}">
                <a16:creationId xmlns:a16="http://schemas.microsoft.com/office/drawing/2014/main" id="{CE831CE8-7ABD-A824-15DA-6219F03C81AC}"/>
              </a:ext>
            </a:extLst>
          </p:cNvPr>
          <p:cNvSpPr>
            <a:spLocks noGrp="1"/>
          </p:cNvSpPr>
          <p:nvPr>
            <p:ph idx="1"/>
          </p:nvPr>
        </p:nvSpPr>
        <p:spPr/>
        <p:txBody>
          <a:bodyPr/>
          <a:lstStyle/>
          <a:p>
            <a:r>
              <a:rPr lang="en-US" dirty="0"/>
              <a:t>Present the results of the analysis and predictions through </a:t>
            </a:r>
            <a:r>
              <a:rPr lang="en-US" dirty="0" err="1"/>
              <a:t>intractive</a:t>
            </a:r>
            <a:r>
              <a:rPr lang="en-US" dirty="0"/>
              <a:t> dashboards ,reports and the visualization .Clear and intuitive visualization tools can help stakeholders and act upon the insights.</a:t>
            </a:r>
            <a:endParaRPr lang="en-IN" dirty="0"/>
          </a:p>
        </p:txBody>
      </p:sp>
    </p:spTree>
    <p:extLst>
      <p:ext uri="{BB962C8B-B14F-4D97-AF65-F5344CB8AC3E}">
        <p14:creationId xmlns:p14="http://schemas.microsoft.com/office/powerpoint/2010/main" val="31935316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B80B5-C948-811A-71EB-D0F7B19AECC2}"/>
              </a:ext>
            </a:extLst>
          </p:cNvPr>
          <p:cNvSpPr>
            <a:spLocks noGrp="1"/>
          </p:cNvSpPr>
          <p:nvPr>
            <p:ph type="title"/>
          </p:nvPr>
        </p:nvSpPr>
        <p:spPr/>
        <p:txBody>
          <a:bodyPr/>
          <a:lstStyle/>
          <a:p>
            <a:r>
              <a:rPr lang="en-US" dirty="0"/>
              <a:t>Continuous Monitoring</a:t>
            </a:r>
            <a:endParaRPr lang="en-IN" dirty="0"/>
          </a:p>
        </p:txBody>
      </p:sp>
      <p:sp>
        <p:nvSpPr>
          <p:cNvPr id="3" name="Content Placeholder 2">
            <a:extLst>
              <a:ext uri="{FF2B5EF4-FFF2-40B4-BE49-F238E27FC236}">
                <a16:creationId xmlns:a16="http://schemas.microsoft.com/office/drawing/2014/main" id="{D3550EB4-F0BB-A078-A71F-C58EC5BA4A2C}"/>
              </a:ext>
            </a:extLst>
          </p:cNvPr>
          <p:cNvSpPr>
            <a:spLocks noGrp="1"/>
          </p:cNvSpPr>
          <p:nvPr>
            <p:ph idx="1"/>
          </p:nvPr>
        </p:nvSpPr>
        <p:spPr/>
        <p:txBody>
          <a:bodyPr/>
          <a:lstStyle/>
          <a:p>
            <a:r>
              <a:rPr lang="en-US" dirty="0"/>
              <a:t>Implement a system for ongoing monitoring and updating of the model. As new registration data becomes available , the model can retrained to provide up – to – date predictions . </a:t>
            </a:r>
            <a:endParaRPr lang="en-IN" dirty="0"/>
          </a:p>
        </p:txBody>
      </p:sp>
    </p:spTree>
    <p:extLst>
      <p:ext uri="{BB962C8B-B14F-4D97-AF65-F5344CB8AC3E}">
        <p14:creationId xmlns:p14="http://schemas.microsoft.com/office/powerpoint/2010/main" val="424182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EC0C4-20CD-2B6D-8073-359C7556FF08}"/>
              </a:ext>
            </a:extLst>
          </p:cNvPr>
          <p:cNvSpPr>
            <a:spLocks noGrp="1"/>
          </p:cNvSpPr>
          <p:nvPr>
            <p:ph type="title"/>
          </p:nvPr>
        </p:nvSpPr>
        <p:spPr/>
        <p:txBody>
          <a:bodyPr/>
          <a:lstStyle/>
          <a:p>
            <a:r>
              <a:rPr lang="en-US" dirty="0"/>
              <a:t>Decision Making And Strategy</a:t>
            </a:r>
            <a:endParaRPr lang="en-IN" dirty="0"/>
          </a:p>
        </p:txBody>
      </p:sp>
      <p:sp>
        <p:nvSpPr>
          <p:cNvPr id="3" name="Content Placeholder 2">
            <a:extLst>
              <a:ext uri="{FF2B5EF4-FFF2-40B4-BE49-F238E27FC236}">
                <a16:creationId xmlns:a16="http://schemas.microsoft.com/office/drawing/2014/main" id="{B03960AD-819B-95E1-36FB-0D9CA55EAB97}"/>
              </a:ext>
            </a:extLst>
          </p:cNvPr>
          <p:cNvSpPr>
            <a:spLocks noGrp="1"/>
          </p:cNvSpPr>
          <p:nvPr>
            <p:ph idx="1"/>
          </p:nvPr>
        </p:nvSpPr>
        <p:spPr/>
        <p:txBody>
          <a:bodyPr/>
          <a:lstStyle/>
          <a:p>
            <a:r>
              <a:rPr lang="en-US" dirty="0"/>
              <a:t>Use the insights and prediction to inform business strategies ,investment decisions and policy formulation based on anticipated changes in companies registration trends.</a:t>
            </a:r>
            <a:endParaRPr lang="en-IN" dirty="0"/>
          </a:p>
        </p:txBody>
      </p:sp>
    </p:spTree>
    <p:extLst>
      <p:ext uri="{BB962C8B-B14F-4D97-AF65-F5344CB8AC3E}">
        <p14:creationId xmlns:p14="http://schemas.microsoft.com/office/powerpoint/2010/main" val="39542992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E6AF-0D98-81FB-9A19-51D12349875F}"/>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1D5C6B3E-78E3-C3BE-DB2F-C2188D32BAD8}"/>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438201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A13D1-4FFE-4E7C-7F86-ED42BFD63F2D}"/>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077F7D92-A052-0855-2047-5A094C6655C9}"/>
              </a:ext>
            </a:extLst>
          </p:cNvPr>
          <p:cNvSpPr>
            <a:spLocks noGrp="1"/>
          </p:cNvSpPr>
          <p:nvPr>
            <p:ph idx="1"/>
          </p:nvPr>
        </p:nvSpPr>
        <p:spPr/>
        <p:txBody>
          <a:bodyPr>
            <a:normAutofit fontScale="55000" lnSpcReduction="20000"/>
          </a:bodyPr>
          <a:lstStyle/>
          <a:p>
            <a:r>
              <a:rPr lang="en-US" dirty="0"/>
              <a:t>AI driven exploration and prediction of company registration trends with the register of companies (</a:t>
            </a:r>
            <a:r>
              <a:rPr lang="en-US" dirty="0" err="1"/>
              <a:t>RoC</a:t>
            </a:r>
            <a:r>
              <a:rPr lang="en-US" dirty="0"/>
              <a:t>).Involves using artificial intelligence and data analytics techniques to analyze and forecast pattern in company </a:t>
            </a:r>
            <a:r>
              <a:rPr lang="en-US" dirty="0" err="1"/>
              <a:t>registration.This</a:t>
            </a:r>
            <a:r>
              <a:rPr lang="en-US" dirty="0"/>
              <a:t> can be a valuable tool for </a:t>
            </a:r>
            <a:r>
              <a:rPr lang="en-US" dirty="0" err="1"/>
              <a:t>business,investers,policy</a:t>
            </a:r>
            <a:r>
              <a:rPr lang="en-US" dirty="0"/>
              <a:t> makers and researchers to gain insights to economic trends ,market dynamics and regulatory </a:t>
            </a:r>
            <a:r>
              <a:rPr lang="en-US" dirty="0" err="1"/>
              <a:t>changes.Here’s</a:t>
            </a:r>
            <a:r>
              <a:rPr lang="en-US" dirty="0"/>
              <a:t> a high level overview of the process :</a:t>
            </a:r>
          </a:p>
          <a:p>
            <a:r>
              <a:rPr lang="en-US" dirty="0"/>
              <a:t>Data Collection</a:t>
            </a:r>
          </a:p>
          <a:p>
            <a:r>
              <a:rPr lang="en-US" dirty="0"/>
              <a:t>Data Preprocessing</a:t>
            </a:r>
          </a:p>
          <a:p>
            <a:r>
              <a:rPr lang="en-US" dirty="0"/>
              <a:t>Feature Engineering</a:t>
            </a:r>
          </a:p>
          <a:p>
            <a:r>
              <a:rPr lang="en-US" dirty="0"/>
              <a:t>Exploratory Data Analysis(EDA)</a:t>
            </a:r>
          </a:p>
          <a:p>
            <a:r>
              <a:rPr lang="en-US" dirty="0"/>
              <a:t>Machine Learning Model Selection</a:t>
            </a:r>
          </a:p>
          <a:p>
            <a:r>
              <a:rPr lang="en-US" dirty="0"/>
              <a:t>Training And Testing</a:t>
            </a:r>
          </a:p>
          <a:p>
            <a:r>
              <a:rPr lang="en-US" dirty="0"/>
              <a:t>Model Training</a:t>
            </a:r>
          </a:p>
          <a:p>
            <a:r>
              <a:rPr lang="en-US" dirty="0"/>
              <a:t>Evaluation </a:t>
            </a:r>
          </a:p>
          <a:p>
            <a:r>
              <a:rPr lang="en-US" dirty="0"/>
              <a:t>Prediction And Forecasting</a:t>
            </a:r>
          </a:p>
          <a:p>
            <a:r>
              <a:rPr lang="en-US" dirty="0" err="1"/>
              <a:t>Visuallization</a:t>
            </a:r>
            <a:r>
              <a:rPr lang="en-US" dirty="0"/>
              <a:t> And Reporting</a:t>
            </a:r>
          </a:p>
          <a:p>
            <a:r>
              <a:rPr lang="en-US" dirty="0"/>
              <a:t>Continuous Monitoring</a:t>
            </a:r>
          </a:p>
          <a:p>
            <a:r>
              <a:rPr lang="en-US" dirty="0"/>
              <a:t>Decision Making And Strategy</a:t>
            </a:r>
          </a:p>
          <a:p>
            <a:endParaRPr lang="en-US" dirty="0"/>
          </a:p>
        </p:txBody>
      </p:sp>
    </p:spTree>
    <p:extLst>
      <p:ext uri="{BB962C8B-B14F-4D97-AF65-F5344CB8AC3E}">
        <p14:creationId xmlns:p14="http://schemas.microsoft.com/office/powerpoint/2010/main" val="2612761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20A19-42CF-0D02-A5CF-DB23099979A7}"/>
              </a:ext>
            </a:extLst>
          </p:cNvPr>
          <p:cNvSpPr>
            <a:spLocks noGrp="1"/>
          </p:cNvSpPr>
          <p:nvPr>
            <p:ph type="title"/>
          </p:nvPr>
        </p:nvSpPr>
        <p:spPr/>
        <p:txBody>
          <a:bodyPr/>
          <a:lstStyle/>
          <a:p>
            <a:r>
              <a:rPr lang="en-US" dirty="0"/>
              <a:t>Data Collection</a:t>
            </a:r>
            <a:endParaRPr lang="en-IN" dirty="0"/>
          </a:p>
        </p:txBody>
      </p:sp>
      <p:sp>
        <p:nvSpPr>
          <p:cNvPr id="3" name="Content Placeholder 2">
            <a:extLst>
              <a:ext uri="{FF2B5EF4-FFF2-40B4-BE49-F238E27FC236}">
                <a16:creationId xmlns:a16="http://schemas.microsoft.com/office/drawing/2014/main" id="{BF0C524B-8C2A-82AF-F909-89943EDB679D}"/>
              </a:ext>
            </a:extLst>
          </p:cNvPr>
          <p:cNvSpPr>
            <a:spLocks noGrp="1"/>
          </p:cNvSpPr>
          <p:nvPr>
            <p:ph idx="1"/>
          </p:nvPr>
        </p:nvSpPr>
        <p:spPr/>
        <p:txBody>
          <a:bodyPr/>
          <a:lstStyle/>
          <a:p>
            <a:r>
              <a:rPr lang="en-US" dirty="0"/>
              <a:t>Gather historical and real time data from the register of companies or relevant Government </a:t>
            </a:r>
            <a:r>
              <a:rPr lang="en-US" dirty="0" err="1"/>
              <a:t>authorities.This</a:t>
            </a:r>
            <a:r>
              <a:rPr lang="en-US" dirty="0"/>
              <a:t> data should include information about company </a:t>
            </a:r>
            <a:r>
              <a:rPr lang="en-US" dirty="0" err="1"/>
              <a:t>registarations</a:t>
            </a:r>
            <a:r>
              <a:rPr lang="en-US" dirty="0"/>
              <a:t> ,such as company names ,registration dates ,</a:t>
            </a:r>
            <a:r>
              <a:rPr lang="en-US" dirty="0" err="1"/>
              <a:t>location,industry</a:t>
            </a:r>
            <a:r>
              <a:rPr lang="en-US" dirty="0"/>
              <a:t> classifications and ownership details .</a:t>
            </a:r>
          </a:p>
          <a:p>
            <a:endParaRPr lang="en-IN" dirty="0"/>
          </a:p>
        </p:txBody>
      </p:sp>
    </p:spTree>
    <p:extLst>
      <p:ext uri="{BB962C8B-B14F-4D97-AF65-F5344CB8AC3E}">
        <p14:creationId xmlns:p14="http://schemas.microsoft.com/office/powerpoint/2010/main" val="3268375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C31DA-D3A5-C4FF-F5D0-5F8974DF114B}"/>
              </a:ext>
            </a:extLst>
          </p:cNvPr>
          <p:cNvSpPr>
            <a:spLocks noGrp="1"/>
          </p:cNvSpPr>
          <p:nvPr>
            <p:ph type="title"/>
          </p:nvPr>
        </p:nvSpPr>
        <p:spPr/>
        <p:txBody>
          <a:bodyPr/>
          <a:lstStyle/>
          <a:p>
            <a:r>
              <a:rPr lang="en-US" dirty="0"/>
              <a:t>Data Preprocessing</a:t>
            </a:r>
            <a:endParaRPr lang="en-IN" dirty="0"/>
          </a:p>
        </p:txBody>
      </p:sp>
      <p:sp>
        <p:nvSpPr>
          <p:cNvPr id="3" name="Content Placeholder 2">
            <a:extLst>
              <a:ext uri="{FF2B5EF4-FFF2-40B4-BE49-F238E27FC236}">
                <a16:creationId xmlns:a16="http://schemas.microsoft.com/office/drawing/2014/main" id="{9E14C828-C2CB-57F8-02D0-991250FF7E9D}"/>
              </a:ext>
            </a:extLst>
          </p:cNvPr>
          <p:cNvSpPr>
            <a:spLocks noGrp="1"/>
          </p:cNvSpPr>
          <p:nvPr>
            <p:ph idx="1"/>
          </p:nvPr>
        </p:nvSpPr>
        <p:spPr/>
        <p:txBody>
          <a:bodyPr/>
          <a:lstStyle/>
          <a:p>
            <a:r>
              <a:rPr lang="en-US" dirty="0"/>
              <a:t>Clean and preprocess the collected data to handle missing values ,duplicates and inconsistencies .Convert data into a structured format suitable for analysis . </a:t>
            </a:r>
            <a:endParaRPr lang="en-IN" dirty="0"/>
          </a:p>
        </p:txBody>
      </p:sp>
    </p:spTree>
    <p:extLst>
      <p:ext uri="{BB962C8B-B14F-4D97-AF65-F5344CB8AC3E}">
        <p14:creationId xmlns:p14="http://schemas.microsoft.com/office/powerpoint/2010/main" val="2956617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C00A8-E52A-B5F5-E682-8652060EC51F}"/>
              </a:ext>
            </a:extLst>
          </p:cNvPr>
          <p:cNvSpPr>
            <a:spLocks noGrp="1"/>
          </p:cNvSpPr>
          <p:nvPr>
            <p:ph type="title"/>
          </p:nvPr>
        </p:nvSpPr>
        <p:spPr/>
        <p:txBody>
          <a:bodyPr/>
          <a:lstStyle/>
          <a:p>
            <a:r>
              <a:rPr lang="en-US" dirty="0"/>
              <a:t>Feature Engineering</a:t>
            </a:r>
            <a:endParaRPr lang="en-IN" dirty="0"/>
          </a:p>
        </p:txBody>
      </p:sp>
      <p:sp>
        <p:nvSpPr>
          <p:cNvPr id="3" name="Content Placeholder 2">
            <a:extLst>
              <a:ext uri="{FF2B5EF4-FFF2-40B4-BE49-F238E27FC236}">
                <a16:creationId xmlns:a16="http://schemas.microsoft.com/office/drawing/2014/main" id="{174A9AD4-09FD-4532-88BE-5FF9AC641638}"/>
              </a:ext>
            </a:extLst>
          </p:cNvPr>
          <p:cNvSpPr>
            <a:spLocks noGrp="1"/>
          </p:cNvSpPr>
          <p:nvPr>
            <p:ph idx="1"/>
          </p:nvPr>
        </p:nvSpPr>
        <p:spPr/>
        <p:txBody>
          <a:bodyPr/>
          <a:lstStyle/>
          <a:p>
            <a:r>
              <a:rPr lang="en-US" dirty="0"/>
              <a:t>Create relevant feature from the raw data that can be used for analysis this may involve generating time series data, calculating growth rate ,or extracting additional information from the registration records.</a:t>
            </a:r>
            <a:endParaRPr lang="en-IN" dirty="0"/>
          </a:p>
        </p:txBody>
      </p:sp>
    </p:spTree>
    <p:extLst>
      <p:ext uri="{BB962C8B-B14F-4D97-AF65-F5344CB8AC3E}">
        <p14:creationId xmlns:p14="http://schemas.microsoft.com/office/powerpoint/2010/main" val="2933076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A31EC-EBF6-7BAE-BE1F-60E299082A99}"/>
              </a:ext>
            </a:extLst>
          </p:cNvPr>
          <p:cNvSpPr>
            <a:spLocks noGrp="1"/>
          </p:cNvSpPr>
          <p:nvPr>
            <p:ph type="title"/>
          </p:nvPr>
        </p:nvSpPr>
        <p:spPr/>
        <p:txBody>
          <a:bodyPr/>
          <a:lstStyle/>
          <a:p>
            <a:r>
              <a:rPr lang="en-US" dirty="0"/>
              <a:t>Exploratory Data Analysis(EDA)</a:t>
            </a:r>
            <a:endParaRPr lang="en-IN" dirty="0"/>
          </a:p>
        </p:txBody>
      </p:sp>
      <p:sp>
        <p:nvSpPr>
          <p:cNvPr id="3" name="Content Placeholder 2">
            <a:extLst>
              <a:ext uri="{FF2B5EF4-FFF2-40B4-BE49-F238E27FC236}">
                <a16:creationId xmlns:a16="http://schemas.microsoft.com/office/drawing/2014/main" id="{390F6CE0-8A2D-5763-DB88-B5F09E6F2C14}"/>
              </a:ext>
            </a:extLst>
          </p:cNvPr>
          <p:cNvSpPr>
            <a:spLocks noGrp="1"/>
          </p:cNvSpPr>
          <p:nvPr>
            <p:ph idx="1"/>
          </p:nvPr>
        </p:nvSpPr>
        <p:spPr/>
        <p:txBody>
          <a:bodyPr/>
          <a:lstStyle/>
          <a:p>
            <a:r>
              <a:rPr lang="en-US" dirty="0"/>
              <a:t>Used statistical and visualization techniques to explore the </a:t>
            </a:r>
            <a:r>
              <a:rPr lang="en-US" dirty="0" err="1"/>
              <a:t>data.EDA</a:t>
            </a:r>
            <a:r>
              <a:rPr lang="en-US" dirty="0"/>
              <a:t> helps identify trends ,anomalies and pattern in historical company registrations. IT can involve generating summary statistics creating visualization and performing time series analysis.</a:t>
            </a:r>
            <a:endParaRPr lang="en-IN" dirty="0"/>
          </a:p>
        </p:txBody>
      </p:sp>
    </p:spTree>
    <p:extLst>
      <p:ext uri="{BB962C8B-B14F-4D97-AF65-F5344CB8AC3E}">
        <p14:creationId xmlns:p14="http://schemas.microsoft.com/office/powerpoint/2010/main" val="565904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753F2-B3C0-DA4F-5C87-011739DBA915}"/>
              </a:ext>
            </a:extLst>
          </p:cNvPr>
          <p:cNvSpPr>
            <a:spLocks noGrp="1"/>
          </p:cNvSpPr>
          <p:nvPr>
            <p:ph type="title"/>
          </p:nvPr>
        </p:nvSpPr>
        <p:spPr/>
        <p:txBody>
          <a:bodyPr/>
          <a:lstStyle/>
          <a:p>
            <a:r>
              <a:rPr lang="en-US" dirty="0"/>
              <a:t>Machine Learning Model Selection</a:t>
            </a:r>
            <a:endParaRPr lang="en-IN" dirty="0"/>
          </a:p>
        </p:txBody>
      </p:sp>
      <p:sp>
        <p:nvSpPr>
          <p:cNvPr id="3" name="Content Placeholder 2">
            <a:extLst>
              <a:ext uri="{FF2B5EF4-FFF2-40B4-BE49-F238E27FC236}">
                <a16:creationId xmlns:a16="http://schemas.microsoft.com/office/drawing/2014/main" id="{DBAD0798-92FF-B12E-6C30-8617AEDEE47C}"/>
              </a:ext>
            </a:extLst>
          </p:cNvPr>
          <p:cNvSpPr>
            <a:spLocks noGrp="1"/>
          </p:cNvSpPr>
          <p:nvPr>
            <p:ph idx="1"/>
          </p:nvPr>
        </p:nvSpPr>
        <p:spPr/>
        <p:txBody>
          <a:bodyPr/>
          <a:lstStyle/>
          <a:p>
            <a:r>
              <a:rPr lang="en-US" dirty="0"/>
              <a:t>Choose appropriate machine learning algorithms for </a:t>
            </a:r>
            <a:r>
              <a:rPr lang="en-US" dirty="0" err="1"/>
              <a:t>prediction.Common</a:t>
            </a:r>
            <a:r>
              <a:rPr lang="en-US" dirty="0"/>
              <a:t> choices include time series forecasting methods (</a:t>
            </a:r>
            <a:r>
              <a:rPr lang="en-US" dirty="0" err="1"/>
              <a:t>eg,ARIMA,prophet</a:t>
            </a:r>
            <a:r>
              <a:rPr lang="en-US" dirty="0"/>
              <a:t>),regression models or more advanced techniques like Deep learning for complex patterns .</a:t>
            </a:r>
            <a:endParaRPr lang="en-IN" dirty="0"/>
          </a:p>
        </p:txBody>
      </p:sp>
    </p:spTree>
    <p:extLst>
      <p:ext uri="{BB962C8B-B14F-4D97-AF65-F5344CB8AC3E}">
        <p14:creationId xmlns:p14="http://schemas.microsoft.com/office/powerpoint/2010/main" val="3676267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3DD66-B10D-C00D-8E0F-F26D2F56F58D}"/>
              </a:ext>
            </a:extLst>
          </p:cNvPr>
          <p:cNvSpPr>
            <a:spLocks noGrp="1"/>
          </p:cNvSpPr>
          <p:nvPr>
            <p:ph type="title"/>
          </p:nvPr>
        </p:nvSpPr>
        <p:spPr/>
        <p:txBody>
          <a:bodyPr/>
          <a:lstStyle/>
          <a:p>
            <a:r>
              <a:rPr lang="en-US" dirty="0"/>
              <a:t>Training And Testing</a:t>
            </a:r>
            <a:endParaRPr lang="en-IN" dirty="0"/>
          </a:p>
        </p:txBody>
      </p:sp>
      <p:sp>
        <p:nvSpPr>
          <p:cNvPr id="3" name="Content Placeholder 2">
            <a:extLst>
              <a:ext uri="{FF2B5EF4-FFF2-40B4-BE49-F238E27FC236}">
                <a16:creationId xmlns:a16="http://schemas.microsoft.com/office/drawing/2014/main" id="{FC7E7E64-2D06-1E03-F888-3E20330E56C5}"/>
              </a:ext>
            </a:extLst>
          </p:cNvPr>
          <p:cNvSpPr>
            <a:spLocks noGrp="1"/>
          </p:cNvSpPr>
          <p:nvPr>
            <p:ph idx="1"/>
          </p:nvPr>
        </p:nvSpPr>
        <p:spPr/>
        <p:txBody>
          <a:bodyPr/>
          <a:lstStyle/>
          <a:p>
            <a:r>
              <a:rPr lang="en-US" dirty="0"/>
              <a:t>Split the data into training and testing sets to evaluate the model performance .Ensure that the model can effectively capture historical trends and patterns .</a:t>
            </a:r>
            <a:endParaRPr lang="en-IN" dirty="0"/>
          </a:p>
        </p:txBody>
      </p:sp>
    </p:spTree>
    <p:extLst>
      <p:ext uri="{BB962C8B-B14F-4D97-AF65-F5344CB8AC3E}">
        <p14:creationId xmlns:p14="http://schemas.microsoft.com/office/powerpoint/2010/main" val="1902832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0E997-50FF-E0AE-5C82-1B9334D81F81}"/>
              </a:ext>
            </a:extLst>
          </p:cNvPr>
          <p:cNvSpPr>
            <a:spLocks noGrp="1"/>
          </p:cNvSpPr>
          <p:nvPr>
            <p:ph type="title"/>
          </p:nvPr>
        </p:nvSpPr>
        <p:spPr/>
        <p:txBody>
          <a:bodyPr/>
          <a:lstStyle/>
          <a:p>
            <a:r>
              <a:rPr lang="en-US" dirty="0"/>
              <a:t>Model Training</a:t>
            </a:r>
            <a:endParaRPr lang="en-IN" dirty="0"/>
          </a:p>
        </p:txBody>
      </p:sp>
      <p:sp>
        <p:nvSpPr>
          <p:cNvPr id="3" name="Content Placeholder 2">
            <a:extLst>
              <a:ext uri="{FF2B5EF4-FFF2-40B4-BE49-F238E27FC236}">
                <a16:creationId xmlns:a16="http://schemas.microsoft.com/office/drawing/2014/main" id="{BAB5FAC2-5CDA-0ED9-D09B-8044BE3684D7}"/>
              </a:ext>
            </a:extLst>
          </p:cNvPr>
          <p:cNvSpPr>
            <a:spLocks noGrp="1"/>
          </p:cNvSpPr>
          <p:nvPr>
            <p:ph idx="1"/>
          </p:nvPr>
        </p:nvSpPr>
        <p:spPr/>
        <p:txBody>
          <a:bodyPr/>
          <a:lstStyle/>
          <a:p>
            <a:r>
              <a:rPr lang="en-US" dirty="0"/>
              <a:t>Train the selected machine learning model using the training data. The model learns from historical registration data to make predictions .</a:t>
            </a:r>
            <a:endParaRPr lang="en-IN" dirty="0"/>
          </a:p>
        </p:txBody>
      </p:sp>
    </p:spTree>
    <p:extLst>
      <p:ext uri="{BB962C8B-B14F-4D97-AF65-F5344CB8AC3E}">
        <p14:creationId xmlns:p14="http://schemas.microsoft.com/office/powerpoint/2010/main" val="22223086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533</Words>
  <Application>Microsoft Office PowerPoint</Application>
  <PresentationFormat>Widescreen</PresentationFormat>
  <Paragraphs>40</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Aptos Narrow</vt:lpstr>
      <vt:lpstr>Arial</vt:lpstr>
      <vt:lpstr>Calibri</vt:lpstr>
      <vt:lpstr>Calibri Light</vt:lpstr>
      <vt:lpstr>Office Theme</vt:lpstr>
      <vt:lpstr>AI-Driven Exploration And Prediction Of Company Registration Trends With The Register Of Companies</vt:lpstr>
      <vt:lpstr>Introduction</vt:lpstr>
      <vt:lpstr>Data Collection</vt:lpstr>
      <vt:lpstr>Data Preprocessing</vt:lpstr>
      <vt:lpstr>Feature Engineering</vt:lpstr>
      <vt:lpstr>Exploratory Data Analysis(EDA)</vt:lpstr>
      <vt:lpstr>Machine Learning Model Selection</vt:lpstr>
      <vt:lpstr>Training And Testing</vt:lpstr>
      <vt:lpstr>Model Training</vt:lpstr>
      <vt:lpstr>Evaluation</vt:lpstr>
      <vt:lpstr>Prediction And Forecasting</vt:lpstr>
      <vt:lpstr>Visualization And Reporting</vt:lpstr>
      <vt:lpstr>Continuous Monitoring</vt:lpstr>
      <vt:lpstr>Decision Making And Strategy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AI-Driven Exploration And Prediction Of Company Registration Trends With The Register Of Companies</dc:title>
  <dc:creator>Dinakar Vel</dc:creator>
  <cp:lastModifiedBy>Dinakar Vel</cp:lastModifiedBy>
  <cp:revision>1</cp:revision>
  <dcterms:created xsi:type="dcterms:W3CDTF">2023-09-28T13:43:12Z</dcterms:created>
  <dcterms:modified xsi:type="dcterms:W3CDTF">2023-09-28T13:43:34Z</dcterms:modified>
</cp:coreProperties>
</file>