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72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2" d="100"/>
          <a:sy n="92" d="100"/>
        </p:scale>
        <p:origin x="-82" y="26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DB86-2AB5-48B7-9CC1-7E7F6220C63F}" type="datetimeFigureOut">
              <a:rPr lang="ru-RU" smtClean="0"/>
              <a:pPr/>
              <a:t>24.12.2024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F302-47C7-4E05-8733-E61DFEA972A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DB86-2AB5-48B7-9CC1-7E7F6220C63F}" type="datetimeFigureOut">
              <a:rPr lang="ru-RU" smtClean="0"/>
              <a:pPr/>
              <a:t>24.12.2024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F302-47C7-4E05-8733-E61DFEA97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DB86-2AB5-48B7-9CC1-7E7F6220C63F}" type="datetimeFigureOut">
              <a:rPr lang="ru-RU" smtClean="0"/>
              <a:pPr/>
              <a:t>24.12.2024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F302-47C7-4E05-8733-E61DFEA97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DB86-2AB5-48B7-9CC1-7E7F6220C63F}" type="datetimeFigureOut">
              <a:rPr lang="ru-RU" smtClean="0"/>
              <a:pPr/>
              <a:t>24.12.2024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F302-47C7-4E05-8733-E61DFEA97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DB86-2AB5-48B7-9CC1-7E7F6220C63F}" type="datetimeFigureOut">
              <a:rPr lang="ru-RU" smtClean="0"/>
              <a:pPr/>
              <a:t>24.12.2024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F302-47C7-4E05-8733-E61DFEA97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DB86-2AB5-48B7-9CC1-7E7F6220C63F}" type="datetimeFigureOut">
              <a:rPr lang="ru-RU" smtClean="0"/>
              <a:pPr/>
              <a:t>24.12.2024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F302-47C7-4E05-8733-E61DFEA97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DB86-2AB5-48B7-9CC1-7E7F6220C63F}" type="datetimeFigureOut">
              <a:rPr lang="ru-RU" smtClean="0"/>
              <a:pPr/>
              <a:t>24.12.2024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F302-47C7-4E05-8733-E61DFEA97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DB86-2AB5-48B7-9CC1-7E7F6220C63F}" type="datetimeFigureOut">
              <a:rPr lang="ru-RU" smtClean="0"/>
              <a:pPr/>
              <a:t>24.12.2024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F302-47C7-4E05-8733-E61DFEA97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DB86-2AB5-48B7-9CC1-7E7F6220C63F}" type="datetimeFigureOut">
              <a:rPr lang="ru-RU" smtClean="0"/>
              <a:pPr/>
              <a:t>24.12.2024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F302-47C7-4E05-8733-E61DFEA97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DB86-2AB5-48B7-9CC1-7E7F6220C63F}" type="datetimeFigureOut">
              <a:rPr lang="ru-RU" smtClean="0"/>
              <a:pPr/>
              <a:t>24.12.2024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F302-47C7-4E05-8733-E61DFEA972A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9D76DB86-2AB5-48B7-9CC1-7E7F6220C63F}" type="datetimeFigureOut">
              <a:rPr lang="ru-RU" smtClean="0"/>
              <a:pPr/>
              <a:t>24.12.2024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E46DF302-47C7-4E05-8733-E61DFEA97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D76DB86-2AB5-48B7-9CC1-7E7F6220C63F}" type="datetimeFigureOut">
              <a:rPr lang="ru-RU" smtClean="0"/>
              <a:pPr/>
              <a:t>24.12.2024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46DF302-47C7-4E05-8733-E61DFEA97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95451" y="1434353"/>
            <a:ext cx="9144000" cy="305696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  <a:br>
              <a:rPr lang="ru-RU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ПМ 01 «Разработка программных модулей программного обеспечения для компьютерных систем» </a:t>
            </a:r>
            <a:br>
              <a:rPr lang="ru-RU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МДК 01.01 «Разработка программных модулей»</a:t>
            </a:r>
            <a:br>
              <a:rPr lang="ru-RU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 Разработка программного модуля «Пассажир поезда дальнего следования»</a:t>
            </a:r>
            <a:r>
              <a:rPr lang="ru-RU" dirty="0" smtClean="0">
                <a:solidFill>
                  <a:srgbClr val="FF0000"/>
                </a:solidFill>
              </a:rPr>
              <a:t/>
            </a:r>
            <a:br>
              <a:rPr lang="ru-RU" dirty="0" smtClean="0">
                <a:solidFill>
                  <a:srgbClr val="FF0000"/>
                </a:solidFill>
              </a:rPr>
            </a:b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736541" y="4975412"/>
            <a:ext cx="4295215" cy="1550893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ru-RU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endParaRPr lang="ru-RU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</a:t>
            </a: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курса группы ИСПП </a:t>
            </a:r>
            <a:r>
              <a:rPr lang="ru-RU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 </a:t>
            </a: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1/9</a:t>
            </a:r>
          </a:p>
          <a:p>
            <a:pPr algn="l"/>
            <a:r>
              <a:rPr lang="ru-RU" sz="8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Сейдалиев</a:t>
            </a:r>
            <a:r>
              <a:rPr lang="ru-RU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Эрвин </a:t>
            </a:r>
            <a:r>
              <a:rPr lang="ru-RU" sz="8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Серверович</a:t>
            </a:r>
            <a:r>
              <a:rPr lang="ru-RU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проекта:</a:t>
            </a:r>
          </a:p>
          <a:p>
            <a:pPr algn="l"/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Ульяницкая Н.Н.</a:t>
            </a:r>
          </a:p>
          <a:p>
            <a:pPr algn="l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10977" y="414356"/>
            <a:ext cx="12756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БЮДЖЕТНОЕ ПРОФЕССИОНАЛЬНОЕ ОБРАЗОВАТЕЛЬНОЕ УЧРЕЖДЕНИЕ РЕСПУБЛИКИ КРЫМ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«ФЕОДОСИЙСКИЙ ПОЛИТЕХНИЧЕСКИЙ ТЕХНИКУМ»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940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программного продукта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07911" y="1774825"/>
            <a:ext cx="7776178" cy="4625975"/>
          </a:xfrm>
        </p:spPr>
      </p:pic>
    </p:spTree>
    <p:extLst>
      <p:ext uri="{BB962C8B-B14F-4D97-AF65-F5344CB8AC3E}">
        <p14:creationId xmlns:p14="http://schemas.microsoft.com/office/powerpoint/2010/main" xmlns="" val="2714601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64367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8661" y="1796257"/>
            <a:ext cx="2190751" cy="186690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4848" y="365143"/>
            <a:ext cx="5893753" cy="256095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06482" y="2983454"/>
            <a:ext cx="6265209" cy="357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71222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программного интерфейса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57327" y="2471738"/>
            <a:ext cx="328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Демонстрация продукта, видео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60817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 отладка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1761309" y="1825625"/>
          <a:ext cx="8669386" cy="43513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2871"/>
                <a:gridCol w="1860451"/>
                <a:gridCol w="2240169"/>
                <a:gridCol w="918955"/>
                <a:gridCol w="1296940"/>
              </a:tblGrid>
              <a:tr h="375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  <a:tab pos="900430" algn="l"/>
                          <a:tab pos="1350645" algn="l"/>
                        </a:tabLst>
                      </a:pPr>
                      <a:r>
                        <a:rPr lang="ru-RU" sz="900">
                          <a:effectLst/>
                        </a:rPr>
                        <a:t>Название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  <a:tab pos="900430" algn="l"/>
                          <a:tab pos="1350645" algn="l"/>
                        </a:tabLst>
                      </a:pPr>
                      <a:r>
                        <a:rPr lang="ru-RU" sz="900">
                          <a:effectLst/>
                        </a:rPr>
                        <a:t>модуля/экрана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3" marR="7903" marT="790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  <a:tab pos="900430" algn="l"/>
                          <a:tab pos="1350645" algn="l"/>
                        </a:tabLst>
                      </a:pPr>
                      <a:r>
                        <a:rPr lang="ru-RU" sz="900">
                          <a:effectLst/>
                        </a:rPr>
                        <a:t>Описание тестового случая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3" marR="7903" marT="790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  <a:tab pos="900430" algn="l"/>
                          <a:tab pos="1350645" algn="l"/>
                        </a:tabLst>
                      </a:pPr>
                      <a:r>
                        <a:rPr lang="ru-RU" sz="900">
                          <a:effectLst/>
                        </a:rPr>
                        <a:t>Ожидаемые результаты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3" marR="7903" marT="790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  <a:tab pos="900430" algn="l"/>
                          <a:tab pos="1350645" algn="l"/>
                        </a:tabLst>
                      </a:pPr>
                      <a:r>
                        <a:rPr lang="ru-RU" sz="900">
                          <a:effectLst/>
                        </a:rPr>
                        <a:t>Тестовый случай пройден?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3" marR="7903" marT="790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  <a:tab pos="900430" algn="l"/>
                          <a:tab pos="1350645" algn="l"/>
                        </a:tabLst>
                      </a:pPr>
                      <a:r>
                        <a:rPr lang="ru-RU" sz="900">
                          <a:effectLst/>
                        </a:rPr>
                        <a:t>Комментарии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3" marR="7903" marT="7903" marB="0"/>
                </a:tc>
              </a:tr>
              <a:tr h="3751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  <a:tab pos="900430" algn="l"/>
                          <a:tab pos="1350645" algn="l"/>
                        </a:tabLst>
                      </a:pPr>
                      <a:r>
                        <a:rPr lang="ru-RU" sz="900">
                          <a:effectLst/>
                        </a:rPr>
                        <a:t>Кнопка «Вход»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3" marR="7903" marT="790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  <a:tab pos="900430" algn="l"/>
                          <a:tab pos="1350645" algn="l"/>
                        </a:tabLst>
                      </a:pPr>
                      <a:r>
                        <a:rPr lang="ru-RU" sz="900">
                          <a:effectLst/>
                        </a:rPr>
                        <a:t>Одинарный клик левой кнопкой мыши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3" marR="7903" marT="790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  <a:tab pos="900430" algn="l"/>
                          <a:tab pos="1350645" algn="l"/>
                        </a:tabLst>
                      </a:pPr>
                      <a:r>
                        <a:rPr lang="ru-RU" sz="900">
                          <a:effectLst/>
                        </a:rPr>
                        <a:t>Соединение с базой данных и авторизация пользователя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3" marR="7903" marT="790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  <a:tab pos="900430" algn="l"/>
                          <a:tab pos="1350645" algn="l"/>
                        </a:tabLst>
                      </a:pPr>
                      <a:r>
                        <a:rPr lang="ru-RU" sz="900">
                          <a:effectLst/>
                        </a:rPr>
                        <a:t>Да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3" marR="7903" marT="790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  <a:tab pos="900430" algn="l"/>
                          <a:tab pos="1350645" algn="l"/>
                        </a:tabLst>
                      </a:pPr>
                      <a:r>
                        <a:rPr lang="ru-RU" sz="900">
                          <a:effectLst/>
                        </a:rPr>
                        <a:t>Работает корректно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3" marR="7903" marT="7903" marB="0"/>
                </a:tc>
              </a:tr>
              <a:tr h="3751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  <a:tab pos="900430" algn="l"/>
                          <a:tab pos="1350645" algn="l"/>
                        </a:tabLst>
                      </a:pPr>
                      <a:r>
                        <a:rPr lang="ru-RU" sz="900">
                          <a:effectLst/>
                        </a:rPr>
                        <a:t>Кнопка «Создание тестов»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3" marR="7903" marT="790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  <a:tab pos="900430" algn="l"/>
                          <a:tab pos="1350645" algn="l"/>
                        </a:tabLst>
                      </a:pPr>
                      <a:r>
                        <a:rPr lang="ru-RU" sz="900">
                          <a:effectLst/>
                        </a:rPr>
                        <a:t>Одинарный клик левой кнопкой мыши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3" marR="7903" marT="7903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  <a:tab pos="900430" algn="l"/>
                          <a:tab pos="1350645" algn="l"/>
                        </a:tabLst>
                      </a:pPr>
                      <a:r>
                        <a:rPr lang="ru-RU" sz="900">
                          <a:effectLst/>
                        </a:rPr>
                        <a:t>Открытие окна «Темы»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3" marR="7903" marT="7903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  <a:tab pos="900430" algn="l"/>
                          <a:tab pos="1350645" algn="l"/>
                        </a:tabLst>
                      </a:pPr>
                      <a:r>
                        <a:rPr lang="ru-RU" sz="900">
                          <a:effectLst/>
                        </a:rPr>
                        <a:t>Да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3" marR="7903" marT="790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  <a:tab pos="900430" algn="l"/>
                          <a:tab pos="1350645" algn="l"/>
                        </a:tabLst>
                      </a:pPr>
                      <a:r>
                        <a:rPr lang="ru-RU" sz="900">
                          <a:effectLst/>
                        </a:rPr>
                        <a:t>Работает корректно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3" marR="7903" marT="7903" marB="0"/>
                </a:tc>
              </a:tr>
              <a:tr h="4483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  <a:tab pos="900430" algn="l"/>
                          <a:tab pos="1350645" algn="l"/>
                        </a:tabLst>
                      </a:pPr>
                      <a:r>
                        <a:rPr lang="ru-RU" sz="900">
                          <a:effectLst/>
                        </a:rPr>
                        <a:t>Пункт меню «Редактирование вопросов»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3" marR="7903" marT="790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  <a:tab pos="900430" algn="l"/>
                          <a:tab pos="1350645" algn="l"/>
                        </a:tabLst>
                      </a:pPr>
                      <a:r>
                        <a:rPr lang="ru-RU" sz="900">
                          <a:effectLst/>
                        </a:rPr>
                        <a:t>Одинарный клик левой кнопкой мыши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3" marR="7903" marT="7903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  <a:tab pos="900430" algn="l"/>
                          <a:tab pos="1350645" algn="l"/>
                        </a:tabLst>
                      </a:pPr>
                      <a:r>
                        <a:rPr lang="ru-RU" sz="900">
                          <a:effectLst/>
                        </a:rPr>
                        <a:t>Открытие окна «Вопросы»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3" marR="7903" marT="7903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  <a:tab pos="900430" algn="l"/>
                          <a:tab pos="1350645" algn="l"/>
                        </a:tabLst>
                      </a:pPr>
                      <a:r>
                        <a:rPr lang="ru-RU" sz="900">
                          <a:effectLst/>
                        </a:rPr>
                        <a:t>Да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3" marR="7903" marT="790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  <a:tab pos="900430" algn="l"/>
                          <a:tab pos="1350645" algn="l"/>
                        </a:tabLst>
                      </a:pPr>
                      <a:r>
                        <a:rPr lang="ru-RU" sz="900">
                          <a:effectLst/>
                        </a:rPr>
                        <a:t>Работает корректно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3" marR="7903" marT="7903" marB="0"/>
                </a:tc>
              </a:tr>
              <a:tr h="4483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  <a:tab pos="900430" algn="l"/>
                          <a:tab pos="1350645" algn="l"/>
                        </a:tabLst>
                      </a:pPr>
                      <a:r>
                        <a:rPr lang="ru-RU" sz="900">
                          <a:effectLst/>
                        </a:rPr>
                        <a:t>Пункт меню «Просмотр результатов»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3" marR="7903" marT="790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  <a:tab pos="900430" algn="l"/>
                          <a:tab pos="1350645" algn="l"/>
                        </a:tabLst>
                      </a:pPr>
                      <a:r>
                        <a:rPr lang="ru-RU" sz="900">
                          <a:effectLst/>
                        </a:rPr>
                        <a:t>Одинарный клик левой кнопкой мыши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3" marR="7903" marT="7903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  <a:tab pos="900430" algn="l"/>
                          <a:tab pos="1350645" algn="l"/>
                        </a:tabLst>
                      </a:pPr>
                      <a:r>
                        <a:rPr lang="ru-RU" sz="900">
                          <a:effectLst/>
                        </a:rPr>
                        <a:t>Открытие окна «Просмотр»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3" marR="7903" marT="7903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  <a:tab pos="900430" algn="l"/>
                          <a:tab pos="1350645" algn="l"/>
                        </a:tabLst>
                      </a:pPr>
                      <a:r>
                        <a:rPr lang="ru-RU" sz="900">
                          <a:effectLst/>
                        </a:rPr>
                        <a:t>Да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3" marR="7903" marT="790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  <a:tab pos="900430" algn="l"/>
                          <a:tab pos="1350645" algn="l"/>
                        </a:tabLst>
                      </a:pPr>
                      <a:r>
                        <a:rPr lang="ru-RU" sz="900">
                          <a:effectLst/>
                        </a:rPr>
                        <a:t>Работает корректно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3" marR="7903" marT="7903" marB="0"/>
                </a:tc>
              </a:tr>
              <a:tr h="4483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  <a:tab pos="900430" algn="l"/>
                          <a:tab pos="1350645" algn="l"/>
                        </a:tabLst>
                      </a:pPr>
                      <a:r>
                        <a:rPr lang="ru-RU" sz="900">
                          <a:effectLst/>
                        </a:rPr>
                        <a:t>Кнопка «Поиск»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3" marR="7903" marT="790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  <a:tab pos="900430" algn="l"/>
                          <a:tab pos="1350645" algn="l"/>
                        </a:tabLst>
                      </a:pPr>
                      <a:r>
                        <a:rPr lang="ru-RU" sz="900">
                          <a:effectLst/>
                        </a:rPr>
                        <a:t>Одинарный клик левой кнопкой мыши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3" marR="7903" marT="7903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  <a:tab pos="900430" algn="l"/>
                          <a:tab pos="1350645" algn="l"/>
                        </a:tabLst>
                      </a:pPr>
                      <a:r>
                        <a:rPr lang="ru-RU" sz="900">
                          <a:effectLst/>
                        </a:rPr>
                        <a:t>Вывод данных о результатах тестов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3" marR="7903" marT="7903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  <a:tab pos="900430" algn="l"/>
                          <a:tab pos="1350645" algn="l"/>
                        </a:tabLst>
                      </a:pPr>
                      <a:r>
                        <a:rPr lang="ru-RU" sz="900">
                          <a:effectLst/>
                        </a:rPr>
                        <a:t>Да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3" marR="7903" marT="790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  <a:tab pos="900430" algn="l"/>
                          <a:tab pos="1350645" algn="l"/>
                        </a:tabLst>
                      </a:pPr>
                      <a:r>
                        <a:rPr lang="ru-RU" sz="900">
                          <a:effectLst/>
                        </a:rPr>
                        <a:t>Работает корректно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3" marR="7903" marT="7903" marB="0"/>
                </a:tc>
              </a:tr>
              <a:tr h="4483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  <a:tab pos="900430" algn="l"/>
                          <a:tab pos="1350645" algn="l"/>
                        </a:tabLst>
                      </a:pPr>
                      <a:r>
                        <a:rPr lang="ru-RU" sz="900">
                          <a:effectLst/>
                        </a:rPr>
                        <a:t>Кнопка «Экспорт в </a:t>
                      </a:r>
                      <a:r>
                        <a:rPr lang="en-US" sz="900">
                          <a:effectLst/>
                        </a:rPr>
                        <a:t>MS Excel</a:t>
                      </a:r>
                      <a:r>
                        <a:rPr lang="ru-RU" sz="900">
                          <a:effectLst/>
                        </a:rPr>
                        <a:t>»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3" marR="7903" marT="790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  <a:tab pos="900430" algn="l"/>
                          <a:tab pos="1350645" algn="l"/>
                        </a:tabLst>
                      </a:pPr>
                      <a:r>
                        <a:rPr lang="ru-RU" sz="900">
                          <a:effectLst/>
                        </a:rPr>
                        <a:t>Одинарный клик левой кнопкой мыши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3" marR="7903" marT="7903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  <a:tab pos="900430" algn="l"/>
                          <a:tab pos="1350645" algn="l"/>
                        </a:tabLst>
                      </a:pPr>
                      <a:r>
                        <a:rPr lang="ru-RU" sz="900">
                          <a:effectLst/>
                        </a:rPr>
                        <a:t>Экспорт данных в </a:t>
                      </a:r>
                      <a:r>
                        <a:rPr lang="en-US" sz="900">
                          <a:effectLst/>
                        </a:rPr>
                        <a:t>MS Excel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3" marR="7903" marT="7903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  <a:tab pos="900430" algn="l"/>
                          <a:tab pos="1350645" algn="l"/>
                        </a:tabLst>
                      </a:pPr>
                      <a:r>
                        <a:rPr lang="ru-RU" sz="900">
                          <a:effectLst/>
                        </a:rPr>
                        <a:t>Да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3" marR="7903" marT="790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  <a:tab pos="900430" algn="l"/>
                          <a:tab pos="1350645" algn="l"/>
                        </a:tabLst>
                      </a:pPr>
                      <a:r>
                        <a:rPr lang="ru-RU" sz="900">
                          <a:effectLst/>
                        </a:rPr>
                        <a:t>Работает корректно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3" marR="7903" marT="7903" marB="0"/>
                </a:tc>
              </a:tr>
              <a:tr h="4483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  <a:tab pos="900430" algn="l"/>
                          <a:tab pos="1350645" algn="l"/>
                        </a:tabLst>
                      </a:pPr>
                      <a:r>
                        <a:rPr lang="ru-RU" sz="900">
                          <a:effectLst/>
                        </a:rPr>
                        <a:t>Пункт меню «Смена пользователя»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3" marR="7903" marT="790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  <a:tab pos="900430" algn="l"/>
                          <a:tab pos="1350645" algn="l"/>
                        </a:tabLst>
                      </a:pPr>
                      <a:r>
                        <a:rPr lang="ru-RU" sz="900">
                          <a:effectLst/>
                        </a:rPr>
                        <a:t>Одинарный клик левой кнопкой мыши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3" marR="7903" marT="7903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  <a:tab pos="900430" algn="l"/>
                          <a:tab pos="1350645" algn="l"/>
                        </a:tabLst>
                      </a:pPr>
                      <a:r>
                        <a:rPr lang="ru-RU" sz="900">
                          <a:effectLst/>
                        </a:rPr>
                        <a:t>Открытие окна «Вход»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3" marR="7903" marT="7903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  <a:tab pos="900430" algn="l"/>
                          <a:tab pos="1350645" algn="l"/>
                        </a:tabLst>
                      </a:pPr>
                      <a:r>
                        <a:rPr lang="ru-RU" sz="900">
                          <a:effectLst/>
                        </a:rPr>
                        <a:t>Да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3" marR="7903" marT="790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  <a:tab pos="900430" algn="l"/>
                          <a:tab pos="1350645" algn="l"/>
                        </a:tabLst>
                      </a:pPr>
                      <a:r>
                        <a:rPr lang="ru-RU" sz="900">
                          <a:effectLst/>
                        </a:rPr>
                        <a:t>Работает корректно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3" marR="7903" marT="7903" marB="0"/>
                </a:tc>
              </a:tr>
              <a:tr h="3278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  <a:tab pos="900430" algn="l"/>
                          <a:tab pos="1350645" algn="l"/>
                        </a:tabLst>
                      </a:pPr>
                      <a:r>
                        <a:rPr lang="ru-RU" sz="900">
                          <a:effectLst/>
                        </a:rPr>
                        <a:t>Кнопка «Прохождение теста»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3" marR="7903" marT="7903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  <a:tab pos="900430" algn="l"/>
                          <a:tab pos="1350645" algn="l"/>
                        </a:tabLst>
                      </a:pPr>
                      <a:r>
                        <a:rPr lang="ru-RU" sz="900">
                          <a:effectLst/>
                        </a:rPr>
                        <a:t>Одинарный клик левой кнопкой мыши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3" marR="7903" marT="7903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  <a:tab pos="900430" algn="l"/>
                          <a:tab pos="1350645" algn="l"/>
                        </a:tabLst>
                      </a:pPr>
                      <a:r>
                        <a:rPr lang="ru-RU" sz="900">
                          <a:effectLst/>
                        </a:rPr>
                        <a:t>Открытие окна «Начало теста»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3" marR="7903" marT="7903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  <a:tab pos="900430" algn="l"/>
                          <a:tab pos="1350645" algn="l"/>
                        </a:tabLst>
                      </a:pPr>
                      <a:r>
                        <a:rPr lang="ru-RU" sz="900">
                          <a:effectLst/>
                        </a:rPr>
                        <a:t>Да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3" marR="7903" marT="7903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  <a:tab pos="900430" algn="l"/>
                          <a:tab pos="1350645" algn="l"/>
                        </a:tabLst>
                      </a:pPr>
                      <a:r>
                        <a:rPr lang="ru-RU" sz="900">
                          <a:effectLst/>
                        </a:rPr>
                        <a:t>Работает корректно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3" marR="7903" marT="7903" marB="0" anchor="ctr"/>
                </a:tc>
              </a:tr>
              <a:tr h="3278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  <a:tab pos="900430" algn="l"/>
                          <a:tab pos="1350645" algn="l"/>
                        </a:tabLst>
                      </a:pPr>
                      <a:r>
                        <a:rPr lang="ru-RU" sz="900">
                          <a:effectLst/>
                        </a:rPr>
                        <a:t>Кнопка «Старт»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3" marR="7903" marT="7903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  <a:tab pos="900430" algn="l"/>
                          <a:tab pos="1350645" algn="l"/>
                        </a:tabLst>
                      </a:pPr>
                      <a:r>
                        <a:rPr lang="ru-RU" sz="900">
                          <a:effectLst/>
                        </a:rPr>
                        <a:t>Одинарный клик левой кнопкой мыши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3" marR="7903" marT="7903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  <a:tab pos="900430" algn="l"/>
                          <a:tab pos="1350645" algn="l"/>
                        </a:tabLst>
                      </a:pPr>
                      <a:r>
                        <a:rPr lang="ru-RU" sz="900">
                          <a:effectLst/>
                        </a:rPr>
                        <a:t>Открытие окна с названием вопроса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3" marR="7903" marT="7903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  <a:tab pos="900430" algn="l"/>
                          <a:tab pos="1350645" algn="l"/>
                        </a:tabLst>
                      </a:pPr>
                      <a:r>
                        <a:rPr lang="ru-RU" sz="900">
                          <a:effectLst/>
                        </a:rPr>
                        <a:t>Да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3" marR="7903" marT="7903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  <a:tab pos="900430" algn="l"/>
                          <a:tab pos="1350645" algn="l"/>
                        </a:tabLst>
                      </a:pPr>
                      <a:r>
                        <a:rPr lang="ru-RU" sz="900">
                          <a:effectLst/>
                        </a:rPr>
                        <a:t>Работает корректно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3" marR="7903" marT="7903" marB="0" anchor="ctr"/>
                </a:tc>
              </a:tr>
              <a:tr h="3278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  <a:tab pos="900430" algn="l"/>
                          <a:tab pos="1350645" algn="l"/>
                        </a:tabLst>
                      </a:pPr>
                      <a:r>
                        <a:rPr lang="ru-RU" sz="900">
                          <a:effectLst/>
                        </a:rPr>
                        <a:t>Кнопка «Ответ»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3" marR="7903" marT="7903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  <a:tab pos="900430" algn="l"/>
                          <a:tab pos="1350645" algn="l"/>
                        </a:tabLst>
                      </a:pPr>
                      <a:r>
                        <a:rPr lang="ru-RU" sz="900">
                          <a:effectLst/>
                        </a:rPr>
                        <a:t>Одинарный клик левой кнопкой мыши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3" marR="7903" marT="7903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  <a:tab pos="900430" algn="l"/>
                          <a:tab pos="1350645" algn="l"/>
                        </a:tabLst>
                      </a:pPr>
                      <a:r>
                        <a:rPr lang="ru-RU" sz="900">
                          <a:effectLst/>
                        </a:rPr>
                        <a:t>Добавление ответа в БД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3" marR="7903" marT="7903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  <a:tab pos="900430" algn="l"/>
                          <a:tab pos="1350645" algn="l"/>
                        </a:tabLst>
                      </a:pPr>
                      <a:r>
                        <a:rPr lang="ru-RU" sz="900">
                          <a:effectLst/>
                        </a:rPr>
                        <a:t>Да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3" marR="7903" marT="7903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  <a:tab pos="900430" algn="l"/>
                          <a:tab pos="1350645" algn="l"/>
                        </a:tabLst>
                      </a:pPr>
                      <a:r>
                        <a:rPr lang="ru-RU" sz="900" dirty="0">
                          <a:effectLst/>
                        </a:rPr>
                        <a:t>Работает корректно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3" marR="7903" marT="7903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3042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indent="450215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данной курсовой работе были достигнуты как задачи по самому проекту, так и проверка теоретических знаний в условиях практического применения.</a:t>
            </a:r>
          </a:p>
          <a:p>
            <a:pPr algn="just">
              <a:tabLst>
                <a:tab pos="630555" algn="l"/>
              </a:tabLs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На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этой работе мы смогли достичь:</a:t>
            </a:r>
          </a:p>
          <a:p>
            <a:pPr marL="342900" lvl="0" indent="-342900" algn="just">
              <a:buSzPts val="1200"/>
              <a:buFont typeface="Symbol" panose="05050102010706020507" pitchFamily="18" charset="2"/>
              <a:buChar char="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поиск, обобщение, анализ необходимой информации;</a:t>
            </a:r>
          </a:p>
          <a:p>
            <a:pPr marL="342900" lvl="0" indent="-342900" algn="just">
              <a:buSzPts val="1200"/>
              <a:buFont typeface="Symbol" panose="05050102010706020507" pitchFamily="18" charset="2"/>
              <a:buChar char="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материалов в соответствии с заданием на курсовую работу;</a:t>
            </a:r>
          </a:p>
          <a:p>
            <a:pPr marL="342900" lvl="0" indent="-342900" algn="just">
              <a:buSzPts val="1200"/>
              <a:buFont typeface="Symbol" panose="05050102010706020507" pitchFamily="18" charset="2"/>
              <a:buChar char="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оформление курсового проекта с выполнением основных поставленных задач по автоматизации системы управления проектами сотрудников.</a:t>
            </a:r>
          </a:p>
          <a:p>
            <a:pPr indent="450215"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Созданное программное обеспечение позволяет решать основные задачи: внесение новых данных и удаление записей, изменение существующей информации, а также поиск и отбор необходимой информации. Для обеспечения быстроты и удобства предусмотрен анализ данных, в целях просмотра, либо сбора статистики. </a:t>
            </a:r>
          </a:p>
          <a:p>
            <a:pPr indent="450215" algn="just"/>
            <a:r>
              <a:rPr lang="ru-RU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Наличие дружественного интерфейса предполагает сокращение расходов на приобретение специальной научно-технической литературы, обучение персонала работе с данным ПО.</a:t>
            </a:r>
          </a:p>
          <a:p>
            <a:pPr indent="450215" algn="just"/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3533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826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курсового проекта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16660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Изучить существующие решения на рынке и выявить их преимущества и недостатки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Определить требования к системе с точки зрения пользователей и администраторов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Разработать архитектуру системы и пользовательский интерфейс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Реализовать основные функциональные модули приложения (поиск поездов, оформление заказа и т.д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Провести тестирование разработанной системы и оценить ее производительность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Подготовить документацию по использованию системы.</a:t>
            </a:r>
          </a:p>
        </p:txBody>
      </p:sp>
    </p:spTree>
    <p:extLst>
      <p:ext uri="{BB962C8B-B14F-4D97-AF65-F5344CB8AC3E}">
        <p14:creationId xmlns:p14="http://schemas.microsoft.com/office/powerpoint/2010/main" xmlns="" val="142877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предметной области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Предметом курсовой работы является разработка программного продукта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«Пассажир поезда дальнего следования».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 определяется как система для выполнения заказов клиента,  оперативно оформить заказ клиента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записать данные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выполнить нужный заказ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также создание необходимой отчетности. Пользователь может оформить заказ, а также просмотреть полный список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билетов.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Введя свой логин и пароль, администратор попадает в главное окно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видит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заказ билета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клиента и выполняет его.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заказ имеет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определенные параметры, такие как: место отправки, место прибытия, время отправки, время прибытия и цена билета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Автоматизация процесса покупки билетов может повысить удобство и удовлетворенность пользователей, а также оптимизировать работу операторов. Предложенное решение будет направлено на устранение существующих проблем.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519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аналогичных разработок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indent="0" algn="just">
              <a:buNone/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ходе выполнения курсовой работы был проведен поиск аналогов. Аналогами нашей компактной и удобной разработки системы управления проектами сотрудников могут быть как сайты других строительных компаний, так и здания, помещения выше названных организаций, например:</a:t>
            </a:r>
          </a:p>
          <a:p>
            <a:pPr indent="450215" algn="just"/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ОАО “РЖД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”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 Российские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железные дороги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это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современный транспортно-логистический комплекс, имеющий стратегическое значение для России.</a:t>
            </a:r>
          </a:p>
          <a:p>
            <a:pPr indent="450215" algn="just"/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ООО “Аэроэкспресс”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-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российская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транспортная компания, которая обеспечивает железнодорожное и автобусное сообщение между центром города Москвы и тремя аэропортами Московского авиационного узла.</a:t>
            </a:r>
          </a:p>
          <a:p>
            <a:pPr indent="450215" algn="just"/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ООО “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КЖД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”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Крымская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железная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дорога это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федеральное государственное унитарное предприятие, обслуживающее систему железных дорог на территории Крымского полуострова и на Крымском мосту.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210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Обоснование необходимости разработки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Разрабатываемая система значительно будет отличаться от перечисленных решений. Её главные отличия будут состоять в следующем: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будет требовать установки на пользовательскую машину;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будет обеспечивать доступ к базе данных без дополнительно программного обеспечения с любой машины;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будет требовать долгой и сложной настройки клиентской части;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будет требовать отвлечения пользователей от работы в процессе внедрения;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будет требовательна к системным ресурсам;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будет требовать привлечения дорогостоящих специалистов для установки;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будет легко расширяема и адаптируема под конкретные задачи, силами одного программиста, без привлечения дорогостоящих специалистов;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будет иметь интуитивно понятный интерфейс;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будет требовать больших временных затрат на обучение пользователей в работе с системой. </a:t>
            </a:r>
          </a:p>
        </p:txBody>
      </p:sp>
    </p:spTree>
    <p:extLst>
      <p:ext uri="{BB962C8B-B14F-4D97-AF65-F5344CB8AC3E}">
        <p14:creationId xmlns:p14="http://schemas.microsoft.com/office/powerpoint/2010/main" xmlns="" val="224792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современном мире, где время является одним из самых ценных ресурсов, автоматизация процессов приобретения услуг становится необходимостью. Одной из таких услуг является покупка билетов на поезд. В данной курсовой работе предполагается разработать систему, которая упростит и ускорит процесс покупки билетов, сделает его более удобным и доступным для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xmlns="" val="3177880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Минимальные требования к оборудованию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450215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корректной работы программы необходимо, чтобы компьютер, на котором запускается приложение, соответствовал следующим минимальным требованиям:</a:t>
            </a:r>
          </a:p>
          <a:p>
            <a:pPr indent="450215"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Операционная система: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7/8/10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Процессор: не ниже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I3</a:t>
            </a:r>
          </a:p>
          <a:p>
            <a:pPr indent="450215"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Оперативная память: 512 МБ и выше.</a:t>
            </a:r>
          </a:p>
          <a:p>
            <a:pPr indent="450215"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Свободное место на диске: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МБ.</a:t>
            </a:r>
          </a:p>
          <a:p>
            <a:pPr indent="450215"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Экран: Разрешение 1024x768 и выше.</a:t>
            </a:r>
          </a:p>
          <a:p>
            <a:pPr indent="450215"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Указанные требования позволят запускать приложение и осуществлять базовые операции в удобном режиме. Для обеспечения стабильной работы рекомендуется использовать обновленные версии операционных систем.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0340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Используемое программное обеспечение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indent="450215"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процессе разработки приложения для записи проектов и просмотра были использованы следующие технологии и инструменты:</a:t>
            </a:r>
          </a:p>
          <a:p>
            <a:pPr indent="450215"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C#: Язык программирования, на котором написано приложение. C# был выбран за свою простоту, универсальность и богатые возможности для работы с базами данных.</a:t>
            </a:r>
          </a:p>
          <a:p>
            <a:pPr indent="450215"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MS SQL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Система управления базами данных, используемая для хранения информации о поездах. MS SQL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предоставляет легкую и компактную реляционную базу данных, что идеально подходит для небольших приложений.</a:t>
            </a:r>
          </a:p>
          <a:p>
            <a:pPr indent="450215"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это интегрированная среда разработки (IDE), разработанная компанией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которая предоставляет все необходимые инструменты для создания графического интерфейса приложения. В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есть множество функций и инструментов, которые делают процесс разработки графического интерфейса быстрыми и удобными.</a:t>
            </a:r>
          </a:p>
          <a:p>
            <a:pPr indent="450215"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Эти технологии были выбраны с учетом простоты разработки, эффективности использования и соответствия требованиям проекта.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1305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среды разработки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450215"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разработки представленного программного приложения использовалась современная и мощная среда разработки —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в сочетании с языком С#.</a:t>
            </a:r>
          </a:p>
          <a:p>
            <a:pPr indent="450215" algn="just"/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является стандартным инструментарием для создания графических интерфейсов в C#. Его использование упрощает создание интуитивно понятных и привлекательных оконных приложений.</a:t>
            </a:r>
          </a:p>
          <a:p>
            <a:pPr indent="450215"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Такой выбор среды разработки обеспечивает не только эффективность в написании кода, но и позволяет легко интегрировать приложение с различными операционными системами, обеспечивая широкую совместимость.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1156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783</TotalTime>
  <Words>1178</Words>
  <Application>Microsoft Office PowerPoint</Application>
  <PresentationFormat>Произвольный</PresentationFormat>
  <Paragraphs>126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Модульная</vt:lpstr>
      <vt:lpstr>КУРСОВОЙ ПРОЕКТ по ПМ 01 «Разработка программных модулей программного обеспечения для компьютерных систем»  по МДК 01.01 «Разработка программных модулей» На тему: Разработка программного модуля «Пассажир поезда дальнего следования» </vt:lpstr>
      <vt:lpstr>Цели и задачи курсового проекта</vt:lpstr>
      <vt:lpstr>Описание предметной области</vt:lpstr>
      <vt:lpstr>Обзор аналогичных разработок</vt:lpstr>
      <vt:lpstr>Обоснование необходимости разработки</vt:lpstr>
      <vt:lpstr>Постановка задачи</vt:lpstr>
      <vt:lpstr>Минимальные требования к оборудованию</vt:lpstr>
      <vt:lpstr>Используемое программное обеспечение</vt:lpstr>
      <vt:lpstr>Выбор среды разработки</vt:lpstr>
      <vt:lpstr>Проектирование программного продукта</vt:lpstr>
      <vt:lpstr>Слайд 11</vt:lpstr>
      <vt:lpstr>Слайд 12</vt:lpstr>
      <vt:lpstr>Описание программного интерфейса</vt:lpstr>
      <vt:lpstr>Тестирование и отладка</vt:lpstr>
      <vt:lpstr>Выводы</vt:lpstr>
      <vt:lpstr>Доклад окончен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ПМ 01 «Разработка программных модулей программного обеспечения для компьютерных систем»  по МДК 01.01 «Разработка программных модулей» На тему: Разработка программного модуля «Книгофонд»</dc:title>
  <dc:creator>UNN</dc:creator>
  <cp:lastModifiedBy>sejda</cp:lastModifiedBy>
  <cp:revision>19</cp:revision>
  <dcterms:created xsi:type="dcterms:W3CDTF">2023-12-12T12:48:44Z</dcterms:created>
  <dcterms:modified xsi:type="dcterms:W3CDTF">2024-12-24T06:18:58Z</dcterms:modified>
</cp:coreProperties>
</file>