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4.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5.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6.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7.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14"/>
  </p:notesMasterIdLst>
  <p:sldIdLst>
    <p:sldId id="277" r:id="rId5"/>
    <p:sldId id="283" r:id="rId6"/>
    <p:sldId id="278" r:id="rId7"/>
    <p:sldId id="279" r:id="rId8"/>
    <p:sldId id="281" r:id="rId9"/>
    <p:sldId id="273" r:id="rId10"/>
    <p:sldId id="276" r:id="rId11"/>
    <p:sldId id="275" r:id="rId12"/>
    <p:sldId id="282" r:id="rId13"/>
  </p:sldIdLst>
  <p:sldSz cx="10969625" cy="6170613"/>
  <p:notesSz cx="9926638" cy="14355763"/>
  <p:custDataLst>
    <p:tags r:id="rId15"/>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8600" autoAdjust="0"/>
  </p:normalViewPr>
  <p:slideViewPr>
    <p:cSldViewPr snapToGrid="0">
      <p:cViewPr varScale="1">
        <p:scale>
          <a:sx n="102" d="100"/>
          <a:sy n="102" d="100"/>
        </p:scale>
        <p:origin x="1212" y="96"/>
      </p:cViewPr>
      <p:guideLst/>
    </p:cSldViewPr>
  </p:slideViewPr>
  <p:notesTextViewPr>
    <p:cViewPr>
      <p:scale>
        <a:sx n="1" d="1"/>
        <a:sy n="1" d="1"/>
      </p:scale>
      <p:origin x="0" y="0"/>
    </p:cViewPr>
  </p:notesTextViewPr>
  <p:notesViewPr>
    <p:cSldViewPr snapToGrid="0">
      <p:cViewPr varScale="1">
        <p:scale>
          <a:sx n="64" d="100"/>
          <a:sy n="64" d="100"/>
        </p:scale>
        <p:origin x="372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1543" cy="720281"/>
          </a:xfrm>
          <a:prstGeom prst="rect">
            <a:avLst/>
          </a:prstGeom>
        </p:spPr>
        <p:txBody>
          <a:bodyPr vert="horz" lIns="138751" tIns="69376" rIns="138751" bIns="69376" rtlCol="0"/>
          <a:lstStyle>
            <a:lvl1pPr algn="l">
              <a:defRPr sz="1800"/>
            </a:lvl1pPr>
          </a:lstStyle>
          <a:p>
            <a:endParaRPr lang="de-DE"/>
          </a:p>
        </p:txBody>
      </p:sp>
      <p:sp>
        <p:nvSpPr>
          <p:cNvPr id="3" name="Datumsplatzhalter 2"/>
          <p:cNvSpPr>
            <a:spLocks noGrp="1"/>
          </p:cNvSpPr>
          <p:nvPr>
            <p:ph type="dt" idx="1"/>
          </p:nvPr>
        </p:nvSpPr>
        <p:spPr>
          <a:xfrm>
            <a:off x="5622798" y="0"/>
            <a:ext cx="4301543" cy="720281"/>
          </a:xfrm>
          <a:prstGeom prst="rect">
            <a:avLst/>
          </a:prstGeom>
        </p:spPr>
        <p:txBody>
          <a:bodyPr vert="horz" lIns="138751" tIns="69376" rIns="138751" bIns="69376" rtlCol="0"/>
          <a:lstStyle>
            <a:lvl1pPr algn="r">
              <a:defRPr sz="1800"/>
            </a:lvl1pPr>
          </a:lstStyle>
          <a:p>
            <a:fld id="{6007911F-CEAF-4F0B-98BD-EFB38C6572AA}" type="datetimeFigureOut">
              <a:rPr lang="de-DE" smtClean="0"/>
              <a:t>24.09.2019</a:t>
            </a:fld>
            <a:endParaRPr lang="de-DE"/>
          </a:p>
        </p:txBody>
      </p:sp>
      <p:sp>
        <p:nvSpPr>
          <p:cNvPr id="4" name="Folienbildplatzhalter 3"/>
          <p:cNvSpPr>
            <a:spLocks noGrp="1" noRot="1" noChangeAspect="1"/>
          </p:cNvSpPr>
          <p:nvPr>
            <p:ph type="sldImg" idx="2"/>
          </p:nvPr>
        </p:nvSpPr>
        <p:spPr>
          <a:xfrm>
            <a:off x="657225" y="1793875"/>
            <a:ext cx="8612188" cy="4845050"/>
          </a:xfrm>
          <a:prstGeom prst="rect">
            <a:avLst/>
          </a:prstGeom>
          <a:noFill/>
          <a:ln w="12700">
            <a:solidFill>
              <a:prstClr val="black"/>
            </a:solidFill>
          </a:ln>
        </p:spPr>
        <p:txBody>
          <a:bodyPr vert="horz" lIns="138751" tIns="69376" rIns="138751" bIns="69376" rtlCol="0" anchor="ctr"/>
          <a:lstStyle/>
          <a:p>
            <a:endParaRPr lang="de-DE"/>
          </a:p>
        </p:txBody>
      </p:sp>
      <p:sp>
        <p:nvSpPr>
          <p:cNvPr id="5" name="Notizenplatzhalter 4"/>
          <p:cNvSpPr>
            <a:spLocks noGrp="1"/>
          </p:cNvSpPr>
          <p:nvPr>
            <p:ph type="body" sz="quarter" idx="3"/>
          </p:nvPr>
        </p:nvSpPr>
        <p:spPr>
          <a:xfrm>
            <a:off x="992664" y="6908711"/>
            <a:ext cx="7941310" cy="5652582"/>
          </a:xfrm>
          <a:prstGeom prst="rect">
            <a:avLst/>
          </a:prstGeom>
        </p:spPr>
        <p:txBody>
          <a:bodyPr vert="horz" lIns="138751" tIns="69376" rIns="138751" bIns="69376"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13635484"/>
            <a:ext cx="4301543" cy="720280"/>
          </a:xfrm>
          <a:prstGeom prst="rect">
            <a:avLst/>
          </a:prstGeom>
        </p:spPr>
        <p:txBody>
          <a:bodyPr vert="horz" lIns="138751" tIns="69376" rIns="138751" bIns="69376" rtlCol="0" anchor="b"/>
          <a:lstStyle>
            <a:lvl1pPr algn="l">
              <a:defRPr sz="1800"/>
            </a:lvl1pPr>
          </a:lstStyle>
          <a:p>
            <a:endParaRPr lang="de-DE"/>
          </a:p>
        </p:txBody>
      </p:sp>
      <p:sp>
        <p:nvSpPr>
          <p:cNvPr id="7" name="Foliennummernplatzhalter 6"/>
          <p:cNvSpPr>
            <a:spLocks noGrp="1"/>
          </p:cNvSpPr>
          <p:nvPr>
            <p:ph type="sldNum" sz="quarter" idx="5"/>
          </p:nvPr>
        </p:nvSpPr>
        <p:spPr>
          <a:xfrm>
            <a:off x="5622798" y="13635484"/>
            <a:ext cx="4301543" cy="720280"/>
          </a:xfrm>
          <a:prstGeom prst="rect">
            <a:avLst/>
          </a:prstGeom>
        </p:spPr>
        <p:txBody>
          <a:bodyPr vert="horz" lIns="138751" tIns="69376" rIns="138751" bIns="69376" rtlCol="0" anchor="b"/>
          <a:lstStyle>
            <a:lvl1pPr algn="r">
              <a:defRPr sz="18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dirty="0" err="1" smtClean="0">
                <a:solidFill>
                  <a:srgbClr val="469100"/>
                </a:solidFill>
              </a:rPr>
              <a:t>With</a:t>
            </a:r>
            <a:r>
              <a:rPr lang="de-DE" sz="1200" b="1" i="1" dirty="0" smtClean="0">
                <a:solidFill>
                  <a:srgbClr val="469100"/>
                </a:solidFill>
              </a:rPr>
              <a:t> </a:t>
            </a:r>
            <a:r>
              <a:rPr lang="de-DE" sz="1200" b="1" i="1" dirty="0" err="1" smtClean="0">
                <a:solidFill>
                  <a:srgbClr val="469100"/>
                </a:solidFill>
              </a:rPr>
              <a:t>the</a:t>
            </a:r>
            <a:r>
              <a:rPr lang="de-DE" sz="1200" b="1" i="1" dirty="0" smtClean="0">
                <a:solidFill>
                  <a:srgbClr val="469100"/>
                </a:solidFill>
              </a:rPr>
              <a:t> </a:t>
            </a:r>
            <a:r>
              <a:rPr lang="de-DE" sz="1200" b="1" i="1" dirty="0" err="1" smtClean="0">
                <a:solidFill>
                  <a:srgbClr val="469100"/>
                </a:solidFill>
              </a:rPr>
              <a:t>thingBook</a:t>
            </a:r>
            <a:r>
              <a:rPr lang="de-DE" sz="1200" b="1" i="1" dirty="0" smtClean="0">
                <a:solidFill>
                  <a:srgbClr val="469100"/>
                </a:solidFill>
              </a:rPr>
              <a:t> </a:t>
            </a:r>
            <a:r>
              <a:rPr lang="de-DE" sz="1200" b="1" i="1" dirty="0" err="1" smtClean="0">
                <a:solidFill>
                  <a:srgbClr val="469100"/>
                </a:solidFill>
              </a:rPr>
              <a:t>we</a:t>
            </a:r>
            <a:r>
              <a:rPr lang="de-DE" sz="1200" b="1" i="1" dirty="0" smtClean="0">
                <a:solidFill>
                  <a:srgbClr val="469100"/>
                </a:solidFill>
              </a:rPr>
              <a:t> </a:t>
            </a:r>
            <a:r>
              <a:rPr lang="de-DE" sz="1200" b="1" i="1" dirty="0" err="1" smtClean="0">
                <a:solidFill>
                  <a:srgbClr val="469100"/>
                </a:solidFill>
              </a:rPr>
              <a:t>want</a:t>
            </a:r>
            <a:r>
              <a:rPr lang="de-DE" sz="1200" b="1" i="1" dirty="0" smtClean="0">
                <a:solidFill>
                  <a:srgbClr val="469100"/>
                </a:solidFill>
              </a:rPr>
              <a:t> </a:t>
            </a:r>
            <a:r>
              <a:rPr lang="de-DE" sz="1200" b="1" i="1" dirty="0" err="1" smtClean="0">
                <a:solidFill>
                  <a:srgbClr val="469100"/>
                </a:solidFill>
              </a:rPr>
              <a:t>to</a:t>
            </a:r>
            <a:r>
              <a:rPr lang="de-DE" sz="1200" b="1" i="1" dirty="0" smtClean="0">
                <a:solidFill>
                  <a:srgbClr val="469100"/>
                </a:solidFill>
              </a:rPr>
              <a:t> </a:t>
            </a:r>
            <a:r>
              <a:rPr lang="de-DE" sz="1200" b="1" i="1" dirty="0" err="1" smtClean="0">
                <a:solidFill>
                  <a:srgbClr val="469100"/>
                </a:solidFill>
              </a:rPr>
              <a:t>put</a:t>
            </a:r>
            <a:r>
              <a:rPr lang="de-DE" sz="1200" b="1" i="1" dirty="0" smtClean="0">
                <a:solidFill>
                  <a:srgbClr val="469100"/>
                </a:solidFill>
              </a:rPr>
              <a:t> </a:t>
            </a:r>
            <a:r>
              <a:rPr lang="de-DE" sz="1200" b="1" i="1" dirty="0" err="1" smtClean="0">
                <a:solidFill>
                  <a:srgbClr val="469100"/>
                </a:solidFill>
              </a:rPr>
              <a:t>the</a:t>
            </a:r>
            <a:r>
              <a:rPr lang="de-DE" sz="1200" b="1" i="1" dirty="0" smtClean="0">
                <a:solidFill>
                  <a:srgbClr val="469100"/>
                </a:solidFill>
              </a:rPr>
              <a:t> </a:t>
            </a:r>
            <a:r>
              <a:rPr lang="de-DE" sz="1200" b="1" i="1" dirty="0" err="1" smtClean="0">
                <a:solidFill>
                  <a:srgbClr val="469100"/>
                </a:solidFill>
              </a:rPr>
              <a:t>user</a:t>
            </a:r>
            <a:r>
              <a:rPr lang="de-DE" sz="1200" b="1" i="1" dirty="0" smtClean="0">
                <a:solidFill>
                  <a:srgbClr val="469100"/>
                </a:solidFill>
              </a:rPr>
              <a:t> in </a:t>
            </a:r>
            <a:r>
              <a:rPr lang="de-DE" sz="1200" b="1" i="1" dirty="0" err="1" smtClean="0">
                <a:solidFill>
                  <a:srgbClr val="469100"/>
                </a:solidFill>
              </a:rPr>
              <a:t>the</a:t>
            </a:r>
            <a:r>
              <a:rPr lang="de-DE" sz="1200" b="1" i="1" dirty="0" smtClean="0">
                <a:solidFill>
                  <a:srgbClr val="469100"/>
                </a:solidFill>
              </a:rPr>
              <a:t> </a:t>
            </a:r>
            <a:r>
              <a:rPr lang="de-DE" sz="1200" b="1" i="1" dirty="0" err="1" smtClean="0">
                <a:solidFill>
                  <a:srgbClr val="469100"/>
                </a:solidFill>
              </a:rPr>
              <a:t>center</a:t>
            </a:r>
            <a:r>
              <a:rPr lang="de-DE" sz="1200" b="1" i="1" dirty="0" smtClean="0">
                <a:solidFill>
                  <a:srgbClr val="469100"/>
                </a:solidFill>
              </a:rPr>
              <a:t> </a:t>
            </a:r>
            <a:r>
              <a:rPr lang="de-DE" sz="1200" b="1" i="1" dirty="0" err="1" smtClean="0">
                <a:solidFill>
                  <a:srgbClr val="469100"/>
                </a:solidFill>
              </a:rPr>
              <a:t>of</a:t>
            </a:r>
            <a:r>
              <a:rPr lang="de-DE" sz="1200" b="1" i="1" dirty="0" smtClean="0">
                <a:solidFill>
                  <a:srgbClr val="46910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i="1" dirty="0" smtClean="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dirty="0" smtClean="0">
                <a:solidFill>
                  <a:srgbClr val="469100"/>
                </a:solidFill>
              </a:rPr>
              <a:t>“</a:t>
            </a:r>
            <a:r>
              <a:rPr lang="de-DE" sz="1200" b="1" i="1" dirty="0">
                <a:solidFill>
                  <a:srgbClr val="469100"/>
                </a:solidFill>
              </a:rPr>
              <a:t>Quick </a:t>
            </a:r>
            <a:r>
              <a:rPr lang="de-DE" sz="1200" b="1" i="1" dirty="0" err="1">
                <a:solidFill>
                  <a:srgbClr val="469100"/>
                </a:solidFill>
              </a:rPr>
              <a:t>and</a:t>
            </a:r>
            <a:r>
              <a:rPr lang="de-DE" sz="1200" b="1" i="1" dirty="0">
                <a:solidFill>
                  <a:srgbClr val="469100"/>
                </a:solidFill>
              </a:rPr>
              <a:t> relevant </a:t>
            </a:r>
            <a:r>
              <a:rPr lang="de-DE" sz="1200" b="1" i="1" dirty="0" err="1">
                <a:solidFill>
                  <a:srgbClr val="469100"/>
                </a:solidFill>
              </a:rPr>
              <a:t>information</a:t>
            </a:r>
            <a:r>
              <a:rPr lang="de-DE" sz="1200" b="1" i="1" dirty="0">
                <a:solidFill>
                  <a:srgbClr val="469100"/>
                </a:solidFill>
              </a:rPr>
              <a:t>, </a:t>
            </a:r>
            <a:r>
              <a:rPr lang="de-DE" sz="1200" b="1" i="1" dirty="0" smtClean="0">
                <a:solidFill>
                  <a:srgbClr val="469100"/>
                </a:solidFill>
              </a:rPr>
              <a:t>Machines, </a:t>
            </a:r>
            <a:r>
              <a:rPr lang="de-DE" sz="1200" b="1" i="1" dirty="0" err="1" smtClean="0">
                <a:solidFill>
                  <a:srgbClr val="469100"/>
                </a:solidFill>
              </a:rPr>
              <a:t>and</a:t>
            </a:r>
            <a:r>
              <a:rPr lang="de-DE" sz="1200" b="1" i="1" dirty="0" smtClean="0">
                <a:solidFill>
                  <a:srgbClr val="469100"/>
                </a:solidFill>
              </a:rPr>
              <a:t> </a:t>
            </a:r>
            <a:r>
              <a:rPr lang="de-DE" sz="1200" b="1" i="1" dirty="0" err="1" smtClean="0">
                <a:solidFill>
                  <a:srgbClr val="469100"/>
                </a:solidFill>
              </a:rPr>
              <a:t>Manufacturers</a:t>
            </a:r>
            <a:r>
              <a:rPr lang="de-DE" sz="1200" b="1" i="1" dirty="0" smtClean="0">
                <a:solidFill>
                  <a:srgbClr val="469100"/>
                </a:solidFill>
              </a:rPr>
              <a:t>”</a:t>
            </a:r>
            <a:endParaRPr lang="de-DE" sz="1200" b="1" i="1" dirty="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i="1" dirty="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dirty="0" err="1" smtClean="0">
                <a:solidFill>
                  <a:srgbClr val="469100"/>
                </a:solidFill>
              </a:rPr>
              <a:t>We</a:t>
            </a:r>
            <a:r>
              <a:rPr lang="de-DE" sz="1200" b="1" i="1" dirty="0" smtClean="0">
                <a:solidFill>
                  <a:srgbClr val="469100"/>
                </a:solidFill>
              </a:rPr>
              <a:t> </a:t>
            </a:r>
            <a:r>
              <a:rPr lang="de-DE" sz="1200" b="1" i="1" dirty="0" err="1" smtClean="0">
                <a:solidFill>
                  <a:srgbClr val="469100"/>
                </a:solidFill>
              </a:rPr>
              <a:t>want</a:t>
            </a:r>
            <a:r>
              <a:rPr lang="de-DE" sz="1200" b="1" i="1" dirty="0" smtClean="0">
                <a:solidFill>
                  <a:srgbClr val="469100"/>
                </a:solidFill>
              </a:rPr>
              <a:t> </a:t>
            </a:r>
            <a:r>
              <a:rPr lang="de-DE" sz="1200" b="1" i="1" dirty="0" err="1" smtClean="0">
                <a:solidFill>
                  <a:srgbClr val="469100"/>
                </a:solidFill>
              </a:rPr>
              <a:t>to</a:t>
            </a:r>
            <a:r>
              <a:rPr lang="de-DE" sz="1200" b="1" i="1" dirty="0" smtClean="0">
                <a:solidFill>
                  <a:srgbClr val="469100"/>
                </a:solidFill>
              </a:rPr>
              <a:t> </a:t>
            </a:r>
            <a:endParaRPr lang="de-DE" sz="1200" b="1" i="1" dirty="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solidFill>
                  <a:srgbClr val="469100"/>
                </a:solidFill>
              </a:rPr>
              <a:t>“Provide </a:t>
            </a:r>
            <a:r>
              <a:rPr lang="en-US" sz="1200" b="1" i="1" dirty="0">
                <a:solidFill>
                  <a:srgbClr val="469100"/>
                </a:solidFill>
              </a:rPr>
              <a:t>additional values to customers with </a:t>
            </a:r>
            <a:r>
              <a:rPr lang="de-DE" sz="1200" b="1" i="1" dirty="0" err="1" smtClean="0">
                <a:solidFill>
                  <a:srgbClr val="469100"/>
                </a:solidFill>
              </a:rPr>
              <a:t>our</a:t>
            </a:r>
            <a:r>
              <a:rPr lang="de-DE" sz="1200" b="1" i="1" dirty="0" smtClean="0">
                <a:solidFill>
                  <a:srgbClr val="469100"/>
                </a:solidFill>
              </a:rPr>
              <a:t> </a:t>
            </a:r>
            <a:r>
              <a:rPr lang="en-US" sz="1200" b="1" i="1" dirty="0" smtClean="0">
                <a:solidFill>
                  <a:srgbClr val="469100"/>
                </a:solidFill>
              </a:rPr>
              <a:t>digital services”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baseline="0" dirty="0" smtClean="0">
                <a:solidFill>
                  <a:srgbClr val="469100"/>
                </a:solidFill>
              </a:rPr>
              <a:t>“An </a:t>
            </a:r>
            <a:r>
              <a:rPr lang="de-DE" sz="1200" b="1" i="1" baseline="0" dirty="0" smtClean="0">
                <a:solidFill>
                  <a:srgbClr val="469100"/>
                </a:solidFill>
              </a:rPr>
              <a:t>easy </a:t>
            </a:r>
            <a:r>
              <a:rPr lang="de-DE" sz="1200" b="1" i="1" baseline="0" dirty="0" err="1" smtClean="0">
                <a:solidFill>
                  <a:srgbClr val="469100"/>
                </a:solidFill>
              </a:rPr>
              <a:t>way</a:t>
            </a:r>
            <a:r>
              <a:rPr lang="de-DE" sz="1200" b="1" i="1" baseline="0" dirty="0" smtClean="0">
                <a:solidFill>
                  <a:srgbClr val="469100"/>
                </a:solidFill>
              </a:rPr>
              <a:t> </a:t>
            </a:r>
            <a:r>
              <a:rPr lang="de-DE" sz="1200" b="1" i="1" baseline="0" dirty="0" err="1" smtClean="0">
                <a:solidFill>
                  <a:srgbClr val="469100"/>
                </a:solidFill>
              </a:rPr>
              <a:t>to</a:t>
            </a:r>
            <a:r>
              <a:rPr lang="de-DE" sz="1200" b="1" i="1" baseline="0" dirty="0" smtClean="0">
                <a:solidFill>
                  <a:srgbClr val="469100"/>
                </a:solidFill>
              </a:rPr>
              <a:t> </a:t>
            </a:r>
            <a:r>
              <a:rPr lang="de-DE" sz="1200" b="1" i="1" baseline="0" dirty="0" err="1" smtClean="0">
                <a:solidFill>
                  <a:srgbClr val="469100"/>
                </a:solidFill>
              </a:rPr>
              <a:t>implement</a:t>
            </a:r>
            <a:r>
              <a:rPr lang="de-DE" sz="1200" b="1" i="1" baseline="0" dirty="0" smtClean="0">
                <a:solidFill>
                  <a:srgbClr val="469100"/>
                </a:solidFill>
              </a:rPr>
              <a:t> a </a:t>
            </a:r>
            <a:r>
              <a:rPr lang="de-DE" sz="1200" b="1" i="1" baseline="0" dirty="0" err="1" smtClean="0">
                <a:solidFill>
                  <a:srgbClr val="469100"/>
                </a:solidFill>
              </a:rPr>
              <a:t>service</a:t>
            </a:r>
            <a:r>
              <a:rPr lang="de-DE" sz="1200" b="1" i="1" baseline="0" dirty="0" smtClean="0">
                <a:solidFill>
                  <a:srgbClr val="469100"/>
                </a:solidFill>
              </a:rPr>
              <a:t> c</a:t>
            </a:r>
            <a:r>
              <a:rPr lang="en-US" sz="1200" b="1" i="1" dirty="0" err="1" smtClean="0">
                <a:solidFill>
                  <a:srgbClr val="E86B60"/>
                </a:solidFill>
              </a:rPr>
              <a:t>hatbot</a:t>
            </a:r>
            <a:r>
              <a:rPr lang="en-US" sz="1200" b="1" i="1" dirty="0" smtClean="0">
                <a:solidFill>
                  <a:srgbClr val="E86B60"/>
                </a:solidFill>
              </a:rPr>
              <a:t>,</a:t>
            </a:r>
            <a:r>
              <a:rPr lang="en-US" sz="1200" b="1" i="1" baseline="0" dirty="0" smtClean="0">
                <a:solidFill>
                  <a:srgbClr val="E86B60"/>
                </a:solidFill>
              </a:rPr>
              <a:t> or easy access to our APIs”</a:t>
            </a:r>
            <a:endParaRPr lang="en-US" sz="1200" b="1" i="1" dirty="0">
              <a:solidFill>
                <a:srgbClr val="E86B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solidFill>
                  <a:srgbClr val="469100"/>
                </a:solidFill>
              </a:rPr>
              <a:t>“or product </a:t>
            </a:r>
            <a:r>
              <a:rPr lang="en-US" sz="1200" b="1" i="1" dirty="0" smtClean="0">
                <a:solidFill>
                  <a:srgbClr val="E86B60"/>
                </a:solidFill>
              </a:rPr>
              <a:t>upgrades on the Bosch marketplace</a:t>
            </a:r>
            <a:r>
              <a:rPr lang="en-US" sz="1200" b="1" i="1" dirty="0" smtClean="0">
                <a:solidFill>
                  <a:srgbClr val="469100"/>
                </a:solidFill>
              </a:rPr>
              <a:t>”</a:t>
            </a:r>
            <a:endParaRPr lang="en-US" sz="1200" b="1" i="1" dirty="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solidFill>
                  <a:srgbClr val="08427E"/>
                </a:solidFill>
              </a:rPr>
              <a:t>For the connected industry</a:t>
            </a:r>
            <a:r>
              <a:rPr lang="en-US" sz="1200" b="1" i="1" baseline="0" dirty="0" smtClean="0">
                <a:solidFill>
                  <a:srgbClr val="08427E"/>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baseline="0" dirty="0" smtClean="0">
                <a:solidFill>
                  <a:srgbClr val="08427E"/>
                </a:solidFill>
              </a:rPr>
              <a:t>we can offer an u</a:t>
            </a:r>
            <a:r>
              <a:rPr lang="en-US" sz="1200" b="1" i="1" dirty="0" smtClean="0">
                <a:solidFill>
                  <a:srgbClr val="08427E"/>
                </a:solidFill>
              </a:rPr>
              <a:t>nified </a:t>
            </a:r>
            <a:r>
              <a:rPr lang="en-US" sz="1200" b="1" i="1" dirty="0">
                <a:solidFill>
                  <a:srgbClr val="08427E"/>
                </a:solidFill>
              </a:rPr>
              <a:t>Control of machines via unique user interface (chat-like</a:t>
            </a:r>
            <a:r>
              <a:rPr lang="en-US" sz="1200" b="1" i="1" dirty="0" smtClean="0">
                <a:solidFill>
                  <a:srgbClr val="08427E"/>
                </a:solidFill>
              </a:rPr>
              <a:t>)</a:t>
            </a:r>
            <a:endParaRPr lang="de-DE" sz="1200" b="1" i="1" dirty="0">
              <a:solidFill>
                <a:srgbClr val="08427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solidFill>
                  <a:srgbClr val="08427E"/>
                </a:solidFill>
              </a:rPr>
              <a:t>We can</a:t>
            </a:r>
            <a:r>
              <a:rPr lang="en-US" sz="1200" b="1" i="1" baseline="0" dirty="0" smtClean="0">
                <a:solidFill>
                  <a:srgbClr val="08427E"/>
                </a:solidFill>
              </a:rPr>
              <a:t> offer a platform for the manufacturing staff to interact with their machines or colleagues</a:t>
            </a:r>
            <a:endParaRPr lang="en-US" sz="1200" b="1" i="1" dirty="0">
              <a:solidFill>
                <a:srgbClr val="08427E"/>
              </a:solidFill>
            </a:endParaRPr>
          </a:p>
          <a:p>
            <a:endParaRPr lang="de-DE" dirty="0"/>
          </a:p>
        </p:txBody>
      </p:sp>
      <p:sp>
        <p:nvSpPr>
          <p:cNvPr id="4" name="Foliennummernplatzhalter 3"/>
          <p:cNvSpPr>
            <a:spLocks noGrp="1"/>
          </p:cNvSpPr>
          <p:nvPr>
            <p:ph type="sldNum" sz="quarter" idx="10"/>
          </p:nvPr>
        </p:nvSpPr>
        <p:spPr/>
        <p:txBody>
          <a:bodyPr/>
          <a:lstStyle/>
          <a:p>
            <a:fld id="{7EEFDFC6-60D4-49A3-AB5E-9EE9423B0527}" type="slidenum">
              <a:rPr lang="en-GB" smtClean="0"/>
              <a:t>1</a:t>
            </a:fld>
            <a:endParaRPr lang="en-GB"/>
          </a:p>
        </p:txBody>
      </p:sp>
    </p:spTree>
    <p:extLst>
      <p:ext uri="{BB962C8B-B14F-4D97-AF65-F5344CB8AC3E}">
        <p14:creationId xmlns:p14="http://schemas.microsoft.com/office/powerpoint/2010/main" val="233143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dirty="0" err="1" smtClean="0">
                <a:solidFill>
                  <a:srgbClr val="469100"/>
                </a:solidFill>
              </a:rPr>
              <a:t>With</a:t>
            </a:r>
            <a:r>
              <a:rPr lang="de-DE" sz="1200" b="1" i="1" dirty="0" smtClean="0">
                <a:solidFill>
                  <a:srgbClr val="469100"/>
                </a:solidFill>
              </a:rPr>
              <a:t> </a:t>
            </a:r>
            <a:r>
              <a:rPr lang="de-DE" sz="1200" b="1" i="1" dirty="0" err="1" smtClean="0">
                <a:solidFill>
                  <a:srgbClr val="469100"/>
                </a:solidFill>
              </a:rPr>
              <a:t>the</a:t>
            </a:r>
            <a:r>
              <a:rPr lang="de-DE" sz="1200" b="1" i="1" dirty="0" smtClean="0">
                <a:solidFill>
                  <a:srgbClr val="469100"/>
                </a:solidFill>
              </a:rPr>
              <a:t> </a:t>
            </a:r>
            <a:r>
              <a:rPr lang="de-DE" sz="1200" b="1" i="1" dirty="0" err="1" smtClean="0">
                <a:solidFill>
                  <a:srgbClr val="469100"/>
                </a:solidFill>
              </a:rPr>
              <a:t>thingBook</a:t>
            </a:r>
            <a:r>
              <a:rPr lang="de-DE" sz="1200" b="1" i="1" dirty="0" smtClean="0">
                <a:solidFill>
                  <a:srgbClr val="469100"/>
                </a:solidFill>
              </a:rPr>
              <a:t> </a:t>
            </a:r>
            <a:r>
              <a:rPr lang="de-DE" sz="1200" b="1" i="1" dirty="0" err="1" smtClean="0">
                <a:solidFill>
                  <a:srgbClr val="469100"/>
                </a:solidFill>
              </a:rPr>
              <a:t>we</a:t>
            </a:r>
            <a:r>
              <a:rPr lang="de-DE" sz="1200" b="1" i="1" dirty="0" smtClean="0">
                <a:solidFill>
                  <a:srgbClr val="469100"/>
                </a:solidFill>
              </a:rPr>
              <a:t> </a:t>
            </a:r>
            <a:r>
              <a:rPr lang="de-DE" sz="1200" b="1" i="1" dirty="0" err="1" smtClean="0">
                <a:solidFill>
                  <a:srgbClr val="469100"/>
                </a:solidFill>
              </a:rPr>
              <a:t>want</a:t>
            </a:r>
            <a:r>
              <a:rPr lang="de-DE" sz="1200" b="1" i="1" dirty="0" smtClean="0">
                <a:solidFill>
                  <a:srgbClr val="469100"/>
                </a:solidFill>
              </a:rPr>
              <a:t> </a:t>
            </a:r>
            <a:r>
              <a:rPr lang="de-DE" sz="1200" b="1" i="1" dirty="0" err="1" smtClean="0">
                <a:solidFill>
                  <a:srgbClr val="469100"/>
                </a:solidFill>
              </a:rPr>
              <a:t>to</a:t>
            </a:r>
            <a:r>
              <a:rPr lang="de-DE" sz="1200" b="1" i="1" dirty="0" smtClean="0">
                <a:solidFill>
                  <a:srgbClr val="469100"/>
                </a:solidFill>
              </a:rPr>
              <a:t> </a:t>
            </a:r>
            <a:r>
              <a:rPr lang="de-DE" sz="1200" b="1" i="1" dirty="0" err="1" smtClean="0">
                <a:solidFill>
                  <a:srgbClr val="469100"/>
                </a:solidFill>
              </a:rPr>
              <a:t>put</a:t>
            </a:r>
            <a:r>
              <a:rPr lang="de-DE" sz="1200" b="1" i="1" dirty="0" smtClean="0">
                <a:solidFill>
                  <a:srgbClr val="469100"/>
                </a:solidFill>
              </a:rPr>
              <a:t> </a:t>
            </a:r>
            <a:r>
              <a:rPr lang="de-DE" sz="1200" b="1" i="1" dirty="0" err="1" smtClean="0">
                <a:solidFill>
                  <a:srgbClr val="469100"/>
                </a:solidFill>
              </a:rPr>
              <a:t>the</a:t>
            </a:r>
            <a:r>
              <a:rPr lang="de-DE" sz="1200" b="1" i="1" dirty="0" smtClean="0">
                <a:solidFill>
                  <a:srgbClr val="469100"/>
                </a:solidFill>
              </a:rPr>
              <a:t> </a:t>
            </a:r>
            <a:r>
              <a:rPr lang="de-DE" sz="1200" b="1" i="1" dirty="0" err="1" smtClean="0">
                <a:solidFill>
                  <a:srgbClr val="469100"/>
                </a:solidFill>
              </a:rPr>
              <a:t>user</a:t>
            </a:r>
            <a:r>
              <a:rPr lang="de-DE" sz="1200" b="1" i="1" dirty="0" smtClean="0">
                <a:solidFill>
                  <a:srgbClr val="469100"/>
                </a:solidFill>
              </a:rPr>
              <a:t> in </a:t>
            </a:r>
            <a:r>
              <a:rPr lang="de-DE" sz="1200" b="1" i="1" dirty="0" err="1" smtClean="0">
                <a:solidFill>
                  <a:srgbClr val="469100"/>
                </a:solidFill>
              </a:rPr>
              <a:t>the</a:t>
            </a:r>
            <a:r>
              <a:rPr lang="de-DE" sz="1200" b="1" i="1" dirty="0" smtClean="0">
                <a:solidFill>
                  <a:srgbClr val="469100"/>
                </a:solidFill>
              </a:rPr>
              <a:t> </a:t>
            </a:r>
            <a:r>
              <a:rPr lang="de-DE" sz="1200" b="1" i="1" dirty="0" err="1" smtClean="0">
                <a:solidFill>
                  <a:srgbClr val="469100"/>
                </a:solidFill>
              </a:rPr>
              <a:t>center</a:t>
            </a:r>
            <a:r>
              <a:rPr lang="de-DE" sz="1200" b="1" i="1" dirty="0" smtClean="0">
                <a:solidFill>
                  <a:srgbClr val="469100"/>
                </a:solidFill>
              </a:rPr>
              <a:t> </a:t>
            </a:r>
            <a:r>
              <a:rPr lang="de-DE" sz="1200" b="1" i="1" dirty="0" err="1" smtClean="0">
                <a:solidFill>
                  <a:srgbClr val="469100"/>
                </a:solidFill>
              </a:rPr>
              <a:t>of</a:t>
            </a:r>
            <a:r>
              <a:rPr lang="de-DE" sz="1200" b="1" i="1" dirty="0" smtClean="0">
                <a:solidFill>
                  <a:srgbClr val="46910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i="1" dirty="0" smtClean="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dirty="0" smtClean="0">
                <a:solidFill>
                  <a:srgbClr val="469100"/>
                </a:solidFill>
              </a:rPr>
              <a:t>“</a:t>
            </a:r>
            <a:r>
              <a:rPr lang="de-DE" sz="1200" b="1" i="1" dirty="0">
                <a:solidFill>
                  <a:srgbClr val="469100"/>
                </a:solidFill>
              </a:rPr>
              <a:t>Quick </a:t>
            </a:r>
            <a:r>
              <a:rPr lang="de-DE" sz="1200" b="1" i="1" dirty="0" err="1">
                <a:solidFill>
                  <a:srgbClr val="469100"/>
                </a:solidFill>
              </a:rPr>
              <a:t>and</a:t>
            </a:r>
            <a:r>
              <a:rPr lang="de-DE" sz="1200" b="1" i="1" dirty="0">
                <a:solidFill>
                  <a:srgbClr val="469100"/>
                </a:solidFill>
              </a:rPr>
              <a:t> relevant </a:t>
            </a:r>
            <a:r>
              <a:rPr lang="de-DE" sz="1200" b="1" i="1" dirty="0" err="1">
                <a:solidFill>
                  <a:srgbClr val="469100"/>
                </a:solidFill>
              </a:rPr>
              <a:t>information</a:t>
            </a:r>
            <a:r>
              <a:rPr lang="de-DE" sz="1200" b="1" i="1" dirty="0">
                <a:solidFill>
                  <a:srgbClr val="469100"/>
                </a:solidFill>
              </a:rPr>
              <a:t>, </a:t>
            </a:r>
            <a:r>
              <a:rPr lang="de-DE" sz="1200" b="1" i="1" dirty="0" smtClean="0">
                <a:solidFill>
                  <a:srgbClr val="469100"/>
                </a:solidFill>
              </a:rPr>
              <a:t>Machines, </a:t>
            </a:r>
            <a:r>
              <a:rPr lang="de-DE" sz="1200" b="1" i="1" dirty="0" err="1" smtClean="0">
                <a:solidFill>
                  <a:srgbClr val="469100"/>
                </a:solidFill>
              </a:rPr>
              <a:t>and</a:t>
            </a:r>
            <a:r>
              <a:rPr lang="de-DE" sz="1200" b="1" i="1" dirty="0" smtClean="0">
                <a:solidFill>
                  <a:srgbClr val="469100"/>
                </a:solidFill>
              </a:rPr>
              <a:t> </a:t>
            </a:r>
            <a:r>
              <a:rPr lang="de-DE" sz="1200" b="1" i="1" dirty="0" err="1" smtClean="0">
                <a:solidFill>
                  <a:srgbClr val="469100"/>
                </a:solidFill>
              </a:rPr>
              <a:t>Manufacturers</a:t>
            </a:r>
            <a:r>
              <a:rPr lang="de-DE" sz="1200" b="1" i="1" dirty="0" smtClean="0">
                <a:solidFill>
                  <a:srgbClr val="469100"/>
                </a:solidFill>
              </a:rPr>
              <a:t>”</a:t>
            </a:r>
            <a:endParaRPr lang="de-DE" sz="1200" b="1" i="1" dirty="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i="1" dirty="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dirty="0" err="1" smtClean="0">
                <a:solidFill>
                  <a:srgbClr val="469100"/>
                </a:solidFill>
              </a:rPr>
              <a:t>We</a:t>
            </a:r>
            <a:r>
              <a:rPr lang="de-DE" sz="1200" b="1" i="1" dirty="0" smtClean="0">
                <a:solidFill>
                  <a:srgbClr val="469100"/>
                </a:solidFill>
              </a:rPr>
              <a:t> </a:t>
            </a:r>
            <a:r>
              <a:rPr lang="de-DE" sz="1200" b="1" i="1" dirty="0" err="1" smtClean="0">
                <a:solidFill>
                  <a:srgbClr val="469100"/>
                </a:solidFill>
              </a:rPr>
              <a:t>want</a:t>
            </a:r>
            <a:r>
              <a:rPr lang="de-DE" sz="1200" b="1" i="1" dirty="0" smtClean="0">
                <a:solidFill>
                  <a:srgbClr val="469100"/>
                </a:solidFill>
              </a:rPr>
              <a:t> </a:t>
            </a:r>
            <a:r>
              <a:rPr lang="de-DE" sz="1200" b="1" i="1" dirty="0" err="1" smtClean="0">
                <a:solidFill>
                  <a:srgbClr val="469100"/>
                </a:solidFill>
              </a:rPr>
              <a:t>to</a:t>
            </a:r>
            <a:r>
              <a:rPr lang="de-DE" sz="1200" b="1" i="1" dirty="0" smtClean="0">
                <a:solidFill>
                  <a:srgbClr val="469100"/>
                </a:solidFill>
              </a:rPr>
              <a:t> </a:t>
            </a:r>
            <a:endParaRPr lang="de-DE" sz="1200" b="1" i="1" dirty="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solidFill>
                  <a:srgbClr val="469100"/>
                </a:solidFill>
              </a:rPr>
              <a:t>“Provide </a:t>
            </a:r>
            <a:r>
              <a:rPr lang="en-US" sz="1200" b="1" i="1" dirty="0">
                <a:solidFill>
                  <a:srgbClr val="469100"/>
                </a:solidFill>
              </a:rPr>
              <a:t>additional values to customers with </a:t>
            </a:r>
            <a:r>
              <a:rPr lang="de-DE" sz="1200" b="1" i="1" dirty="0" err="1" smtClean="0">
                <a:solidFill>
                  <a:srgbClr val="469100"/>
                </a:solidFill>
              </a:rPr>
              <a:t>our</a:t>
            </a:r>
            <a:r>
              <a:rPr lang="de-DE" sz="1200" b="1" i="1" dirty="0" smtClean="0">
                <a:solidFill>
                  <a:srgbClr val="469100"/>
                </a:solidFill>
              </a:rPr>
              <a:t> </a:t>
            </a:r>
            <a:r>
              <a:rPr lang="en-US" sz="1200" b="1" i="1" dirty="0" smtClean="0">
                <a:solidFill>
                  <a:srgbClr val="469100"/>
                </a:solidFill>
              </a:rPr>
              <a:t>digital services”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baseline="0" dirty="0" smtClean="0">
                <a:solidFill>
                  <a:srgbClr val="469100"/>
                </a:solidFill>
              </a:rPr>
              <a:t>“An </a:t>
            </a:r>
            <a:r>
              <a:rPr lang="de-DE" sz="1200" b="1" i="1" baseline="0" dirty="0" smtClean="0">
                <a:solidFill>
                  <a:srgbClr val="469100"/>
                </a:solidFill>
              </a:rPr>
              <a:t>easy </a:t>
            </a:r>
            <a:r>
              <a:rPr lang="de-DE" sz="1200" b="1" i="1" baseline="0" dirty="0" err="1" smtClean="0">
                <a:solidFill>
                  <a:srgbClr val="469100"/>
                </a:solidFill>
              </a:rPr>
              <a:t>way</a:t>
            </a:r>
            <a:r>
              <a:rPr lang="de-DE" sz="1200" b="1" i="1" baseline="0" dirty="0" smtClean="0">
                <a:solidFill>
                  <a:srgbClr val="469100"/>
                </a:solidFill>
              </a:rPr>
              <a:t> </a:t>
            </a:r>
            <a:r>
              <a:rPr lang="de-DE" sz="1200" b="1" i="1" baseline="0" dirty="0" err="1" smtClean="0">
                <a:solidFill>
                  <a:srgbClr val="469100"/>
                </a:solidFill>
              </a:rPr>
              <a:t>to</a:t>
            </a:r>
            <a:r>
              <a:rPr lang="de-DE" sz="1200" b="1" i="1" baseline="0" dirty="0" smtClean="0">
                <a:solidFill>
                  <a:srgbClr val="469100"/>
                </a:solidFill>
              </a:rPr>
              <a:t> </a:t>
            </a:r>
            <a:r>
              <a:rPr lang="de-DE" sz="1200" b="1" i="1" baseline="0" dirty="0" err="1" smtClean="0">
                <a:solidFill>
                  <a:srgbClr val="469100"/>
                </a:solidFill>
              </a:rPr>
              <a:t>implement</a:t>
            </a:r>
            <a:r>
              <a:rPr lang="de-DE" sz="1200" b="1" i="1" baseline="0" dirty="0" smtClean="0">
                <a:solidFill>
                  <a:srgbClr val="469100"/>
                </a:solidFill>
              </a:rPr>
              <a:t> a </a:t>
            </a:r>
            <a:r>
              <a:rPr lang="de-DE" sz="1200" b="1" i="1" baseline="0" dirty="0" err="1" smtClean="0">
                <a:solidFill>
                  <a:srgbClr val="469100"/>
                </a:solidFill>
              </a:rPr>
              <a:t>service</a:t>
            </a:r>
            <a:r>
              <a:rPr lang="de-DE" sz="1200" b="1" i="1" baseline="0" dirty="0" smtClean="0">
                <a:solidFill>
                  <a:srgbClr val="469100"/>
                </a:solidFill>
              </a:rPr>
              <a:t> c</a:t>
            </a:r>
            <a:r>
              <a:rPr lang="en-US" sz="1200" b="1" i="1" dirty="0" err="1" smtClean="0">
                <a:solidFill>
                  <a:srgbClr val="E86B60"/>
                </a:solidFill>
              </a:rPr>
              <a:t>hatbot</a:t>
            </a:r>
            <a:r>
              <a:rPr lang="en-US" sz="1200" b="1" i="1" dirty="0" smtClean="0">
                <a:solidFill>
                  <a:srgbClr val="E86B60"/>
                </a:solidFill>
              </a:rPr>
              <a:t>,</a:t>
            </a:r>
            <a:r>
              <a:rPr lang="en-US" sz="1200" b="1" i="1" baseline="0" dirty="0" smtClean="0">
                <a:solidFill>
                  <a:srgbClr val="E86B60"/>
                </a:solidFill>
              </a:rPr>
              <a:t> or easy access to our APIs”</a:t>
            </a:r>
            <a:endParaRPr lang="en-US" sz="1200" b="1" i="1" dirty="0">
              <a:solidFill>
                <a:srgbClr val="E86B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solidFill>
                  <a:srgbClr val="469100"/>
                </a:solidFill>
              </a:rPr>
              <a:t>“or product </a:t>
            </a:r>
            <a:r>
              <a:rPr lang="en-US" sz="1200" b="1" i="1" dirty="0" smtClean="0">
                <a:solidFill>
                  <a:srgbClr val="E86B60"/>
                </a:solidFill>
              </a:rPr>
              <a:t>upgrades on the Bosch marketplace</a:t>
            </a:r>
            <a:r>
              <a:rPr lang="en-US" sz="1200" b="1" i="1" dirty="0" smtClean="0">
                <a:solidFill>
                  <a:srgbClr val="469100"/>
                </a:solidFill>
              </a:rPr>
              <a:t>”</a:t>
            </a:r>
            <a:endParaRPr lang="en-US" sz="1200" b="1" i="1" dirty="0">
              <a:solidFill>
                <a:srgbClr val="4691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solidFill>
                  <a:srgbClr val="08427E"/>
                </a:solidFill>
              </a:rPr>
              <a:t>For the connected industry</a:t>
            </a:r>
            <a:r>
              <a:rPr lang="en-US" sz="1200" b="1" i="1" baseline="0" dirty="0" smtClean="0">
                <a:solidFill>
                  <a:srgbClr val="08427E"/>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baseline="0" dirty="0" smtClean="0">
                <a:solidFill>
                  <a:srgbClr val="08427E"/>
                </a:solidFill>
              </a:rPr>
              <a:t>we can offer an u</a:t>
            </a:r>
            <a:r>
              <a:rPr lang="en-US" sz="1200" b="1" i="1" dirty="0" smtClean="0">
                <a:solidFill>
                  <a:srgbClr val="08427E"/>
                </a:solidFill>
              </a:rPr>
              <a:t>nified </a:t>
            </a:r>
            <a:r>
              <a:rPr lang="en-US" sz="1200" b="1" i="1" dirty="0">
                <a:solidFill>
                  <a:srgbClr val="08427E"/>
                </a:solidFill>
              </a:rPr>
              <a:t>Control of machines via unique user interface (chat-like</a:t>
            </a:r>
            <a:r>
              <a:rPr lang="en-US" sz="1200" b="1" i="1" dirty="0" smtClean="0">
                <a:solidFill>
                  <a:srgbClr val="08427E"/>
                </a:solidFill>
              </a:rPr>
              <a:t>)</a:t>
            </a:r>
            <a:endParaRPr lang="de-DE" sz="1200" b="1" i="1" dirty="0">
              <a:solidFill>
                <a:srgbClr val="08427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solidFill>
                  <a:srgbClr val="08427E"/>
                </a:solidFill>
              </a:rPr>
              <a:t>We can</a:t>
            </a:r>
            <a:r>
              <a:rPr lang="en-US" sz="1200" b="1" i="1" baseline="0" dirty="0" smtClean="0">
                <a:solidFill>
                  <a:srgbClr val="08427E"/>
                </a:solidFill>
              </a:rPr>
              <a:t> offer a platform for the manufacturing staff to interact with their machines or colleagues</a:t>
            </a:r>
            <a:endParaRPr lang="en-US" sz="1200" b="1" i="1" dirty="0">
              <a:solidFill>
                <a:srgbClr val="08427E"/>
              </a:solidFill>
            </a:endParaRPr>
          </a:p>
          <a:p>
            <a:endParaRPr lang="de-DE" dirty="0"/>
          </a:p>
        </p:txBody>
      </p:sp>
      <p:sp>
        <p:nvSpPr>
          <p:cNvPr id="4" name="Foliennummernplatzhalter 3"/>
          <p:cNvSpPr>
            <a:spLocks noGrp="1"/>
          </p:cNvSpPr>
          <p:nvPr>
            <p:ph type="sldNum" sz="quarter" idx="10"/>
          </p:nvPr>
        </p:nvSpPr>
        <p:spPr/>
        <p:txBody>
          <a:bodyPr/>
          <a:lstStyle/>
          <a:p>
            <a:fld id="{7EEFDFC6-60D4-49A3-AB5E-9EE9423B0527}" type="slidenum">
              <a:rPr lang="en-GB" smtClean="0"/>
              <a:t>2</a:t>
            </a:fld>
            <a:endParaRPr lang="en-GB"/>
          </a:p>
        </p:txBody>
      </p:sp>
    </p:spTree>
    <p:extLst>
      <p:ext uri="{BB962C8B-B14F-4D97-AF65-F5344CB8AC3E}">
        <p14:creationId xmlns:p14="http://schemas.microsoft.com/office/powerpoint/2010/main" val="3226766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Our</a:t>
            </a:r>
            <a:r>
              <a:rPr lang="de-DE" baseline="0" dirty="0" smtClean="0"/>
              <a:t> </a:t>
            </a:r>
            <a:r>
              <a:rPr lang="de-DE" baseline="0" dirty="0" err="1" smtClean="0"/>
              <a:t>account</a:t>
            </a:r>
            <a:r>
              <a:rPr lang="de-DE" baseline="0" dirty="0" smtClean="0"/>
              <a:t> </a:t>
            </a:r>
            <a:r>
              <a:rPr lang="de-DE" baseline="0" dirty="0" err="1" smtClean="0"/>
              <a:t>concept</a:t>
            </a:r>
            <a:r>
              <a:rPr lang="de-DE" baseline="0" dirty="0" smtClean="0"/>
              <a:t> </a:t>
            </a:r>
            <a:r>
              <a:rPr lang="de-DE" baseline="0" dirty="0" err="1" smtClean="0"/>
              <a:t>is</a:t>
            </a:r>
            <a:r>
              <a:rPr lang="de-DE" baseline="0" dirty="0" smtClean="0"/>
              <a:t> </a:t>
            </a:r>
            <a:r>
              <a:rPr lang="de-DE" baseline="0" dirty="0" err="1" smtClean="0"/>
              <a:t>similar</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leading</a:t>
            </a:r>
            <a:r>
              <a:rPr lang="de-DE" baseline="0" dirty="0" smtClean="0"/>
              <a:t> </a:t>
            </a:r>
            <a:r>
              <a:rPr lang="de-DE" baseline="0" dirty="0" err="1" smtClean="0"/>
              <a:t>messenger</a:t>
            </a:r>
            <a:r>
              <a:rPr lang="de-DE" baseline="0" dirty="0" smtClean="0"/>
              <a:t> </a:t>
            </a:r>
            <a:r>
              <a:rPr lang="de-DE" baseline="0" dirty="0" err="1" smtClean="0"/>
              <a:t>applications</a:t>
            </a:r>
            <a:r>
              <a:rPr lang="de-DE" baseline="0" dirty="0" smtClean="0"/>
              <a:t>, </a:t>
            </a:r>
            <a:r>
              <a:rPr lang="de-DE" baseline="0" dirty="0" err="1" smtClean="0"/>
              <a:t>we</a:t>
            </a:r>
            <a:r>
              <a:rPr lang="de-DE" baseline="0" dirty="0" smtClean="0"/>
              <a:t> </a:t>
            </a:r>
            <a:r>
              <a:rPr lang="de-DE" baseline="0" dirty="0" err="1" smtClean="0"/>
              <a:t>have</a:t>
            </a:r>
            <a:r>
              <a:rPr lang="de-DE" baseline="0" dirty="0" smtClean="0"/>
              <a:t> </a:t>
            </a:r>
            <a:r>
              <a:rPr lang="de-DE" baseline="0" dirty="0" err="1" smtClean="0"/>
              <a:t>two</a:t>
            </a:r>
            <a:r>
              <a:rPr lang="de-DE" baseline="0" dirty="0" smtClean="0"/>
              <a:t> </a:t>
            </a:r>
            <a:r>
              <a:rPr lang="de-DE" baseline="0" dirty="0" err="1" smtClean="0"/>
              <a:t>main</a:t>
            </a:r>
            <a:r>
              <a:rPr lang="de-DE" baseline="0" dirty="0" smtClean="0"/>
              <a:t> </a:t>
            </a:r>
            <a:r>
              <a:rPr lang="de-DE" baseline="0" dirty="0" err="1" smtClean="0"/>
              <a:t>types</a:t>
            </a:r>
            <a:r>
              <a:rPr lang="de-DE" baseline="0" dirty="0" smtClean="0"/>
              <a:t> </a:t>
            </a:r>
            <a:r>
              <a:rPr lang="de-DE" baseline="0" dirty="0" err="1" smtClean="0"/>
              <a:t>of</a:t>
            </a:r>
            <a:r>
              <a:rPr lang="de-DE" baseline="0" dirty="0" smtClean="0"/>
              <a:t> </a:t>
            </a:r>
            <a:r>
              <a:rPr lang="de-DE" baseline="0" dirty="0" err="1" smtClean="0"/>
              <a:t>accounts</a:t>
            </a:r>
            <a:r>
              <a:rPr lang="de-DE" baseline="0" dirty="0" smtClean="0"/>
              <a:t>:</a:t>
            </a:r>
          </a:p>
          <a:p>
            <a:endParaRPr lang="de-DE" baseline="0" dirty="0" smtClean="0"/>
          </a:p>
          <a:p>
            <a:r>
              <a:rPr lang="de-DE" baseline="0" dirty="0" smtClean="0"/>
              <a:t>User Accounts</a:t>
            </a:r>
          </a:p>
          <a:p>
            <a:r>
              <a:rPr lang="de-DE" baseline="0" dirty="0" smtClean="0"/>
              <a:t>Public Accounts</a:t>
            </a:r>
          </a:p>
          <a:p>
            <a:endParaRPr lang="de-DE" baseline="0" dirty="0" smtClean="0"/>
          </a:p>
          <a:p>
            <a:r>
              <a:rPr lang="de-DE" baseline="0" dirty="0" err="1" smtClean="0"/>
              <a:t>Our</a:t>
            </a:r>
            <a:r>
              <a:rPr lang="de-DE" baseline="0" dirty="0" smtClean="0"/>
              <a:t> Public </a:t>
            </a:r>
            <a:r>
              <a:rPr lang="de-DE" baseline="0" dirty="0" err="1" smtClean="0"/>
              <a:t>accounts</a:t>
            </a:r>
            <a:r>
              <a:rPr lang="de-DE" baseline="0" dirty="0" smtClean="0"/>
              <a:t> </a:t>
            </a:r>
            <a:r>
              <a:rPr lang="de-DE" baseline="0" dirty="0" err="1" smtClean="0"/>
              <a:t>have</a:t>
            </a:r>
            <a:r>
              <a:rPr lang="de-DE" baseline="0" dirty="0" smtClean="0"/>
              <a:t> </a:t>
            </a:r>
            <a:r>
              <a:rPr lang="de-DE" baseline="0" dirty="0" err="1" smtClean="0"/>
              <a:t>three</a:t>
            </a:r>
            <a:r>
              <a:rPr lang="de-DE" baseline="0" dirty="0" smtClean="0"/>
              <a:t> different sub-</a:t>
            </a:r>
            <a:r>
              <a:rPr lang="de-DE" baseline="0" dirty="0" err="1" smtClean="0"/>
              <a:t>types</a:t>
            </a:r>
            <a:r>
              <a:rPr lang="de-DE" baseline="0" dirty="0" smtClean="0"/>
              <a:t>:</a:t>
            </a:r>
          </a:p>
          <a:p>
            <a:endParaRPr lang="de-DE" baseline="0" dirty="0" smtClean="0"/>
          </a:p>
          <a:p>
            <a:r>
              <a:rPr lang="de-DE" baseline="0" dirty="0" err="1" smtClean="0"/>
              <a:t>Product</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actual</a:t>
            </a:r>
            <a:r>
              <a:rPr lang="de-DE" baseline="0" dirty="0" smtClean="0"/>
              <a:t> </a:t>
            </a:r>
            <a:r>
              <a:rPr lang="de-DE" baseline="0" dirty="0" err="1" smtClean="0"/>
              <a:t>instances</a:t>
            </a:r>
            <a:r>
              <a:rPr lang="de-DE" baseline="0" dirty="0" smtClean="0"/>
              <a:t> </a:t>
            </a:r>
            <a:r>
              <a:rPr lang="de-DE" baseline="0" dirty="0" err="1" smtClean="0"/>
              <a:t>of</a:t>
            </a:r>
            <a:r>
              <a:rPr lang="de-DE" baseline="0" dirty="0" smtClean="0"/>
              <a:t> „</a:t>
            </a:r>
            <a:r>
              <a:rPr lang="de-DE" baseline="0" dirty="0" err="1" smtClean="0"/>
              <a:t>things</a:t>
            </a:r>
            <a:r>
              <a:rPr lang="de-DE" baseline="0" dirty="0" smtClean="0"/>
              <a:t>“ </a:t>
            </a:r>
            <a:r>
              <a:rPr lang="de-DE" baseline="0" dirty="0" err="1" smtClean="0"/>
              <a:t>or</a:t>
            </a:r>
            <a:r>
              <a:rPr lang="de-DE" baseline="0" dirty="0" smtClean="0"/>
              <a:t> </a:t>
            </a:r>
            <a:r>
              <a:rPr lang="de-DE" baseline="0" dirty="0" err="1" smtClean="0"/>
              <a:t>machines</a:t>
            </a:r>
            <a:r>
              <a:rPr lang="de-DE" baseline="0" dirty="0" smtClean="0"/>
              <a:t> like </a:t>
            </a:r>
            <a:r>
              <a:rPr lang="de-DE" baseline="0" dirty="0" err="1" smtClean="0"/>
              <a:t>the</a:t>
            </a:r>
            <a:r>
              <a:rPr lang="de-DE" baseline="0" dirty="0" smtClean="0"/>
              <a:t> </a:t>
            </a:r>
            <a:r>
              <a:rPr lang="de-DE" baseline="0" dirty="0" err="1" smtClean="0"/>
              <a:t>robot</a:t>
            </a:r>
            <a:r>
              <a:rPr lang="de-DE" baseline="0" dirty="0" smtClean="0"/>
              <a:t> in </a:t>
            </a:r>
            <a:r>
              <a:rPr lang="de-DE" baseline="0" dirty="0" err="1" smtClean="0"/>
              <a:t>the</a:t>
            </a:r>
            <a:r>
              <a:rPr lang="de-DE" baseline="0" dirty="0" smtClean="0"/>
              <a:t> </a:t>
            </a:r>
            <a:r>
              <a:rPr lang="de-DE" baseline="0" dirty="0" err="1" smtClean="0"/>
              <a:t>image</a:t>
            </a:r>
            <a:r>
              <a:rPr lang="de-DE" baseline="0" dirty="0" smtClean="0"/>
              <a:t>.</a:t>
            </a:r>
          </a:p>
          <a:p>
            <a:r>
              <a:rPr lang="de-DE" dirty="0" smtClean="0"/>
              <a:t>Service Accounts,</a:t>
            </a:r>
            <a:r>
              <a:rPr lang="de-DE" baseline="0" dirty="0" smtClean="0"/>
              <a:t> </a:t>
            </a:r>
            <a:r>
              <a:rPr lang="de-DE" baseline="0" dirty="0" err="1" smtClean="0"/>
              <a:t>for</a:t>
            </a:r>
            <a:r>
              <a:rPr lang="de-DE" baseline="0" dirty="0" smtClean="0"/>
              <a:t> </a:t>
            </a:r>
            <a:r>
              <a:rPr lang="de-DE" baseline="0" dirty="0" err="1" smtClean="0"/>
              <a:t>dealer</a:t>
            </a:r>
            <a:r>
              <a:rPr lang="de-DE" baseline="0" dirty="0" smtClean="0"/>
              <a:t> </a:t>
            </a:r>
            <a:r>
              <a:rPr lang="de-DE" baseline="0" dirty="0" err="1" smtClean="0"/>
              <a:t>and</a:t>
            </a:r>
            <a:r>
              <a:rPr lang="de-DE" baseline="0" dirty="0" smtClean="0"/>
              <a:t> </a:t>
            </a:r>
            <a:r>
              <a:rPr lang="de-DE" baseline="0" dirty="0" err="1" smtClean="0"/>
              <a:t>service</a:t>
            </a:r>
            <a:r>
              <a:rPr lang="de-DE" baseline="0" dirty="0" smtClean="0"/>
              <a:t> </a:t>
            </a:r>
            <a:r>
              <a:rPr lang="de-DE" baseline="0" dirty="0" err="1" smtClean="0"/>
              <a:t>companies</a:t>
            </a:r>
            <a:r>
              <a:rPr lang="de-DE" baseline="0" dirty="0" smtClean="0"/>
              <a:t> </a:t>
            </a:r>
            <a:r>
              <a:rPr lang="de-DE" baseline="0" dirty="0" err="1" smtClean="0"/>
              <a:t>looking</a:t>
            </a:r>
            <a:r>
              <a:rPr lang="de-DE" baseline="0" dirty="0" smtClean="0"/>
              <a:t> </a:t>
            </a:r>
            <a:r>
              <a:rPr lang="de-DE" baseline="0" dirty="0" err="1" smtClean="0"/>
              <a:t>for</a:t>
            </a:r>
            <a:r>
              <a:rPr lang="de-DE" baseline="0" dirty="0" smtClean="0"/>
              <a:t> a </a:t>
            </a:r>
            <a:r>
              <a:rPr lang="de-DE" baseline="0" dirty="0" err="1" smtClean="0"/>
              <a:t>better</a:t>
            </a:r>
            <a:r>
              <a:rPr lang="de-DE" baseline="0" dirty="0" smtClean="0"/>
              <a:t> </a:t>
            </a:r>
            <a:r>
              <a:rPr lang="de-DE" baseline="0" dirty="0" err="1" smtClean="0"/>
              <a:t>communication</a:t>
            </a:r>
            <a:r>
              <a:rPr lang="de-DE" baseline="0" dirty="0" smtClean="0"/>
              <a:t> </a:t>
            </a:r>
            <a:r>
              <a:rPr lang="de-DE" baseline="0" dirty="0" err="1" smtClean="0"/>
              <a:t>mechanism</a:t>
            </a:r>
            <a:r>
              <a:rPr lang="de-DE" baseline="0" dirty="0" smtClean="0"/>
              <a:t>.</a:t>
            </a:r>
          </a:p>
          <a:p>
            <a:r>
              <a:rPr lang="de-DE" baseline="0" dirty="0" smtClean="0"/>
              <a:t>Company, </a:t>
            </a:r>
            <a:r>
              <a:rPr lang="de-DE" baseline="0" dirty="0" err="1" smtClean="0"/>
              <a:t>For</a:t>
            </a:r>
            <a:r>
              <a:rPr lang="de-DE" baseline="0" dirty="0" smtClean="0"/>
              <a:t> </a:t>
            </a:r>
            <a:r>
              <a:rPr lang="de-DE" baseline="0" dirty="0" err="1" smtClean="0"/>
              <a:t>manufacturers</a:t>
            </a:r>
            <a:r>
              <a:rPr lang="de-DE" baseline="0" dirty="0" smtClean="0"/>
              <a:t> </a:t>
            </a:r>
            <a:r>
              <a:rPr lang="de-DE" baseline="0" dirty="0" err="1" smtClean="0"/>
              <a:t>looking</a:t>
            </a:r>
            <a:r>
              <a:rPr lang="de-DE" baseline="0" dirty="0" smtClean="0"/>
              <a:t> </a:t>
            </a:r>
            <a:r>
              <a:rPr lang="de-DE" baseline="0" dirty="0" err="1" smtClean="0"/>
              <a:t>to</a:t>
            </a:r>
            <a:r>
              <a:rPr lang="de-DE" baseline="0" dirty="0" smtClean="0"/>
              <a:t> promote </a:t>
            </a:r>
            <a:r>
              <a:rPr lang="de-DE" baseline="0" dirty="0" err="1" smtClean="0"/>
              <a:t>families</a:t>
            </a:r>
            <a:r>
              <a:rPr lang="de-DE" baseline="0" dirty="0" smtClean="0"/>
              <a:t> </a:t>
            </a:r>
            <a:r>
              <a:rPr lang="de-DE" baseline="0" dirty="0" err="1" smtClean="0"/>
              <a:t>of</a:t>
            </a:r>
            <a:r>
              <a:rPr lang="de-DE" baseline="0" dirty="0" smtClean="0"/>
              <a:t> </a:t>
            </a:r>
            <a:r>
              <a:rPr lang="de-DE" baseline="0" dirty="0" err="1" smtClean="0"/>
              <a:t>products</a:t>
            </a:r>
            <a:r>
              <a:rPr lang="de-DE" baseline="0" dirty="0" smtClean="0"/>
              <a:t> </a:t>
            </a:r>
            <a:r>
              <a:rPr lang="de-DE" baseline="0" dirty="0" err="1" smtClean="0"/>
              <a:t>or</a:t>
            </a:r>
            <a:r>
              <a:rPr lang="de-DE" baseline="0" dirty="0" smtClean="0"/>
              <a:t> a </a:t>
            </a:r>
            <a:r>
              <a:rPr lang="de-DE" baseline="0" dirty="0" err="1" smtClean="0"/>
              <a:t>direct</a:t>
            </a:r>
            <a:r>
              <a:rPr lang="de-DE" baseline="0" dirty="0" smtClean="0"/>
              <a:t> </a:t>
            </a:r>
            <a:r>
              <a:rPr lang="de-DE" baseline="0" dirty="0" err="1" smtClean="0"/>
              <a:t>communication</a:t>
            </a:r>
            <a:r>
              <a:rPr lang="de-DE" baseline="0" dirty="0" smtClean="0"/>
              <a:t> </a:t>
            </a:r>
            <a:r>
              <a:rPr lang="de-DE" baseline="0" dirty="0" err="1" smtClean="0"/>
              <a:t>channel</a:t>
            </a:r>
            <a:r>
              <a:rPr lang="de-DE" baseline="0" dirty="0" smtClean="0"/>
              <a:t> </a:t>
            </a:r>
            <a:r>
              <a:rPr lang="de-DE" baseline="0" dirty="0" err="1" smtClean="0"/>
              <a:t>with</a:t>
            </a:r>
            <a:r>
              <a:rPr lang="de-DE" baseline="0" dirty="0" smtClean="0"/>
              <a:t> </a:t>
            </a:r>
            <a:r>
              <a:rPr lang="de-DE" baseline="0" dirty="0" err="1" smtClean="0"/>
              <a:t>customers</a:t>
            </a:r>
            <a:r>
              <a:rPr lang="de-DE" baseline="0" dirty="0" smtClean="0"/>
              <a:t>.</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7EEFDFC6-60D4-49A3-AB5E-9EE9423B0527}" type="slidenum">
              <a:rPr lang="en-GB" smtClean="0"/>
              <a:t>3</a:t>
            </a:fld>
            <a:endParaRPr lang="en-GB"/>
          </a:p>
        </p:txBody>
      </p:sp>
    </p:spTree>
    <p:extLst>
      <p:ext uri="{BB962C8B-B14F-4D97-AF65-F5344CB8AC3E}">
        <p14:creationId xmlns:p14="http://schemas.microsoft.com/office/powerpoint/2010/main" val="423738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version of the </a:t>
            </a:r>
            <a:r>
              <a:rPr lang="en-US" dirty="0" err="1" smtClean="0"/>
              <a:t>ThingBook</a:t>
            </a:r>
            <a:r>
              <a:rPr lang="en-US" baseline="0" dirty="0" smtClean="0"/>
              <a:t> is a messaging app, really bringing people, products and services together.</a:t>
            </a:r>
          </a:p>
          <a:p>
            <a:endParaRPr lang="en-US" baseline="0" dirty="0" smtClean="0"/>
          </a:p>
          <a:p>
            <a:r>
              <a:rPr lang="en-US" baseline="0" dirty="0" smtClean="0"/>
              <a:t>** CHANGE SLIDE **</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EEFDFC6-60D4-49A3-AB5E-9EE9423B0527}" type="slidenum">
              <a:rPr lang="en-GB" smtClean="0"/>
              <a:t>4</a:t>
            </a:fld>
            <a:endParaRPr lang="en-GB"/>
          </a:p>
        </p:txBody>
      </p:sp>
    </p:spTree>
    <p:extLst>
      <p:ext uri="{BB962C8B-B14F-4D97-AF65-F5344CB8AC3E}">
        <p14:creationId xmlns:p14="http://schemas.microsoft.com/office/powerpoint/2010/main" val="2008250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defTabSz="1387511">
              <a:defRPr/>
            </a:pPr>
            <a:fld id="{DD89A916-4653-4BDF-9D3C-FD232177E47F}" type="slidenum">
              <a:rPr lang="en-US">
                <a:solidFill>
                  <a:prstClr val="black"/>
                </a:solidFill>
                <a:latin typeface="Bosch Office Sans" pitchFamily="2" charset="0"/>
              </a:rPr>
              <a:pPr defTabSz="1387511">
                <a:defRPr/>
              </a:pPr>
              <a:t>5</a:t>
            </a:fld>
            <a:endParaRPr lang="en-US" dirty="0">
              <a:solidFill>
                <a:prstClr val="black"/>
              </a:solidFill>
              <a:latin typeface="Bosch Office Sans" pitchFamily="2" charset="0"/>
            </a:endParaRPr>
          </a:p>
        </p:txBody>
      </p:sp>
    </p:spTree>
    <p:extLst>
      <p:ext uri="{BB962C8B-B14F-4D97-AF65-F5344CB8AC3E}">
        <p14:creationId xmlns:p14="http://schemas.microsoft.com/office/powerpoint/2010/main" val="165550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92664" y="6908710"/>
            <a:ext cx="7941310" cy="6726773"/>
          </a:xfrm>
        </p:spPr>
        <p:txBody>
          <a:bodyPr/>
          <a:lstStyle/>
          <a:p>
            <a:r>
              <a:rPr lang="en-US" b="1" dirty="0" smtClean="0"/>
              <a:t>Salient Components of the architecture</a:t>
            </a:r>
          </a:p>
          <a:p>
            <a:r>
              <a:rPr lang="en-US" dirty="0" smtClean="0"/>
              <a:t>The API Gateway is itself a </a:t>
            </a:r>
            <a:r>
              <a:rPr lang="en-US" dirty="0" err="1" smtClean="0"/>
              <a:t>Microservice</a:t>
            </a:r>
            <a:r>
              <a:rPr lang="en-US" dirty="0" smtClean="0"/>
              <a:t> which uses </a:t>
            </a:r>
            <a:r>
              <a:rPr lang="en-US" dirty="0" err="1" smtClean="0"/>
              <a:t>Netfix</a:t>
            </a:r>
            <a:r>
              <a:rPr lang="en-US" dirty="0" smtClean="0"/>
              <a:t> library, </a:t>
            </a:r>
            <a:r>
              <a:rPr lang="en-US" dirty="0" err="1" smtClean="0"/>
              <a:t>Zuul</a:t>
            </a:r>
            <a:r>
              <a:rPr lang="en-US" dirty="0" smtClean="0"/>
              <a:t>.</a:t>
            </a:r>
          </a:p>
          <a:p>
            <a:r>
              <a:rPr lang="en-US" dirty="0" smtClean="0"/>
              <a:t>The API Gateway authenticates users by communicating with </a:t>
            </a:r>
            <a:r>
              <a:rPr lang="en-US" dirty="0" err="1" smtClean="0"/>
              <a:t>eIDP</a:t>
            </a:r>
            <a:r>
              <a:rPr lang="en-US" dirty="0" smtClean="0"/>
              <a:t> authorization service.</a:t>
            </a:r>
          </a:p>
          <a:p>
            <a:r>
              <a:rPr lang="en-US" dirty="0" smtClean="0"/>
              <a:t>Using an API gateway has the following advantages:</a:t>
            </a:r>
          </a:p>
          <a:p>
            <a:pPr lvl="1"/>
            <a:r>
              <a:rPr lang="en-US" dirty="0" smtClean="0"/>
              <a:t>Insulates the clients from how the application is partitioned into </a:t>
            </a:r>
            <a:r>
              <a:rPr lang="en-US" dirty="0" err="1" smtClean="0"/>
              <a:t>microservices</a:t>
            </a:r>
            <a:endParaRPr lang="en-US" dirty="0" smtClean="0"/>
          </a:p>
          <a:p>
            <a:pPr lvl="1"/>
            <a:r>
              <a:rPr lang="en-US" dirty="0" smtClean="0"/>
              <a:t>Insulates the clients from the problem of determining the locations of service instances</a:t>
            </a:r>
          </a:p>
          <a:p>
            <a:pPr lvl="1"/>
            <a:r>
              <a:rPr lang="en-US" dirty="0" smtClean="0"/>
              <a:t>Provides the optimal API for each client</a:t>
            </a:r>
          </a:p>
          <a:p>
            <a:pPr lvl="1"/>
            <a:r>
              <a:rPr lang="en-US" dirty="0" smtClean="0"/>
              <a:t>Reduces the number of requests/roundtrips. For example, the API gateway enables clients to retrieve data from multiple services with a single round-trip. Fewer requests also means less overhead and improves the user experience. An API gateway is essential for mobile applications.</a:t>
            </a:r>
          </a:p>
          <a:p>
            <a:pPr lvl="1"/>
            <a:r>
              <a:rPr lang="en-US" dirty="0" smtClean="0"/>
              <a:t>Simplifies the client by moving logic for calling multiple services from the client to API gateway</a:t>
            </a:r>
          </a:p>
          <a:p>
            <a:r>
              <a:rPr lang="en-US" dirty="0" err="1" smtClean="0"/>
              <a:t>Config</a:t>
            </a:r>
            <a:r>
              <a:rPr lang="en-US" dirty="0" smtClean="0"/>
              <a:t> Server also known as Spring Cloud </a:t>
            </a:r>
            <a:r>
              <a:rPr lang="en-US" dirty="0" err="1" smtClean="0"/>
              <a:t>Config</a:t>
            </a:r>
            <a:r>
              <a:rPr lang="en-US" dirty="0" smtClean="0"/>
              <a:t> which provides server and client-side support for externalized configuration in a distributed system. With the </a:t>
            </a:r>
            <a:r>
              <a:rPr lang="en-US" dirty="0" err="1" smtClean="0"/>
              <a:t>Config</a:t>
            </a:r>
            <a:r>
              <a:rPr lang="en-US" dirty="0" smtClean="0"/>
              <a:t> Server you have a central place to manage external properties for </a:t>
            </a:r>
            <a:r>
              <a:rPr lang="en-US" dirty="0" err="1" smtClean="0"/>
              <a:t>microservices</a:t>
            </a:r>
            <a:r>
              <a:rPr lang="en-US" dirty="0" smtClean="0"/>
              <a:t> across all </a:t>
            </a:r>
            <a:r>
              <a:rPr lang="en-US" dirty="0" err="1" smtClean="0"/>
              <a:t>environments.Miscoservices</a:t>
            </a:r>
            <a:r>
              <a:rPr lang="en-US" dirty="0" smtClean="0"/>
              <a:t> get their respective configuration details including Eureka server </a:t>
            </a:r>
            <a:r>
              <a:rPr lang="en-US" dirty="0" err="1" smtClean="0"/>
              <a:t>url</a:t>
            </a:r>
            <a:r>
              <a:rPr lang="en-US" dirty="0" smtClean="0"/>
              <a:t> from the </a:t>
            </a:r>
            <a:r>
              <a:rPr lang="en-US" dirty="0" err="1" smtClean="0"/>
              <a:t>config</a:t>
            </a:r>
            <a:r>
              <a:rPr lang="en-US" dirty="0" smtClean="0"/>
              <a:t> server.</a:t>
            </a:r>
          </a:p>
          <a:p>
            <a:r>
              <a:rPr lang="en-US" b="1" dirty="0" smtClean="0"/>
              <a:t>Open points for discussion</a:t>
            </a:r>
          </a:p>
          <a:p>
            <a:r>
              <a:rPr lang="en-US" b="1" dirty="0" smtClean="0"/>
              <a:t>Security</a:t>
            </a:r>
          </a:p>
          <a:p>
            <a:r>
              <a:rPr lang="en-US" dirty="0" smtClean="0"/>
              <a:t>API Gateway </a:t>
            </a:r>
            <a:r>
              <a:rPr lang="en-US" dirty="0" err="1" smtClean="0"/>
              <a:t>microservice</a:t>
            </a:r>
            <a:r>
              <a:rPr lang="en-US" dirty="0" smtClean="0"/>
              <a:t> serves as single stop shop. It is proposed to have user authentication functionality in API Gateway </a:t>
            </a:r>
            <a:r>
              <a:rPr lang="en-US" dirty="0" err="1" smtClean="0"/>
              <a:t>microservice</a:t>
            </a:r>
            <a:r>
              <a:rPr lang="en-US" dirty="0" smtClean="0"/>
              <a:t> and other services are free from authentication but can use the JWT token for extracting user information for other purposes. However we need to decide if this is fine for not having authentication check in the individual services.</a:t>
            </a:r>
          </a:p>
          <a:p>
            <a:r>
              <a:rPr lang="en-US" dirty="0" smtClean="0"/>
              <a:t>It is assumed that variation of mobile and desktop client in terms of requirements between is not significant. If the variation is significant, we can have 2 API Gateways. One for mobile client and the other for desktop client.</a:t>
            </a:r>
          </a:p>
          <a:p>
            <a:r>
              <a:rPr lang="en-US" b="1" dirty="0" smtClean="0"/>
              <a:t>Dynamic configuration changes to services</a:t>
            </a:r>
          </a:p>
          <a:p>
            <a:r>
              <a:rPr lang="en-US" dirty="0" smtClean="0"/>
              <a:t>If there is a need to make changes to configuration such as profile and database properties on the fly, we can use Spring Cloud Bus which serves as a AMQP broker. </a:t>
            </a:r>
          </a:p>
          <a:p>
            <a:r>
              <a:rPr lang="en-US" b="1" dirty="0" smtClean="0"/>
              <a:t>Database</a:t>
            </a:r>
          </a:p>
          <a:p>
            <a:r>
              <a:rPr lang="en-US" dirty="0" smtClean="0"/>
              <a:t>It is assumed to have a data store for each service unless otherwise specified.</a:t>
            </a:r>
          </a:p>
          <a:p>
            <a:r>
              <a:rPr lang="en-US" dirty="0" smtClean="0"/>
              <a:t>MongoDB is proposed data store at the moment as it is flexible and suitable to embrace evolving requirements</a:t>
            </a:r>
          </a:p>
          <a:p>
            <a:endParaRPr lang="en-US" dirty="0"/>
          </a:p>
        </p:txBody>
      </p:sp>
      <p:sp>
        <p:nvSpPr>
          <p:cNvPr id="4" name="Slide Number Placeholder 3"/>
          <p:cNvSpPr>
            <a:spLocks noGrp="1"/>
          </p:cNvSpPr>
          <p:nvPr>
            <p:ph type="sldNum" sz="quarter" idx="10"/>
          </p:nvPr>
        </p:nvSpPr>
        <p:spPr/>
        <p:txBody>
          <a:bodyPr/>
          <a:lstStyle/>
          <a:p>
            <a:pPr defTabSz="1387511">
              <a:defRPr/>
            </a:pPr>
            <a:fld id="{DD89A916-4653-4BDF-9D3C-FD232177E47F}" type="slidenum">
              <a:rPr lang="en-US">
                <a:solidFill>
                  <a:prstClr val="black"/>
                </a:solidFill>
                <a:latin typeface="Bosch Office Sans" pitchFamily="2" charset="0"/>
              </a:rPr>
              <a:pPr defTabSz="1387511">
                <a:defRPr/>
              </a:pPr>
              <a:t>6</a:t>
            </a:fld>
            <a:endParaRPr lang="en-US" dirty="0">
              <a:solidFill>
                <a:prstClr val="black"/>
              </a:solidFill>
              <a:latin typeface="Bosch Office Sans" pitchFamily="2" charset="0"/>
            </a:endParaRPr>
          </a:p>
        </p:txBody>
      </p:sp>
    </p:spTree>
    <p:extLst>
      <p:ext uri="{BB962C8B-B14F-4D97-AF65-F5344CB8AC3E}">
        <p14:creationId xmlns:p14="http://schemas.microsoft.com/office/powerpoint/2010/main" val="351418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92664" y="6908710"/>
            <a:ext cx="7941310" cy="6726773"/>
          </a:xfrm>
        </p:spPr>
        <p:txBody>
          <a:bodyPr/>
          <a:lstStyle/>
          <a:p>
            <a:r>
              <a:rPr lang="en-US" b="1" dirty="0" smtClean="0"/>
              <a:t>Salient Components of the architecture</a:t>
            </a:r>
          </a:p>
          <a:p>
            <a:r>
              <a:rPr lang="en-US" dirty="0" smtClean="0"/>
              <a:t>The API Gateway is itself a </a:t>
            </a:r>
            <a:r>
              <a:rPr lang="en-US" dirty="0" err="1" smtClean="0"/>
              <a:t>Microservice</a:t>
            </a:r>
            <a:r>
              <a:rPr lang="en-US" dirty="0" smtClean="0"/>
              <a:t> which uses </a:t>
            </a:r>
            <a:r>
              <a:rPr lang="en-US" dirty="0" err="1" smtClean="0"/>
              <a:t>Netfix</a:t>
            </a:r>
            <a:r>
              <a:rPr lang="en-US" dirty="0" smtClean="0"/>
              <a:t> library, </a:t>
            </a:r>
            <a:r>
              <a:rPr lang="en-US" dirty="0" err="1" smtClean="0"/>
              <a:t>Zuul</a:t>
            </a:r>
            <a:r>
              <a:rPr lang="en-US" dirty="0" smtClean="0"/>
              <a:t>.</a:t>
            </a:r>
          </a:p>
          <a:p>
            <a:r>
              <a:rPr lang="en-US" dirty="0" smtClean="0"/>
              <a:t>The API Gateway authenticates users by communicating with </a:t>
            </a:r>
            <a:r>
              <a:rPr lang="en-US" dirty="0" err="1" smtClean="0"/>
              <a:t>eIDP</a:t>
            </a:r>
            <a:r>
              <a:rPr lang="en-US" dirty="0" smtClean="0"/>
              <a:t> authorization service.</a:t>
            </a:r>
          </a:p>
          <a:p>
            <a:r>
              <a:rPr lang="en-US" dirty="0" smtClean="0"/>
              <a:t>Using an API gateway has the following advantages:</a:t>
            </a:r>
          </a:p>
          <a:p>
            <a:pPr lvl="1"/>
            <a:r>
              <a:rPr lang="en-US" dirty="0" smtClean="0"/>
              <a:t>Insulates the clients from how the application is partitioned into </a:t>
            </a:r>
            <a:r>
              <a:rPr lang="en-US" dirty="0" err="1" smtClean="0"/>
              <a:t>microservices</a:t>
            </a:r>
            <a:endParaRPr lang="en-US" dirty="0" smtClean="0"/>
          </a:p>
          <a:p>
            <a:pPr lvl="1"/>
            <a:r>
              <a:rPr lang="en-US" dirty="0" smtClean="0"/>
              <a:t>Insulates the clients from the problem of determining the locations of service instances</a:t>
            </a:r>
          </a:p>
          <a:p>
            <a:pPr lvl="1"/>
            <a:r>
              <a:rPr lang="en-US" dirty="0" smtClean="0"/>
              <a:t>Provides the optimal API for each client</a:t>
            </a:r>
          </a:p>
          <a:p>
            <a:pPr lvl="1"/>
            <a:r>
              <a:rPr lang="en-US" dirty="0" smtClean="0"/>
              <a:t>Reduces the number of requests/roundtrips. For example, the API gateway enables clients to retrieve data from multiple services with a single round-trip. Fewer requests also means less overhead and improves the user experience. An API gateway is essential for mobile applications.</a:t>
            </a:r>
          </a:p>
          <a:p>
            <a:pPr lvl="1"/>
            <a:r>
              <a:rPr lang="en-US" dirty="0" smtClean="0"/>
              <a:t>Simplifies the client by moving logic for calling multiple services from the client to API gateway</a:t>
            </a:r>
          </a:p>
          <a:p>
            <a:r>
              <a:rPr lang="en-US" dirty="0" err="1" smtClean="0"/>
              <a:t>Config</a:t>
            </a:r>
            <a:r>
              <a:rPr lang="en-US" dirty="0" smtClean="0"/>
              <a:t> Server also known as Spring Cloud </a:t>
            </a:r>
            <a:r>
              <a:rPr lang="en-US" dirty="0" err="1" smtClean="0"/>
              <a:t>Config</a:t>
            </a:r>
            <a:r>
              <a:rPr lang="en-US" dirty="0" smtClean="0"/>
              <a:t> which provides server and client-side support for externalized configuration in a distributed system. With the </a:t>
            </a:r>
            <a:r>
              <a:rPr lang="en-US" dirty="0" err="1" smtClean="0"/>
              <a:t>Config</a:t>
            </a:r>
            <a:r>
              <a:rPr lang="en-US" dirty="0" smtClean="0"/>
              <a:t> Server you have a central place to manage external properties for </a:t>
            </a:r>
            <a:r>
              <a:rPr lang="en-US" dirty="0" err="1" smtClean="0"/>
              <a:t>microservices</a:t>
            </a:r>
            <a:r>
              <a:rPr lang="en-US" dirty="0" smtClean="0"/>
              <a:t> across all </a:t>
            </a:r>
            <a:r>
              <a:rPr lang="en-US" dirty="0" err="1" smtClean="0"/>
              <a:t>environments.Miscoservices</a:t>
            </a:r>
            <a:r>
              <a:rPr lang="en-US" dirty="0" smtClean="0"/>
              <a:t> get their respective configuration details including Eureka server </a:t>
            </a:r>
            <a:r>
              <a:rPr lang="en-US" dirty="0" err="1" smtClean="0"/>
              <a:t>url</a:t>
            </a:r>
            <a:r>
              <a:rPr lang="en-US" dirty="0" smtClean="0"/>
              <a:t> from the </a:t>
            </a:r>
            <a:r>
              <a:rPr lang="en-US" dirty="0" err="1" smtClean="0"/>
              <a:t>config</a:t>
            </a:r>
            <a:r>
              <a:rPr lang="en-US" dirty="0" smtClean="0"/>
              <a:t> server.</a:t>
            </a:r>
          </a:p>
          <a:p>
            <a:r>
              <a:rPr lang="en-US" b="1" dirty="0" smtClean="0"/>
              <a:t>Open points for discussion</a:t>
            </a:r>
          </a:p>
          <a:p>
            <a:r>
              <a:rPr lang="en-US" b="1" dirty="0" smtClean="0"/>
              <a:t>Security</a:t>
            </a:r>
          </a:p>
          <a:p>
            <a:r>
              <a:rPr lang="en-US" dirty="0" smtClean="0"/>
              <a:t>API Gateway </a:t>
            </a:r>
            <a:r>
              <a:rPr lang="en-US" dirty="0" err="1" smtClean="0"/>
              <a:t>microservice</a:t>
            </a:r>
            <a:r>
              <a:rPr lang="en-US" dirty="0" smtClean="0"/>
              <a:t> serves as single stop shop. It is proposed to have user authentication functionality in API Gateway </a:t>
            </a:r>
            <a:r>
              <a:rPr lang="en-US" dirty="0" err="1" smtClean="0"/>
              <a:t>microservice</a:t>
            </a:r>
            <a:r>
              <a:rPr lang="en-US" dirty="0" smtClean="0"/>
              <a:t> and other services are free from authentication but can use the JWT token for extracting user information for other purposes. However we need to decide if this is fine for not having authentication check in the individual services.</a:t>
            </a:r>
          </a:p>
          <a:p>
            <a:r>
              <a:rPr lang="en-US" dirty="0" smtClean="0"/>
              <a:t>It is assumed that variation of mobile and desktop client in terms of requirements between is not significant. If the variation is significant, we can have 2 API Gateways. One for mobile client and the other for desktop client.</a:t>
            </a:r>
          </a:p>
          <a:p>
            <a:r>
              <a:rPr lang="en-US" b="1" dirty="0" smtClean="0"/>
              <a:t>Dynamic configuration changes to services</a:t>
            </a:r>
          </a:p>
          <a:p>
            <a:r>
              <a:rPr lang="en-US" dirty="0" smtClean="0"/>
              <a:t>If there is a need to make changes to configuration such as profile and database properties on the fly, we can use Spring Cloud Bus which serves as a AMQP broker. </a:t>
            </a:r>
          </a:p>
          <a:p>
            <a:r>
              <a:rPr lang="en-US" b="1" dirty="0" smtClean="0"/>
              <a:t>Database</a:t>
            </a:r>
          </a:p>
          <a:p>
            <a:r>
              <a:rPr lang="en-US" dirty="0" smtClean="0"/>
              <a:t>It is assumed to have a data store for each service unless otherwise specified.</a:t>
            </a:r>
          </a:p>
          <a:p>
            <a:r>
              <a:rPr lang="en-US" dirty="0" smtClean="0"/>
              <a:t>MongoDB is proposed data store at the moment as it is flexible and suitable to embrace evolving requirements</a:t>
            </a:r>
          </a:p>
          <a:p>
            <a:endParaRPr lang="en-US" dirty="0"/>
          </a:p>
        </p:txBody>
      </p:sp>
      <p:sp>
        <p:nvSpPr>
          <p:cNvPr id="4" name="Slide Number Placeholder 3"/>
          <p:cNvSpPr>
            <a:spLocks noGrp="1"/>
          </p:cNvSpPr>
          <p:nvPr>
            <p:ph type="sldNum" sz="quarter" idx="10"/>
          </p:nvPr>
        </p:nvSpPr>
        <p:spPr/>
        <p:txBody>
          <a:bodyPr/>
          <a:lstStyle/>
          <a:p>
            <a:pPr defTabSz="1387511">
              <a:defRPr/>
            </a:pPr>
            <a:fld id="{DD89A916-4653-4BDF-9D3C-FD232177E47F}" type="slidenum">
              <a:rPr lang="en-US">
                <a:solidFill>
                  <a:prstClr val="black"/>
                </a:solidFill>
                <a:latin typeface="Bosch Office Sans" pitchFamily="2" charset="0"/>
              </a:rPr>
              <a:pPr defTabSz="1387511">
                <a:defRPr/>
              </a:pPr>
              <a:t>7</a:t>
            </a:fld>
            <a:endParaRPr lang="en-US" dirty="0">
              <a:solidFill>
                <a:prstClr val="black"/>
              </a:solidFill>
              <a:latin typeface="Bosch Office Sans" pitchFamily="2" charset="0"/>
            </a:endParaRPr>
          </a:p>
        </p:txBody>
      </p:sp>
    </p:spTree>
    <p:extLst>
      <p:ext uri="{BB962C8B-B14F-4D97-AF65-F5344CB8AC3E}">
        <p14:creationId xmlns:p14="http://schemas.microsoft.com/office/powerpoint/2010/main" val="174150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92664" y="6908710"/>
            <a:ext cx="7941310" cy="6726773"/>
          </a:xfrm>
        </p:spPr>
        <p:txBody>
          <a:bodyPr/>
          <a:lstStyle/>
          <a:p>
            <a:endParaRPr lang="en-US" dirty="0"/>
          </a:p>
        </p:txBody>
      </p:sp>
      <p:sp>
        <p:nvSpPr>
          <p:cNvPr id="4" name="Slide Number Placeholder 3"/>
          <p:cNvSpPr>
            <a:spLocks noGrp="1"/>
          </p:cNvSpPr>
          <p:nvPr>
            <p:ph type="sldNum" sz="quarter" idx="10"/>
          </p:nvPr>
        </p:nvSpPr>
        <p:spPr/>
        <p:txBody>
          <a:bodyPr/>
          <a:lstStyle/>
          <a:p>
            <a:pPr defTabSz="1387511">
              <a:defRPr/>
            </a:pPr>
            <a:fld id="{DD89A916-4653-4BDF-9D3C-FD232177E47F}" type="slidenum">
              <a:rPr lang="en-US">
                <a:solidFill>
                  <a:prstClr val="black"/>
                </a:solidFill>
                <a:latin typeface="Bosch Office Sans" pitchFamily="2" charset="0"/>
              </a:rPr>
              <a:pPr defTabSz="1387511">
                <a:defRPr/>
              </a:pPr>
              <a:t>8</a:t>
            </a:fld>
            <a:endParaRPr lang="en-US" dirty="0">
              <a:solidFill>
                <a:prstClr val="black"/>
              </a:solidFill>
              <a:latin typeface="Bosch Office Sans" pitchFamily="2" charset="0"/>
            </a:endParaRPr>
          </a:p>
        </p:txBody>
      </p:sp>
    </p:spTree>
    <p:extLst>
      <p:ext uri="{BB962C8B-B14F-4D97-AF65-F5344CB8AC3E}">
        <p14:creationId xmlns:p14="http://schemas.microsoft.com/office/powerpoint/2010/main" val="3157604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787601235"/>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4205" userDrawn="1">
          <p15:clr>
            <a:srgbClr val="FBAE40"/>
          </p15:clr>
        </p15:guide>
        <p15:guide id="10" pos="44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005200844"/>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3392" userDrawn="1">
          <p15:clr>
            <a:srgbClr val="FBAE40"/>
          </p15:clr>
        </p15:guide>
        <p15:guide id="10" pos="3593" userDrawn="1">
          <p15:clr>
            <a:srgbClr val="FBAE40"/>
          </p15:clr>
        </p15:guide>
        <p15:guide id="11" pos="5078" userDrawn="1">
          <p15:clr>
            <a:srgbClr val="FBAE40"/>
          </p15:clr>
        </p15:guide>
        <p15:guide id="12" pos="5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763114601"/>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79" userDrawn="1">
          <p15:clr>
            <a:srgbClr val="FBAE40"/>
          </p15:clr>
        </p15:guide>
        <p15:guide id="10" pos="3160"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956372322"/>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51935903"/>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169" userDrawn="1">
          <p15:clr>
            <a:srgbClr val="FBAE40"/>
          </p15:clr>
        </p15:guide>
        <p15:guide id="10" orient="horz" pos="2090" userDrawn="1">
          <p15:clr>
            <a:srgbClr val="FBAE40"/>
          </p15:clr>
        </p15:guide>
        <p15:guide id="11" pos="4205" userDrawn="1">
          <p15:clr>
            <a:srgbClr val="FBAE40"/>
          </p15:clr>
        </p15:guide>
        <p15:guide id="12" pos="44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482577220"/>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guide id="11" pos="3392" userDrawn="1">
          <p15:clr>
            <a:srgbClr val="FBAE40"/>
          </p15:clr>
        </p15:guide>
        <p15:guide id="12" pos="3593" userDrawn="1">
          <p15:clr>
            <a:srgbClr val="FBAE40"/>
          </p15:clr>
        </p15:guide>
        <p15:guide id="13" pos="5078" userDrawn="1">
          <p15:clr>
            <a:srgbClr val="FBAE40"/>
          </p15:clr>
        </p15:guide>
        <p15:guide id="14" pos="527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371421479"/>
      </p:ext>
    </p:extLst>
  </p:cSld>
  <p:clrMapOvr>
    <a:masterClrMapping/>
  </p:clrMapOvr>
  <p:extLst mod="1">
    <p:ext uri="{DCECCB84-F9BA-43D5-87BE-67443E8EF086}">
      <p15:sldGuideLst xmlns:p15="http://schemas.microsoft.com/office/powerpoint/2012/main">
        <p15:guide id="1" pos="162" userDrawn="1">
          <p15:clr>
            <a:srgbClr val="FBAE40"/>
          </p15:clr>
        </p15:guide>
        <p15:guide id="2" pos="674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87" userDrawn="1">
          <p15:clr>
            <a:srgbClr val="FBAE40"/>
          </p15:clr>
        </p15:guide>
        <p15:guide id="10" pos="3159"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guide id="15" orient="horz" pos="2090" userDrawn="1">
          <p15:clr>
            <a:srgbClr val="FBAE40"/>
          </p15:clr>
        </p15:guide>
        <p15:guide id="16" orient="horz" pos="21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074551859"/>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8293059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198543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170465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504228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817686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72863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545539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4694640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359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37901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21476966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6196624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053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940310287"/>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822274495"/>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897738281"/>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ags" Target="../tags/tag55.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6" Type="http://schemas.openxmlformats.org/officeDocument/2006/relationships/image" Target="../media/image9.emf"/><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6.png"/><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ags" Target="../tags/tag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a:t>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rPr>
              <a:t>RBVH/GM-OFE | 2019-06-13</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rPr>
              <a:t>© Robert Bosch Engineering and Business Solutions Vietnam Company Limited 2019. All rights reserved, also regarding any disposal, exploitation, reproduction, editing, distribution, as well as in the event of applications for industrial property rights.</a:t>
            </a:r>
            <a:endParaRPr lang="de-DE" sz="600" kern="0" baseline="0" dirty="0">
              <a:solidFill>
                <a:srgbClr val="B2B3B5"/>
              </a:solidFill>
            </a:endParaRP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 id="2147483760" r:id="rId20"/>
    <p:sldLayoutId id="2147483761" r:id="rId21"/>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4" name="Picture 3"/>
          <p:cNvPicPr>
            <a:picLocks/>
          </p:cNvPicPr>
          <p:nvPr userDrawn="1">
            <p:custDataLst>
              <p:tags r:id="rId1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userDrawn="1">
            <p:custDataLst>
              <p:tags r:id="rId14"/>
            </p:custDataLst>
          </p:nvPr>
        </p:nvPicPr>
        <p:blipFill>
          <a:blip r:embed="rId16" cstate="hq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316576626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tags" Target="../tags/tag84.xml"/><Relationship Id="rId39" Type="http://schemas.openxmlformats.org/officeDocument/2006/relationships/image" Target="../media/image12.png"/><Relationship Id="rId3" Type="http://schemas.openxmlformats.org/officeDocument/2006/relationships/tags" Target="../tags/tag61.xml"/><Relationship Id="rId21" Type="http://schemas.openxmlformats.org/officeDocument/2006/relationships/tags" Target="../tags/tag79.xml"/><Relationship Id="rId34" Type="http://schemas.openxmlformats.org/officeDocument/2006/relationships/tags" Target="../tags/tag92.xml"/><Relationship Id="rId42" Type="http://schemas.openxmlformats.org/officeDocument/2006/relationships/image" Target="../media/image15.png"/><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33" Type="http://schemas.openxmlformats.org/officeDocument/2006/relationships/tags" Target="../tags/tag91.xml"/><Relationship Id="rId38" Type="http://schemas.openxmlformats.org/officeDocument/2006/relationships/image" Target="../media/image11.png"/><Relationship Id="rId46" Type="http://schemas.openxmlformats.org/officeDocument/2006/relationships/image" Target="../media/image19.png"/><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tags" Target="../tags/tag78.xml"/><Relationship Id="rId29" Type="http://schemas.openxmlformats.org/officeDocument/2006/relationships/tags" Target="../tags/tag87.xml"/><Relationship Id="rId41" Type="http://schemas.openxmlformats.org/officeDocument/2006/relationships/image" Target="../media/image14.png"/><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tags" Target="../tags/tag90.xml"/><Relationship Id="rId37" Type="http://schemas.openxmlformats.org/officeDocument/2006/relationships/image" Target="../media/image10.png"/><Relationship Id="rId40" Type="http://schemas.openxmlformats.org/officeDocument/2006/relationships/image" Target="../media/image13.png"/><Relationship Id="rId45" Type="http://schemas.openxmlformats.org/officeDocument/2006/relationships/image" Target="../media/image18.png"/><Relationship Id="rId5" Type="http://schemas.openxmlformats.org/officeDocument/2006/relationships/tags" Target="../tags/tag63.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36" Type="http://schemas.openxmlformats.org/officeDocument/2006/relationships/notesSlide" Target="../notesSlides/notesSlide2.xml"/><Relationship Id="rId10" Type="http://schemas.openxmlformats.org/officeDocument/2006/relationships/tags" Target="../tags/tag68.xml"/><Relationship Id="rId19" Type="http://schemas.openxmlformats.org/officeDocument/2006/relationships/tags" Target="../tags/tag77.xml"/><Relationship Id="rId31" Type="http://schemas.openxmlformats.org/officeDocument/2006/relationships/tags" Target="../tags/tag89.xml"/><Relationship Id="rId44" Type="http://schemas.openxmlformats.org/officeDocument/2006/relationships/image" Target="../media/image17.png"/><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tags" Target="../tags/tag88.xml"/><Relationship Id="rId35" Type="http://schemas.openxmlformats.org/officeDocument/2006/relationships/slideLayout" Target="../slideLayouts/slideLayout20.xml"/><Relationship Id="rId43"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21.png"/><Relationship Id="rId5" Type="http://schemas.openxmlformats.org/officeDocument/2006/relationships/tags" Target="../tags/tag97.xml"/><Relationship Id="rId10" Type="http://schemas.openxmlformats.org/officeDocument/2006/relationships/notesSlide" Target="../notesSlides/notesSlide4.xml"/><Relationship Id="rId4" Type="http://schemas.openxmlformats.org/officeDocument/2006/relationships/tags" Target="../tags/tag96.xml"/><Relationship Id="rId9"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image" Target="../media/image22.png"/><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notesSlide" Target="../notesSlides/notesSlide5.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slideLayout" Target="../slideLayouts/slideLayout21.xml"/><Relationship Id="rId5" Type="http://schemas.openxmlformats.org/officeDocument/2006/relationships/tags" Target="../tags/tag105.xml"/><Relationship Id="rId15" Type="http://schemas.openxmlformats.org/officeDocument/2006/relationships/image" Target="../media/image23.png"/><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24.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9.emf"/><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22.png"/><Relationship Id="rId5" Type="http://schemas.openxmlformats.org/officeDocument/2006/relationships/tags" Target="../tags/tag115.xml"/><Relationship Id="rId10" Type="http://schemas.openxmlformats.org/officeDocument/2006/relationships/notesSlide" Target="../notesSlides/notesSlide6.xml"/><Relationship Id="rId4" Type="http://schemas.openxmlformats.org/officeDocument/2006/relationships/tags" Target="../tags/tag114.xml"/><Relationship Id="rId9"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image" Target="../media/image25.png"/><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image" Target="../media/image9.emf"/><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image" Target="../media/image22.png"/><Relationship Id="rId5" Type="http://schemas.openxmlformats.org/officeDocument/2006/relationships/tags" Target="../tags/tag123.xml"/><Relationship Id="rId10" Type="http://schemas.openxmlformats.org/officeDocument/2006/relationships/notesSlide" Target="../notesSlides/notesSlide7.xml"/><Relationship Id="rId4" Type="http://schemas.openxmlformats.org/officeDocument/2006/relationships/tags" Target="../tags/tag122.xml"/><Relationship Id="rId9"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image" Target="../media/image26.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image" Target="../media/image9.emf"/><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image" Target="../media/image22.png"/><Relationship Id="rId5" Type="http://schemas.openxmlformats.org/officeDocument/2006/relationships/tags" Target="../tags/tag131.xml"/><Relationship Id="rId10" Type="http://schemas.openxmlformats.org/officeDocument/2006/relationships/notesSlide" Target="../notesSlides/notesSlide8.xml"/><Relationship Id="rId4" Type="http://schemas.openxmlformats.org/officeDocument/2006/relationships/tags" Target="../tags/tag130.xml"/><Relationship Id="rId9"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90FBDE-3E7F-F74A-B14B-B6D52D70B3BF}"/>
              </a:ext>
            </a:extLst>
          </p:cNvPr>
          <p:cNvSpPr>
            <a:spLocks noGrp="1"/>
          </p:cNvSpPr>
          <p:nvPr>
            <p:ph type="title"/>
          </p:nvPr>
        </p:nvSpPr>
        <p:spPr>
          <a:xfrm>
            <a:off x="231267" y="321035"/>
            <a:ext cx="8221606" cy="388800"/>
          </a:xfrm>
          <a:noFill/>
        </p:spPr>
        <p:txBody>
          <a:bodyPr/>
          <a:lstStyle/>
          <a:p>
            <a:r>
              <a:rPr lang="de-DE" sz="4800" dirty="0"/>
              <a:t>ThingBook</a:t>
            </a:r>
          </a:p>
        </p:txBody>
      </p:sp>
      <p:sp>
        <p:nvSpPr>
          <p:cNvPr id="5" name="TextBox 4"/>
          <p:cNvSpPr txBox="1"/>
          <p:nvPr/>
        </p:nvSpPr>
        <p:spPr>
          <a:xfrm>
            <a:off x="2379175" y="3116595"/>
            <a:ext cx="6073698" cy="156117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kern="0" dirty="0" smtClean="0">
                <a:solidFill>
                  <a:srgbClr val="000000"/>
                </a:solidFill>
              </a:rPr>
              <a:t>Problems</a:t>
            </a:r>
          </a:p>
          <a:p>
            <a:pPr marR="0" defTabSz="914400" eaLnBrk="1" fontAlgn="auto" latinLnBrk="0" hangingPunct="1">
              <a:lnSpc>
                <a:spcPts val="2300"/>
              </a:lnSpc>
              <a:spcBef>
                <a:spcPts val="50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rPr>
              <a:t>Solution</a:t>
            </a:r>
          </a:p>
          <a:p>
            <a:pPr marR="0" defTabSz="914400" eaLnBrk="1" fontAlgn="auto" latinLnBrk="0" hangingPunct="1">
              <a:lnSpc>
                <a:spcPts val="2300"/>
              </a:lnSpc>
              <a:spcBef>
                <a:spcPts val="500"/>
              </a:spcBef>
              <a:spcAft>
                <a:spcPts val="0"/>
              </a:spcAft>
              <a:buClrTx/>
              <a:buSzTx/>
              <a:buFontTx/>
              <a:buNone/>
              <a:tabLst/>
            </a:pPr>
            <a:r>
              <a:rPr lang="en-GB" kern="0" dirty="0" smtClean="0">
                <a:solidFill>
                  <a:srgbClr val="000000"/>
                </a:solidFill>
              </a:rPr>
              <a:t>Key messages</a:t>
            </a:r>
          </a:p>
          <a:p>
            <a:pPr marR="0" defTabSz="914400" eaLnBrk="1" fontAlgn="auto" latinLnBrk="0" hangingPunct="1">
              <a:lnSpc>
                <a:spcPts val="2300"/>
              </a:lnSpc>
              <a:spcBef>
                <a:spcPts val="500"/>
              </a:spcBef>
              <a:spcAft>
                <a:spcPts val="0"/>
              </a:spcAft>
              <a:buClrTx/>
              <a:buSzTx/>
              <a:buFontTx/>
              <a:buNone/>
              <a:tabLst/>
            </a:pPr>
            <a:r>
              <a:rPr lang="en-GB" kern="0" dirty="0" smtClean="0">
                <a:solidFill>
                  <a:srgbClr val="000000"/>
                </a:solidFill>
              </a:rPr>
              <a:t>Presentation: video, mobile, slide.</a:t>
            </a:r>
            <a:endParaRPr kumimoji="0" lang="en-GB" sz="1800" b="0" i="0" u="none" strike="noStrike" kern="0" cap="none" spc="0" normalizeH="0" baseline="0" noProof="0" dirty="0" smtClean="0">
              <a:ln>
                <a:noFill/>
              </a:ln>
              <a:solidFill>
                <a:srgbClr val="000000"/>
              </a:solidFill>
              <a:effectLst/>
              <a:uLnTx/>
              <a:uFillTx/>
            </a:endParaRPr>
          </a:p>
        </p:txBody>
      </p:sp>
      <p:sp>
        <p:nvSpPr>
          <p:cNvPr id="3" name="TextBox 2"/>
          <p:cNvSpPr txBox="1"/>
          <p:nvPr/>
        </p:nvSpPr>
        <p:spPr>
          <a:xfrm>
            <a:off x="4062953" y="631595"/>
            <a:ext cx="5335571" cy="229071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rPr>
              <a:t>WeChat successful because:</a:t>
            </a:r>
          </a:p>
          <a:p>
            <a:r>
              <a:rPr lang="en-US" b="1" dirty="0"/>
              <a:t>1. An integrated content platform for browsing</a:t>
            </a:r>
          </a:p>
          <a:p>
            <a:r>
              <a:rPr lang="en-US" dirty="0"/>
              <a:t/>
            </a:r>
            <a:br>
              <a:rPr lang="en-US" dirty="0"/>
            </a:br>
            <a:r>
              <a:rPr lang="en-US" b="1" dirty="0"/>
              <a:t>2. A content-driven platform for shopping</a:t>
            </a:r>
          </a:p>
          <a:p>
            <a:r>
              <a:rPr lang="en-US" dirty="0"/>
              <a:t/>
            </a:r>
            <a:br>
              <a:rPr lang="en-US" dirty="0"/>
            </a:br>
            <a:endParaRPr kumimoji="0" lang="en-GB"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193855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180" descr="http://suncellular.com.ph/images/default-source/Broadband/icons-sun-website-value-added-services.png?sfvrsn=0">
            <a:extLst>
              <a:ext uri="{FF2B5EF4-FFF2-40B4-BE49-F238E27FC236}">
                <a16:creationId xmlns:a16="http://schemas.microsoft.com/office/drawing/2014/main" id="{B2021510-929E-5841-B0D8-ECE469D1A523}"/>
              </a:ext>
            </a:extLst>
          </p:cNvPr>
          <p:cNvPicPr>
            <a:picLocks noChangeAspect="1" noChangeArrowheads="1"/>
          </p:cNvPicPr>
          <p:nvPr>
            <p:custDataLst>
              <p:tags r:id="rId1"/>
            </p:custDataLst>
          </p:nvPr>
        </p:nvPicPr>
        <p:blipFill>
          <a:blip r:embed="rId3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3145" y="4225238"/>
            <a:ext cx="1162014" cy="1128701"/>
          </a:xfrm>
          <a:prstGeom prst="rect">
            <a:avLst/>
          </a:prstGeom>
          <a:noFill/>
          <a:extLst/>
        </p:spPr>
      </p:pic>
      <p:sp>
        <p:nvSpPr>
          <p:cNvPr id="67" name="Oval 30">
            <a:extLst>
              <a:ext uri="{FF2B5EF4-FFF2-40B4-BE49-F238E27FC236}">
                <a16:creationId xmlns:a16="http://schemas.microsoft.com/office/drawing/2014/main" id="{CA072135-F3F3-4946-8B21-CCED1112E58D}"/>
              </a:ext>
            </a:extLst>
          </p:cNvPr>
          <p:cNvSpPr/>
          <p:nvPr>
            <p:custDataLst>
              <p:tags r:id="rId2"/>
            </p:custDataLst>
          </p:nvPr>
        </p:nvSpPr>
        <p:spPr>
          <a:xfrm>
            <a:off x="5612051" y="4735051"/>
            <a:ext cx="661974" cy="637265"/>
          </a:xfrm>
          <a:prstGeom prst="ellipse">
            <a:avLst/>
          </a:prstGeom>
          <a:solidFill>
            <a:schemeClr val="bg1"/>
          </a:solidFill>
          <a:ln w="44450">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180_" descr="http://suncellular.com.ph/images/default-source/Broadband/icons-sun-website-value-added-services.png?sfvrsn=0">
            <a:extLst>
              <a:ext uri="{FF2B5EF4-FFF2-40B4-BE49-F238E27FC236}">
                <a16:creationId xmlns:a16="http://schemas.microsoft.com/office/drawing/2014/main" id="{B2021510-929E-5841-B0D8-ECE469D1A523}"/>
              </a:ext>
            </a:extLst>
          </p:cNvPr>
          <p:cNvPicPr>
            <a:picLocks noChangeAspect="1" noChangeArrowheads="1"/>
          </p:cNvPicPr>
          <p:nvPr>
            <p:custDataLst>
              <p:tags r:id="rId3"/>
            </p:custDataLst>
          </p:nvPr>
        </p:nvPicPr>
        <p:blipFill>
          <a:blip r:embed="rId3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76843" y="653366"/>
            <a:ext cx="1162014" cy="1128701"/>
          </a:xfrm>
          <a:prstGeom prst="rect">
            <a:avLst/>
          </a:prstGeom>
          <a:noFill/>
          <a:extLst/>
        </p:spPr>
      </p:pic>
      <p:sp>
        <p:nvSpPr>
          <p:cNvPr id="2" name="Titel 1">
            <a:extLst>
              <a:ext uri="{FF2B5EF4-FFF2-40B4-BE49-F238E27FC236}">
                <a16:creationId xmlns:a16="http://schemas.microsoft.com/office/drawing/2014/main" id="{0090FBDE-3E7F-F74A-B14B-B6D52D70B3BF}"/>
              </a:ext>
            </a:extLst>
          </p:cNvPr>
          <p:cNvSpPr>
            <a:spLocks noGrp="1"/>
          </p:cNvSpPr>
          <p:nvPr>
            <p:ph type="title"/>
          </p:nvPr>
        </p:nvSpPr>
        <p:spPr>
          <a:xfrm>
            <a:off x="231267" y="321035"/>
            <a:ext cx="8221606" cy="388800"/>
          </a:xfrm>
          <a:noFill/>
        </p:spPr>
        <p:txBody>
          <a:bodyPr/>
          <a:lstStyle/>
          <a:p>
            <a:r>
              <a:rPr lang="de-DE" sz="4800" dirty="0"/>
              <a:t>ThingBook</a:t>
            </a:r>
          </a:p>
        </p:txBody>
      </p:sp>
      <p:sp>
        <p:nvSpPr>
          <p:cNvPr id="3" name="Textfeld 2">
            <a:extLst>
              <a:ext uri="{FF2B5EF4-FFF2-40B4-BE49-F238E27FC236}">
                <a16:creationId xmlns:a16="http://schemas.microsoft.com/office/drawing/2014/main" id="{8BE39F36-6288-DD43-9DE1-AEC1AAAADD73}"/>
              </a:ext>
            </a:extLst>
          </p:cNvPr>
          <p:cNvSpPr txBox="1"/>
          <p:nvPr/>
        </p:nvSpPr>
        <p:spPr>
          <a:xfrm>
            <a:off x="1480723" y="2662859"/>
            <a:ext cx="0" cy="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de-DE" sz="1800" b="0" i="0" u="none" strike="noStrike" kern="0" cap="none" spc="0" normalizeH="0" baseline="0" noProof="0" dirty="0" err="1">
              <a:ln>
                <a:noFill/>
              </a:ln>
              <a:effectLst/>
              <a:uLnTx/>
              <a:uFillTx/>
            </a:endParaRPr>
          </a:p>
        </p:txBody>
      </p:sp>
      <p:cxnSp>
        <p:nvCxnSpPr>
          <p:cNvPr id="57" name="Gerader Verbinder 89">
            <a:extLst>
              <a:ext uri="{FF2B5EF4-FFF2-40B4-BE49-F238E27FC236}">
                <a16:creationId xmlns:a16="http://schemas.microsoft.com/office/drawing/2014/main" id="{AF81E3D2-1195-254D-B18D-E20BF7AF94C5}"/>
              </a:ext>
            </a:extLst>
          </p:cNvPr>
          <p:cNvCxnSpPr>
            <a:cxnSpLocks/>
            <a:stCxn id="64" idx="5"/>
          </p:cNvCxnSpPr>
          <p:nvPr>
            <p:custDataLst>
              <p:tags r:id="rId4"/>
            </p:custDataLst>
          </p:nvPr>
        </p:nvCxnSpPr>
        <p:spPr>
          <a:xfrm>
            <a:off x="6520546" y="1742147"/>
            <a:ext cx="2376322" cy="1040591"/>
          </a:xfrm>
          <a:prstGeom prst="line">
            <a:avLst/>
          </a:prstGeom>
          <a:ln w="38100">
            <a:solidFill>
              <a:srgbClr val="0257A1"/>
            </a:solidFill>
            <a:prstDash val="dash"/>
          </a:ln>
        </p:spPr>
        <p:style>
          <a:lnRef idx="1">
            <a:schemeClr val="accent1"/>
          </a:lnRef>
          <a:fillRef idx="0">
            <a:schemeClr val="accent1"/>
          </a:fillRef>
          <a:effectRef idx="0">
            <a:schemeClr val="accent1"/>
          </a:effectRef>
          <a:fontRef idx="minor">
            <a:schemeClr val="tx1"/>
          </a:fontRef>
        </p:style>
      </p:cxnSp>
      <p:cxnSp>
        <p:nvCxnSpPr>
          <p:cNvPr id="58" name="Gerader Verbinder 91">
            <a:extLst>
              <a:ext uri="{FF2B5EF4-FFF2-40B4-BE49-F238E27FC236}">
                <a16:creationId xmlns:a16="http://schemas.microsoft.com/office/drawing/2014/main" id="{41F1237E-85AE-FF4A-892F-BB17C0C17B86}"/>
              </a:ext>
            </a:extLst>
          </p:cNvPr>
          <p:cNvCxnSpPr/>
          <p:nvPr>
            <p:custDataLst>
              <p:tags r:id="rId5"/>
            </p:custDataLst>
          </p:nvPr>
        </p:nvCxnSpPr>
        <p:spPr>
          <a:xfrm flipV="1">
            <a:off x="6274025" y="3303835"/>
            <a:ext cx="2622843" cy="1749850"/>
          </a:xfrm>
          <a:prstGeom prst="line">
            <a:avLst/>
          </a:prstGeom>
          <a:ln w="38100">
            <a:solidFill>
              <a:srgbClr val="0257A1"/>
            </a:solidFill>
            <a:prstDash val="dash"/>
          </a:ln>
        </p:spPr>
        <p:style>
          <a:lnRef idx="1">
            <a:schemeClr val="accent1"/>
          </a:lnRef>
          <a:fillRef idx="0">
            <a:schemeClr val="accent1"/>
          </a:fillRef>
          <a:effectRef idx="0">
            <a:schemeClr val="accent1"/>
          </a:effectRef>
          <a:fontRef idx="minor">
            <a:schemeClr val="tx1"/>
          </a:fontRef>
        </p:style>
      </p:cxnSp>
      <p:grpSp>
        <p:nvGrpSpPr>
          <p:cNvPr id="60" name="Gruppieren 59">
            <a:extLst>
              <a:ext uri="{FF2B5EF4-FFF2-40B4-BE49-F238E27FC236}">
                <a16:creationId xmlns:a16="http://schemas.microsoft.com/office/drawing/2014/main" id="{B1070AA6-CE1E-BA45-A58A-C6C0AFF13C14}"/>
              </a:ext>
            </a:extLst>
          </p:cNvPr>
          <p:cNvGrpSpPr/>
          <p:nvPr/>
        </p:nvGrpSpPr>
        <p:grpSpPr>
          <a:xfrm>
            <a:off x="8787592" y="2674815"/>
            <a:ext cx="746180" cy="736943"/>
            <a:chOff x="8467389" y="1565722"/>
            <a:chExt cx="836928" cy="805688"/>
          </a:xfrm>
          <a:noFill/>
        </p:grpSpPr>
        <p:sp>
          <p:nvSpPr>
            <p:cNvPr id="61" name="Oval 28">
              <a:extLst>
                <a:ext uri="{FF2B5EF4-FFF2-40B4-BE49-F238E27FC236}">
                  <a16:creationId xmlns:a16="http://schemas.microsoft.com/office/drawing/2014/main" id="{C4F42739-8DFB-1B42-BE9E-0F3F5691F328}"/>
                </a:ext>
              </a:extLst>
            </p:cNvPr>
            <p:cNvSpPr/>
            <p:nvPr>
              <p:custDataLst>
                <p:tags r:id="rId33"/>
              </p:custDataLst>
            </p:nvPr>
          </p:nvSpPr>
          <p:spPr>
            <a:xfrm>
              <a:off x="8467389" y="1565722"/>
              <a:ext cx="836928" cy="805688"/>
            </a:xfrm>
            <a:prstGeom prst="ellipse">
              <a:avLst/>
            </a:prstGeom>
            <a:grpFill/>
            <a:ln w="44450">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2" name="Picture 29">
              <a:extLst>
                <a:ext uri="{FF2B5EF4-FFF2-40B4-BE49-F238E27FC236}">
                  <a16:creationId xmlns:a16="http://schemas.microsoft.com/office/drawing/2014/main" id="{5A092003-3AA9-6F46-BA6C-12AE907D09EE}"/>
                </a:ext>
              </a:extLst>
            </p:cNvPr>
            <p:cNvPicPr>
              <a:picLocks noChangeAspect="1"/>
            </p:cNvPicPr>
            <p:nvPr>
              <p:custDataLst>
                <p:tags r:id="rId34"/>
              </p:custDataLst>
            </p:nvPr>
          </p:nvPicPr>
          <p:blipFill>
            <a:blip r:embed="rId38">
              <a:duotone>
                <a:prstClr val="black"/>
                <a:schemeClr val="tx1">
                  <a:tint val="45000"/>
                  <a:satMod val="400000"/>
                </a:schemeClr>
              </a:duotone>
            </a:blip>
            <a:stretch>
              <a:fillRect/>
            </a:stretch>
          </p:blipFill>
          <p:spPr>
            <a:xfrm>
              <a:off x="8650788" y="1735744"/>
              <a:ext cx="470130" cy="445167"/>
            </a:xfrm>
            <a:prstGeom prst="rect">
              <a:avLst/>
            </a:prstGeom>
            <a:grpFill/>
          </p:spPr>
        </p:pic>
      </p:grpSp>
      <p:grpSp>
        <p:nvGrpSpPr>
          <p:cNvPr id="63" name="Gruppieren 62">
            <a:extLst>
              <a:ext uri="{FF2B5EF4-FFF2-40B4-BE49-F238E27FC236}">
                <a16:creationId xmlns:a16="http://schemas.microsoft.com/office/drawing/2014/main" id="{93F47AF5-ED3F-824C-8889-D726D6536404}"/>
              </a:ext>
            </a:extLst>
          </p:cNvPr>
          <p:cNvGrpSpPr/>
          <p:nvPr/>
        </p:nvGrpSpPr>
        <p:grpSpPr>
          <a:xfrm>
            <a:off x="5899656" y="1146056"/>
            <a:ext cx="727418" cy="698364"/>
            <a:chOff x="7315350" y="3138228"/>
            <a:chExt cx="836928" cy="805688"/>
          </a:xfrm>
          <a:solidFill>
            <a:schemeClr val="bg1"/>
          </a:solidFill>
        </p:grpSpPr>
        <p:sp>
          <p:nvSpPr>
            <p:cNvPr id="64" name="Oval 18">
              <a:extLst>
                <a:ext uri="{FF2B5EF4-FFF2-40B4-BE49-F238E27FC236}">
                  <a16:creationId xmlns:a16="http://schemas.microsoft.com/office/drawing/2014/main" id="{28EE984A-C8DE-6A49-AB46-499A579783B4}"/>
                </a:ext>
              </a:extLst>
            </p:cNvPr>
            <p:cNvSpPr/>
            <p:nvPr>
              <p:custDataLst>
                <p:tags r:id="rId31"/>
              </p:custDataLst>
            </p:nvPr>
          </p:nvSpPr>
          <p:spPr>
            <a:xfrm>
              <a:off x="7315350" y="3138228"/>
              <a:ext cx="836928" cy="805688"/>
            </a:xfrm>
            <a:prstGeom prst="ellipse">
              <a:avLst/>
            </a:prstGeom>
            <a:grpFill/>
            <a:ln w="44450">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5" name="Picture 120" descr="Factory-256.png">
              <a:extLst>
                <a:ext uri="{FF2B5EF4-FFF2-40B4-BE49-F238E27FC236}">
                  <a16:creationId xmlns:a16="http://schemas.microsoft.com/office/drawing/2014/main" id="{1EFED7D9-0C6D-FE4D-B508-7728811D7739}"/>
                </a:ext>
              </a:extLst>
            </p:cNvPr>
            <p:cNvPicPr>
              <a:picLocks noChangeAspect="1"/>
            </p:cNvPicPr>
            <p:nvPr>
              <p:custDataLst>
                <p:tags r:id="rId32"/>
              </p:custDataLst>
            </p:nvPr>
          </p:nvPicPr>
          <p:blipFill>
            <a:blip r:embed="rId39" cstate="print"/>
            <a:srcRect/>
            <a:stretch>
              <a:fillRect/>
            </a:stretch>
          </p:blipFill>
          <p:spPr bwMode="auto">
            <a:xfrm>
              <a:off x="7489149" y="3275444"/>
              <a:ext cx="489330" cy="488134"/>
            </a:xfrm>
            <a:prstGeom prst="rect">
              <a:avLst/>
            </a:prstGeom>
            <a:grpFill/>
            <a:ln w="9525">
              <a:noFill/>
              <a:miter lim="800000"/>
              <a:headEnd/>
              <a:tailEnd/>
            </a:ln>
          </p:spPr>
        </p:pic>
      </p:grpSp>
      <p:sp>
        <p:nvSpPr>
          <p:cNvPr id="68" name="TextBox 33">
            <a:extLst>
              <a:ext uri="{FF2B5EF4-FFF2-40B4-BE49-F238E27FC236}">
                <a16:creationId xmlns:a16="http://schemas.microsoft.com/office/drawing/2014/main" id="{F1D3299F-497B-9B4A-AE44-9013E14CE632}"/>
              </a:ext>
            </a:extLst>
          </p:cNvPr>
          <p:cNvSpPr txBox="1"/>
          <p:nvPr>
            <p:custDataLst>
              <p:tags r:id="rId6"/>
            </p:custDataLst>
          </p:nvPr>
        </p:nvSpPr>
        <p:spPr>
          <a:xfrm>
            <a:off x="5471294" y="5378666"/>
            <a:ext cx="1396977" cy="204921"/>
          </a:xfrm>
          <a:prstGeom prst="rect">
            <a:avLst/>
          </a:prstGeom>
          <a:noFill/>
        </p:spPr>
        <p:txBody>
          <a:bodyPr wrap="none" lIns="0" tIns="0" rIns="0" bIns="0" rtlCol="0">
            <a:noAutofit/>
          </a:bodyPr>
          <a:lstStyle/>
          <a:p>
            <a:pPr marL="252000" indent="-252000" algn="ctr"/>
            <a:r>
              <a:rPr lang="en-US" b="1" dirty="0"/>
              <a:t>Dealer and Service </a:t>
            </a:r>
          </a:p>
          <a:p>
            <a:pPr marL="252000" indent="-252000" algn="ctr"/>
            <a:r>
              <a:rPr lang="en-US" b="1" dirty="0"/>
              <a:t>Companies</a:t>
            </a:r>
          </a:p>
        </p:txBody>
      </p:sp>
      <p:pic>
        <p:nvPicPr>
          <p:cNvPr id="69" name="Grafik 68">
            <a:extLst>
              <a:ext uri="{FF2B5EF4-FFF2-40B4-BE49-F238E27FC236}">
                <a16:creationId xmlns:a16="http://schemas.microsoft.com/office/drawing/2014/main" id="{CC19DA5D-2E8A-2540-9439-4611E5F598A8}"/>
              </a:ext>
            </a:extLst>
          </p:cNvPr>
          <p:cNvPicPr>
            <a:picLocks noChangeAspect="1"/>
          </p:cNvPicPr>
          <p:nvPr>
            <p:custDataLst>
              <p:tags r:id="rId7"/>
            </p:custDataLst>
          </p:nvPr>
        </p:nvPicPr>
        <p:blipFill>
          <a:blip r:embed="rId40" cstate="hqprint">
            <a:extLst>
              <a:ext uri="{28A0092B-C50C-407E-A947-70E740481C1C}">
                <a14:useLocalDpi xmlns:a14="http://schemas.microsoft.com/office/drawing/2010/main" val="0"/>
              </a:ext>
            </a:extLst>
          </a:blip>
          <a:stretch>
            <a:fillRect/>
          </a:stretch>
        </p:blipFill>
        <p:spPr>
          <a:xfrm>
            <a:off x="5736207" y="4772252"/>
            <a:ext cx="459627" cy="459627"/>
          </a:xfrm>
          <a:prstGeom prst="rect">
            <a:avLst/>
          </a:prstGeom>
          <a:noFill/>
        </p:spPr>
      </p:pic>
      <p:pic>
        <p:nvPicPr>
          <p:cNvPr id="70" name="Picture 26" descr="http://www.trashedgraphics.com/wp-content/uploads/2013/02/vector_cube_illustration.jpg">
            <a:extLst>
              <a:ext uri="{FF2B5EF4-FFF2-40B4-BE49-F238E27FC236}">
                <a16:creationId xmlns:a16="http://schemas.microsoft.com/office/drawing/2014/main" id="{F0C96275-6435-294A-BC8C-0CC8611D0FBF}"/>
              </a:ext>
            </a:extLst>
          </p:cNvPr>
          <p:cNvPicPr>
            <a:picLocks noChangeAspect="1" noChangeArrowheads="1"/>
          </p:cNvPicPr>
          <p:nvPr>
            <p:custDataLst>
              <p:tags r:id="rId8"/>
            </p:custDataLst>
          </p:nvPr>
        </p:nvPicPr>
        <p:blipFill>
          <a:blip r:embed="rId41"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70923" y="3299444"/>
            <a:ext cx="969137" cy="726853"/>
          </a:xfrm>
          <a:prstGeom prst="rect">
            <a:avLst/>
          </a:prstGeom>
          <a:noFill/>
          <a:extLst/>
        </p:spPr>
      </p:pic>
      <p:sp>
        <p:nvSpPr>
          <p:cNvPr id="72" name="TextBox 31">
            <a:extLst>
              <a:ext uri="{FF2B5EF4-FFF2-40B4-BE49-F238E27FC236}">
                <a16:creationId xmlns:a16="http://schemas.microsoft.com/office/drawing/2014/main" id="{943D46FA-2421-DF4E-B66E-8112E9814E83}"/>
              </a:ext>
            </a:extLst>
          </p:cNvPr>
          <p:cNvSpPr txBox="1"/>
          <p:nvPr>
            <p:custDataLst>
              <p:tags r:id="rId9"/>
            </p:custDataLst>
          </p:nvPr>
        </p:nvSpPr>
        <p:spPr>
          <a:xfrm>
            <a:off x="8025645" y="3683928"/>
            <a:ext cx="1766186" cy="259080"/>
          </a:xfrm>
          <a:prstGeom prst="rect">
            <a:avLst/>
          </a:prstGeom>
          <a:noFill/>
        </p:spPr>
        <p:txBody>
          <a:bodyPr wrap="none" lIns="0" tIns="0" rIns="0" bIns="0" rtlCol="0">
            <a:noAutofit/>
          </a:bodyPr>
          <a:lstStyle/>
          <a:p>
            <a:pPr marL="252000" indent="-252000" algn="ctr">
              <a:buFontTx/>
              <a:buNone/>
            </a:pPr>
            <a:r>
              <a:rPr lang="en-US" b="1" dirty="0"/>
              <a:t>API </a:t>
            </a:r>
          </a:p>
          <a:p>
            <a:pPr marL="252000" indent="-252000" algn="ctr">
              <a:buFontTx/>
              <a:buNone/>
            </a:pPr>
            <a:r>
              <a:rPr lang="en-US" b="1" dirty="0"/>
              <a:t>Consumers</a:t>
            </a:r>
          </a:p>
        </p:txBody>
      </p:sp>
      <p:cxnSp>
        <p:nvCxnSpPr>
          <p:cNvPr id="73" name="Gerader Verbinder 111">
            <a:extLst>
              <a:ext uri="{FF2B5EF4-FFF2-40B4-BE49-F238E27FC236}">
                <a16:creationId xmlns:a16="http://schemas.microsoft.com/office/drawing/2014/main" id="{01F30F79-DD9B-C04A-876A-1A8A7A4FE2FA}"/>
              </a:ext>
            </a:extLst>
          </p:cNvPr>
          <p:cNvCxnSpPr/>
          <p:nvPr>
            <p:custDataLst>
              <p:tags r:id="rId10"/>
            </p:custDataLst>
          </p:nvPr>
        </p:nvCxnSpPr>
        <p:spPr>
          <a:xfrm flipH="1">
            <a:off x="4571548" y="2250056"/>
            <a:ext cx="560567" cy="1057503"/>
          </a:xfrm>
          <a:prstGeom prst="line">
            <a:avLst/>
          </a:prstGeom>
          <a:ln w="38100">
            <a:solidFill>
              <a:srgbClr val="E86B60"/>
            </a:solidFill>
          </a:ln>
        </p:spPr>
        <p:style>
          <a:lnRef idx="1">
            <a:schemeClr val="accent1"/>
          </a:lnRef>
          <a:fillRef idx="0">
            <a:schemeClr val="accent1"/>
          </a:fillRef>
          <a:effectRef idx="0">
            <a:schemeClr val="accent1"/>
          </a:effectRef>
          <a:fontRef idx="minor">
            <a:schemeClr val="tx1"/>
          </a:fontRef>
        </p:style>
      </p:cxnSp>
      <p:cxnSp>
        <p:nvCxnSpPr>
          <p:cNvPr id="74" name="Gerader Verbinder 113">
            <a:extLst>
              <a:ext uri="{FF2B5EF4-FFF2-40B4-BE49-F238E27FC236}">
                <a16:creationId xmlns:a16="http://schemas.microsoft.com/office/drawing/2014/main" id="{20A5D606-5605-FA4E-8C4B-283151D34DEC}"/>
              </a:ext>
            </a:extLst>
          </p:cNvPr>
          <p:cNvCxnSpPr>
            <a:cxnSpLocks/>
          </p:cNvCxnSpPr>
          <p:nvPr>
            <p:custDataLst>
              <p:tags r:id="rId11"/>
            </p:custDataLst>
          </p:nvPr>
        </p:nvCxnSpPr>
        <p:spPr>
          <a:xfrm flipH="1" flipV="1">
            <a:off x="5018112" y="4454787"/>
            <a:ext cx="593939" cy="598898"/>
          </a:xfrm>
          <a:prstGeom prst="line">
            <a:avLst/>
          </a:prstGeom>
          <a:ln w="38100">
            <a:solidFill>
              <a:srgbClr val="E86B60"/>
            </a:solidFill>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D035DDBC-4E39-AE49-8084-C09340F7C8E3}"/>
              </a:ext>
            </a:extLst>
          </p:cNvPr>
          <p:cNvCxnSpPr>
            <a:cxnSpLocks/>
            <a:stCxn id="69" idx="2"/>
          </p:cNvCxnSpPr>
          <p:nvPr>
            <p:custDataLst>
              <p:tags r:id="rId12"/>
            </p:custDataLst>
          </p:nvPr>
        </p:nvCxnSpPr>
        <p:spPr>
          <a:xfrm flipH="1" flipV="1">
            <a:off x="1841837" y="3854726"/>
            <a:ext cx="2106351" cy="1"/>
          </a:xfrm>
          <a:prstGeom prst="straightConnector1">
            <a:avLst/>
          </a:prstGeom>
          <a:ln w="38100">
            <a:solidFill>
              <a:srgbClr val="E86B60"/>
            </a:solidFill>
            <a:tailEnd type="triangle"/>
          </a:ln>
        </p:spPr>
        <p:style>
          <a:lnRef idx="1">
            <a:schemeClr val="accent1"/>
          </a:lnRef>
          <a:fillRef idx="0">
            <a:schemeClr val="accent1"/>
          </a:fillRef>
          <a:effectRef idx="0">
            <a:schemeClr val="accent1"/>
          </a:effectRef>
          <a:fontRef idx="minor">
            <a:schemeClr val="tx1"/>
          </a:fontRef>
        </p:style>
      </p:cxnSp>
      <p:sp>
        <p:nvSpPr>
          <p:cNvPr id="76" name="Oval 13">
            <a:extLst>
              <a:ext uri="{FF2B5EF4-FFF2-40B4-BE49-F238E27FC236}">
                <a16:creationId xmlns:a16="http://schemas.microsoft.com/office/drawing/2014/main" id="{1671A05E-E8B8-1E43-B90F-E98E6EB52C9A}"/>
              </a:ext>
            </a:extLst>
          </p:cNvPr>
          <p:cNvSpPr/>
          <p:nvPr>
            <p:custDataLst>
              <p:tags r:id="rId13"/>
            </p:custDataLst>
          </p:nvPr>
        </p:nvSpPr>
        <p:spPr>
          <a:xfrm>
            <a:off x="1070453" y="3483431"/>
            <a:ext cx="771384" cy="742590"/>
          </a:xfrm>
          <a:prstGeom prst="ellipse">
            <a:avLst/>
          </a:prstGeom>
          <a:noFill/>
          <a:ln w="44450">
            <a:solidFill>
              <a:schemeClr val="tx1">
                <a:lumMod val="95000"/>
                <a:lumOff val="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7" name="Picture 13" descr="C:\Users\eku8fe\Desktop\employee2.png">
            <a:extLst>
              <a:ext uri="{FF2B5EF4-FFF2-40B4-BE49-F238E27FC236}">
                <a16:creationId xmlns:a16="http://schemas.microsoft.com/office/drawing/2014/main" id="{A8EA725B-170E-3B4A-AF76-717B84F935E5}"/>
              </a:ext>
            </a:extLst>
          </p:cNvPr>
          <p:cNvPicPr>
            <a:picLocks noChangeAspect="1" noChangeArrowheads="1"/>
          </p:cNvPicPr>
          <p:nvPr>
            <p:custDataLst>
              <p:tags r:id="rId14"/>
            </p:custDataLst>
          </p:nvPr>
        </p:nvPicPr>
        <p:blipFill>
          <a:blip r:embed="rId42" cstate="print"/>
          <a:srcRect/>
          <a:stretch>
            <a:fillRect/>
          </a:stretch>
        </p:blipFill>
        <p:spPr bwMode="auto">
          <a:xfrm>
            <a:off x="1204823" y="3633682"/>
            <a:ext cx="497710" cy="497710"/>
          </a:xfrm>
          <a:prstGeom prst="rect">
            <a:avLst/>
          </a:prstGeom>
          <a:noFill/>
          <a:ln w="9525">
            <a:noFill/>
            <a:miter lim="800000"/>
            <a:headEnd/>
            <a:tailEnd/>
          </a:ln>
        </p:spPr>
      </p:pic>
      <p:sp>
        <p:nvSpPr>
          <p:cNvPr id="78" name="TextBox 14">
            <a:extLst>
              <a:ext uri="{FF2B5EF4-FFF2-40B4-BE49-F238E27FC236}">
                <a16:creationId xmlns:a16="http://schemas.microsoft.com/office/drawing/2014/main" id="{72E394D1-BB5F-504A-8A64-FE1B372B828B}"/>
              </a:ext>
            </a:extLst>
          </p:cNvPr>
          <p:cNvSpPr txBox="1"/>
          <p:nvPr>
            <p:custDataLst>
              <p:tags r:id="rId15"/>
            </p:custDataLst>
          </p:nvPr>
        </p:nvSpPr>
        <p:spPr>
          <a:xfrm>
            <a:off x="772915" y="4383422"/>
            <a:ext cx="1061977" cy="317747"/>
          </a:xfrm>
          <a:prstGeom prst="rect">
            <a:avLst/>
          </a:prstGeom>
          <a:noFill/>
        </p:spPr>
        <p:txBody>
          <a:bodyPr wrap="none" lIns="0" tIns="0" rIns="0" bIns="0" rtlCol="0">
            <a:noAutofit/>
          </a:bodyPr>
          <a:lstStyle/>
          <a:p>
            <a:pPr marL="252000" indent="-252000">
              <a:lnSpc>
                <a:spcPts val="2300"/>
              </a:lnSpc>
              <a:spcBef>
                <a:spcPts val="500"/>
              </a:spcBef>
            </a:pPr>
            <a:r>
              <a:rPr lang="en-US" b="1" dirty="0"/>
              <a:t>Manufacturing staff</a:t>
            </a:r>
          </a:p>
          <a:p>
            <a:pPr marL="252000" indent="-252000">
              <a:lnSpc>
                <a:spcPts val="2300"/>
              </a:lnSpc>
              <a:spcBef>
                <a:spcPts val="500"/>
              </a:spcBef>
            </a:pPr>
            <a:endParaRPr lang="en-US" b="1" dirty="0"/>
          </a:p>
        </p:txBody>
      </p:sp>
      <p:sp>
        <p:nvSpPr>
          <p:cNvPr id="79" name="Oval 280">
            <a:extLst>
              <a:ext uri="{FF2B5EF4-FFF2-40B4-BE49-F238E27FC236}">
                <a16:creationId xmlns:a16="http://schemas.microsoft.com/office/drawing/2014/main" id="{54E4EE48-BE7F-7845-8E1B-D74964B7655E}"/>
              </a:ext>
            </a:extLst>
          </p:cNvPr>
          <p:cNvSpPr/>
          <p:nvPr>
            <p:custDataLst>
              <p:tags r:id="rId16"/>
            </p:custDataLst>
          </p:nvPr>
        </p:nvSpPr>
        <p:spPr>
          <a:xfrm>
            <a:off x="5677624" y="2663269"/>
            <a:ext cx="746180" cy="736943"/>
          </a:xfrm>
          <a:prstGeom prst="ellipse">
            <a:avLst/>
          </a:prstGeom>
          <a:noFill/>
          <a:ln w="44450">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0" name="Grafik 79">
            <a:extLst>
              <a:ext uri="{FF2B5EF4-FFF2-40B4-BE49-F238E27FC236}">
                <a16:creationId xmlns:a16="http://schemas.microsoft.com/office/drawing/2014/main" id="{2E2AD0D2-90E4-204B-902B-1768D8D7AAF0}"/>
              </a:ext>
            </a:extLst>
          </p:cNvPr>
          <p:cNvPicPr>
            <a:picLocks noChangeAspect="1"/>
          </p:cNvPicPr>
          <p:nvPr>
            <p:custDataLst>
              <p:tags r:id="rId17"/>
            </p:custDataLst>
          </p:nvPr>
        </p:nvPicPr>
        <p:blipFill>
          <a:blip r:embed="rId43" cstate="print">
            <a:extLst>
              <a:ext uri="{28A0092B-C50C-407E-A947-70E740481C1C}">
                <a14:useLocalDpi xmlns:a14="http://schemas.microsoft.com/office/drawing/2010/main" val="0"/>
              </a:ext>
            </a:extLst>
          </a:blip>
          <a:stretch>
            <a:fillRect/>
          </a:stretch>
        </p:blipFill>
        <p:spPr>
          <a:xfrm>
            <a:off x="5779730" y="2809860"/>
            <a:ext cx="568781" cy="510421"/>
          </a:xfrm>
          <a:prstGeom prst="rect">
            <a:avLst/>
          </a:prstGeom>
          <a:noFill/>
        </p:spPr>
      </p:pic>
      <p:sp>
        <p:nvSpPr>
          <p:cNvPr id="81" name="Rechteck 80">
            <a:extLst>
              <a:ext uri="{FF2B5EF4-FFF2-40B4-BE49-F238E27FC236}">
                <a16:creationId xmlns:a16="http://schemas.microsoft.com/office/drawing/2014/main" id="{F76FCC31-9695-0F40-98ED-AD8BB518494C}"/>
              </a:ext>
            </a:extLst>
          </p:cNvPr>
          <p:cNvSpPr/>
          <p:nvPr>
            <p:custDataLst>
              <p:tags r:id="rId18"/>
            </p:custDataLst>
          </p:nvPr>
        </p:nvSpPr>
        <p:spPr>
          <a:xfrm>
            <a:off x="5320277" y="3393704"/>
            <a:ext cx="1829558" cy="369332"/>
          </a:xfrm>
          <a:prstGeom prst="rect">
            <a:avLst/>
          </a:prstGeom>
          <a:noFill/>
        </p:spPr>
        <p:txBody>
          <a:bodyPr wrap="square">
            <a:spAutoFit/>
          </a:bodyPr>
          <a:lstStyle/>
          <a:p>
            <a:pPr marL="252000" indent="-252000" algn="ctr"/>
            <a:r>
              <a:rPr lang="en-US" b="1" dirty="0"/>
              <a:t>Marketplaces</a:t>
            </a:r>
          </a:p>
        </p:txBody>
      </p:sp>
      <p:cxnSp>
        <p:nvCxnSpPr>
          <p:cNvPr id="82" name="Gerader Verbinder 73">
            <a:extLst>
              <a:ext uri="{FF2B5EF4-FFF2-40B4-BE49-F238E27FC236}">
                <a16:creationId xmlns:a16="http://schemas.microsoft.com/office/drawing/2014/main" id="{BF913B95-061F-1247-8893-CA2B34287D46}"/>
              </a:ext>
            </a:extLst>
          </p:cNvPr>
          <p:cNvCxnSpPr/>
          <p:nvPr>
            <p:custDataLst>
              <p:tags r:id="rId19"/>
            </p:custDataLst>
          </p:nvPr>
        </p:nvCxnSpPr>
        <p:spPr>
          <a:xfrm flipH="1">
            <a:off x="5046222" y="3237513"/>
            <a:ext cx="656263" cy="334333"/>
          </a:xfrm>
          <a:prstGeom prst="line">
            <a:avLst/>
          </a:prstGeom>
          <a:ln w="38100">
            <a:solidFill>
              <a:srgbClr val="E86B60"/>
            </a:solidFill>
          </a:ln>
        </p:spPr>
        <p:style>
          <a:lnRef idx="1">
            <a:schemeClr val="accent1"/>
          </a:lnRef>
          <a:fillRef idx="0">
            <a:schemeClr val="accent1"/>
          </a:fillRef>
          <a:effectRef idx="0">
            <a:schemeClr val="accent1"/>
          </a:effectRef>
          <a:fontRef idx="minor">
            <a:schemeClr val="tx1"/>
          </a:fontRef>
        </p:style>
      </p:cxnSp>
      <p:cxnSp>
        <p:nvCxnSpPr>
          <p:cNvPr id="83" name="Gerader Verbinder 76">
            <a:extLst>
              <a:ext uri="{FF2B5EF4-FFF2-40B4-BE49-F238E27FC236}">
                <a16:creationId xmlns:a16="http://schemas.microsoft.com/office/drawing/2014/main" id="{F2BEA7EC-E0B8-6B4A-AE9D-CB1CFFB624CF}"/>
              </a:ext>
            </a:extLst>
          </p:cNvPr>
          <p:cNvCxnSpPr/>
          <p:nvPr>
            <p:custDataLst>
              <p:tags r:id="rId20"/>
            </p:custDataLst>
          </p:nvPr>
        </p:nvCxnSpPr>
        <p:spPr>
          <a:xfrm>
            <a:off x="6423804" y="3031741"/>
            <a:ext cx="2372132" cy="34763"/>
          </a:xfrm>
          <a:prstGeom prst="line">
            <a:avLst/>
          </a:prstGeom>
          <a:ln w="38100">
            <a:solidFill>
              <a:srgbClr val="0257A1"/>
            </a:solidFill>
            <a:prstDash val="dash"/>
          </a:ln>
        </p:spPr>
        <p:style>
          <a:lnRef idx="1">
            <a:schemeClr val="accent1"/>
          </a:lnRef>
          <a:fillRef idx="0">
            <a:schemeClr val="accent1"/>
          </a:fillRef>
          <a:effectRef idx="0">
            <a:schemeClr val="accent1"/>
          </a:effectRef>
          <a:fontRef idx="minor">
            <a:schemeClr val="tx1"/>
          </a:fontRef>
        </p:style>
      </p:cxnSp>
      <p:cxnSp>
        <p:nvCxnSpPr>
          <p:cNvPr id="84" name="Gerader Verbinder 78">
            <a:extLst>
              <a:ext uri="{FF2B5EF4-FFF2-40B4-BE49-F238E27FC236}">
                <a16:creationId xmlns:a16="http://schemas.microsoft.com/office/drawing/2014/main" id="{FAFFFE26-7B18-0247-9C89-FCD8EBE12B58}"/>
              </a:ext>
            </a:extLst>
          </p:cNvPr>
          <p:cNvCxnSpPr>
            <a:cxnSpLocks/>
            <a:stCxn id="64" idx="4"/>
            <a:endCxn id="79" idx="0"/>
          </p:cNvCxnSpPr>
          <p:nvPr>
            <p:custDataLst>
              <p:tags r:id="rId21"/>
            </p:custDataLst>
          </p:nvPr>
        </p:nvCxnSpPr>
        <p:spPr>
          <a:xfrm flipH="1">
            <a:off x="6050714" y="1844420"/>
            <a:ext cx="212651" cy="818849"/>
          </a:xfrm>
          <a:prstGeom prst="line">
            <a:avLst/>
          </a:prstGeom>
          <a:ln w="38100">
            <a:solidFill>
              <a:srgbClr val="0257A1"/>
            </a:solidFill>
            <a:prstDash val="dash"/>
          </a:ln>
        </p:spPr>
        <p:style>
          <a:lnRef idx="1">
            <a:schemeClr val="accent1"/>
          </a:lnRef>
          <a:fillRef idx="0">
            <a:schemeClr val="accent1"/>
          </a:fillRef>
          <a:effectRef idx="0">
            <a:schemeClr val="accent1"/>
          </a:effectRef>
          <a:fontRef idx="minor">
            <a:schemeClr val="tx1"/>
          </a:fontRef>
        </p:style>
      </p:cxnSp>
      <p:cxnSp>
        <p:nvCxnSpPr>
          <p:cNvPr id="85" name="Gerader Verbinder 82">
            <a:extLst>
              <a:ext uri="{FF2B5EF4-FFF2-40B4-BE49-F238E27FC236}">
                <a16:creationId xmlns:a16="http://schemas.microsoft.com/office/drawing/2014/main" id="{1E223B26-77F5-7D43-97C3-24FB4921D750}"/>
              </a:ext>
            </a:extLst>
          </p:cNvPr>
          <p:cNvCxnSpPr/>
          <p:nvPr>
            <p:custDataLst>
              <p:tags r:id="rId22"/>
            </p:custDataLst>
          </p:nvPr>
        </p:nvCxnSpPr>
        <p:spPr>
          <a:xfrm flipH="1">
            <a:off x="5995206" y="3400212"/>
            <a:ext cx="55508" cy="1334839"/>
          </a:xfrm>
          <a:prstGeom prst="line">
            <a:avLst/>
          </a:prstGeom>
          <a:ln w="38100">
            <a:solidFill>
              <a:srgbClr val="0257A1"/>
            </a:solidFill>
            <a:prstDash val="dash"/>
          </a:ln>
        </p:spPr>
        <p:style>
          <a:lnRef idx="1">
            <a:schemeClr val="accent1"/>
          </a:lnRef>
          <a:fillRef idx="0">
            <a:schemeClr val="accent1"/>
          </a:fillRef>
          <a:effectRef idx="0">
            <a:schemeClr val="accent1"/>
          </a:effectRef>
          <a:fontRef idx="minor">
            <a:schemeClr val="tx1"/>
          </a:fontRef>
        </p:style>
      </p:cxnSp>
      <p:sp>
        <p:nvSpPr>
          <p:cNvPr id="86" name="Oval 180">
            <a:extLst>
              <a:ext uri="{FF2B5EF4-FFF2-40B4-BE49-F238E27FC236}">
                <a16:creationId xmlns:a16="http://schemas.microsoft.com/office/drawing/2014/main" id="{AB877445-4AB0-DB4B-992C-72A1B882CA12}"/>
              </a:ext>
            </a:extLst>
          </p:cNvPr>
          <p:cNvSpPr/>
          <p:nvPr>
            <p:custDataLst>
              <p:tags r:id="rId23"/>
            </p:custDataLst>
          </p:nvPr>
        </p:nvSpPr>
        <p:spPr>
          <a:xfrm>
            <a:off x="2463561" y="1311586"/>
            <a:ext cx="727418" cy="698364"/>
          </a:xfrm>
          <a:prstGeom prst="ellipse">
            <a:avLst/>
          </a:prstGeom>
          <a:noFill/>
          <a:ln w="44450">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7" name="Grafik 86">
            <a:extLst>
              <a:ext uri="{FF2B5EF4-FFF2-40B4-BE49-F238E27FC236}">
                <a16:creationId xmlns:a16="http://schemas.microsoft.com/office/drawing/2014/main" id="{7B23D447-1683-804E-92ED-35063BED1B4C}"/>
              </a:ext>
            </a:extLst>
          </p:cNvPr>
          <p:cNvPicPr>
            <a:picLocks noChangeAspect="1"/>
          </p:cNvPicPr>
          <p:nvPr>
            <p:custDataLst>
              <p:tags r:id="rId24"/>
            </p:custDataLst>
          </p:nvPr>
        </p:nvPicPr>
        <p:blipFill>
          <a:blip r:embed="rId44">
            <a:duotone>
              <a:prstClr val="black"/>
              <a:schemeClr val="tx2">
                <a:tint val="45000"/>
                <a:satMod val="400000"/>
              </a:schemeClr>
            </a:duotone>
          </a:blip>
          <a:stretch>
            <a:fillRect/>
          </a:stretch>
        </p:blipFill>
        <p:spPr>
          <a:xfrm>
            <a:off x="2612302" y="1409726"/>
            <a:ext cx="423914" cy="502083"/>
          </a:xfrm>
          <a:prstGeom prst="rect">
            <a:avLst/>
          </a:prstGeom>
          <a:noFill/>
        </p:spPr>
      </p:pic>
      <p:sp>
        <p:nvSpPr>
          <p:cNvPr id="88" name="TextBox 140">
            <a:extLst>
              <a:ext uri="{FF2B5EF4-FFF2-40B4-BE49-F238E27FC236}">
                <a16:creationId xmlns:a16="http://schemas.microsoft.com/office/drawing/2014/main" id="{787E2F70-2C84-5E43-A1B8-6E36CB47D97E}"/>
              </a:ext>
            </a:extLst>
          </p:cNvPr>
          <p:cNvSpPr txBox="1"/>
          <p:nvPr>
            <p:custDataLst>
              <p:tags r:id="rId25"/>
            </p:custDataLst>
          </p:nvPr>
        </p:nvSpPr>
        <p:spPr>
          <a:xfrm>
            <a:off x="2343620" y="2027131"/>
            <a:ext cx="1061977" cy="317747"/>
          </a:xfrm>
          <a:prstGeom prst="rect">
            <a:avLst/>
          </a:prstGeom>
          <a:noFill/>
        </p:spPr>
        <p:txBody>
          <a:bodyPr wrap="none" lIns="0" tIns="0" rIns="0" bIns="0" rtlCol="0">
            <a:noAutofit/>
          </a:bodyPr>
          <a:lstStyle/>
          <a:p>
            <a:pPr marL="252000" indent="-252000" algn="ctr">
              <a:spcBef>
                <a:spcPts val="500"/>
              </a:spcBef>
            </a:pPr>
            <a:r>
              <a:rPr lang="en-US" b="1" dirty="0"/>
              <a:t>Machine</a:t>
            </a:r>
          </a:p>
          <a:p>
            <a:pPr marL="252000" indent="-252000" algn="ctr">
              <a:spcBef>
                <a:spcPts val="500"/>
              </a:spcBef>
            </a:pPr>
            <a:r>
              <a:rPr lang="en-US" b="1" dirty="0"/>
              <a:t>(digital twin)</a:t>
            </a:r>
          </a:p>
        </p:txBody>
      </p:sp>
      <p:cxnSp>
        <p:nvCxnSpPr>
          <p:cNvPr id="89" name="Gerade Verbindung mit Pfeil 88">
            <a:extLst>
              <a:ext uri="{FF2B5EF4-FFF2-40B4-BE49-F238E27FC236}">
                <a16:creationId xmlns:a16="http://schemas.microsoft.com/office/drawing/2014/main" id="{BD26853F-EBCD-D44A-97C0-3B4A8F9034A0}"/>
              </a:ext>
            </a:extLst>
          </p:cNvPr>
          <p:cNvCxnSpPr>
            <a:stCxn id="69" idx="1"/>
          </p:cNvCxnSpPr>
          <p:nvPr>
            <p:custDataLst>
              <p:tags r:id="rId26"/>
            </p:custDataLst>
          </p:nvPr>
        </p:nvCxnSpPr>
        <p:spPr>
          <a:xfrm flipH="1" flipV="1">
            <a:off x="3247153" y="2676622"/>
            <a:ext cx="861838" cy="804260"/>
          </a:xfrm>
          <a:prstGeom prst="straightConnector1">
            <a:avLst/>
          </a:prstGeom>
          <a:ln w="38100">
            <a:solidFill>
              <a:srgbClr val="E86B60"/>
            </a:solidFill>
            <a:tailEnd type="none"/>
          </a:ln>
        </p:spPr>
        <p:style>
          <a:lnRef idx="1">
            <a:schemeClr val="accent1"/>
          </a:lnRef>
          <a:fillRef idx="0">
            <a:schemeClr val="accent1"/>
          </a:fillRef>
          <a:effectRef idx="0">
            <a:schemeClr val="accent1"/>
          </a:effectRef>
          <a:fontRef idx="minor">
            <a:schemeClr val="tx1"/>
          </a:fontRef>
        </p:style>
      </p:cxnSp>
      <p:pic>
        <p:nvPicPr>
          <p:cNvPr id="93" name="Grafik 92">
            <a:extLst>
              <a:ext uri="{FF2B5EF4-FFF2-40B4-BE49-F238E27FC236}">
                <a16:creationId xmlns:a16="http://schemas.microsoft.com/office/drawing/2014/main" id="{CB26675F-9E5C-4F45-8E4B-B1A19502B482}"/>
              </a:ext>
            </a:extLst>
          </p:cNvPr>
          <p:cNvPicPr>
            <a:picLocks noChangeAspect="1"/>
          </p:cNvPicPr>
          <p:nvPr>
            <p:custDataLst>
              <p:tags r:id="rId27"/>
            </p:custDataLst>
          </p:nvPr>
        </p:nvPicPr>
        <p:blipFill>
          <a:blip r:embed="rId45"/>
          <a:stretch>
            <a:fillRect/>
          </a:stretch>
        </p:blipFill>
        <p:spPr>
          <a:xfrm>
            <a:off x="3848599" y="283676"/>
            <a:ext cx="1600592" cy="963662"/>
          </a:xfrm>
          <a:prstGeom prst="rect">
            <a:avLst/>
          </a:prstGeom>
          <a:noFill/>
        </p:spPr>
      </p:pic>
      <p:sp>
        <p:nvSpPr>
          <p:cNvPr id="94" name="TextBox 26_">
            <a:extLst>
              <a:ext uri="{FF2B5EF4-FFF2-40B4-BE49-F238E27FC236}">
                <a16:creationId xmlns:a16="http://schemas.microsoft.com/office/drawing/2014/main" id="{E67EF6E5-FA30-944E-A451-A2C8E9B5BFD8}"/>
              </a:ext>
            </a:extLst>
          </p:cNvPr>
          <p:cNvSpPr txBox="1"/>
          <p:nvPr>
            <p:custDataLst>
              <p:tags r:id="rId28"/>
            </p:custDataLst>
          </p:nvPr>
        </p:nvSpPr>
        <p:spPr>
          <a:xfrm>
            <a:off x="4035574" y="779875"/>
            <a:ext cx="1240066" cy="238688"/>
          </a:xfrm>
          <a:prstGeom prst="rect">
            <a:avLst/>
          </a:prstGeom>
          <a:noFill/>
        </p:spPr>
        <p:txBody>
          <a:bodyPr wrap="none" lIns="0" tIns="0" rIns="0" bIns="0" rtlCol="0">
            <a:noAutofit/>
          </a:bodyPr>
          <a:lstStyle/>
          <a:p>
            <a:pPr marL="252000" indent="-252000">
              <a:lnSpc>
                <a:spcPts val="2300"/>
              </a:lnSpc>
              <a:spcBef>
                <a:spcPts val="500"/>
              </a:spcBef>
              <a:buFontTx/>
              <a:buNone/>
            </a:pPr>
            <a:r>
              <a:rPr lang="en-US" sz="1100" b="1" dirty="0"/>
              <a:t>Machine/</a:t>
            </a:r>
            <a:r>
              <a:rPr lang="en-US" sz="1100" b="1" dirty="0" err="1"/>
              <a:t>IoT</a:t>
            </a:r>
            <a:r>
              <a:rPr lang="en-US" sz="1100" b="1" dirty="0"/>
              <a:t> Cloud</a:t>
            </a:r>
          </a:p>
        </p:txBody>
      </p:sp>
      <p:cxnSp>
        <p:nvCxnSpPr>
          <p:cNvPr id="95" name="Gerader Verbinder 109">
            <a:extLst>
              <a:ext uri="{FF2B5EF4-FFF2-40B4-BE49-F238E27FC236}">
                <a16:creationId xmlns:a16="http://schemas.microsoft.com/office/drawing/2014/main" id="{6A5BA3E0-758E-1642-9558-3FD01D0C2D59}"/>
              </a:ext>
            </a:extLst>
          </p:cNvPr>
          <p:cNvCxnSpPr>
            <a:cxnSpLocks/>
            <a:endCxn id="93" idx="1"/>
          </p:cNvCxnSpPr>
          <p:nvPr>
            <p:custDataLst>
              <p:tags r:id="rId29"/>
            </p:custDataLst>
          </p:nvPr>
        </p:nvCxnSpPr>
        <p:spPr>
          <a:xfrm flipV="1">
            <a:off x="3084451" y="765507"/>
            <a:ext cx="764148" cy="648352"/>
          </a:xfrm>
          <a:prstGeom prst="line">
            <a:avLst/>
          </a:prstGeom>
          <a:ln w="38100">
            <a:solidFill>
              <a:srgbClr val="0257A1"/>
            </a:solidFill>
            <a:prstDash val="dash"/>
          </a:ln>
        </p:spPr>
        <p:style>
          <a:lnRef idx="1">
            <a:schemeClr val="accent1"/>
          </a:lnRef>
          <a:fillRef idx="0">
            <a:schemeClr val="accent1"/>
          </a:fillRef>
          <a:effectRef idx="0">
            <a:schemeClr val="accent1"/>
          </a:effectRef>
          <a:fontRef idx="minor">
            <a:schemeClr val="tx1"/>
          </a:fontRef>
        </p:style>
      </p:cxnSp>
      <p:sp>
        <p:nvSpPr>
          <p:cNvPr id="66" name="TextBox 26">
            <a:extLst>
              <a:ext uri="{FF2B5EF4-FFF2-40B4-BE49-F238E27FC236}">
                <a16:creationId xmlns:a16="http://schemas.microsoft.com/office/drawing/2014/main" id="{8EC1F034-27D8-5E47-9CCE-08D9825ADD8D}"/>
              </a:ext>
            </a:extLst>
          </p:cNvPr>
          <p:cNvSpPr txBox="1"/>
          <p:nvPr>
            <p:custDataLst>
              <p:tags r:id="rId30"/>
            </p:custDataLst>
          </p:nvPr>
        </p:nvSpPr>
        <p:spPr>
          <a:xfrm>
            <a:off x="5132114" y="1973084"/>
            <a:ext cx="1535084" cy="224568"/>
          </a:xfrm>
          <a:prstGeom prst="rect">
            <a:avLst/>
          </a:prstGeom>
          <a:noFill/>
        </p:spPr>
        <p:txBody>
          <a:bodyPr wrap="none" lIns="0" tIns="0" rIns="0" bIns="0" rtlCol="0">
            <a:noAutofit/>
          </a:bodyPr>
          <a:lstStyle/>
          <a:p>
            <a:pPr marL="252000" indent="-252000">
              <a:lnSpc>
                <a:spcPts val="2300"/>
              </a:lnSpc>
              <a:spcBef>
                <a:spcPts val="500"/>
              </a:spcBef>
              <a:buFontTx/>
              <a:buNone/>
            </a:pPr>
            <a:r>
              <a:rPr lang="en-US" b="1" dirty="0"/>
              <a:t>Manufacturer</a:t>
            </a:r>
          </a:p>
        </p:txBody>
      </p:sp>
      <p:pic>
        <p:nvPicPr>
          <p:cNvPr id="40" name="Grafik 39">
            <a:extLst>
              <a:ext uri="{FF2B5EF4-FFF2-40B4-BE49-F238E27FC236}">
                <a16:creationId xmlns:a16="http://schemas.microsoft.com/office/drawing/2014/main" id="{FEA8A357-F17F-044A-8A58-8572EBCA04A3}"/>
              </a:ext>
            </a:extLst>
          </p:cNvPr>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4222243" y="3537899"/>
            <a:ext cx="579849" cy="1186985"/>
          </a:xfrm>
          <a:prstGeom prst="rect">
            <a:avLst/>
          </a:prstGeom>
        </p:spPr>
      </p:pic>
    </p:spTree>
    <p:extLst>
      <p:ext uri="{BB962C8B-B14F-4D97-AF65-F5344CB8AC3E}">
        <p14:creationId xmlns:p14="http://schemas.microsoft.com/office/powerpoint/2010/main" val="2131251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BE39F36-6288-DD43-9DE1-AEC1AAAADD73}"/>
              </a:ext>
            </a:extLst>
          </p:cNvPr>
          <p:cNvSpPr txBox="1"/>
          <p:nvPr/>
        </p:nvSpPr>
        <p:spPr>
          <a:xfrm>
            <a:off x="1895061" y="2491409"/>
            <a:ext cx="0" cy="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de-DE" sz="1800" b="0" i="0" u="none" strike="noStrike" kern="0" cap="none" spc="0" normalizeH="0" baseline="0" noProof="0" dirty="0" err="1">
              <a:ln>
                <a:noFill/>
              </a:ln>
              <a:effectLst/>
              <a:uLnTx/>
              <a:uFillTx/>
            </a:endParaRPr>
          </a:p>
        </p:txBody>
      </p:sp>
      <p:sp>
        <p:nvSpPr>
          <p:cNvPr id="4" name="Textfeld 3">
            <a:extLst>
              <a:ext uri="{FF2B5EF4-FFF2-40B4-BE49-F238E27FC236}">
                <a16:creationId xmlns:a16="http://schemas.microsoft.com/office/drawing/2014/main" id="{29B3103B-0CA4-E544-9670-4D877A223119}"/>
              </a:ext>
            </a:extLst>
          </p:cNvPr>
          <p:cNvSpPr txBox="1"/>
          <p:nvPr/>
        </p:nvSpPr>
        <p:spPr>
          <a:xfrm>
            <a:off x="345567" y="1363765"/>
            <a:ext cx="4361439" cy="3415930"/>
          </a:xfrm>
          <a:prstGeom prst="rect">
            <a:avLst/>
          </a:prstGeom>
          <a:noFill/>
        </p:spPr>
        <p:txBody>
          <a:bodyPr wrap="square" lIns="0" tIns="0" rIns="0" bIns="0" rtlCol="0">
            <a:noAutofit/>
          </a:bodyPr>
          <a:lstStyle/>
          <a:p>
            <a:pPr>
              <a:lnSpc>
                <a:spcPts val="2300"/>
              </a:lnSpc>
              <a:spcBef>
                <a:spcPts val="500"/>
              </a:spcBef>
            </a:pPr>
            <a:r>
              <a:rPr lang="de-DE" sz="2000" dirty="0" smtClean="0"/>
              <a:t>Account </a:t>
            </a:r>
            <a:r>
              <a:rPr lang="de-DE" sz="2000" dirty="0" err="1"/>
              <a:t>c</a:t>
            </a:r>
            <a:r>
              <a:rPr lang="de-DE" sz="2000" dirty="0" err="1" smtClean="0"/>
              <a:t>oncept</a:t>
            </a:r>
            <a:r>
              <a:rPr lang="de-DE" sz="2000" dirty="0" smtClean="0"/>
              <a:t> </a:t>
            </a:r>
            <a:r>
              <a:rPr lang="de-DE" sz="2000" dirty="0" err="1" smtClean="0"/>
              <a:t>is</a:t>
            </a:r>
            <a:r>
              <a:rPr lang="de-DE" sz="2000" dirty="0" smtClean="0"/>
              <a:t> </a:t>
            </a:r>
            <a:r>
              <a:rPr lang="de-DE" sz="2000" dirty="0" err="1" smtClean="0"/>
              <a:t>comparable</a:t>
            </a:r>
            <a:r>
              <a:rPr lang="de-DE" sz="2000" dirty="0" smtClean="0"/>
              <a:t> </a:t>
            </a:r>
            <a:r>
              <a:rPr lang="de-DE" sz="2000" dirty="0" err="1"/>
              <a:t>to</a:t>
            </a:r>
            <a:r>
              <a:rPr lang="de-DE" sz="2000" dirty="0"/>
              <a:t> </a:t>
            </a:r>
            <a:r>
              <a:rPr lang="de-DE" sz="2000" dirty="0" err="1"/>
              <a:t>other</a:t>
            </a:r>
            <a:r>
              <a:rPr lang="de-DE" sz="2000" dirty="0"/>
              <a:t> </a:t>
            </a:r>
            <a:r>
              <a:rPr lang="de-DE" sz="2000" dirty="0" err="1" smtClean="0"/>
              <a:t>messaging</a:t>
            </a:r>
            <a:r>
              <a:rPr lang="de-DE" sz="2000" dirty="0" smtClean="0"/>
              <a:t> </a:t>
            </a:r>
            <a:r>
              <a:rPr lang="de-DE" sz="2000" dirty="0" err="1"/>
              <a:t>apps</a:t>
            </a:r>
            <a:r>
              <a:rPr lang="de-DE" sz="2000" dirty="0"/>
              <a:t> (</a:t>
            </a:r>
            <a:r>
              <a:rPr lang="de-DE" sz="2000" dirty="0" err="1"/>
              <a:t>Whatsapp</a:t>
            </a:r>
            <a:r>
              <a:rPr lang="de-DE" sz="2000" dirty="0"/>
              <a:t>, </a:t>
            </a:r>
            <a:r>
              <a:rPr lang="de-DE" sz="2000" dirty="0" err="1"/>
              <a:t>WeChat</a:t>
            </a:r>
            <a:r>
              <a:rPr lang="de-DE" sz="2000" dirty="0"/>
              <a:t>):</a:t>
            </a:r>
          </a:p>
          <a:p>
            <a:pPr>
              <a:lnSpc>
                <a:spcPts val="2300"/>
              </a:lnSpc>
              <a:spcBef>
                <a:spcPts val="500"/>
              </a:spcBef>
            </a:pPr>
            <a:endParaRPr lang="en-US" sz="2000" dirty="0"/>
          </a:p>
          <a:p>
            <a:pPr marL="742950" lvl="1" indent="-285750">
              <a:lnSpc>
                <a:spcPts val="2300"/>
              </a:lnSpc>
              <a:spcBef>
                <a:spcPts val="500"/>
              </a:spcBef>
              <a:buFont typeface="Arial" panose="020B0604020202020204" pitchFamily="34" charset="0"/>
              <a:buChar char="•"/>
            </a:pPr>
            <a:r>
              <a:rPr lang="en-US" sz="2000" dirty="0"/>
              <a:t>Public accounts (e.g. Manufacturer / Service companies)</a:t>
            </a:r>
          </a:p>
          <a:p>
            <a:pPr marL="1200150" lvl="2" indent="-285750">
              <a:lnSpc>
                <a:spcPts val="2300"/>
              </a:lnSpc>
              <a:spcBef>
                <a:spcPts val="500"/>
              </a:spcBef>
              <a:buFont typeface="Arial" panose="020B0604020202020204" pitchFamily="34" charset="0"/>
              <a:buChar char="•"/>
            </a:pPr>
            <a:r>
              <a:rPr lang="en-US" sz="2000" dirty="0"/>
              <a:t>Product Account</a:t>
            </a:r>
            <a:endParaRPr lang="en-US" sz="2000" b="1" dirty="0"/>
          </a:p>
          <a:p>
            <a:pPr marL="1200150" lvl="2" indent="-285750">
              <a:lnSpc>
                <a:spcPts val="2300"/>
              </a:lnSpc>
              <a:spcBef>
                <a:spcPts val="500"/>
              </a:spcBef>
              <a:buFont typeface="Arial" panose="020B0604020202020204" pitchFamily="34" charset="0"/>
              <a:buChar char="•"/>
            </a:pPr>
            <a:r>
              <a:rPr lang="en-US" sz="2000" dirty="0"/>
              <a:t>Service Account</a:t>
            </a:r>
          </a:p>
          <a:p>
            <a:pPr marL="1200150" lvl="2" indent="-285750">
              <a:lnSpc>
                <a:spcPts val="2300"/>
              </a:lnSpc>
              <a:spcBef>
                <a:spcPts val="500"/>
              </a:spcBef>
              <a:buFont typeface="Arial" panose="020B0604020202020204" pitchFamily="34" charset="0"/>
              <a:buChar char="•"/>
            </a:pPr>
            <a:r>
              <a:rPr lang="de-DE" sz="2000" dirty="0"/>
              <a:t>Company</a:t>
            </a:r>
            <a:r>
              <a:rPr lang="en-US" sz="2000" dirty="0"/>
              <a:t> Account</a:t>
            </a:r>
          </a:p>
          <a:p>
            <a:pPr marL="742950" lvl="1" indent="-285750">
              <a:lnSpc>
                <a:spcPts val="2300"/>
              </a:lnSpc>
              <a:spcBef>
                <a:spcPts val="500"/>
              </a:spcBef>
              <a:buFont typeface="Arial" panose="020B0604020202020204" pitchFamily="34" charset="0"/>
              <a:buChar char="•"/>
            </a:pPr>
            <a:r>
              <a:rPr lang="en-US" sz="2000" dirty="0"/>
              <a:t>User Account</a:t>
            </a:r>
            <a:endParaRPr lang="de-DE" sz="2000" dirty="0"/>
          </a:p>
          <a:p>
            <a:pPr marL="742950" lvl="1" indent="-285750">
              <a:lnSpc>
                <a:spcPts val="2300"/>
              </a:lnSpc>
              <a:spcBef>
                <a:spcPts val="500"/>
              </a:spcBef>
              <a:buFont typeface="Arial" panose="020B0604020202020204" pitchFamily="34" charset="0"/>
              <a:buChar char="•"/>
            </a:pPr>
            <a:r>
              <a:rPr kumimoji="0" lang="de-DE" sz="2000" b="0" i="0" u="none" strike="noStrike" kern="0" cap="none" spc="0" normalizeH="0" baseline="0" dirty="0">
                <a:ln>
                  <a:noFill/>
                </a:ln>
                <a:effectLst/>
                <a:uLnTx/>
                <a:uFillTx/>
              </a:rPr>
              <a:t>Groups (Public &amp; Private)</a:t>
            </a:r>
            <a:endParaRPr kumimoji="0" lang="de-DE" sz="1800" b="0" i="0" u="none" strike="noStrike" kern="0" cap="none" spc="0" normalizeH="0" baseline="0" dirty="0">
              <a:ln>
                <a:noFill/>
              </a:ln>
              <a:effectLst/>
              <a:uLnTx/>
              <a:uFillTx/>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dirty="0">
              <a:ln>
                <a:noFill/>
              </a:ln>
              <a:effectLst/>
              <a:uLnTx/>
              <a:uFillTx/>
            </a:endParaRPr>
          </a:p>
        </p:txBody>
      </p:sp>
      <p:sp>
        <p:nvSpPr>
          <p:cNvPr id="16" name="Titel 1">
            <a:extLst>
              <a:ext uri="{FF2B5EF4-FFF2-40B4-BE49-F238E27FC236}">
                <a16:creationId xmlns:a16="http://schemas.microsoft.com/office/drawing/2014/main" id="{E77F21A9-77FB-C84B-98CB-5B7C69203EAB}"/>
              </a:ext>
            </a:extLst>
          </p:cNvPr>
          <p:cNvSpPr txBox="1">
            <a:spLocks/>
          </p:cNvSpPr>
          <p:nvPr/>
        </p:nvSpPr>
        <p:spPr>
          <a:xfrm>
            <a:off x="231267" y="321035"/>
            <a:ext cx="8221606" cy="388800"/>
          </a:xfrm>
          <a:prstGeom prst="rect">
            <a:avLst/>
          </a:prstGeom>
          <a:noFill/>
        </p:spPr>
        <p:txBody>
          <a:bodyPr vert="horz" lIns="0" tIns="0" rIns="0" bIns="0" rtlCol="0" anchor="ctr">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fontAlgn="auto">
              <a:spcAft>
                <a:spcPts val="0"/>
              </a:spcAft>
            </a:pPr>
            <a:r>
              <a:rPr lang="de-DE" sz="4800"/>
              <a:t>ThingBook</a:t>
            </a:r>
            <a:endParaRPr lang="de-DE" sz="4800" dirty="0"/>
          </a:p>
        </p:txBody>
      </p:sp>
      <p:pic>
        <p:nvPicPr>
          <p:cNvPr id="7" name="Inhaltsplatzhalter 6">
            <a:extLst>
              <a:ext uri="{FF2B5EF4-FFF2-40B4-BE49-F238E27FC236}">
                <a16:creationId xmlns:a16="http://schemas.microsoft.com/office/drawing/2014/main" id="{9BB6A06B-E75A-DA4B-A0BF-0E6A56E400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61551" y="939600"/>
            <a:ext cx="6011727" cy="4264260"/>
          </a:xfrm>
        </p:spPr>
      </p:pic>
    </p:spTree>
    <p:extLst>
      <p:ext uri="{BB962C8B-B14F-4D97-AF65-F5344CB8AC3E}">
        <p14:creationId xmlns:p14="http://schemas.microsoft.com/office/powerpoint/2010/main" val="1891284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dirty="0" err="1" smtClean="0">
                <a:ln>
                  <a:noFill/>
                </a:ln>
                <a:effectLst/>
                <a:uLnTx/>
                <a:uFillTx/>
              </a:rPr>
              <a:t>ThingBook</a:t>
            </a:r>
            <a:r>
              <a:rPr kumimoji="0" lang="en-GB" sz="2800" b="0" i="0" u="none" strike="noStrike" kern="0" cap="none" normalizeH="0" baseline="0" noProof="0" dirty="0" smtClean="0">
                <a:ln>
                  <a:noFill/>
                </a:ln>
                <a:effectLst/>
                <a:uLnTx/>
                <a:uFillTx/>
              </a:rPr>
              <a:t> Messenger</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CI/DAD5 | 2018-01-15</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pic>
        <p:nvPicPr>
          <p:cNvPr id="13" name="Picture 12"/>
          <p:cNvPicPr>
            <a:picLocks noChangeAspect="1"/>
          </p:cNvPicPr>
          <p:nvPr>
            <p:custDataLst>
              <p:tags r:id="rId8"/>
            </p:custDataLst>
          </p:nvPr>
        </p:nvPicPr>
        <p:blipFill>
          <a:blip r:embed="rId11">
            <a:extLst>
              <a:ext uri="{28A0092B-C50C-407E-A947-70E740481C1C}">
                <a14:useLocalDpi xmlns:a14="http://schemas.microsoft.com/office/drawing/2010/main" val="0"/>
              </a:ext>
            </a:extLst>
          </a:blip>
          <a:stretch>
            <a:fillRect/>
          </a:stretch>
        </p:blipFill>
        <p:spPr>
          <a:xfrm>
            <a:off x="4047101" y="126270"/>
            <a:ext cx="2876057" cy="5707475"/>
          </a:xfrm>
          <a:prstGeom prst="rect">
            <a:avLst/>
          </a:prstGeom>
        </p:spPr>
      </p:pic>
    </p:spTree>
    <p:custDataLst>
      <p:tags r:id="rId1"/>
    </p:custDataLst>
    <p:extLst>
      <p:ext uri="{BB962C8B-B14F-4D97-AF65-F5344CB8AC3E}">
        <p14:creationId xmlns:p14="http://schemas.microsoft.com/office/powerpoint/2010/main" val="294716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effectLst/>
          <a:extLst>
            <a:ext uri="{53640926-AAD7-44D8-BBD7-CCE9431645EC}">
              <a14:shadowObscured xmlns:a14="http://schemas.microsoft.com/office/drawing/2010/main"/>
            </a:ext>
          </a:extLst>
        </p:spPr>
        <p:txBody>
          <a:bodyPr wrap="none" lIns="0" tIns="0" rIns="0" bIns="0" anchor="t">
            <a:noAutofit/>
          </a:bodyPr>
          <a:lstStyle/>
          <a:p>
            <a:endParaRPr lang="en-US" dirty="0"/>
          </a:p>
        </p:txBody>
      </p:sp>
      <p:pic>
        <p:nvPicPr>
          <p:cNvPr id="255" name="Picture 254"/>
          <p:cNvPicPr>
            <a:picLocks/>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5" name="Picture 14"/>
          <p:cNvPicPr>
            <a:picLocks/>
          </p:cNvPicPr>
          <p:nvPr>
            <p:custDataLst>
              <p:tags r:id="rId4"/>
            </p:custDataLst>
          </p:nvPr>
        </p:nvPicPr>
        <p:blipFill>
          <a:blip r:embed="rId14" cstate="hq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
        <p:nvSpPr>
          <p:cNvPr id="129" name="Textfeld 8"/>
          <p:cNvSpPr txBox="1">
            <a:spLocks/>
          </p:cNvSpPr>
          <p:nvPr>
            <p:custDataLst>
              <p:tags r:id="rId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endParaRPr lang="en-US" sz="2800" kern="0" dirty="0"/>
          </a:p>
        </p:txBody>
      </p:sp>
      <p:sp>
        <p:nvSpPr>
          <p:cNvPr id="131" name="Rechteck 7"/>
          <p:cNvSpPr>
            <a:spLocks/>
          </p:cNvSpPr>
          <p:nvPr>
            <p:custDataLst>
              <p:tags r:id="rId6"/>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pt-BR" sz="600" b="1" strike="noStrike" kern="0" cap="none" normalizeH="0" baseline="0" noProof="0" smtClean="0">
                <a:ln>
                  <a:noFill/>
                </a:ln>
                <a:solidFill>
                  <a:srgbClr val="D70012"/>
                </a:solidFill>
                <a:effectLst/>
                <a:uLnTx/>
                <a:uFillTx/>
                <a:latin typeface="Bosch Office Sans"/>
                <a:ea typeface="+mn-ea"/>
                <a:cs typeface="+mn-cs"/>
              </a:rPr>
              <a:t>Internal </a:t>
            </a:r>
            <a:r>
              <a:rPr kumimoji="0" lang="pt-BR" sz="600" strike="noStrike" kern="0" cap="none" normalizeH="0" baseline="0" noProof="0" smtClean="0">
                <a:ln>
                  <a:noFill/>
                </a:ln>
                <a:solidFill>
                  <a:srgbClr val="000000"/>
                </a:solidFill>
                <a:effectLst/>
                <a:uLnTx/>
                <a:uFillTx/>
                <a:latin typeface="Bosch Office Sans" pitchFamily="2" charset="0"/>
                <a:ea typeface="+mn-ea"/>
                <a:cs typeface="+mn-cs"/>
              </a:rPr>
              <a:t>| CI/ACM-NC | 13.12.2017</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132" name="Rechteck 6"/>
          <p:cNvSpPr>
            <a:spLocks/>
          </p:cNvSpPr>
          <p:nvPr>
            <p:custDataLst>
              <p:tags r:id="rId7"/>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133" name="Rechteck 5"/>
          <p:cNvSpPr>
            <a:spLocks/>
          </p:cNvSpPr>
          <p:nvPr>
            <p:custDataLst>
              <p:tags r:id="rId8"/>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134" name="Rechteck 4"/>
          <p:cNvSpPr>
            <a:spLocks/>
          </p:cNvSpPr>
          <p:nvPr>
            <p:custDataLst>
              <p:tags r:id="rId9"/>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nvSpPr>
        <p:spPr>
          <a:xfrm>
            <a:off x="593090" y="1576763"/>
            <a:ext cx="5267325" cy="914400"/>
          </a:xfrm>
          <a:prstGeom prst="rect">
            <a:avLst/>
          </a:prstGeom>
          <a:noFill/>
        </p:spPr>
        <p:txBody>
          <a:bodyPr wrap="non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Tx/>
              <a:buChar char="-"/>
              <a:tabLst/>
            </a:pPr>
            <a:endParaRPr kumimoji="0" lang="en-GB" sz="1800" b="0" i="0" u="none" strike="noStrike" kern="0" cap="none" spc="0" normalizeH="0" baseline="0" noProof="0" dirty="0" err="1" smtClean="0">
              <a:ln>
                <a:noFill/>
              </a:ln>
              <a:solidFill>
                <a:srgbClr val="FF0000"/>
              </a:solidFill>
              <a:effectLst/>
              <a:uLnTx/>
              <a:uFillTx/>
            </a:endParaRPr>
          </a:p>
        </p:txBody>
      </p:sp>
      <p:sp>
        <p:nvSpPr>
          <p:cNvPr id="13" name="TextBox 12"/>
          <p:cNvSpPr txBox="1">
            <a:spLocks/>
          </p:cNvSpPr>
          <p:nvPr>
            <p:custDataLst>
              <p:tags r:id="rId10"/>
            </p:custDataLst>
          </p:nvPr>
        </p:nvSpPr>
        <p:spPr>
          <a:xfrm>
            <a:off x="259080" y="1395008"/>
            <a:ext cx="10452100" cy="133482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285750" marR="0" indent="-285750" defTabSz="914400" eaLnBrk="1" fontAlgn="auto" latinLnBrk="0" hangingPunct="1">
              <a:lnSpc>
                <a:spcPct val="107000"/>
              </a:lnSpc>
              <a:spcBef>
                <a:spcPts val="500"/>
              </a:spcBef>
              <a:spcAft>
                <a:spcPts val="0"/>
              </a:spcAft>
              <a:buClrTx/>
              <a:buSzTx/>
              <a:buFontTx/>
              <a:buChar char="-"/>
              <a:tabLst/>
            </a:pPr>
            <a:endParaRPr lang="en-GB" sz="2800" kern="0" dirty="0" err="1">
              <a:solidFill>
                <a:srgbClr val="FF0000"/>
              </a:solidFill>
            </a:endParaRPr>
          </a:p>
        </p:txBody>
      </p:sp>
      <p:pic>
        <p:nvPicPr>
          <p:cNvPr id="4" name="Picture 3"/>
          <p:cNvPicPr>
            <a:picLocks noChangeAspect="1"/>
          </p:cNvPicPr>
          <p:nvPr/>
        </p:nvPicPr>
        <p:blipFill>
          <a:blip r:embed="rId15"/>
          <a:stretch>
            <a:fillRect/>
          </a:stretch>
        </p:blipFill>
        <p:spPr>
          <a:xfrm>
            <a:off x="259080" y="259080"/>
            <a:ext cx="10580241" cy="4839393"/>
          </a:xfrm>
          <a:prstGeom prst="rect">
            <a:avLst/>
          </a:prstGeom>
        </p:spPr>
      </p:pic>
      <p:sp>
        <p:nvSpPr>
          <p:cNvPr id="6" name="Rectangle 5"/>
          <p:cNvSpPr/>
          <p:nvPr/>
        </p:nvSpPr>
        <p:spPr>
          <a:xfrm>
            <a:off x="554990" y="1419766"/>
            <a:ext cx="6330719" cy="2641749"/>
          </a:xfrm>
          <a:prstGeom prst="rect">
            <a:avLst/>
          </a:prstGeom>
        </p:spPr>
        <p:txBody>
          <a:bodyPr wrap="square">
            <a:spAutoFit/>
          </a:bodyPr>
          <a:lstStyle/>
          <a:p>
            <a:pPr marL="285750" marR="0" indent="-285750" defTabSz="914400" eaLnBrk="1" fontAlgn="auto" latinLnBrk="0" hangingPunct="1">
              <a:lnSpc>
                <a:spcPct val="107000"/>
              </a:lnSpc>
              <a:spcBef>
                <a:spcPts val="500"/>
              </a:spcBef>
              <a:spcAft>
                <a:spcPts val="0"/>
              </a:spcAft>
              <a:buClrTx/>
              <a:buSzTx/>
              <a:buFontTx/>
              <a:buChar char="-"/>
              <a:tabLst/>
            </a:pPr>
            <a:r>
              <a:rPr lang="en-US" sz="2000" b="1" dirty="0"/>
              <a:t>Help CI-Hotline handling the </a:t>
            </a:r>
            <a:r>
              <a:rPr lang="en-US" sz="2000" b="1" dirty="0" err="1"/>
              <a:t>WorkON</a:t>
            </a:r>
            <a:r>
              <a:rPr lang="en-US" sz="2000" b="1" dirty="0"/>
              <a:t> ticket </a:t>
            </a:r>
          </a:p>
          <a:p>
            <a:pPr marL="285750" marR="0" indent="-285750" defTabSz="914400" eaLnBrk="1" fontAlgn="auto" latinLnBrk="0" hangingPunct="1">
              <a:lnSpc>
                <a:spcPct val="107000"/>
              </a:lnSpc>
              <a:spcBef>
                <a:spcPts val="500"/>
              </a:spcBef>
              <a:spcAft>
                <a:spcPts val="0"/>
              </a:spcAft>
              <a:buClrTx/>
              <a:buSzTx/>
              <a:buFontTx/>
              <a:buChar char="-"/>
              <a:tabLst/>
            </a:pPr>
            <a:r>
              <a:rPr lang="en-US" sz="2000" b="1" dirty="0"/>
              <a:t>Improve the processing speed </a:t>
            </a:r>
            <a:endParaRPr lang="en-US" sz="2000" b="1" dirty="0" smtClean="0"/>
          </a:p>
          <a:p>
            <a:pPr marL="285750" indent="-285750" fontAlgn="auto">
              <a:lnSpc>
                <a:spcPct val="107000"/>
              </a:lnSpc>
              <a:spcBef>
                <a:spcPts val="500"/>
              </a:spcBef>
              <a:spcAft>
                <a:spcPts val="0"/>
              </a:spcAft>
              <a:buFontTx/>
              <a:buChar char="-"/>
            </a:pPr>
            <a:r>
              <a:rPr lang="en-US" sz="2000" b="1" dirty="0" smtClean="0"/>
              <a:t>FAQ</a:t>
            </a:r>
            <a:r>
              <a:rPr lang="en-US" sz="2000" b="1" dirty="0"/>
              <a:t>: </a:t>
            </a:r>
            <a:endParaRPr lang="en-US" sz="2000" b="1" dirty="0" smtClean="0"/>
          </a:p>
          <a:p>
            <a:pPr marL="696887" lvl="1" indent="-285750" fontAlgn="auto">
              <a:lnSpc>
                <a:spcPct val="107000"/>
              </a:lnSpc>
              <a:spcBef>
                <a:spcPts val="500"/>
              </a:spcBef>
              <a:spcAft>
                <a:spcPts val="0"/>
              </a:spcAft>
              <a:buFontTx/>
              <a:buChar char="-"/>
            </a:pPr>
            <a:r>
              <a:rPr lang="en-US" sz="2000" b="1" dirty="0" smtClean="0"/>
              <a:t>Help </a:t>
            </a:r>
            <a:r>
              <a:rPr lang="en-US" sz="2000" b="1" dirty="0"/>
              <a:t>to reduce effort for support team</a:t>
            </a:r>
          </a:p>
          <a:p>
            <a:pPr marL="696887" lvl="1" indent="-285750" fontAlgn="auto">
              <a:lnSpc>
                <a:spcPct val="107000"/>
              </a:lnSpc>
              <a:spcBef>
                <a:spcPts val="500"/>
              </a:spcBef>
              <a:spcAft>
                <a:spcPts val="0"/>
              </a:spcAft>
              <a:buFontTx/>
              <a:buChar char="-"/>
            </a:pPr>
            <a:r>
              <a:rPr lang="en-US" sz="2000" b="1" dirty="0" smtClean="0"/>
              <a:t>Consulting </a:t>
            </a:r>
            <a:r>
              <a:rPr lang="en-US" sz="2000" b="1" dirty="0"/>
              <a:t>user</a:t>
            </a:r>
          </a:p>
          <a:p>
            <a:r>
              <a:rPr lang="en-US" dirty="0" smtClean="0">
                <a:solidFill>
                  <a:schemeClr val="accent4"/>
                </a:solidFill>
              </a:rPr>
              <a:t>Can embedded in </a:t>
            </a:r>
            <a:r>
              <a:rPr lang="en-US" dirty="0" err="1" smtClean="0">
                <a:solidFill>
                  <a:schemeClr val="accent4"/>
                </a:solidFill>
              </a:rPr>
              <a:t>Webapp</a:t>
            </a:r>
            <a:r>
              <a:rPr lang="en-US" dirty="0" smtClean="0">
                <a:solidFill>
                  <a:schemeClr val="accent4"/>
                </a:solidFill>
              </a:rPr>
              <a:t> </a:t>
            </a:r>
          </a:p>
          <a:p>
            <a:r>
              <a:rPr lang="en-US" dirty="0" smtClean="0">
                <a:solidFill>
                  <a:schemeClr val="accent4"/>
                </a:solidFill>
              </a:rPr>
              <a:t>Can integrate with </a:t>
            </a:r>
            <a:r>
              <a:rPr lang="en-US" dirty="0" err="1" smtClean="0">
                <a:solidFill>
                  <a:schemeClr val="accent4"/>
                </a:solidFill>
              </a:rPr>
              <a:t>ThingBook</a:t>
            </a:r>
            <a:r>
              <a:rPr lang="en-US" dirty="0" smtClean="0">
                <a:solidFill>
                  <a:schemeClr val="accent4"/>
                </a:solidFill>
              </a:rPr>
              <a:t> by create a public account</a:t>
            </a:r>
            <a:endParaRPr lang="en-US" sz="2400" dirty="0">
              <a:solidFill>
                <a:schemeClr val="accent4"/>
              </a:solidFill>
            </a:endParaRPr>
          </a:p>
        </p:txBody>
      </p:sp>
    </p:spTree>
    <p:custDataLst>
      <p:tags r:id="rId1"/>
    </p:custDataLst>
    <p:extLst>
      <p:ext uri="{BB962C8B-B14F-4D97-AF65-F5344CB8AC3E}">
        <p14:creationId xmlns:p14="http://schemas.microsoft.com/office/powerpoint/2010/main" val="724233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effectLst/>
          <a:extLst>
            <a:ext uri="{53640926-AAD7-44D8-BBD7-CCE9431645EC}">
              <a14:shadowObscured xmlns:a14="http://schemas.microsoft.com/office/drawing/2010/main"/>
            </a:ext>
          </a:extLst>
        </p:spPr>
        <p:txBody>
          <a:bodyPr wrap="none" lIns="0" tIns="0" rIns="0" bIns="0" anchor="t">
            <a:noAutofit/>
          </a:bodyPr>
          <a:lstStyle/>
          <a:p>
            <a:endParaRPr lang="en-US" dirty="0"/>
          </a:p>
        </p:txBody>
      </p:sp>
      <p:pic>
        <p:nvPicPr>
          <p:cNvPr id="255" name="Picture 254"/>
          <p:cNvPicPr>
            <a:picLocks/>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12" cstate="hq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
        <p:nvSpPr>
          <p:cNvPr id="7" name="Rectangle 6"/>
          <p:cNvSpPr/>
          <p:nvPr>
            <p:custDataLst>
              <p:tags r:id="rId5"/>
            </p:custDataLst>
          </p:nvPr>
        </p:nvSpPr>
        <p:spPr>
          <a:xfrm>
            <a:off x="259015" y="247347"/>
            <a:ext cx="4919472" cy="559900"/>
          </a:xfrm>
          <a:prstGeom prst="rect">
            <a:avLst/>
          </a:prstGeom>
          <a:gradFill>
            <a:gsLst>
              <a:gs pos="0">
                <a:schemeClr val="accent1"/>
              </a:gs>
              <a:gs pos="100000">
                <a:schemeClr val="accent2"/>
              </a:gs>
            </a:gsLst>
            <a:lin ang="0" scaled="0"/>
          </a:gradFill>
          <a:ln w="9525" cap="flat" cmpd="sng" algn="ctr">
            <a:noFill/>
            <a:prstDash val="solid"/>
          </a:ln>
          <a:effectLst/>
        </p:spPr>
        <p:txBody>
          <a:bodyPr lIns="1097280" rtlCol="0" anchor="ctr"/>
          <a:lstStyle/>
          <a:p>
            <a:pPr marL="0" marR="0" lvl="0" indent="0" algn="l" defTabSz="914400" rtl="0" eaLnBrk="1" fontAlgn="auto" latinLnBrk="0" hangingPunct="1">
              <a:lnSpc>
                <a:spcPts val="3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8" name="Rectangle 7"/>
          <p:cNvSpPr/>
          <p:nvPr>
            <p:custDataLst>
              <p:tags r:id="rId6"/>
            </p:custDataLst>
          </p:nvPr>
        </p:nvSpPr>
        <p:spPr>
          <a:xfrm>
            <a:off x="259015" y="229592"/>
            <a:ext cx="4919472" cy="559900"/>
          </a:xfrm>
          <a:prstGeom prst="rect">
            <a:avLst/>
          </a:prstGeom>
          <a:gradFill>
            <a:gsLst>
              <a:gs pos="0">
                <a:schemeClr val="accent1"/>
              </a:gs>
              <a:gs pos="100000">
                <a:schemeClr val="accent2"/>
              </a:gs>
            </a:gsLst>
            <a:lin ang="0" scaled="0"/>
          </a:gradFill>
          <a:ln w="9525" cap="flat" cmpd="sng" algn="ctr">
            <a:noFill/>
            <a:prstDash val="solid"/>
          </a:ln>
          <a:effectLst/>
        </p:spPr>
        <p:txBody>
          <a:bodyPr lIns="1097280" rtlCol="0" anchor="ctr"/>
          <a:lstStyle/>
          <a:p>
            <a:pPr marL="0" marR="0" lvl="0" indent="0" algn="l" defTabSz="914400" rtl="0" eaLnBrk="1" fontAlgn="auto" latinLnBrk="0" hangingPunct="1">
              <a:lnSpc>
                <a:spcPts val="3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10" name="Rectangle 9"/>
          <p:cNvSpPr/>
          <p:nvPr>
            <p:custDataLst>
              <p:tags r:id="rId7"/>
            </p:custDataLst>
          </p:nvPr>
        </p:nvSpPr>
        <p:spPr>
          <a:xfrm>
            <a:off x="259015" y="247347"/>
            <a:ext cx="10521492" cy="559900"/>
          </a:xfrm>
          <a:prstGeom prst="rect">
            <a:avLst/>
          </a:prstGeom>
          <a:gradFill>
            <a:gsLst>
              <a:gs pos="0">
                <a:schemeClr val="accent1"/>
              </a:gs>
              <a:gs pos="100000">
                <a:schemeClr val="accent2"/>
              </a:gs>
            </a:gsLst>
            <a:lin ang="0" scaled="0"/>
          </a:gradFill>
          <a:ln w="9525" cap="flat" cmpd="sng" algn="ctr">
            <a:noFill/>
            <a:prstDash val="solid"/>
          </a:ln>
          <a:effectLst/>
        </p:spPr>
        <p:txBody>
          <a:bodyPr lIns="1097280" rtlCol="0" anchor="ctr"/>
          <a:lstStyle/>
          <a:p>
            <a:pPr marL="0" marR="0" lvl="0" indent="0" algn="l" defTabSz="914400" rtl="0" eaLnBrk="1" fontAlgn="auto" latinLnBrk="0" hangingPunct="1">
              <a:lnSpc>
                <a:spcPts val="3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11" name="Rectangle 10"/>
          <p:cNvSpPr/>
          <p:nvPr>
            <p:custDataLst>
              <p:tags r:id="rId8"/>
            </p:custDataLst>
          </p:nvPr>
        </p:nvSpPr>
        <p:spPr>
          <a:xfrm>
            <a:off x="298019" y="381302"/>
            <a:ext cx="5043391" cy="256480"/>
          </a:xfrm>
          <a:prstGeom prst="rect">
            <a:avLst/>
          </a:prstGeom>
        </p:spPr>
        <p:txBody>
          <a:bodyPr wrap="square" lIns="0" tIns="0" rIns="0" bIns="0">
            <a:spAutoFit/>
          </a:bodyPr>
          <a:lstStyle/>
          <a:p>
            <a:pPr marL="0" marR="0" lvl="0" indent="0" defTabSz="914400" rtl="0" eaLnBrk="1" fontAlgn="auto" latinLnBrk="0" hangingPunct="1">
              <a:lnSpc>
                <a:spcPts val="2000"/>
              </a:lnSpc>
              <a:spcBef>
                <a:spcPts val="0"/>
              </a:spcBef>
              <a:spcAft>
                <a:spcPts val="0"/>
              </a:spcAft>
              <a:buClrTx/>
              <a:buSzTx/>
              <a:buFontTx/>
              <a:buNone/>
              <a:tabLst/>
              <a:defRPr/>
            </a:pPr>
            <a:r>
              <a:rPr kumimoji="0" lang="en-US" sz="1400" b="1" i="0" u="none" strike="noStrike" kern="0" cap="none" spc="0" normalizeH="0" baseline="0" noProof="0" dirty="0" err="1" smtClean="0">
                <a:ln>
                  <a:noFill/>
                </a:ln>
                <a:solidFill>
                  <a:prstClr val="white"/>
                </a:solidFill>
                <a:effectLst/>
                <a:uLnTx/>
                <a:uFillTx/>
                <a:latin typeface="Bosch Office Sans"/>
                <a:ea typeface="+mn-ea"/>
                <a:cs typeface="+mn-cs"/>
              </a:rPr>
              <a:t>ThingBook</a:t>
            </a:r>
            <a:r>
              <a:rPr kumimoji="0" lang="en-US" sz="1400" b="1" i="0" u="none" strike="noStrike" kern="0" cap="none" spc="0" normalizeH="0" baseline="0" noProof="0" dirty="0" smtClean="0">
                <a:ln>
                  <a:noFill/>
                </a:ln>
                <a:solidFill>
                  <a:prstClr val="white"/>
                </a:solidFill>
                <a:effectLst/>
                <a:uLnTx/>
                <a:uFillTx/>
                <a:latin typeface="Bosch Office Sans"/>
                <a:ea typeface="+mn-ea"/>
                <a:cs typeface="+mn-cs"/>
              </a:rPr>
              <a:t> Proposed</a:t>
            </a:r>
            <a:r>
              <a:rPr kumimoji="0" lang="en-US" sz="1400" b="1" i="0" u="none" strike="noStrike" kern="0" cap="none" spc="0" normalizeH="0" noProof="0" dirty="0" smtClean="0">
                <a:ln>
                  <a:noFill/>
                </a:ln>
                <a:solidFill>
                  <a:prstClr val="white"/>
                </a:solidFill>
                <a:effectLst/>
                <a:uLnTx/>
                <a:uFillTx/>
                <a:latin typeface="Bosch Office Sans"/>
                <a:ea typeface="+mn-ea"/>
                <a:cs typeface="+mn-cs"/>
              </a:rPr>
              <a:t> Architect</a:t>
            </a:r>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2566" y="825002"/>
            <a:ext cx="8530801" cy="4847208"/>
          </a:xfrm>
          <a:prstGeom prst="rect">
            <a:avLst/>
          </a:prstGeom>
        </p:spPr>
      </p:pic>
    </p:spTree>
    <p:custDataLst>
      <p:tags r:id="rId1"/>
    </p:custDataLst>
    <p:extLst>
      <p:ext uri="{BB962C8B-B14F-4D97-AF65-F5344CB8AC3E}">
        <p14:creationId xmlns:p14="http://schemas.microsoft.com/office/powerpoint/2010/main" val="1960240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effectLst/>
          <a:extLst>
            <a:ext uri="{53640926-AAD7-44D8-BBD7-CCE9431645EC}">
              <a14:shadowObscured xmlns:a14="http://schemas.microsoft.com/office/drawing/2010/main"/>
            </a:ext>
          </a:extLst>
        </p:spPr>
        <p:txBody>
          <a:bodyPr wrap="none" lIns="0" tIns="0" rIns="0" bIns="0" anchor="t">
            <a:noAutofit/>
          </a:bodyPr>
          <a:lstStyle/>
          <a:p>
            <a:endParaRPr lang="en-US" dirty="0"/>
          </a:p>
        </p:txBody>
      </p:sp>
      <p:pic>
        <p:nvPicPr>
          <p:cNvPr id="255" name="Picture 254"/>
          <p:cNvPicPr>
            <a:picLocks/>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12" cstate="hq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
        <p:nvSpPr>
          <p:cNvPr id="7" name="Rectangle 6"/>
          <p:cNvSpPr/>
          <p:nvPr>
            <p:custDataLst>
              <p:tags r:id="rId5"/>
            </p:custDataLst>
          </p:nvPr>
        </p:nvSpPr>
        <p:spPr>
          <a:xfrm>
            <a:off x="259015" y="247347"/>
            <a:ext cx="4919472" cy="559900"/>
          </a:xfrm>
          <a:prstGeom prst="rect">
            <a:avLst/>
          </a:prstGeom>
          <a:gradFill>
            <a:gsLst>
              <a:gs pos="0">
                <a:schemeClr val="accent1"/>
              </a:gs>
              <a:gs pos="100000">
                <a:schemeClr val="accent2"/>
              </a:gs>
            </a:gsLst>
            <a:lin ang="0" scaled="0"/>
          </a:gradFill>
          <a:ln w="9525" cap="flat" cmpd="sng" algn="ctr">
            <a:noFill/>
            <a:prstDash val="solid"/>
          </a:ln>
          <a:effectLst/>
        </p:spPr>
        <p:txBody>
          <a:bodyPr lIns="1097280" rtlCol="0" anchor="ctr"/>
          <a:lstStyle/>
          <a:p>
            <a:pPr marL="0" marR="0" lvl="0" indent="0" algn="l" defTabSz="914400" rtl="0" eaLnBrk="1" fontAlgn="auto" latinLnBrk="0" hangingPunct="1">
              <a:lnSpc>
                <a:spcPts val="3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8" name="Rectangle 7"/>
          <p:cNvSpPr/>
          <p:nvPr>
            <p:custDataLst>
              <p:tags r:id="rId6"/>
            </p:custDataLst>
          </p:nvPr>
        </p:nvSpPr>
        <p:spPr>
          <a:xfrm>
            <a:off x="259015" y="229592"/>
            <a:ext cx="4919472" cy="559900"/>
          </a:xfrm>
          <a:prstGeom prst="rect">
            <a:avLst/>
          </a:prstGeom>
          <a:gradFill>
            <a:gsLst>
              <a:gs pos="0">
                <a:schemeClr val="accent1"/>
              </a:gs>
              <a:gs pos="100000">
                <a:schemeClr val="accent2"/>
              </a:gs>
            </a:gsLst>
            <a:lin ang="0" scaled="0"/>
          </a:gradFill>
          <a:ln w="9525" cap="flat" cmpd="sng" algn="ctr">
            <a:noFill/>
            <a:prstDash val="solid"/>
          </a:ln>
          <a:effectLst/>
        </p:spPr>
        <p:txBody>
          <a:bodyPr lIns="1097280" rtlCol="0" anchor="ctr"/>
          <a:lstStyle/>
          <a:p>
            <a:pPr marL="0" marR="0" lvl="0" indent="0" algn="l" defTabSz="914400" rtl="0" eaLnBrk="1" fontAlgn="auto" latinLnBrk="0" hangingPunct="1">
              <a:lnSpc>
                <a:spcPts val="3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10" name="Rectangle 9"/>
          <p:cNvSpPr/>
          <p:nvPr>
            <p:custDataLst>
              <p:tags r:id="rId7"/>
            </p:custDataLst>
          </p:nvPr>
        </p:nvSpPr>
        <p:spPr>
          <a:xfrm>
            <a:off x="259015" y="247347"/>
            <a:ext cx="10521492" cy="559900"/>
          </a:xfrm>
          <a:prstGeom prst="rect">
            <a:avLst/>
          </a:prstGeom>
          <a:gradFill>
            <a:gsLst>
              <a:gs pos="0">
                <a:schemeClr val="accent1"/>
              </a:gs>
              <a:gs pos="100000">
                <a:schemeClr val="accent2"/>
              </a:gs>
            </a:gsLst>
            <a:lin ang="0" scaled="0"/>
          </a:gradFill>
          <a:ln w="9525" cap="flat" cmpd="sng" algn="ctr">
            <a:noFill/>
            <a:prstDash val="solid"/>
          </a:ln>
          <a:effectLst/>
        </p:spPr>
        <p:txBody>
          <a:bodyPr lIns="1097280" rtlCol="0" anchor="ctr"/>
          <a:lstStyle/>
          <a:p>
            <a:pPr marL="0" marR="0" lvl="0" indent="0" algn="l" defTabSz="914400" rtl="0" eaLnBrk="1" fontAlgn="auto" latinLnBrk="0" hangingPunct="1">
              <a:lnSpc>
                <a:spcPts val="3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11" name="Rectangle 10"/>
          <p:cNvSpPr/>
          <p:nvPr>
            <p:custDataLst>
              <p:tags r:id="rId8"/>
            </p:custDataLst>
          </p:nvPr>
        </p:nvSpPr>
        <p:spPr>
          <a:xfrm>
            <a:off x="298019" y="381302"/>
            <a:ext cx="5043391" cy="233205"/>
          </a:xfrm>
          <a:prstGeom prst="rect">
            <a:avLst/>
          </a:prstGeom>
        </p:spPr>
        <p:txBody>
          <a:bodyPr wrap="square" lIns="0" tIns="0" rIns="0" bIns="0">
            <a:spAutoFit/>
          </a:bodyPr>
          <a:lstStyle/>
          <a:p>
            <a:pPr marL="0" marR="0" lvl="0" indent="0" defTabSz="914400" rtl="0" eaLnBrk="1" fontAlgn="auto" latinLnBrk="0" hangingPunct="1">
              <a:lnSpc>
                <a:spcPts val="2000"/>
              </a:lnSpc>
              <a:spcBef>
                <a:spcPts val="0"/>
              </a:spcBef>
              <a:spcAft>
                <a:spcPts val="0"/>
              </a:spcAft>
              <a:buClrTx/>
              <a:buSzTx/>
              <a:buFontTx/>
              <a:buNone/>
              <a:tabLst/>
              <a:defRPr/>
            </a:pPr>
            <a:r>
              <a:rPr kumimoji="0" lang="en-US" sz="1400" b="1" i="0" u="none" strike="noStrike" kern="0" cap="none" spc="0" normalizeH="0" baseline="0" noProof="0" dirty="0" err="1" smtClean="0">
                <a:ln>
                  <a:noFill/>
                </a:ln>
                <a:solidFill>
                  <a:prstClr val="white"/>
                </a:solidFill>
                <a:effectLst/>
                <a:uLnTx/>
                <a:uFillTx/>
                <a:latin typeface="Bosch Office Sans"/>
                <a:ea typeface="+mn-ea"/>
                <a:cs typeface="+mn-cs"/>
              </a:rPr>
              <a:t>ThingBook</a:t>
            </a:r>
            <a:r>
              <a:rPr kumimoji="0" lang="en-US" sz="1400" b="1" i="0" u="none" strike="noStrike" kern="0" cap="none" spc="0" normalizeH="0" baseline="0" noProof="0" dirty="0" smtClean="0">
                <a:ln>
                  <a:noFill/>
                </a:ln>
                <a:solidFill>
                  <a:prstClr val="white"/>
                </a:solidFill>
                <a:effectLst/>
                <a:uLnTx/>
                <a:uFillTx/>
                <a:latin typeface="Bosch Office Sans"/>
                <a:ea typeface="+mn-ea"/>
                <a:cs typeface="+mn-cs"/>
              </a:rPr>
              <a:t> Messenger </a:t>
            </a:r>
            <a:r>
              <a:rPr kumimoji="0" lang="en-US" sz="1400" b="1" i="0" u="none" strike="noStrike" kern="0" cap="none" spc="0" normalizeH="0" baseline="0" noProof="0" dirty="0" err="1" smtClean="0">
                <a:ln>
                  <a:noFill/>
                </a:ln>
                <a:solidFill>
                  <a:prstClr val="white"/>
                </a:solidFill>
                <a:effectLst/>
                <a:uLnTx/>
                <a:uFillTx/>
                <a:latin typeface="Bosch Office Sans"/>
                <a:ea typeface="+mn-ea"/>
                <a:cs typeface="+mn-cs"/>
              </a:rPr>
              <a:t>Depolyment</a:t>
            </a:r>
            <a:r>
              <a:rPr kumimoji="0" lang="en-US" sz="1400" b="1" i="0" u="none" strike="noStrike" kern="0" cap="none" spc="0" normalizeH="0" baseline="0" noProof="0" dirty="0" smtClean="0">
                <a:ln>
                  <a:noFill/>
                </a:ln>
                <a:solidFill>
                  <a:prstClr val="white"/>
                </a:solidFill>
                <a:effectLst/>
                <a:uLnTx/>
                <a:uFillTx/>
                <a:latin typeface="Bosch Office Sans"/>
                <a:ea typeface="+mn-ea"/>
                <a:cs typeface="+mn-cs"/>
              </a:rPr>
              <a:t> View</a:t>
            </a:r>
            <a:endParaRPr kumimoji="0" lang="en-US" sz="1400" b="1" i="0" u="none" strike="noStrike" kern="0" cap="none" spc="0" normalizeH="0" noProof="0" dirty="0" smtClean="0">
              <a:ln>
                <a:noFill/>
              </a:ln>
              <a:solidFill>
                <a:prstClr val="white"/>
              </a:solidFill>
              <a:effectLst/>
              <a:uLnTx/>
              <a:uFillTx/>
              <a:latin typeface="Bosch Office Sans"/>
              <a:ea typeface="+mn-ea"/>
              <a:cs typeface="+mn-cs"/>
            </a:endParaRPr>
          </a:p>
        </p:txBody>
      </p:sp>
      <p:pic>
        <p:nvPicPr>
          <p:cNvPr id="6" name="Picture 5"/>
          <p:cNvPicPr>
            <a:picLocks noChangeAspect="1"/>
          </p:cNvPicPr>
          <p:nvPr/>
        </p:nvPicPr>
        <p:blipFill>
          <a:blip r:embed="rId13"/>
          <a:stretch>
            <a:fillRect/>
          </a:stretch>
        </p:blipFill>
        <p:spPr>
          <a:xfrm>
            <a:off x="384175" y="825002"/>
            <a:ext cx="9374506" cy="5034260"/>
          </a:xfrm>
          <a:prstGeom prst="rect">
            <a:avLst/>
          </a:prstGeom>
        </p:spPr>
      </p:pic>
    </p:spTree>
    <p:custDataLst>
      <p:tags r:id="rId1"/>
    </p:custDataLst>
    <p:extLst>
      <p:ext uri="{BB962C8B-B14F-4D97-AF65-F5344CB8AC3E}">
        <p14:creationId xmlns:p14="http://schemas.microsoft.com/office/powerpoint/2010/main" val="3668267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effectLst/>
          <a:extLst>
            <a:ext uri="{53640926-AAD7-44D8-BBD7-CCE9431645EC}">
              <a14:shadowObscured xmlns:a14="http://schemas.microsoft.com/office/drawing/2010/main"/>
            </a:ext>
          </a:extLst>
        </p:spPr>
        <p:txBody>
          <a:bodyPr wrap="none" lIns="0" tIns="0" rIns="0" bIns="0" anchor="t">
            <a:noAutofit/>
          </a:bodyPr>
          <a:lstStyle/>
          <a:p>
            <a:endParaRPr lang="en-US" dirty="0"/>
          </a:p>
        </p:txBody>
      </p:sp>
      <p:pic>
        <p:nvPicPr>
          <p:cNvPr id="255" name="Picture 254"/>
          <p:cNvPicPr>
            <a:picLocks/>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12" cstate="hq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
        <p:nvSpPr>
          <p:cNvPr id="7" name="Rectangle 6"/>
          <p:cNvSpPr/>
          <p:nvPr>
            <p:custDataLst>
              <p:tags r:id="rId5"/>
            </p:custDataLst>
          </p:nvPr>
        </p:nvSpPr>
        <p:spPr>
          <a:xfrm>
            <a:off x="259015" y="247347"/>
            <a:ext cx="4919472" cy="559900"/>
          </a:xfrm>
          <a:prstGeom prst="rect">
            <a:avLst/>
          </a:prstGeom>
          <a:gradFill>
            <a:gsLst>
              <a:gs pos="0">
                <a:schemeClr val="accent1"/>
              </a:gs>
              <a:gs pos="100000">
                <a:schemeClr val="accent2"/>
              </a:gs>
            </a:gsLst>
            <a:lin ang="0" scaled="0"/>
          </a:gradFill>
          <a:ln w="9525" cap="flat" cmpd="sng" algn="ctr">
            <a:noFill/>
            <a:prstDash val="solid"/>
          </a:ln>
          <a:effectLst/>
        </p:spPr>
        <p:txBody>
          <a:bodyPr lIns="1097280" rtlCol="0" anchor="ctr"/>
          <a:lstStyle/>
          <a:p>
            <a:pPr marL="0" marR="0" lvl="0" indent="0" algn="l" defTabSz="914400" rtl="0" eaLnBrk="1" fontAlgn="auto" latinLnBrk="0" hangingPunct="1">
              <a:lnSpc>
                <a:spcPts val="3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8" name="Rectangle 7"/>
          <p:cNvSpPr/>
          <p:nvPr>
            <p:custDataLst>
              <p:tags r:id="rId6"/>
            </p:custDataLst>
          </p:nvPr>
        </p:nvSpPr>
        <p:spPr>
          <a:xfrm>
            <a:off x="259015" y="229592"/>
            <a:ext cx="4919472" cy="559900"/>
          </a:xfrm>
          <a:prstGeom prst="rect">
            <a:avLst/>
          </a:prstGeom>
          <a:gradFill>
            <a:gsLst>
              <a:gs pos="0">
                <a:schemeClr val="accent1"/>
              </a:gs>
              <a:gs pos="100000">
                <a:schemeClr val="accent2"/>
              </a:gs>
            </a:gsLst>
            <a:lin ang="0" scaled="0"/>
          </a:gradFill>
          <a:ln w="9525" cap="flat" cmpd="sng" algn="ctr">
            <a:noFill/>
            <a:prstDash val="solid"/>
          </a:ln>
          <a:effectLst/>
        </p:spPr>
        <p:txBody>
          <a:bodyPr lIns="1097280" rtlCol="0" anchor="ctr"/>
          <a:lstStyle/>
          <a:p>
            <a:pPr marL="0" marR="0" lvl="0" indent="0" algn="l" defTabSz="914400" rtl="0" eaLnBrk="1" fontAlgn="auto" latinLnBrk="0" hangingPunct="1">
              <a:lnSpc>
                <a:spcPts val="3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10" name="Rectangle 9"/>
          <p:cNvSpPr/>
          <p:nvPr>
            <p:custDataLst>
              <p:tags r:id="rId7"/>
            </p:custDataLst>
          </p:nvPr>
        </p:nvSpPr>
        <p:spPr>
          <a:xfrm>
            <a:off x="259015" y="247347"/>
            <a:ext cx="10521492" cy="559900"/>
          </a:xfrm>
          <a:prstGeom prst="rect">
            <a:avLst/>
          </a:prstGeom>
          <a:gradFill>
            <a:gsLst>
              <a:gs pos="0">
                <a:schemeClr val="accent1"/>
              </a:gs>
              <a:gs pos="100000">
                <a:schemeClr val="accent2"/>
              </a:gs>
            </a:gsLst>
            <a:lin ang="0" scaled="0"/>
          </a:gradFill>
          <a:ln w="9525" cap="flat" cmpd="sng" algn="ctr">
            <a:noFill/>
            <a:prstDash val="solid"/>
          </a:ln>
          <a:effectLst/>
        </p:spPr>
        <p:txBody>
          <a:bodyPr lIns="1097280" rtlCol="0" anchor="ctr"/>
          <a:lstStyle/>
          <a:p>
            <a:pPr marL="0" marR="0" lvl="0" indent="0" algn="l" defTabSz="914400" rtl="0" eaLnBrk="1" fontAlgn="auto" latinLnBrk="0" hangingPunct="1">
              <a:lnSpc>
                <a:spcPts val="3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11" name="Rectangle 10"/>
          <p:cNvSpPr/>
          <p:nvPr>
            <p:custDataLst>
              <p:tags r:id="rId8"/>
            </p:custDataLst>
          </p:nvPr>
        </p:nvSpPr>
        <p:spPr>
          <a:xfrm>
            <a:off x="298019" y="381302"/>
            <a:ext cx="5043391" cy="233205"/>
          </a:xfrm>
          <a:prstGeom prst="rect">
            <a:avLst/>
          </a:prstGeom>
        </p:spPr>
        <p:txBody>
          <a:bodyPr wrap="square" lIns="0" tIns="0" rIns="0" bIns="0">
            <a:spAutoFit/>
          </a:bodyPr>
          <a:lstStyle/>
          <a:p>
            <a:pPr marL="0" marR="0" lvl="0" indent="0" defTabSz="914400" rtl="0" eaLnBrk="1" fontAlgn="auto" latinLnBrk="0" hangingPunct="1">
              <a:lnSpc>
                <a:spcPts val="2000"/>
              </a:lnSpc>
              <a:spcBef>
                <a:spcPts val="0"/>
              </a:spcBef>
              <a:spcAft>
                <a:spcPts val="0"/>
              </a:spcAft>
              <a:buClrTx/>
              <a:buSzTx/>
              <a:buFontTx/>
              <a:buNone/>
              <a:tabLst/>
              <a:defRPr/>
            </a:pPr>
            <a:r>
              <a:rPr kumimoji="0" lang="en-US" sz="1400" b="1" i="0" u="none" strike="noStrike" kern="0" cap="none" spc="0" normalizeH="0" baseline="0" noProof="0" dirty="0" err="1" smtClean="0">
                <a:ln>
                  <a:noFill/>
                </a:ln>
                <a:solidFill>
                  <a:prstClr val="white"/>
                </a:solidFill>
                <a:effectLst/>
                <a:uLnTx/>
                <a:uFillTx/>
                <a:latin typeface="Bosch Office Sans"/>
                <a:ea typeface="+mn-ea"/>
                <a:cs typeface="+mn-cs"/>
              </a:rPr>
              <a:t>ThingBook</a:t>
            </a:r>
            <a:r>
              <a:rPr kumimoji="0" lang="en-US" sz="1400" b="1" i="0" u="none" strike="noStrike" kern="0" cap="none" spc="0" normalizeH="0" baseline="0" noProof="0" dirty="0" smtClean="0">
                <a:ln>
                  <a:noFill/>
                </a:ln>
                <a:solidFill>
                  <a:prstClr val="white"/>
                </a:solidFill>
                <a:effectLst/>
                <a:uLnTx/>
                <a:uFillTx/>
                <a:latin typeface="Bosch Office Sans"/>
                <a:ea typeface="+mn-ea"/>
                <a:cs typeface="+mn-cs"/>
              </a:rPr>
              <a:t> </a:t>
            </a:r>
            <a:r>
              <a:rPr kumimoji="0" lang="en-US" sz="1400" b="1" i="0" u="none" strike="noStrike" kern="0" cap="none" spc="0" normalizeH="0" baseline="0" noProof="0" dirty="0" err="1" smtClean="0">
                <a:ln>
                  <a:noFill/>
                </a:ln>
                <a:solidFill>
                  <a:prstClr val="white"/>
                </a:solidFill>
                <a:effectLst/>
                <a:uLnTx/>
                <a:uFillTx/>
                <a:latin typeface="Bosch Office Sans"/>
                <a:ea typeface="+mn-ea"/>
                <a:cs typeface="+mn-cs"/>
              </a:rPr>
              <a:t>MicroServices</a:t>
            </a:r>
            <a:r>
              <a:rPr kumimoji="0" lang="en-US" sz="1400" b="1" i="0" u="none" strike="noStrike" kern="0" cap="none" spc="0" normalizeH="0" noProof="0" dirty="0" smtClean="0">
                <a:ln>
                  <a:noFill/>
                </a:ln>
                <a:solidFill>
                  <a:prstClr val="white"/>
                </a:solidFill>
                <a:effectLst/>
                <a:uLnTx/>
                <a:uFillTx/>
                <a:latin typeface="Bosch Office Sans"/>
                <a:ea typeface="+mn-ea"/>
                <a:cs typeface="+mn-cs"/>
              </a:rPr>
              <a:t> Deployment View</a:t>
            </a:r>
          </a:p>
        </p:txBody>
      </p:sp>
      <p:pic>
        <p:nvPicPr>
          <p:cNvPr id="4" name="Picture 3"/>
          <p:cNvPicPr>
            <a:picLocks noChangeAspect="1"/>
          </p:cNvPicPr>
          <p:nvPr/>
        </p:nvPicPr>
        <p:blipFill>
          <a:blip r:embed="rId13"/>
          <a:stretch>
            <a:fillRect/>
          </a:stretch>
        </p:blipFill>
        <p:spPr>
          <a:xfrm>
            <a:off x="1" y="825002"/>
            <a:ext cx="10853419" cy="4639808"/>
          </a:xfrm>
          <a:prstGeom prst="rect">
            <a:avLst/>
          </a:prstGeom>
        </p:spPr>
      </p:pic>
    </p:spTree>
    <p:custDataLst>
      <p:tags r:id="rId1"/>
    </p:custDataLst>
    <p:extLst>
      <p:ext uri="{BB962C8B-B14F-4D97-AF65-F5344CB8AC3E}">
        <p14:creationId xmlns:p14="http://schemas.microsoft.com/office/powerpoint/2010/main" val="1453037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ThingBook</a:t>
            </a:r>
            <a:r>
              <a:rPr lang="en-GB" dirty="0" smtClean="0"/>
              <a:t> Key messages</a:t>
            </a:r>
            <a:endParaRPr lang="en-GB" dirty="0"/>
          </a:p>
        </p:txBody>
      </p:sp>
      <p:sp>
        <p:nvSpPr>
          <p:cNvPr id="4" name="Content Placeholder 3"/>
          <p:cNvSpPr>
            <a:spLocks noGrp="1"/>
          </p:cNvSpPr>
          <p:nvPr>
            <p:ph idx="1"/>
          </p:nvPr>
        </p:nvSpPr>
        <p:spPr>
          <a:prstGeom prst="rect">
            <a:avLst/>
          </a:prstGeom>
        </p:spPr>
        <p:txBody>
          <a:bodyPr wrap="square">
            <a:spAutoFit/>
          </a:bodyPr>
          <a:lstStyle/>
          <a:p>
            <a:r>
              <a:rPr lang="en-US" sz="1100" dirty="0" smtClean="0">
                <a:latin typeface="Century Gothic" panose="020B0502020202020204" pitchFamily="34" charset="0"/>
              </a:rPr>
              <a:t>A mobile </a:t>
            </a:r>
            <a:r>
              <a:rPr lang="en-US" sz="1100" dirty="0">
                <a:latin typeface="Century Gothic" panose="020B0502020202020204" pitchFamily="34" charset="0"/>
              </a:rPr>
              <a:t>messenger app where users connect with their things, services, companies and peers. </a:t>
            </a:r>
            <a:endParaRPr lang="en-US" sz="1100" dirty="0" smtClean="0">
              <a:latin typeface="Century Gothic" panose="020B0502020202020204" pitchFamily="34" charset="0"/>
            </a:endParaRPr>
          </a:p>
          <a:p>
            <a:endParaRPr lang="en-US" sz="1100" dirty="0">
              <a:latin typeface="Century Gothic" panose="020B0502020202020204" pitchFamily="34" charset="0"/>
            </a:endParaRPr>
          </a:p>
          <a:p>
            <a:r>
              <a:rPr lang="de-DE" sz="1100" dirty="0">
                <a:latin typeface="Century Gothic" panose="020B0502020202020204" pitchFamily="34" charset="0"/>
              </a:rPr>
              <a:t>The user is in the center of: “Quick and relevant information, Machines, and Manufacturers</a:t>
            </a:r>
            <a:r>
              <a:rPr lang="de-DE" sz="1100" dirty="0" smtClean="0">
                <a:latin typeface="Century Gothic" panose="020B0502020202020204" pitchFamily="34" charset="0"/>
              </a:rPr>
              <a:t>”</a:t>
            </a:r>
          </a:p>
          <a:p>
            <a:endParaRPr lang="de-DE" sz="1100" dirty="0">
              <a:latin typeface="Century Gothic" panose="020B0502020202020204" pitchFamily="34" charset="0"/>
            </a:endParaRPr>
          </a:p>
          <a:p>
            <a:r>
              <a:rPr lang="en-US" sz="1100" dirty="0">
                <a:latin typeface="Century Gothic" panose="020B0502020202020204" pitchFamily="34" charset="0"/>
              </a:rPr>
              <a:t>As a company you can use </a:t>
            </a:r>
            <a:r>
              <a:rPr lang="en-US" sz="1100" dirty="0" err="1">
                <a:latin typeface="Century Gothic" panose="020B0502020202020204" pitchFamily="34" charset="0"/>
              </a:rPr>
              <a:t>ThingBook</a:t>
            </a:r>
            <a:r>
              <a:rPr lang="en-US" sz="1100" dirty="0">
                <a:latin typeface="Century Gothic" panose="020B0502020202020204" pitchFamily="34" charset="0"/>
              </a:rPr>
              <a:t> to deliver dedicated digital services to their customers with a short time to </a:t>
            </a:r>
            <a:r>
              <a:rPr lang="en-US" sz="1100" dirty="0" smtClean="0">
                <a:latin typeface="Century Gothic" panose="020B0502020202020204" pitchFamily="34" charset="0"/>
              </a:rPr>
              <a:t>market.</a:t>
            </a:r>
          </a:p>
          <a:p>
            <a:endParaRPr lang="en-US" sz="1100" dirty="0">
              <a:latin typeface="Century Gothic" panose="020B0502020202020204" pitchFamily="34" charset="0"/>
            </a:endParaRPr>
          </a:p>
          <a:p>
            <a:r>
              <a:rPr lang="en-US" sz="1100" dirty="0" smtClean="0">
                <a:latin typeface="Century Gothic" panose="020B0502020202020204" pitchFamily="34" charset="0"/>
              </a:rPr>
              <a:t>Offer </a:t>
            </a:r>
            <a:r>
              <a:rPr lang="en-US" sz="1100" dirty="0">
                <a:latin typeface="Century Gothic" panose="020B0502020202020204" pitchFamily="34" charset="0"/>
              </a:rPr>
              <a:t>a platform for the manufacturing staff to interact with their machines or colleagues</a:t>
            </a:r>
          </a:p>
          <a:p>
            <a:r>
              <a:rPr lang="en-US" sz="1100" dirty="0">
                <a:latin typeface="Century Gothic" panose="020B0502020202020204" pitchFamily="34" charset="0"/>
              </a:rPr>
              <a:t>Offer an unified Control of machines via unique user interface (chat-like)</a:t>
            </a:r>
          </a:p>
        </p:txBody>
      </p:sp>
    </p:spTree>
    <p:extLst>
      <p:ext uri="{BB962C8B-B14F-4D97-AF65-F5344CB8AC3E}">
        <p14:creationId xmlns:p14="http://schemas.microsoft.com/office/powerpoint/2010/main" val="145313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n"/>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1_SHAPECLASSPROTECTIONTYPE" val="0"/>
  <p:tag name="TITLE 2_SHAPECLASSPROTECTIONTYPE" val="3"/>
  <p:tag name="CFG.LAYOUTRES" val="BOSCH2_16_9_2018"/>
  <p:tag name="ML_1" val="RBVH_Hc1"/>
  <p:tag name="ML_LAYOUT_RESOURCE" val="BOSCH2_16_9_NAVI_2018.MCR"/>
  <p:tag name="FIELD.CHAPTER.CONTENT" val="RBVH NXT 2025"/>
  <p:tag name="FIELD.CHAPTER.VALUE" val="RBVH NXT 2025"/>
  <p:tag name="FIELD.DPT.CONTENT" val="RBVH/GM-OFE"/>
  <p:tag name="FIELD.DPT.VALUE" val="RBVH/GM-OFE | "/>
  <p:tag name="FIELDS.INITIALIZED" val="1"/>
  <p:tag name="PICTURE 254_SHAPECLASSPROTECTIONTYPE" val="15"/>
  <p:tag name="PICTURE 255_SHAPECLASSPROTECTIONTYPE" val="15"/>
  <p:tag name="PICTURE 256_SHAPECLASSPROTECTIONTYPE" val="0"/>
</p:tagLst>
</file>

<file path=ppt/tags/tag102.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10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TitleGraphicUser"/>
  <p:tag name="SHAPESETGROUPCLASSNAME" val="ShapeSetGroup1"/>
</p:tagLst>
</file>

<file path=ppt/tags/tag1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1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5"/>
  <p:tag name="FONTSETGROUPCLASSNAME" val="FontSetGroup1"/>
  <p:tag name="SHAPECLASSNAME" val="Chapterbox"/>
  <p:tag name="SHAPECLASSPROTECTIONTYPE" val="25"/>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1_SHAPECLASSPROTECTIONTYPE" val="0"/>
  <p:tag name="TITLE 2_SHAPECLASSPROTECTIONTYPE" val="3"/>
  <p:tag name="CFG.LAYOUTRES" val="BOSCH2_16_9_2018"/>
  <p:tag name="ML_1" val="RBVH_Hc1"/>
  <p:tag name="ML_LAYOUT_RESOURCE" val="BOSCH2_16_9_NAVI_2018.MCR"/>
  <p:tag name="FIELD.CHAPTER.CONTENT" val="RBVH NXT 2025"/>
  <p:tag name="FIELD.CHAPTER.VALUE" val="RBVH NXT 2025"/>
  <p:tag name="FIELD.DPT.CONTENT" val="RBVH/GM-OFE"/>
  <p:tag name="FIELD.DPT.VALUE" val="RBVH/GM-OFE | "/>
  <p:tag name="FIELDS.INITIALIZED" val="1"/>
  <p:tag name="PICTURE 254_SHAPECLASSPROTECTIONTYPE" val="15"/>
  <p:tag name="PICTURE 255_SHAPECLASSPROTECTIONTYPE" val="15"/>
  <p:tag name="PICTURE 256_SHAPECLASSPROTECTIONTYPE" val="0"/>
</p:tagLst>
</file>

<file path=ppt/tags/tag112.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1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TitleGraphicUser"/>
  <p:tag name="SHAPESETGROUPCLASSNAME" val="ShapeSetGroup1"/>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Violet;-2;-2;-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Violet;-2;-2;-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Violet;-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1_SHAPECLASSPROTECTIONTYPE" val="0"/>
  <p:tag name="TITLE 2_SHAPECLASSPROTECTIONTYPE" val="3"/>
  <p:tag name="CFG.LAYOUTRES" val="BOSCH2_16_9_2018"/>
  <p:tag name="ML_1" val="RBVH_Hc1"/>
  <p:tag name="ML_LAYOUT_RESOURCE" val="BOSCH2_16_9_NAVI_2018.MCR"/>
  <p:tag name="FIELD.CHAPTER.CONTENT" val="RBVH NXT 2025"/>
  <p:tag name="FIELD.CHAPTER.VALUE" val="RBVH NXT 2025"/>
  <p:tag name="FIELD.DPT.CONTENT" val="RBVH/GM-OFE"/>
  <p:tag name="FIELD.DPT.VALUE" val="RBVH/GM-OFE | "/>
  <p:tag name="FIELDS.INITIALIZED" val="1"/>
  <p:tag name="PICTURE 254_SHAPECLASSPROTECTIONTYPE" val="15"/>
  <p:tag name="PICTURE 255_SHAPECLASSPROTECTIONTYPE" val="15"/>
  <p:tag name="PICTURE 256_SHAPECLASSPROTECTIONTYPE" val="0"/>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20.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12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TitleGraphicUser"/>
  <p:tag name="SHAPESETGROUPCLASSNAME" val="ShapeSetGroup1"/>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Violet;-2;-2;-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Violet;-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Violet;-2;-2;-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1_SHAPECLASSPROTECTIONTYPE" val="0"/>
  <p:tag name="TITLE 2_SHAPECLASSPROTECTIONTYPE" val="3"/>
  <p:tag name="CFG.LAYOUTRES" val="BOSCH2_16_9_2018"/>
  <p:tag name="ML_1" val="RBVH_Hc1"/>
  <p:tag name="ML_LAYOUT_RESOURCE" val="BOSCH2_16_9_NAVI_2018.MCR"/>
  <p:tag name="FIELD.CHAPTER.CONTENT" val="RBVH NXT 2025"/>
  <p:tag name="FIELD.CHAPTER.VALUE" val="RBVH NXT 2025"/>
  <p:tag name="FIELD.DPT.CONTENT" val="RBVH/GM-OFE"/>
  <p:tag name="FIELD.DPT.VALUE" val="RBVH/GM-OFE | "/>
  <p:tag name="FIELDS.INITIALIZED" val="1"/>
  <p:tag name="PICTURE 254_SHAPECLASSPROTECTIONTYPE" val="15"/>
  <p:tag name="PICTURE 255_SHAPECLASSPROTECTIONTYPE" val="15"/>
  <p:tag name="PICTURE 256_SHAPECLASSPROTECTIONTYPE" val="0"/>
</p:tagLst>
</file>

<file path=ppt/tags/tag128.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1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3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TitleGraphicUser"/>
  <p:tag name="SHAPESETGROUPCLASSNAME" val="ShapeSetGroup1"/>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Violet;-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Violet;-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Violet;-2;-2;-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53.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4"/>
  <p:tag name="FONTSETGROUPCLASSNAME" val="FontSetGroup1"/>
  <p:tag name="SHAPECLASSNAME" val="HiddenSubtitle"/>
  <p:tag name="SHAPECLASSPROTECTIONTYPE" val="0"/>
  <p:tag name="ML_SENDTOBACK" val=" 1"/>
</p:tagLst>
</file>

<file path=ppt/tags/tag54.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4"/>
  <p:tag name="FONTSETGROUPCLASSNAME" val="FontSetGroup1"/>
  <p:tag name="SHAPECLASSNAME" val="TitleOnTitleSlides"/>
  <p:tag name="SHAPECLASSPROTECTIONTYPE" val="3"/>
</p:tagLst>
</file>

<file path=ppt/tags/tag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4"/>
  <p:tag name="FONTSETGROUPCLASSNAME" val="FontSetGroup1"/>
  <p:tag name="SHAPECLASSFILE" val="Bosch-Supergraphic-Bottom-16-9.png"/>
  <p:tag name="MLI" val="1"/>
  <p:tag name="SHAPECLASSNAME" val="ColorBarOnSlides"/>
  <p:tag name="SHAPECLASSPROTECTIONTYPE" val="15"/>
</p:tagLst>
</file>

<file path=ppt/tags/tag5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4"/>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5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4"/>
  <p:tag name="FONTSETGROUPCLASSNAME" val="FontSetGroup1"/>
  <p:tag name="SHAPECLASSNAME" val="HiddenSubtitle"/>
  <p:tag name="SHAPECLASSPROTECTIONTYPE" val="0"/>
  <p:tag name="ML_SENDTOBACK" val=" 1"/>
</p:tagLst>
</file>

<file path=ppt/tags/tag58.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4"/>
  <p:tag name="FONTSETGROUPCLASSNAME" val="FontSetGroup1"/>
  <p:tag name="SHAPECLASSNAME" val="TitleOnTitleSlides"/>
  <p:tag name="SHAPECLASSPROTECTIONTYPE" val="3"/>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7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ags/tag90.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ML_1" val="RB_Fe"/>
  <p:tag name="ML_2" val="Bosch2.mcr"/>
  <p:tag name="ML_LAYOUT_RESOURCE" val="BOSCH2_16_9.mcr"/>
  <p:tag name="FIELD.CHAPTER.CONTENT" val="ThingBook APIs"/>
  <p:tag name="FIELD.CHAPTER.VALUE" val="ThingBook APIs"/>
  <p:tag name="FIELDS.INITIALIZED" val="1"/>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4_SHAPECLASSPROTECTIONTYPE" val="3"/>
  <p:tag name="RECTANGLE 5_SHAPECLASSPROTECTIONTYPE" val="63"/>
  <p:tag name="RECTANGLE 6_SHAPECLASSPROTECTIONTYPE" val="63"/>
  <p:tag name="RECTANGLE 7_SHAPECLASSPROTECTIONTYPE" val="63"/>
  <p:tag name="TEXTBOX 9_SHAPECLASSPROTECTIONTYPE" val="25"/>
  <p:tag name="TITEL 1_SHAPECLASSPROTECTIONTYPE" val="9"/>
  <p:tag name="FIELD.CHAPTER.COMBOINDEX" val="-2"/>
  <p:tag name="FIELD.REM_ANL.COMBOINDEX" val="-2"/>
  <p:tag name="FIELD.DPT.CONTENT" val="CI/DAD5"/>
  <p:tag name="FIELD.DPT.VALUE" val="CI/DAD5 | "/>
  <p:tag name="FIELD.DPT.COMBOINDEX" val="-2"/>
</p:tagLst>
</file>

<file path=ppt/tags/tag9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5"/>
  <p:tag name="FONTSETGROUPCLASSNAME" val="FontSetGroup1"/>
  <p:tag name="SHAPECLASSNAME" val="Chapterbox"/>
  <p:tag name="SHAPECLASSPROTECTIONTYPE" val="25"/>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9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5"/>
  <p:tag name="FONTSETGROUPCLASSNAME" val="FontSetGroup1"/>
  <p:tag name="SHAPECLASSNAME" val="tNavbar"/>
  <p:tag name="SHAPECLASSPROTECTIONTYPE" val="31"/>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25DE3F02-2C1C-47C6-954D-E27EAC9C1754}" vid="{0581B8F1-6271-4357-847D-5A1F54F73624}"/>
    </a:ext>
  </a:extLst>
</a:theme>
</file>

<file path=ppt/theme/theme2.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presentation_169n</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RBVH/GM-OFE</OrgInhalt>
      <Wert>RBVH/GM-OFE</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2019. All rights reserved, also regarding any disposal, exploitation, reproduction, editing, distribution, as well as in the event of applications for industrial property rights.</OrgInhalt>
      <Wert>© Robert Bosch Engineering and Business Solutions Vietnam Company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2019-06-13</OrgInhalt>
      <Wert>2019-06-13</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F380EBFA-E2FD-45DD-8CA9-AEA47FCF9342}">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presentation_169n 7</Template>
  <TotalTime>0</TotalTime>
  <Words>1285</Words>
  <Application>Microsoft Office PowerPoint</Application>
  <PresentationFormat>Custom</PresentationFormat>
  <Paragraphs>140</Paragraphs>
  <Slides>9</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Bosch Office Sans</vt:lpstr>
      <vt:lpstr>Calibri</vt:lpstr>
      <vt:lpstr>Century Gothic</vt:lpstr>
      <vt:lpstr>Wingdings 3</vt:lpstr>
      <vt:lpstr>Bosch NG</vt:lpstr>
      <vt:lpstr>Bosch</vt:lpstr>
      <vt:lpstr>ThingBook</vt:lpstr>
      <vt:lpstr>ThingBook</vt:lpstr>
      <vt:lpstr>PowerPoint Presentation</vt:lpstr>
      <vt:lpstr>PowerPoint Presentation</vt:lpstr>
      <vt:lpstr>PowerPoint Presentation</vt:lpstr>
      <vt:lpstr>PowerPoint Presentation</vt:lpstr>
      <vt:lpstr>PowerPoint Presentation</vt:lpstr>
      <vt:lpstr>PowerPoint Presentation</vt:lpstr>
      <vt:lpstr>ThingBook Key messages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RBVH NXT COMMUNICATION</dc:title>
  <dc:creator>Nguyen Phong Vu (RBVH/GM)</dc:creator>
  <cp:lastModifiedBy>Nguyen Hai Dang (RBVH/ETI19)</cp:lastModifiedBy>
  <cp:revision>66</cp:revision>
  <cp:lastPrinted>2019-06-21T08:43:27Z</cp:lastPrinted>
  <dcterms:created xsi:type="dcterms:W3CDTF">2019-06-13T03:32:48Z</dcterms:created>
  <dcterms:modified xsi:type="dcterms:W3CDTF">2019-09-24T12:22:25Z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