
<file path=[Content_Types].xml><?xml version="1.0" encoding="utf-8"?>
<Types xmlns="http://schemas.openxmlformats.org/package/2006/content-types">
  <Default Extension="png" ContentType="image/png"/>
  <Default Extension="mp3" ContentType="audio/unknown"/>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1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1714CB-502A-48D7-9D3C-EA18047BB66D}" type="datetimeFigureOut">
              <a:rPr lang="en-GB" smtClean="0"/>
              <a:t>03/11/2024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B6263E-C3A9-451D-80FE-F9463F06555C}" type="slidenum">
              <a:rPr lang="en-GB" smtClean="0"/>
              <a:t>‹#›</a:t>
            </a:fld>
            <a:endParaRPr lang="en-GB"/>
          </a:p>
        </p:txBody>
      </p:sp>
    </p:spTree>
    <p:extLst>
      <p:ext uri="{BB962C8B-B14F-4D97-AF65-F5344CB8AC3E}">
        <p14:creationId xmlns:p14="http://schemas.microsoft.com/office/powerpoint/2010/main" val="3985513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3B6263E-C3A9-451D-80FE-F9463F06555C}" type="slidenum">
              <a:rPr lang="en-GB" smtClean="0"/>
              <a:t>10</a:t>
            </a:fld>
            <a:endParaRPr lang="en-GB"/>
          </a:p>
        </p:txBody>
      </p:sp>
    </p:spTree>
    <p:extLst>
      <p:ext uri="{BB962C8B-B14F-4D97-AF65-F5344CB8AC3E}">
        <p14:creationId xmlns:p14="http://schemas.microsoft.com/office/powerpoint/2010/main" val="1793562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5F2ED9E-0B27-4BA6-AFEC-5685887ED0D9}" type="datetimeFigureOut">
              <a:rPr lang="en-GB" smtClean="0"/>
              <a:t>03/11/2024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141DBB-CA45-456C-8EBF-1239B99A2E7B}" type="slidenum">
              <a:rPr lang="en-GB" smtClean="0"/>
              <a:t>‹#›</a:t>
            </a:fld>
            <a:endParaRPr lang="en-GB"/>
          </a:p>
        </p:txBody>
      </p:sp>
    </p:spTree>
    <p:extLst>
      <p:ext uri="{BB962C8B-B14F-4D97-AF65-F5344CB8AC3E}">
        <p14:creationId xmlns:p14="http://schemas.microsoft.com/office/powerpoint/2010/main" val="748128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5F2ED9E-0B27-4BA6-AFEC-5685887ED0D9}" type="datetimeFigureOut">
              <a:rPr lang="en-GB" smtClean="0"/>
              <a:t>03/11/2024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141DBB-CA45-456C-8EBF-1239B99A2E7B}" type="slidenum">
              <a:rPr lang="en-GB" smtClean="0"/>
              <a:t>‹#›</a:t>
            </a:fld>
            <a:endParaRPr lang="en-GB"/>
          </a:p>
        </p:txBody>
      </p:sp>
    </p:spTree>
    <p:extLst>
      <p:ext uri="{BB962C8B-B14F-4D97-AF65-F5344CB8AC3E}">
        <p14:creationId xmlns:p14="http://schemas.microsoft.com/office/powerpoint/2010/main" val="1446502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5F2ED9E-0B27-4BA6-AFEC-5685887ED0D9}" type="datetimeFigureOut">
              <a:rPr lang="en-GB" smtClean="0"/>
              <a:t>03/11/2024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141DBB-CA45-456C-8EBF-1239B99A2E7B}" type="slidenum">
              <a:rPr lang="en-GB" smtClean="0"/>
              <a:t>‹#›</a:t>
            </a:fld>
            <a:endParaRPr lang="en-GB"/>
          </a:p>
        </p:txBody>
      </p:sp>
    </p:spTree>
    <p:extLst>
      <p:ext uri="{BB962C8B-B14F-4D97-AF65-F5344CB8AC3E}">
        <p14:creationId xmlns:p14="http://schemas.microsoft.com/office/powerpoint/2010/main" val="1290109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5F2ED9E-0B27-4BA6-AFEC-5685887ED0D9}" type="datetimeFigureOut">
              <a:rPr lang="en-GB" smtClean="0"/>
              <a:t>03/11/2024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141DBB-CA45-456C-8EBF-1239B99A2E7B}" type="slidenum">
              <a:rPr lang="en-GB" smtClean="0"/>
              <a:t>‹#›</a:t>
            </a:fld>
            <a:endParaRPr lang="en-GB"/>
          </a:p>
        </p:txBody>
      </p:sp>
    </p:spTree>
    <p:extLst>
      <p:ext uri="{BB962C8B-B14F-4D97-AF65-F5344CB8AC3E}">
        <p14:creationId xmlns:p14="http://schemas.microsoft.com/office/powerpoint/2010/main" val="4023567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F2ED9E-0B27-4BA6-AFEC-5685887ED0D9}" type="datetimeFigureOut">
              <a:rPr lang="en-GB" smtClean="0"/>
              <a:t>03/11/2024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141DBB-CA45-456C-8EBF-1239B99A2E7B}" type="slidenum">
              <a:rPr lang="en-GB" smtClean="0"/>
              <a:t>‹#›</a:t>
            </a:fld>
            <a:endParaRPr lang="en-GB"/>
          </a:p>
        </p:txBody>
      </p:sp>
    </p:spTree>
    <p:extLst>
      <p:ext uri="{BB962C8B-B14F-4D97-AF65-F5344CB8AC3E}">
        <p14:creationId xmlns:p14="http://schemas.microsoft.com/office/powerpoint/2010/main" val="1149334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5F2ED9E-0B27-4BA6-AFEC-5685887ED0D9}" type="datetimeFigureOut">
              <a:rPr lang="en-GB" smtClean="0"/>
              <a:t>03/11/2024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141DBB-CA45-456C-8EBF-1239B99A2E7B}" type="slidenum">
              <a:rPr lang="en-GB" smtClean="0"/>
              <a:t>‹#›</a:t>
            </a:fld>
            <a:endParaRPr lang="en-GB"/>
          </a:p>
        </p:txBody>
      </p:sp>
    </p:spTree>
    <p:extLst>
      <p:ext uri="{BB962C8B-B14F-4D97-AF65-F5344CB8AC3E}">
        <p14:creationId xmlns:p14="http://schemas.microsoft.com/office/powerpoint/2010/main" val="1533830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5F2ED9E-0B27-4BA6-AFEC-5685887ED0D9}" type="datetimeFigureOut">
              <a:rPr lang="en-GB" smtClean="0"/>
              <a:t>03/11/2024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E141DBB-CA45-456C-8EBF-1239B99A2E7B}" type="slidenum">
              <a:rPr lang="en-GB" smtClean="0"/>
              <a:t>‹#›</a:t>
            </a:fld>
            <a:endParaRPr lang="en-GB"/>
          </a:p>
        </p:txBody>
      </p:sp>
    </p:spTree>
    <p:extLst>
      <p:ext uri="{BB962C8B-B14F-4D97-AF65-F5344CB8AC3E}">
        <p14:creationId xmlns:p14="http://schemas.microsoft.com/office/powerpoint/2010/main" val="1238438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5F2ED9E-0B27-4BA6-AFEC-5685887ED0D9}" type="datetimeFigureOut">
              <a:rPr lang="en-GB" smtClean="0"/>
              <a:t>03/11/2024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E141DBB-CA45-456C-8EBF-1239B99A2E7B}" type="slidenum">
              <a:rPr lang="en-GB" smtClean="0"/>
              <a:t>‹#›</a:t>
            </a:fld>
            <a:endParaRPr lang="en-GB"/>
          </a:p>
        </p:txBody>
      </p:sp>
    </p:spTree>
    <p:extLst>
      <p:ext uri="{BB962C8B-B14F-4D97-AF65-F5344CB8AC3E}">
        <p14:creationId xmlns:p14="http://schemas.microsoft.com/office/powerpoint/2010/main" val="147386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F2ED9E-0B27-4BA6-AFEC-5685887ED0D9}" type="datetimeFigureOut">
              <a:rPr lang="en-GB" smtClean="0"/>
              <a:t>03/11/2024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E141DBB-CA45-456C-8EBF-1239B99A2E7B}" type="slidenum">
              <a:rPr lang="en-GB" smtClean="0"/>
              <a:t>‹#›</a:t>
            </a:fld>
            <a:endParaRPr lang="en-GB"/>
          </a:p>
        </p:txBody>
      </p:sp>
    </p:spTree>
    <p:extLst>
      <p:ext uri="{BB962C8B-B14F-4D97-AF65-F5344CB8AC3E}">
        <p14:creationId xmlns:p14="http://schemas.microsoft.com/office/powerpoint/2010/main" val="299293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2ED9E-0B27-4BA6-AFEC-5685887ED0D9}" type="datetimeFigureOut">
              <a:rPr lang="en-GB" smtClean="0"/>
              <a:t>03/11/2024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141DBB-CA45-456C-8EBF-1239B99A2E7B}" type="slidenum">
              <a:rPr lang="en-GB" smtClean="0"/>
              <a:t>‹#›</a:t>
            </a:fld>
            <a:endParaRPr lang="en-GB"/>
          </a:p>
        </p:txBody>
      </p:sp>
    </p:spTree>
    <p:extLst>
      <p:ext uri="{BB962C8B-B14F-4D97-AF65-F5344CB8AC3E}">
        <p14:creationId xmlns:p14="http://schemas.microsoft.com/office/powerpoint/2010/main" val="228546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2ED9E-0B27-4BA6-AFEC-5685887ED0D9}" type="datetimeFigureOut">
              <a:rPr lang="en-GB" smtClean="0"/>
              <a:t>03/11/2024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141DBB-CA45-456C-8EBF-1239B99A2E7B}" type="slidenum">
              <a:rPr lang="en-GB" smtClean="0"/>
              <a:t>‹#›</a:t>
            </a:fld>
            <a:endParaRPr lang="en-GB"/>
          </a:p>
        </p:txBody>
      </p:sp>
    </p:spTree>
    <p:extLst>
      <p:ext uri="{BB962C8B-B14F-4D97-AF65-F5344CB8AC3E}">
        <p14:creationId xmlns:p14="http://schemas.microsoft.com/office/powerpoint/2010/main" val="2704782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F2ED9E-0B27-4BA6-AFEC-5685887ED0D9}" type="datetimeFigureOut">
              <a:rPr lang="en-GB" smtClean="0"/>
              <a:t>03/11/2024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141DBB-CA45-456C-8EBF-1239B99A2E7B}" type="slidenum">
              <a:rPr lang="en-GB" smtClean="0"/>
              <a:t>‹#›</a:t>
            </a:fld>
            <a:endParaRPr lang="en-GB"/>
          </a:p>
        </p:txBody>
      </p:sp>
    </p:spTree>
    <p:extLst>
      <p:ext uri="{BB962C8B-B14F-4D97-AF65-F5344CB8AC3E}">
        <p14:creationId xmlns:p14="http://schemas.microsoft.com/office/powerpoint/2010/main" val="223169828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xml"/><Relationship Id="rId7" Type="http://schemas.openxmlformats.org/officeDocument/2006/relationships/image" Target="../media/image24.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3.png"/><Relationship Id="rId11" Type="http://schemas.openxmlformats.org/officeDocument/2006/relationships/image" Target="../media/image3.png"/><Relationship Id="rId5" Type="http://schemas.openxmlformats.org/officeDocument/2006/relationships/image" Target="../media/image22.png"/><Relationship Id="rId10" Type="http://schemas.openxmlformats.org/officeDocument/2006/relationships/image" Target="../media/image2.png"/><Relationship Id="rId4" Type="http://schemas.openxmlformats.org/officeDocument/2006/relationships/notesSlide" Target="../notesSlides/notesSlide1.xml"/><Relationship Id="rId9"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8" Type="http://schemas.openxmlformats.org/officeDocument/2006/relationships/image" Target="../media/image15.gif"/><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8" Type="http://schemas.openxmlformats.org/officeDocument/2006/relationships/image" Target="../media/image16.gif"/><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2.wdp"/><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hyperlink" Target="https://drugfree.org/fentanyl-poisoning/" TargetMode="External"/><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hyperlink" Target="https://www.songforcharlie.org/page/facts-about-fentanyl" TargetMode="External"/><Relationship Id="rId5" Type="http://schemas.openxmlformats.org/officeDocument/2006/relationships/image" Target="../media/image2.png"/><Relationship Id="rId10" Type="http://schemas.openxmlformats.org/officeDocument/2006/relationships/hyperlink" Target="https://nida.nih.gov/publications/drugfacts/fentanyl" TargetMode="External"/><Relationship Id="rId4" Type="http://schemas.microsoft.com/office/2007/relationships/hdphoto" Target="../media/hdphoto2.wdp"/><Relationship Id="rId9" Type="http://schemas.openxmlformats.org/officeDocument/2006/relationships/hyperlink" Target="https://mattersnetwork.org/supplies/#tab-1728674820151-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86000"/>
                <a:lumOff val="14000"/>
              </a:schemeClr>
            </a:gs>
            <a:gs pos="100000">
              <a:schemeClr val="bg1">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3" y="8626"/>
            <a:ext cx="914336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0" y="44625"/>
            <a:ext cx="9130020" cy="15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80" y="1628800"/>
            <a:ext cx="9108504"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30000" contrast="50000"/>
                    </a14:imgEffect>
                  </a14:imgLayer>
                </a14:imgProps>
              </a:ext>
              <a:ext uri="{28A0092B-C50C-407E-A947-70E740481C1C}">
                <a14:useLocalDpi xmlns:a14="http://schemas.microsoft.com/office/drawing/2010/main" val="0"/>
              </a:ext>
            </a:extLst>
          </a:blip>
          <a:srcRect/>
          <a:stretch>
            <a:fillRect/>
          </a:stretch>
        </p:blipFill>
        <p:spPr bwMode="auto">
          <a:xfrm>
            <a:off x="2843808" y="2780928"/>
            <a:ext cx="3288081" cy="2189563"/>
          </a:xfrm>
          <a:prstGeom prst="rect">
            <a:avLst/>
          </a:prstGeom>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2392" y="6093296"/>
            <a:ext cx="9145016" cy="738664"/>
          </a:xfrm>
          <a:prstGeom prst="rect">
            <a:avLst/>
          </a:prstGeom>
          <a:noFill/>
        </p:spPr>
        <p:txBody>
          <a:bodyPr wrap="square" rtlCol="0">
            <a:spAutoFit/>
          </a:bodyPr>
          <a:lstStyle/>
          <a:p>
            <a:r>
              <a:rPr lang="en-US" i="1"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Members (solo project) : </a:t>
            </a:r>
            <a:r>
              <a:rPr lang="en-US" i="1" dirty="0" err="1"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Varik</a:t>
            </a:r>
            <a:r>
              <a:rPr lang="en-US" i="1"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Nguyen – PowerPoint, Research, VFX, …</a:t>
            </a:r>
          </a:p>
          <a:p>
            <a:r>
              <a:rPr lang="en-US" sz="12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Fonts used : Arial, Arial Black, Smash, </a:t>
            </a:r>
            <a:r>
              <a:rPr lang="en-US" sz="1200" dirty="0" err="1"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DpQuake</a:t>
            </a:r>
            <a:r>
              <a:rPr lang="en-US" sz="12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a:t>
            </a:r>
            <a:r>
              <a:rPr lang="en-US" sz="1200" dirty="0" err="1"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SimSun</a:t>
            </a:r>
            <a:r>
              <a:rPr lang="en-US" sz="12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a:t>
            </a:r>
            <a:r>
              <a:rPr lang="en-US" sz="1200" dirty="0" err="1"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BankGothic</a:t>
            </a:r>
            <a:endParaRPr lang="en-US" sz="12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endParaRPr>
          </a:p>
          <a:p>
            <a:r>
              <a:rPr lang="en-US" sz="1200" dirty="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a:t>
            </a:r>
            <a:r>
              <a:rPr lang="en-US" sz="12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a:t>
            </a:r>
            <a:r>
              <a:rPr lang="en-US" sz="1200" u="sng"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Background Image </a:t>
            </a:r>
            <a:r>
              <a:rPr lang="en-US" sz="12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Fentanyl in tablets form</a:t>
            </a:r>
            <a:endParaRPr lang="en-GB" sz="1200" dirty="0">
              <a:effectLst>
                <a:innerShdw blurRad="63500" dist="50800" dir="2700000">
                  <a:prstClr val="black">
                    <a:alpha val="50000"/>
                  </a:prstClr>
                </a:innerShdw>
              </a:effectLst>
              <a:latin typeface="Arial Black" panose="020B0A04020102020204" pitchFamily="34" charset="0"/>
              <a:ea typeface="Source Sans Pro" panose="020B0503030403020204" pitchFamily="34" charset="0"/>
            </a:endParaRPr>
          </a:p>
        </p:txBody>
      </p:sp>
      <p:pic>
        <p:nvPicPr>
          <p:cNvPr id="103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7054" y="4653136"/>
            <a:ext cx="7621587"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5236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par>
                                <p:cTn id="8" presetID="26" presetClass="emph" presetSubtype="0" fill="hold" nodeType="withEffect">
                                  <p:stCondLst>
                                    <p:cond delay="0"/>
                                  </p:stCondLst>
                                  <p:childTnLst>
                                    <p:animEffect transition="out" filter="fade">
                                      <p:cBhvr>
                                        <p:cTn id="9" dur="500" tmFilter="0, 0; .2, .5; .8, .5; 1, 0"/>
                                        <p:tgtEl>
                                          <p:spTgt spid="1027"/>
                                        </p:tgtEl>
                                      </p:cBhvr>
                                    </p:animEffect>
                                    <p:animScale>
                                      <p:cBhvr>
                                        <p:cTn id="10" dur="250" autoRev="1" fill="hold"/>
                                        <p:tgtEl>
                                          <p:spTgt spid="1027"/>
                                        </p:tgtEl>
                                      </p:cBhvr>
                                      <p:by x="105000" y="105000"/>
                                    </p:animScale>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1032"/>
                                        </p:tgtEl>
                                        <p:attrNameLst>
                                          <p:attrName>style.visibility</p:attrName>
                                        </p:attrNameLst>
                                      </p:cBhvr>
                                      <p:to>
                                        <p:strVal val="visible"/>
                                      </p:to>
                                    </p:set>
                                    <p:animEffect transition="in" filter="barn(inVertical)">
                                      <p:cBhvr>
                                        <p:cTn id="14" dur="500"/>
                                        <p:tgtEl>
                                          <p:spTgt spid="1032"/>
                                        </p:tgtEl>
                                      </p:cBhvr>
                                    </p:animEffect>
                                  </p:childTnLst>
                                </p:cTn>
                              </p:par>
                              <p:par>
                                <p:cTn id="15" presetID="22" presetClass="entr" presetSubtype="1" fill="hold" nodeType="withEffect">
                                  <p:stCondLst>
                                    <p:cond delay="0"/>
                                  </p:stCondLst>
                                  <p:childTnLst>
                                    <p:set>
                                      <p:cBhvr>
                                        <p:cTn id="16" dur="1" fill="hold">
                                          <p:stCondLst>
                                            <p:cond delay="0"/>
                                          </p:stCondLst>
                                        </p:cTn>
                                        <p:tgtEl>
                                          <p:spTgt spid="1033"/>
                                        </p:tgtEl>
                                        <p:attrNameLst>
                                          <p:attrName>style.visibility</p:attrName>
                                        </p:attrNameLst>
                                      </p:cBhvr>
                                      <p:to>
                                        <p:strVal val="visible"/>
                                      </p:to>
                                    </p:set>
                                    <p:animEffect transition="in" filter="wipe(up)">
                                      <p:cBhvr>
                                        <p:cTn id="17" dur="500"/>
                                        <p:tgtEl>
                                          <p:spTgt spid="1033"/>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1036"/>
                                        </p:tgtEl>
                                        <p:attrNameLst>
                                          <p:attrName>style.visibility</p:attrName>
                                        </p:attrNameLst>
                                      </p:cBhvr>
                                      <p:to>
                                        <p:strVal val="visible"/>
                                      </p:to>
                                    </p:set>
                                    <p:animEffect transition="in" filter="wipe(up)">
                                      <p:cBhvr>
                                        <p:cTn id="21"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86000"/>
                <a:lumOff val="14000"/>
              </a:schemeClr>
            </a:gs>
            <a:gs pos="100000">
              <a:schemeClr val="bg1">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fr022loopmono.mp3">
            <a:hlinkClick r:id="" action="ppaction://media"/>
          </p:cNvPr>
          <p:cNvPicPr>
            <a:picLocks noChangeAspect="1"/>
          </p:cNvPicPr>
          <p:nvPr>
            <a:audioFile r:link="rId2"/>
            <p:extLst>
              <p:ext uri="{DAA4B4D4-6D71-4841-9C94-3DE7FCFB9230}">
                <p14:media xmlns:p14="http://schemas.microsoft.com/office/powerpoint/2010/main" r:embed="rId1">
                  <p14:fade in="2000"/>
                </p14:media>
              </p:ext>
            </p:extLst>
          </p:nvPr>
        </p:nvPicPr>
        <p:blipFill>
          <a:blip r:embed="rId6"/>
          <a:stretch>
            <a:fillRect/>
          </a:stretch>
        </p:blipFill>
        <p:spPr>
          <a:xfrm>
            <a:off x="10332640" y="4365104"/>
            <a:ext cx="609600" cy="609600"/>
          </a:xfrm>
          <a:prstGeom prst="rect">
            <a:avLst/>
          </a:prstGeom>
        </p:spPr>
      </p:pic>
      <p:sp>
        <p:nvSpPr>
          <p:cNvPr id="8" name="TextBox 7"/>
          <p:cNvSpPr txBox="1"/>
          <p:nvPr/>
        </p:nvSpPr>
        <p:spPr>
          <a:xfrm>
            <a:off x="1403648" y="5445224"/>
            <a:ext cx="6264696" cy="9787295"/>
          </a:xfrm>
          <a:prstGeom prst="rect">
            <a:avLst/>
          </a:prstGeom>
          <a:noFill/>
        </p:spPr>
        <p:txBody>
          <a:bodyPr wrap="square" rtlCol="0">
            <a:spAutoFit/>
          </a:bodyPr>
          <a:lstStyle/>
          <a:p>
            <a:pPr algn="ctr"/>
            <a:r>
              <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the presentation ends here</a:t>
            </a:r>
          </a:p>
          <a:p>
            <a:pPr algn="ctr"/>
            <a:endParaRPr lang="en-US" dirty="0">
              <a:effectLst>
                <a:glow rad="101600">
                  <a:schemeClr val="bg1">
                    <a:alpha val="40000"/>
                  </a:schemeClr>
                </a:glow>
                <a:innerShdw blurRad="165100" dist="50800" dir="2700000">
                  <a:prstClr val="black">
                    <a:alpha val="66000"/>
                  </a:prstClr>
                </a:innerShdw>
              </a:effectLst>
              <a:latin typeface="Arial Black" panose="020B0A04020102020204" pitchFamily="34" charset="0"/>
            </a:endParaRPr>
          </a:p>
          <a:p>
            <a:pPr algn="ctr"/>
            <a:r>
              <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thanks for watching</a:t>
            </a:r>
          </a:p>
          <a:p>
            <a:pPr algn="ctr"/>
            <a:endParaRPr lang="en-US" dirty="0">
              <a:effectLst>
                <a:glow rad="101600">
                  <a:schemeClr val="bg1">
                    <a:alpha val="40000"/>
                  </a:schemeClr>
                </a:glow>
                <a:innerShdw blurRad="165100" dist="50800" dir="2700000">
                  <a:prstClr val="black">
                    <a:alpha val="66000"/>
                  </a:prstClr>
                </a:innerShdw>
              </a:effectLst>
              <a:latin typeface="Arial Black" panose="020B0A04020102020204" pitchFamily="34" charset="0"/>
            </a:endParaRPr>
          </a:p>
          <a:p>
            <a:pPr algn="ctr"/>
            <a:endPar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endParaRPr>
          </a:p>
          <a:p>
            <a:pPr algn="ctr"/>
            <a:r>
              <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this project was made with the help of</a:t>
            </a:r>
          </a:p>
          <a:p>
            <a:pPr algn="ctr"/>
            <a:endParaRPr lang="en-US" dirty="0">
              <a:effectLst>
                <a:glow rad="101600">
                  <a:schemeClr val="bg1">
                    <a:alpha val="40000"/>
                  </a:schemeClr>
                </a:glow>
                <a:innerShdw blurRad="165100" dist="50800" dir="2700000">
                  <a:prstClr val="black">
                    <a:alpha val="66000"/>
                  </a:prstClr>
                </a:innerShdw>
              </a:effectLst>
              <a:latin typeface="Arial Black" panose="020B0A04020102020204" pitchFamily="34" charset="0"/>
            </a:endParaRPr>
          </a:p>
          <a:p>
            <a:pPr algn="ctr"/>
            <a:r>
              <a:rPr lang="en-US" dirty="0" err="1"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microsoft</a:t>
            </a:r>
            <a:r>
              <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 </a:t>
            </a:r>
            <a:r>
              <a:rPr lang="en-US" dirty="0" err="1"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powerpoint</a:t>
            </a:r>
            <a:endPar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endParaRPr>
          </a:p>
          <a:p>
            <a:pPr algn="ctr"/>
            <a:r>
              <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paint.net</a:t>
            </a:r>
          </a:p>
          <a:p>
            <a:pPr algn="ctr"/>
            <a:r>
              <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gnu image manipulation program</a:t>
            </a:r>
          </a:p>
          <a:p>
            <a:pPr algn="ctr"/>
            <a:r>
              <a:rPr lang="en-US" dirty="0" err="1"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fruityloops</a:t>
            </a:r>
            <a:r>
              <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 studio</a:t>
            </a:r>
          </a:p>
          <a:p>
            <a:pPr algn="ctr"/>
            <a:r>
              <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werkkzeug1</a:t>
            </a:r>
          </a:p>
          <a:p>
            <a:pPr algn="ctr"/>
            <a:endParaRPr lang="en-US" dirty="0">
              <a:effectLst>
                <a:glow rad="101600">
                  <a:schemeClr val="bg1">
                    <a:alpha val="40000"/>
                  </a:schemeClr>
                </a:glow>
                <a:innerShdw blurRad="165100" dist="50800" dir="2700000">
                  <a:prstClr val="black">
                    <a:alpha val="66000"/>
                  </a:prstClr>
                </a:innerShdw>
              </a:effectLst>
              <a:latin typeface="Arial Black" panose="020B0A04020102020204" pitchFamily="34" charset="0"/>
            </a:endParaRPr>
          </a:p>
          <a:p>
            <a:pPr algn="ctr"/>
            <a:endParaRPr lang="en-US" dirty="0">
              <a:effectLst>
                <a:glow rad="101600">
                  <a:schemeClr val="bg1">
                    <a:alpha val="40000"/>
                  </a:schemeClr>
                </a:glow>
                <a:innerShdw blurRad="165100" dist="50800" dir="2700000">
                  <a:prstClr val="black">
                    <a:alpha val="66000"/>
                  </a:prstClr>
                </a:innerShdw>
              </a:effectLst>
              <a:latin typeface="Arial Black" panose="020B0A04020102020204" pitchFamily="34" charset="0"/>
            </a:endParaRPr>
          </a:p>
          <a:p>
            <a:pPr algn="ctr"/>
            <a:r>
              <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info are researched through</a:t>
            </a:r>
          </a:p>
          <a:p>
            <a:pPr algn="ctr"/>
            <a:endParaRPr lang="en-US" dirty="0">
              <a:effectLst>
                <a:glow rad="101600">
                  <a:schemeClr val="bg1">
                    <a:alpha val="40000"/>
                  </a:schemeClr>
                </a:glow>
                <a:innerShdw blurRad="165100" dist="50800" dir="2700000">
                  <a:prstClr val="black">
                    <a:alpha val="66000"/>
                  </a:prstClr>
                </a:innerShdw>
              </a:effectLst>
              <a:latin typeface="Arial Black" panose="020B0A04020102020204" pitchFamily="34" charset="0"/>
            </a:endParaRPr>
          </a:p>
          <a:p>
            <a:pPr algn="ctr"/>
            <a:r>
              <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drugfree.org</a:t>
            </a:r>
          </a:p>
          <a:p>
            <a:pPr algn="ctr"/>
            <a:r>
              <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mattersnetwork.org</a:t>
            </a:r>
          </a:p>
          <a:p>
            <a:pPr algn="ctr"/>
            <a:r>
              <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nida.nih.gov</a:t>
            </a:r>
          </a:p>
          <a:p>
            <a:pPr algn="ctr"/>
            <a:r>
              <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songforcharlie.org</a:t>
            </a:r>
          </a:p>
          <a:p>
            <a:pPr algn="ctr"/>
            <a:r>
              <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dallasnews.com</a:t>
            </a:r>
          </a:p>
          <a:p>
            <a:pPr algn="ctr"/>
            <a:endPar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endParaRPr>
          </a:p>
          <a:p>
            <a:pPr algn="ctr"/>
            <a:endPar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endParaRPr>
          </a:p>
          <a:p>
            <a:pPr algn="ctr"/>
            <a:r>
              <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credits music</a:t>
            </a:r>
          </a:p>
          <a:p>
            <a:pPr algn="ctr"/>
            <a:endParaRPr lang="en-US" dirty="0">
              <a:effectLst>
                <a:glow rad="101600">
                  <a:schemeClr val="bg1">
                    <a:alpha val="40000"/>
                  </a:schemeClr>
                </a:glow>
                <a:innerShdw blurRad="165100" dist="50800" dir="2700000">
                  <a:prstClr val="black">
                    <a:alpha val="66000"/>
                  </a:prstClr>
                </a:innerShdw>
              </a:effectLst>
              <a:latin typeface="Arial Black" panose="020B0A04020102020204" pitchFamily="34" charset="0"/>
            </a:endParaRPr>
          </a:p>
          <a:p>
            <a:pPr algn="ctr"/>
            <a:r>
              <a:rPr lang="en-US" dirty="0" err="1"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wayfinder</a:t>
            </a:r>
            <a:r>
              <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 – </a:t>
            </a:r>
            <a:r>
              <a:rPr lang="en-US" dirty="0" err="1"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ein.schlag</a:t>
            </a:r>
            <a:r>
              <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 (outro)</a:t>
            </a:r>
          </a:p>
          <a:p>
            <a:pPr algn="ctr"/>
            <a:r>
              <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a:t>
            </a:r>
            <a:r>
              <a:rPr lang="en-US" dirty="0" err="1"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farbrausch</a:t>
            </a:r>
            <a:r>
              <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 demo)</a:t>
            </a:r>
          </a:p>
          <a:p>
            <a:pPr algn="ctr"/>
            <a:endPar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endParaRPr>
          </a:p>
          <a:p>
            <a:pPr algn="ctr"/>
            <a:endParaRPr lang="en-US" dirty="0">
              <a:effectLst>
                <a:glow rad="101600">
                  <a:schemeClr val="bg1">
                    <a:alpha val="40000"/>
                  </a:schemeClr>
                </a:glow>
                <a:innerShdw blurRad="165100" dist="50800" dir="2700000">
                  <a:prstClr val="black">
                    <a:alpha val="66000"/>
                  </a:prstClr>
                </a:innerShdw>
              </a:effectLst>
              <a:latin typeface="Arial Black" panose="020B0A04020102020204" pitchFamily="34" charset="0"/>
            </a:endParaRPr>
          </a:p>
          <a:p>
            <a:pPr algn="ctr"/>
            <a:r>
              <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background artwork</a:t>
            </a:r>
          </a:p>
          <a:p>
            <a:pPr algn="ctr"/>
            <a:endPar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endParaRPr>
          </a:p>
          <a:p>
            <a:pPr algn="ctr"/>
            <a:r>
              <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original work on 3dsmax</a:t>
            </a:r>
          </a:p>
          <a:p>
            <a:pPr algn="ctr"/>
            <a:endParaRPr lang="en-US" dirty="0">
              <a:effectLst>
                <a:glow rad="101600">
                  <a:schemeClr val="bg1">
                    <a:alpha val="40000"/>
                  </a:schemeClr>
                </a:glow>
                <a:innerShdw blurRad="165100" dist="50800" dir="2700000">
                  <a:prstClr val="black">
                    <a:alpha val="66000"/>
                  </a:prstClr>
                </a:innerShdw>
              </a:effectLst>
              <a:latin typeface="Arial Black" panose="020B0A04020102020204" pitchFamily="34" charset="0"/>
            </a:endParaRPr>
          </a:p>
          <a:p>
            <a:pPr algn="ctr"/>
            <a:endPar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endParaRPr>
          </a:p>
          <a:p>
            <a:pPr algn="ctr"/>
            <a:r>
              <a:rPr lang="en-US" dirty="0" smtClean="0">
                <a:effectLst>
                  <a:glow rad="101600">
                    <a:schemeClr val="bg1">
                      <a:alpha val="40000"/>
                    </a:schemeClr>
                  </a:glow>
                  <a:innerShdw blurRad="165100" dist="50800" dir="2700000">
                    <a:prstClr val="black">
                      <a:alpha val="66000"/>
                    </a:prstClr>
                  </a:innerShdw>
                </a:effectLst>
                <a:latin typeface="Arial Black" panose="020B0A04020102020204" pitchFamily="34" charset="0"/>
              </a:rPr>
              <a:t>have a good night</a:t>
            </a:r>
          </a:p>
        </p:txBody>
      </p:sp>
      <p:pic>
        <p:nvPicPr>
          <p:cNvPr id="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t="75195"/>
          <a:stretch/>
        </p:blipFill>
        <p:spPr bwMode="auto">
          <a:xfrm>
            <a:off x="0" y="5157192"/>
            <a:ext cx="9144000" cy="170128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rotWithShape="1">
          <a:blip r:embed="rId7">
            <a:extLst>
              <a:ext uri="{28A0092B-C50C-407E-A947-70E740481C1C}">
                <a14:useLocalDpi xmlns:a14="http://schemas.microsoft.com/office/drawing/2010/main" val="0"/>
              </a:ext>
            </a:extLst>
          </a:blip>
          <a:srcRect t="94801"/>
          <a:stretch/>
        </p:blipFill>
        <p:spPr bwMode="auto">
          <a:xfrm>
            <a:off x="0" y="6498553"/>
            <a:ext cx="9144000" cy="35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flipV="1">
            <a:off x="-36512" y="5157192"/>
            <a:ext cx="9159282" cy="1700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552" y="6014277"/>
            <a:ext cx="4846052" cy="840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3968" y="6141980"/>
            <a:ext cx="5702612" cy="76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0692094"/>
      </p:ext>
    </p:extLst>
  </p:cSld>
  <p:clrMapOvr>
    <a:masterClrMapping/>
  </p:clrMapOvr>
  <mc:AlternateContent xmlns:mc="http://schemas.openxmlformats.org/markup-compatibility/2006">
    <mc:Choice xmlns:p14="http://schemas.microsoft.com/office/powerpoint/2010/main" Requires="p14">
      <p:transition spd="slow" p14:dur="2000">
        <p:fade thruBlk="1"/>
      </p:transition>
    </mc:Choice>
    <mc:Fallback>
      <p:transition spd="slow">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8718" fill="hold"/>
                                        <p:tgtEl>
                                          <p:spTgt spid="7"/>
                                        </p:tgtEl>
                                      </p:cBhvr>
                                    </p:cmd>
                                  </p:childTnLst>
                                </p:cTn>
                              </p:par>
                              <p:par>
                                <p:cTn id="7" presetID="42" presetClass="path" presetSubtype="0" fill="hold" grpId="0" nodeType="withEffect">
                                  <p:stCondLst>
                                    <p:cond delay="0"/>
                                  </p:stCondLst>
                                  <p:childTnLst>
                                    <p:animMotion origin="layout" path="M 3.05556E-6 0.12569 L 3.05556E-6 -2.13079 " pathEditMode="relative" rAng="0" ptsTypes="AA">
                                      <p:cBhvr>
                                        <p:cTn id="8" dur="20000" fill="hold"/>
                                        <p:tgtEl>
                                          <p:spTgt spid="8"/>
                                        </p:tgtEl>
                                        <p:attrNameLst>
                                          <p:attrName>ppt_x</p:attrName>
                                          <p:attrName>ppt_y</p:attrName>
                                        </p:attrNameLst>
                                      </p:cBhvr>
                                      <p:rCtr x="0" y="-112824"/>
                                    </p:animMotion>
                                  </p:childTnLst>
                                </p:cTn>
                              </p:par>
                            </p:childTnLst>
                          </p:cTn>
                        </p:par>
                      </p:childTnLst>
                    </p:cTn>
                  </p:par>
                </p:childTnLst>
              </p:cTn>
              <p:prevCondLst>
                <p:cond evt="onPrev" delay="0">
                  <p:tgtEl>
                    <p:sldTgt/>
                  </p:tgtEl>
                </p:cond>
              </p:prevCondLst>
              <p:nextCondLst>
                <p:cond evt="onNext" delay="0">
                  <p:tgtEl>
                    <p:sldTgt/>
                  </p:tgtEl>
                </p:cond>
              </p:nextCondLst>
            </p:seq>
            <p:audio>
              <p:cMediaNode vol="80000">
                <p:cTn id="9" repeatCount="indefinite" fill="hold" display="0">
                  <p:stCondLst>
                    <p:cond delay="indefinite"/>
                  </p:stCondLst>
                  <p:endCondLst>
                    <p:cond evt="onStopAudio" delay="0">
                      <p:tgtEl>
                        <p:sldTgt/>
                      </p:tgtEl>
                    </p:cond>
                  </p:endCondLst>
                </p:cTn>
                <p:tgtEl>
                  <p:spTgt spid="7"/>
                </p:tgtEl>
              </p:cMediaNode>
            </p:audio>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86000"/>
                <a:lumOff val="14000"/>
              </a:schemeClr>
            </a:gs>
            <a:gs pos="100000">
              <a:schemeClr val="bg1">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669"/>
            <a:ext cx="9144000" cy="6858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18795" y="3366"/>
            <a:ext cx="9159282" cy="1697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552" y="44626"/>
            <a:ext cx="4846052" cy="840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968" y="37945"/>
            <a:ext cx="5702612" cy="76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520" y="260648"/>
            <a:ext cx="4633032" cy="228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9552" y="2078928"/>
            <a:ext cx="3168352" cy="461665"/>
          </a:xfrm>
          <a:prstGeom prst="rect">
            <a:avLst/>
          </a:prstGeom>
          <a:noFill/>
        </p:spPr>
        <p:txBody>
          <a:bodyPr wrap="square" rtlCol="0">
            <a:spAutoFit/>
          </a:bodyPr>
          <a:lstStyle/>
          <a:p>
            <a:r>
              <a:rPr lang="en-US" sz="2400" b="1" i="1" u="sng" dirty="0" smtClean="0">
                <a:effectLst>
                  <a:innerShdw blurRad="63500" dist="50800" dir="2700000">
                    <a:prstClr val="black">
                      <a:alpha val="50000"/>
                    </a:prstClr>
                  </a:innerShdw>
                </a:effectLst>
                <a:latin typeface="SimSun-ExtB" panose="02010609060101010101" pitchFamily="49" charset="-122"/>
                <a:ea typeface="SimSun-ExtB" panose="02010609060101010101" pitchFamily="49" charset="-122"/>
              </a:rPr>
              <a:t>What is Fentanyl ?</a:t>
            </a:r>
            <a:endParaRPr lang="en-GB" sz="2400" b="1" i="1" u="sng" dirty="0">
              <a:effectLst>
                <a:innerShdw blurRad="63500" dist="50800" dir="2700000">
                  <a:prstClr val="black">
                    <a:alpha val="50000"/>
                  </a:prstClr>
                </a:innerShdw>
              </a:effectLst>
              <a:latin typeface="SimSun-ExtB" panose="02010609060101010101" pitchFamily="49" charset="-122"/>
              <a:ea typeface="SimSun-ExtB" panose="02010609060101010101" pitchFamily="49" charset="-122"/>
            </a:endParaRPr>
          </a:p>
        </p:txBody>
      </p:sp>
      <p:sp>
        <p:nvSpPr>
          <p:cNvPr id="3" name="TextBox 2"/>
          <p:cNvSpPr txBox="1"/>
          <p:nvPr/>
        </p:nvSpPr>
        <p:spPr>
          <a:xfrm>
            <a:off x="376808" y="2638653"/>
            <a:ext cx="8227640" cy="2862322"/>
          </a:xfrm>
          <a:prstGeom prst="rect">
            <a:avLst/>
          </a:prstGeom>
          <a:noFill/>
        </p:spPr>
        <p:txBody>
          <a:bodyPr wrap="square" rtlCol="0">
            <a:spAutoFit/>
          </a:bodyPr>
          <a:lstStyle/>
          <a:p>
            <a:r>
              <a:rPr lang="en-GB"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	Fentanyl is a powerful synthetic opioid that is similar to morphine but is 50 to 100 times more potent.[1] It has the ability to relief pain and is used to treat severe pain medically if the user is physically tolerant to opioids [2]</a:t>
            </a:r>
          </a:p>
          <a:p>
            <a:r>
              <a:rPr lang="en-US" b="1" dirty="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	</a:t>
            </a:r>
            <a:r>
              <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Fentanyl is available in form of tablets, injectable liquid, powder,... [2]</a:t>
            </a:r>
            <a:endParaRPr lang="en-GB"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endParaRPr lang="en-US" b="1" dirty="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r>
              <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	Misusing Fentanyl carries high risk of overdose and death [2] as 2 milligrams of fentanyl is considered a lethal dose [3]</a:t>
            </a:r>
          </a:p>
          <a:p>
            <a:endParaRPr lang="en-US" b="1" dirty="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p:txBody>
      </p:sp>
      <p:sp>
        <p:nvSpPr>
          <p:cNvPr id="17" name="TextBox 16"/>
          <p:cNvSpPr txBox="1"/>
          <p:nvPr/>
        </p:nvSpPr>
        <p:spPr>
          <a:xfrm>
            <a:off x="62392" y="6093296"/>
            <a:ext cx="9145016" cy="738664"/>
          </a:xfrm>
          <a:prstGeom prst="rect">
            <a:avLst/>
          </a:prstGeom>
          <a:noFill/>
        </p:spPr>
        <p:txBody>
          <a:bodyPr wrap="square" rtlCol="0">
            <a:spAutoFit/>
          </a:bodyPr>
          <a:lstStyle/>
          <a:p>
            <a:r>
              <a:rPr lang="en-US" i="1" dirty="0">
                <a:solidFill>
                  <a:prstClr val="white"/>
                </a:solidFill>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[1] : </a:t>
            </a:r>
            <a:r>
              <a:rPr lang="en-US" i="1" dirty="0">
                <a:solidFill>
                  <a:schemeClr val="bg2">
                    <a:lumMod val="40000"/>
                    <a:lumOff val="60000"/>
                  </a:schemeClr>
                </a:solidFill>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https://nida.nih.gov/publications/drugfacts/fentanyl</a:t>
            </a:r>
            <a:endParaRPr lang="en-US" sz="1200" dirty="0" smtClean="0">
              <a:solidFill>
                <a:schemeClr val="bg2">
                  <a:lumMod val="40000"/>
                  <a:lumOff val="60000"/>
                </a:schemeClr>
              </a:solidFill>
              <a:effectLst>
                <a:innerShdw blurRad="63500" dist="50800" dir="2700000">
                  <a:prstClr val="black">
                    <a:alpha val="50000"/>
                  </a:prstClr>
                </a:innerShdw>
              </a:effectLst>
              <a:latin typeface="Arial Black" panose="020B0A04020102020204" pitchFamily="34" charset="0"/>
              <a:ea typeface="Source Sans Pro" panose="020B0503030403020204" pitchFamily="34" charset="0"/>
            </a:endParaRPr>
          </a:p>
          <a:p>
            <a:r>
              <a:rPr lang="en-US" sz="12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[2] : </a:t>
            </a:r>
            <a:r>
              <a:rPr lang="en-US" sz="1200" i="1" dirty="0" smtClean="0">
                <a:solidFill>
                  <a:schemeClr val="bg2">
                    <a:lumMod val="40000"/>
                    <a:lumOff val="60000"/>
                  </a:schemeClr>
                </a:solidFill>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https://drugfree.org/drugs/what-is-fentanyl/  </a:t>
            </a:r>
            <a:r>
              <a:rPr lang="en-US" sz="12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[3] : texas</a:t>
            </a:r>
            <a:r>
              <a:rPr lang="en-US" sz="12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.gov – “Fentanyl: One Pill Kills”</a:t>
            </a:r>
            <a:endParaRPr lang="en-US" sz="1200" i="1" dirty="0">
              <a:solidFill>
                <a:schemeClr val="bg2">
                  <a:lumMod val="40000"/>
                  <a:lumOff val="60000"/>
                </a:schemeClr>
              </a:solidFill>
              <a:effectLst>
                <a:innerShdw blurRad="63500" dist="50800" dir="2700000">
                  <a:prstClr val="black">
                    <a:alpha val="50000"/>
                  </a:prstClr>
                </a:innerShdw>
              </a:effectLst>
              <a:latin typeface="Arial Black" panose="020B0A04020102020204" pitchFamily="34" charset="0"/>
              <a:ea typeface="Source Sans Pro" panose="020B0503030403020204" pitchFamily="34" charset="0"/>
            </a:endParaRPr>
          </a:p>
          <a:p>
            <a:r>
              <a:rPr lang="en-US" sz="12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a:t>
            </a:r>
            <a:r>
              <a:rPr lang="en-US" sz="1200" u="sng"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Background Image </a:t>
            </a:r>
            <a:r>
              <a:rPr lang="en-US" sz="12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Comparison of lethal dosages of Heroin and Fentanyl (Fentanyl is more deadly)</a:t>
            </a:r>
            <a:endParaRPr lang="en-GB" sz="1200" dirty="0">
              <a:effectLst>
                <a:innerShdw blurRad="63500" dist="50800" dir="2700000">
                  <a:prstClr val="black">
                    <a:alpha val="50000"/>
                  </a:prstClr>
                </a:innerShdw>
              </a:effectLst>
              <a:latin typeface="Arial Black" panose="020B0A04020102020204" pitchFamily="34" charset="0"/>
              <a:ea typeface="Source Sans Pro" panose="020B0503030403020204" pitchFamily="34" charset="0"/>
            </a:endParaRPr>
          </a:p>
        </p:txBody>
      </p:sp>
    </p:spTree>
    <p:extLst>
      <p:ext uri="{BB962C8B-B14F-4D97-AF65-F5344CB8AC3E}">
        <p14:creationId xmlns:p14="http://schemas.microsoft.com/office/powerpoint/2010/main" val="8493675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wipe(left)">
                                      <p:cBhvr>
                                        <p:cTn id="7" dur="500"/>
                                        <p:tgtEl>
                                          <p:spTgt spid="205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86000"/>
                <a:lumOff val="14000"/>
              </a:schemeClr>
            </a:gs>
            <a:gs pos="100000">
              <a:schemeClr val="bg1">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669"/>
            <a:ext cx="9086424" cy="6815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18795" y="3366"/>
            <a:ext cx="9159282" cy="1697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552" y="44626"/>
            <a:ext cx="4846052" cy="840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968" y="37945"/>
            <a:ext cx="5702612" cy="76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9552" y="2078928"/>
            <a:ext cx="4896544" cy="461665"/>
          </a:xfrm>
          <a:prstGeom prst="rect">
            <a:avLst/>
          </a:prstGeom>
          <a:noFill/>
        </p:spPr>
        <p:txBody>
          <a:bodyPr wrap="square" rtlCol="0">
            <a:spAutoFit/>
          </a:bodyPr>
          <a:lstStyle/>
          <a:p>
            <a:r>
              <a:rPr lang="en-US" sz="2400" b="1" i="1" u="sng" dirty="0" smtClean="0">
                <a:effectLst>
                  <a:innerShdw blurRad="63500" dist="50800" dir="2700000">
                    <a:prstClr val="black">
                      <a:alpha val="50000"/>
                    </a:prstClr>
                  </a:innerShdw>
                </a:effectLst>
                <a:latin typeface="SimSun-ExtB" panose="02010609060101010101" pitchFamily="49" charset="-122"/>
                <a:ea typeface="SimSun-ExtB" panose="02010609060101010101" pitchFamily="49" charset="-122"/>
              </a:rPr>
              <a:t>Why talking about Fentanyl ?</a:t>
            </a:r>
            <a:endParaRPr lang="en-GB" sz="2400" b="1" i="1" u="sng" dirty="0">
              <a:effectLst>
                <a:innerShdw blurRad="63500" dist="50800" dir="2700000">
                  <a:prstClr val="black">
                    <a:alpha val="50000"/>
                  </a:prstClr>
                </a:innerShdw>
              </a:effectLst>
              <a:latin typeface="SimSun-ExtB" panose="02010609060101010101" pitchFamily="49" charset="-122"/>
              <a:ea typeface="SimSun-ExtB" panose="02010609060101010101" pitchFamily="49" charset="-122"/>
            </a:endParaRPr>
          </a:p>
        </p:txBody>
      </p:sp>
      <p:sp>
        <p:nvSpPr>
          <p:cNvPr id="3" name="TextBox 2"/>
          <p:cNvSpPr txBox="1"/>
          <p:nvPr/>
        </p:nvSpPr>
        <p:spPr>
          <a:xfrm>
            <a:off x="376808" y="2638653"/>
            <a:ext cx="8227640" cy="3170099"/>
          </a:xfrm>
          <a:prstGeom prst="rect">
            <a:avLst/>
          </a:prstGeom>
          <a:noFill/>
        </p:spPr>
        <p:txBody>
          <a:bodyPr wrap="square" rtlCol="0">
            <a:spAutoFit/>
          </a:bodyPr>
          <a:lstStyle/>
          <a:p>
            <a:r>
              <a:rPr lang="en-GB"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	With illegal-manufactured Fentanyl being found in drugs like Heroin, Cocaine, Meth and fake pills [1], deaths by Fentanyl has been rapidly increasing as of lately :</a:t>
            </a:r>
          </a:p>
          <a:p>
            <a:endPar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r>
              <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	As fatalities increase, the</a:t>
            </a:r>
          </a:p>
          <a:p>
            <a:r>
              <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epidemic has been made aware by</a:t>
            </a:r>
            <a:r>
              <a:rPr lang="en-US" b="1" dirty="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 </a:t>
            </a:r>
            <a:r>
              <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a:t>
            </a:r>
          </a:p>
          <a:p>
            <a:r>
              <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communities, organizations, schools,</a:t>
            </a:r>
          </a:p>
          <a:p>
            <a:r>
              <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etc... (as well as this presentation)</a:t>
            </a:r>
          </a:p>
          <a:p>
            <a:endParaRPr lang="en-US" sz="1400"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r>
              <a:rPr lang="en-US" sz="1400"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	(Remember when a warning of Fentanyl is</a:t>
            </a:r>
          </a:p>
          <a:p>
            <a:r>
              <a:rPr lang="en-US" sz="1400"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displayed as a desktop background on school laptops</a:t>
            </a:r>
          </a:p>
          <a:p>
            <a:r>
              <a:rPr lang="en-US" sz="1400"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for a period of time ?)</a:t>
            </a:r>
            <a:endParaRPr lang="en-US" sz="1400" b="1" dirty="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p:txBody>
      </p:sp>
      <p:sp>
        <p:nvSpPr>
          <p:cNvPr id="17" name="TextBox 16"/>
          <p:cNvSpPr txBox="1"/>
          <p:nvPr/>
        </p:nvSpPr>
        <p:spPr>
          <a:xfrm>
            <a:off x="62392" y="6093296"/>
            <a:ext cx="9145016" cy="738664"/>
          </a:xfrm>
          <a:prstGeom prst="rect">
            <a:avLst/>
          </a:prstGeom>
          <a:noFill/>
        </p:spPr>
        <p:txBody>
          <a:bodyPr wrap="square" rtlCol="0">
            <a:spAutoFit/>
          </a:bodyPr>
          <a:lstStyle/>
          <a:p>
            <a:r>
              <a:rPr lang="en-US" i="1" dirty="0">
                <a:solidFill>
                  <a:prstClr val="white"/>
                </a:solidFill>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[1] : </a:t>
            </a:r>
            <a:r>
              <a:rPr lang="en-US"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texas.gov – “Fentanyl: One Pill Kills”</a:t>
            </a:r>
            <a:endParaRPr lang="en-US" sz="1200" dirty="0" smtClean="0">
              <a:solidFill>
                <a:schemeClr val="bg2">
                  <a:lumMod val="40000"/>
                  <a:lumOff val="60000"/>
                </a:schemeClr>
              </a:solidFill>
              <a:effectLst>
                <a:innerShdw blurRad="63500" dist="50800" dir="2700000">
                  <a:prstClr val="black">
                    <a:alpha val="50000"/>
                  </a:prstClr>
                </a:innerShdw>
              </a:effectLst>
              <a:latin typeface="Arial Black" panose="020B0A04020102020204" pitchFamily="34" charset="0"/>
              <a:ea typeface="Source Sans Pro" panose="020B0503030403020204" pitchFamily="34" charset="0"/>
            </a:endParaRPr>
          </a:p>
          <a:p>
            <a:r>
              <a:rPr lang="en-US" sz="12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[image] : </a:t>
            </a:r>
            <a:r>
              <a:rPr lang="en-US" sz="1200" i="1" dirty="0" smtClean="0">
                <a:solidFill>
                  <a:schemeClr val="bg2">
                    <a:lumMod val="40000"/>
                    <a:lumOff val="60000"/>
                  </a:schemeClr>
                </a:solidFill>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https://www.songforcharlie.org/page/current-data</a:t>
            </a:r>
            <a:r>
              <a:rPr lang="en-US" sz="12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[3</a:t>
            </a:r>
            <a:r>
              <a:rPr lang="en-US" sz="1200" baseline="300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rd</a:t>
            </a:r>
            <a:r>
              <a:rPr lang="en-US" sz="12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page]</a:t>
            </a:r>
          </a:p>
          <a:p>
            <a:r>
              <a:rPr lang="en-US" sz="12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a:t>
            </a:r>
            <a:r>
              <a:rPr lang="en-US" sz="1200" u="sng"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Background Image </a:t>
            </a:r>
            <a:r>
              <a:rPr lang="en-US" sz="12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Lethal dose of Fentanyl shown in beaker (by drugfree.org)</a:t>
            </a:r>
            <a:endParaRPr lang="en-GB" sz="1200" dirty="0">
              <a:effectLst>
                <a:innerShdw blurRad="63500" dist="50800" dir="2700000">
                  <a:prstClr val="black">
                    <a:alpha val="50000"/>
                  </a:prstClr>
                </a:innerShdw>
              </a:effectLst>
              <a:latin typeface="Arial Black" panose="020B0A04020102020204" pitchFamily="34" charset="0"/>
              <a:ea typeface="Source Sans Pro" panose="020B0503030403020204" pitchFamily="34" charset="0"/>
            </a:endParaRPr>
          </a:p>
        </p:txBody>
      </p:sp>
      <p:pic>
        <p:nvPicPr>
          <p:cNvPr id="307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54" y="332656"/>
            <a:ext cx="4114373"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descr="https://images.ctfassets.net/hhgja2uutqtg/3BekbINfrndlwuiU0ztUT4/65117e26ea34273b3717d92ecf367bbf/Slide3.jpg?w=200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96632" y="3501008"/>
            <a:ext cx="3767856" cy="2119419"/>
          </a:xfrm>
          <a:prstGeom prst="rect">
            <a:avLst/>
          </a:prstGeom>
          <a:noFill/>
          <a:effectLst>
            <a:outerShdw blurRad="444500" sx="110000" sy="110000" algn="ctr" rotWithShape="0">
              <a:prstClr val="black">
                <a:alpha val="76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759236" y="5674210"/>
            <a:ext cx="4277260" cy="430887"/>
          </a:xfrm>
          <a:prstGeom prst="rect">
            <a:avLst/>
          </a:prstGeom>
          <a:noFill/>
        </p:spPr>
        <p:txBody>
          <a:bodyPr wrap="square" rtlCol="0">
            <a:spAutoFit/>
          </a:bodyPr>
          <a:lstStyle/>
          <a:p>
            <a:pPr algn="ctr"/>
            <a:r>
              <a:rPr lang="en-US" sz="1100" b="1" i="1" u="sng" dirty="0" smtClean="0">
                <a:latin typeface="Arial" panose="020B0604020202020204" pitchFamily="34" charset="0"/>
                <a:cs typeface="Arial" panose="020B0604020202020204" pitchFamily="34" charset="0"/>
              </a:rPr>
              <a:t>Chart of drug-related deaths, deaths by opioids/fentanyl and others</a:t>
            </a:r>
            <a:endParaRPr lang="en-GB" sz="1100" b="1" i="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869126"/>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86000"/>
                <a:lumOff val="14000"/>
              </a:schemeClr>
            </a:gs>
            <a:gs pos="100000">
              <a:schemeClr val="bg1">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5" y="15612"/>
            <a:ext cx="9087833" cy="6816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18795" y="3366"/>
            <a:ext cx="9159282" cy="1697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552" y="44626"/>
            <a:ext cx="4846052" cy="840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968" y="37945"/>
            <a:ext cx="5702612" cy="76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9552" y="2103239"/>
            <a:ext cx="6120680" cy="461665"/>
          </a:xfrm>
          <a:prstGeom prst="rect">
            <a:avLst/>
          </a:prstGeom>
          <a:noFill/>
        </p:spPr>
        <p:txBody>
          <a:bodyPr wrap="square" rtlCol="0">
            <a:spAutoFit/>
          </a:bodyPr>
          <a:lstStyle/>
          <a:p>
            <a:r>
              <a:rPr lang="en-US" sz="2400" b="1" i="1" u="sng" dirty="0" smtClean="0">
                <a:effectLst>
                  <a:innerShdw blurRad="63500" dist="50800" dir="2700000">
                    <a:prstClr val="black">
                      <a:alpha val="50000"/>
                    </a:prstClr>
                  </a:innerShdw>
                </a:effectLst>
                <a:latin typeface="SimSun-ExtB" panose="02010609060101010101" pitchFamily="49" charset="-122"/>
                <a:ea typeface="SimSun-ExtB" panose="02010609060101010101" pitchFamily="49" charset="-122"/>
              </a:rPr>
              <a:t>How does Fentanyl changes one’s body ?</a:t>
            </a:r>
            <a:endParaRPr lang="en-GB" sz="2400" b="1" i="1" u="sng" dirty="0">
              <a:effectLst>
                <a:innerShdw blurRad="63500" dist="50800" dir="2700000">
                  <a:prstClr val="black">
                    <a:alpha val="50000"/>
                  </a:prstClr>
                </a:innerShdw>
              </a:effectLst>
              <a:latin typeface="SimSun-ExtB" panose="02010609060101010101" pitchFamily="49" charset="-122"/>
              <a:ea typeface="SimSun-ExtB" panose="02010609060101010101" pitchFamily="49" charset="-122"/>
            </a:endParaRPr>
          </a:p>
        </p:txBody>
      </p:sp>
      <p:sp>
        <p:nvSpPr>
          <p:cNvPr id="3" name="TextBox 2"/>
          <p:cNvSpPr txBox="1"/>
          <p:nvPr/>
        </p:nvSpPr>
        <p:spPr>
          <a:xfrm>
            <a:off x="376808" y="2638653"/>
            <a:ext cx="8227640" cy="3416320"/>
          </a:xfrm>
          <a:prstGeom prst="rect">
            <a:avLst/>
          </a:prstGeom>
          <a:noFill/>
        </p:spPr>
        <p:txBody>
          <a:bodyPr wrap="square" rtlCol="0">
            <a:spAutoFit/>
          </a:bodyPr>
          <a:lstStyle/>
          <a:p>
            <a:r>
              <a:rPr lang="en-GB"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	To relief pain, Fentanyl can cause muscle rigidity, tightening chest muscles which makes it harder to breathe. Other symptoms being dizziness, euphoria, nausea and respiratory depression which can cause low oxygen levels and is the most dangerous side-effect [1]</a:t>
            </a:r>
          </a:p>
          <a:p>
            <a:endPar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r>
              <a:rPr lang="en-GB"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	If overdosing on Fentanyl, it could affect the body by weakening the user’s breathing, reducing consciousness, choking, causing smaller pupils and discolored skin, ... [1]</a:t>
            </a:r>
            <a:endParaRPr lang="en-US" sz="1400"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endPar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endParaRPr lang="en-US" b="1" dirty="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pPr algn="r"/>
            <a:r>
              <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&gt;&gt; More detailed effects&gt;&gt;</a:t>
            </a:r>
            <a:endParaRPr lang="en-US" b="1" dirty="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p:txBody>
      </p:sp>
      <p:sp>
        <p:nvSpPr>
          <p:cNvPr id="17" name="TextBox 16"/>
          <p:cNvSpPr txBox="1"/>
          <p:nvPr/>
        </p:nvSpPr>
        <p:spPr>
          <a:xfrm>
            <a:off x="62392" y="6021288"/>
            <a:ext cx="9145016" cy="830997"/>
          </a:xfrm>
          <a:prstGeom prst="rect">
            <a:avLst/>
          </a:prstGeom>
          <a:noFill/>
        </p:spPr>
        <p:txBody>
          <a:bodyPr wrap="square" rtlCol="0">
            <a:spAutoFit/>
          </a:bodyPr>
          <a:lstStyle/>
          <a:p>
            <a:r>
              <a:rPr lang="en-US" i="1" dirty="0">
                <a:solidFill>
                  <a:prstClr val="white"/>
                </a:solidFill>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[1] : </a:t>
            </a:r>
            <a:r>
              <a:rPr lang="en-US" i="1" dirty="0" smtClean="0">
                <a:solidFill>
                  <a:schemeClr val="bg2">
                    <a:lumMod val="40000"/>
                    <a:lumOff val="60000"/>
                  </a:schemeClr>
                </a:solidFill>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https://www.dallasnews.com/news/2023/09/03/visualizing-fentanyls-swift-dangerous-effects-on-the-brain-and-body</a:t>
            </a:r>
            <a:r>
              <a:rPr lang="en-US"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a:t>
            </a:r>
          </a:p>
          <a:p>
            <a:r>
              <a:rPr lang="en-US" sz="1200" dirty="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a:t>
            </a:r>
            <a:r>
              <a:rPr lang="en-US" sz="12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a:t>
            </a:r>
            <a:r>
              <a:rPr lang="en-US" sz="1200" u="sng"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Background Image </a:t>
            </a:r>
            <a:r>
              <a:rPr lang="en-US" sz="12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“The Faces of Fentanyl” exhibit of DEA, containing faces of people died by Fentanyl</a:t>
            </a:r>
            <a:endParaRPr lang="en-GB" sz="1200" dirty="0">
              <a:effectLst>
                <a:innerShdw blurRad="63500" dist="50800" dir="2700000">
                  <a:prstClr val="black">
                    <a:alpha val="50000"/>
                  </a:prstClr>
                </a:innerShdw>
              </a:effectLst>
              <a:latin typeface="Arial Black" panose="020B0A04020102020204" pitchFamily="34" charset="0"/>
              <a:ea typeface="Source Sans Pro" panose="020B0503030403020204" pitchFamily="34" charset="0"/>
            </a:endParaRPr>
          </a:p>
        </p:txBody>
      </p:sp>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912" y="937262"/>
            <a:ext cx="3914032" cy="1411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83800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86000"/>
                <a:lumOff val="14000"/>
              </a:schemeClr>
            </a:gs>
            <a:gs pos="100000">
              <a:schemeClr val="bg1">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61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6" y="26908"/>
            <a:ext cx="9144000" cy="6858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18795" y="3366"/>
            <a:ext cx="9159282" cy="1697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552" y="44626"/>
            <a:ext cx="4846052" cy="840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968" y="37945"/>
            <a:ext cx="5702612" cy="76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75656" y="1268760"/>
            <a:ext cx="6120680" cy="461665"/>
          </a:xfrm>
          <a:prstGeom prst="rect">
            <a:avLst/>
          </a:prstGeom>
          <a:noFill/>
        </p:spPr>
        <p:txBody>
          <a:bodyPr wrap="square" rtlCol="0">
            <a:spAutoFit/>
          </a:bodyPr>
          <a:lstStyle/>
          <a:p>
            <a:r>
              <a:rPr lang="en-US" sz="2400" b="1" i="1" u="sng" dirty="0" smtClean="0">
                <a:effectLst>
                  <a:innerShdw blurRad="63500" dist="50800" dir="2700000">
                    <a:prstClr val="black">
                      <a:alpha val="50000"/>
                    </a:prstClr>
                  </a:innerShdw>
                </a:effectLst>
                <a:latin typeface="SimSun-ExtB" panose="02010609060101010101" pitchFamily="49" charset="-122"/>
                <a:ea typeface="SimSun-ExtB" panose="02010609060101010101" pitchFamily="49" charset="-122"/>
              </a:rPr>
              <a:t>does Fentanyl changes one’s body</a:t>
            </a:r>
            <a:endParaRPr lang="en-GB" sz="2400" b="1" i="1" u="sng" dirty="0">
              <a:effectLst>
                <a:innerShdw blurRad="63500" dist="50800" dir="2700000">
                  <a:prstClr val="black">
                    <a:alpha val="50000"/>
                  </a:prstClr>
                </a:innerShdw>
              </a:effectLst>
              <a:latin typeface="SimSun-ExtB" panose="02010609060101010101" pitchFamily="49" charset="-122"/>
              <a:ea typeface="SimSun-ExtB" panose="02010609060101010101" pitchFamily="49" charset="-122"/>
            </a:endParaRPr>
          </a:p>
        </p:txBody>
      </p:sp>
      <p:pic>
        <p:nvPicPr>
          <p:cNvPr id="4098"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r="33846"/>
          <a:stretch/>
        </p:blipFill>
        <p:spPr bwMode="auto">
          <a:xfrm>
            <a:off x="22331" y="937262"/>
            <a:ext cx="1597341" cy="870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73563" t="-1343" b="1343"/>
          <a:stretch/>
        </p:blipFill>
        <p:spPr bwMode="auto">
          <a:xfrm>
            <a:off x="6732240" y="937262"/>
            <a:ext cx="638354" cy="870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3" name="Picture 9" descr="C:\Users\ERROR_OMFG\Documents\preanim1.gif"/>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1214452" y="133321"/>
            <a:ext cx="8772128" cy="65790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93327" y="1988840"/>
            <a:ext cx="8227640" cy="3970318"/>
          </a:xfrm>
          <a:prstGeom prst="rect">
            <a:avLst/>
          </a:prstGeom>
          <a:noFill/>
        </p:spPr>
        <p:txBody>
          <a:bodyPr wrap="square" rtlCol="0">
            <a:spAutoFit/>
          </a:bodyPr>
          <a:lstStyle/>
          <a:p>
            <a:r>
              <a:rPr lang="en-GB"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Effects of Fentanyl :</a:t>
            </a:r>
          </a:p>
          <a:p>
            <a:r>
              <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(1/2)</a:t>
            </a:r>
            <a:endParaRPr lang="en-US" b="1" dirty="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endPar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endParaRPr lang="en-US" b="1" dirty="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endPar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endParaRPr lang="en-US" b="1" dirty="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endPar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endParaRPr lang="en-US" b="1" dirty="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endPar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endParaRPr lang="en-US" b="1" dirty="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endPar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endParaRPr lang="en-US" b="1" dirty="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endPar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r>
              <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&gt;&gt; More effects &gt;&gt;</a:t>
            </a:r>
            <a:endParaRPr lang="en-US" b="1" dirty="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p:txBody>
      </p:sp>
      <p:sp>
        <p:nvSpPr>
          <p:cNvPr id="17" name="TextBox 16"/>
          <p:cNvSpPr txBox="1"/>
          <p:nvPr/>
        </p:nvSpPr>
        <p:spPr>
          <a:xfrm>
            <a:off x="35496" y="6074712"/>
            <a:ext cx="9145016" cy="738664"/>
          </a:xfrm>
          <a:prstGeom prst="rect">
            <a:avLst/>
          </a:prstGeom>
          <a:noFill/>
        </p:spPr>
        <p:txBody>
          <a:bodyPr wrap="square" rtlCol="0">
            <a:spAutoFit/>
          </a:bodyPr>
          <a:lstStyle/>
          <a:p>
            <a:r>
              <a:rPr lang="en-US" i="1" dirty="0" smtClean="0">
                <a:solidFill>
                  <a:prstClr val="white"/>
                </a:solidFill>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[citation] </a:t>
            </a:r>
            <a:r>
              <a:rPr lang="en-US" i="1" dirty="0">
                <a:solidFill>
                  <a:prstClr val="white"/>
                </a:solidFill>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a:t>
            </a:r>
            <a:r>
              <a:rPr lang="en-US" sz="1100" i="1" dirty="0" smtClean="0">
                <a:solidFill>
                  <a:schemeClr val="bg2">
                    <a:lumMod val="40000"/>
                    <a:lumOff val="60000"/>
                  </a:schemeClr>
                </a:solidFill>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https://www.amazon.com/Harmful-Effects-Fentenyl-Educational-Laminated/dp/B09TCBGHH4</a:t>
            </a:r>
            <a:r>
              <a:rPr lang="en-US" sz="9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a:t>
            </a:r>
          </a:p>
          <a:p>
            <a:r>
              <a:rPr lang="en-US" sz="1200" u="sng"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Human model : System Shock 1 (1994)</a:t>
            </a:r>
          </a:p>
          <a:p>
            <a:r>
              <a:rPr lang="en-US" sz="12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a:t>
            </a:r>
            <a:r>
              <a:rPr lang="en-US" sz="1200" u="sng"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Background Image </a:t>
            </a:r>
            <a:r>
              <a:rPr lang="en-US" sz="12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Lethal dosage of Fentanyl on pencil tip (image by DEA)</a:t>
            </a:r>
          </a:p>
        </p:txBody>
      </p:sp>
    </p:spTree>
    <p:extLst>
      <p:ext uri="{BB962C8B-B14F-4D97-AF65-F5344CB8AC3E}">
        <p14:creationId xmlns:p14="http://schemas.microsoft.com/office/powerpoint/2010/main" val="1274332119"/>
      </p:ext>
    </p:extLst>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86000"/>
                <a:lumOff val="14000"/>
              </a:schemeClr>
            </a:gs>
            <a:gs pos="100000">
              <a:schemeClr val="bg1">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61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6" y="26908"/>
            <a:ext cx="9144000" cy="6858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18795" y="3366"/>
            <a:ext cx="9159282" cy="1697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552" y="44626"/>
            <a:ext cx="4846052" cy="840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968" y="37945"/>
            <a:ext cx="5702612" cy="76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75656" y="1268760"/>
            <a:ext cx="6120680" cy="461665"/>
          </a:xfrm>
          <a:prstGeom prst="rect">
            <a:avLst/>
          </a:prstGeom>
          <a:noFill/>
        </p:spPr>
        <p:txBody>
          <a:bodyPr wrap="square" rtlCol="0">
            <a:spAutoFit/>
          </a:bodyPr>
          <a:lstStyle/>
          <a:p>
            <a:r>
              <a:rPr lang="en-US" sz="2400" b="1" i="1" u="sng" dirty="0" smtClean="0">
                <a:effectLst>
                  <a:innerShdw blurRad="63500" dist="50800" dir="2700000">
                    <a:prstClr val="black">
                      <a:alpha val="50000"/>
                    </a:prstClr>
                  </a:innerShdw>
                </a:effectLst>
                <a:latin typeface="SimSun-ExtB" panose="02010609060101010101" pitchFamily="49" charset="-122"/>
                <a:ea typeface="SimSun-ExtB" panose="02010609060101010101" pitchFamily="49" charset="-122"/>
              </a:rPr>
              <a:t>does Fentanyl changes one’s body</a:t>
            </a:r>
            <a:endParaRPr lang="en-GB" sz="2400" b="1" i="1" u="sng" dirty="0">
              <a:effectLst>
                <a:innerShdw blurRad="63500" dist="50800" dir="2700000">
                  <a:prstClr val="black">
                    <a:alpha val="50000"/>
                  </a:prstClr>
                </a:innerShdw>
              </a:effectLst>
              <a:latin typeface="SimSun-ExtB" panose="02010609060101010101" pitchFamily="49" charset="-122"/>
              <a:ea typeface="SimSun-ExtB" panose="02010609060101010101" pitchFamily="49" charset="-122"/>
            </a:endParaRPr>
          </a:p>
        </p:txBody>
      </p:sp>
      <p:pic>
        <p:nvPicPr>
          <p:cNvPr id="4098"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r="33846"/>
          <a:stretch/>
        </p:blipFill>
        <p:spPr bwMode="auto">
          <a:xfrm>
            <a:off x="22331" y="937262"/>
            <a:ext cx="1597341" cy="870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73563" t="-1343" b="1343"/>
          <a:stretch/>
        </p:blipFill>
        <p:spPr bwMode="auto">
          <a:xfrm>
            <a:off x="6732240" y="937262"/>
            <a:ext cx="638354" cy="870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3" name="Picture 9"/>
          <p:cNvPicPr>
            <a:picLocks noChangeAspect="1" noChangeArrowheads="1" noCrop="1"/>
          </p:cNvPicPr>
          <p:nvPr/>
        </p:nvPicPr>
        <p:blipFill>
          <a:blip r:embed="rId8">
            <a:extLst>
              <a:ext uri="{28A0092B-C50C-407E-A947-70E740481C1C}">
                <a14:useLocalDpi xmlns:a14="http://schemas.microsoft.com/office/drawing/2010/main" val="0"/>
              </a:ext>
            </a:extLst>
          </a:blip>
          <a:stretch>
            <a:fillRect/>
          </a:stretch>
        </p:blipFill>
        <p:spPr bwMode="auto">
          <a:xfrm>
            <a:off x="1214452" y="133321"/>
            <a:ext cx="8772128" cy="65790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93327" y="1988840"/>
            <a:ext cx="8227640" cy="3970318"/>
          </a:xfrm>
          <a:prstGeom prst="rect">
            <a:avLst/>
          </a:prstGeom>
          <a:noFill/>
        </p:spPr>
        <p:txBody>
          <a:bodyPr wrap="square" rtlCol="0">
            <a:spAutoFit/>
          </a:bodyPr>
          <a:lstStyle/>
          <a:p>
            <a:r>
              <a:rPr lang="en-GB"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Effects of Fentanyl :</a:t>
            </a:r>
          </a:p>
          <a:p>
            <a:r>
              <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(2/2)</a:t>
            </a:r>
          </a:p>
          <a:p>
            <a:endParaRPr lang="en-US" b="1" dirty="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endPar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endParaRPr lang="en-US" b="1" dirty="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endPar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endParaRPr lang="en-US" b="1" dirty="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endPar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endParaRPr lang="en-US" b="1" dirty="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endPar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endParaRPr lang="en-US" b="1" dirty="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endPar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endPar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r>
              <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&gt;&gt; Next page (What can we do ?) &gt;&gt;</a:t>
            </a:r>
          </a:p>
        </p:txBody>
      </p:sp>
      <p:sp>
        <p:nvSpPr>
          <p:cNvPr id="17" name="TextBox 16"/>
          <p:cNvSpPr txBox="1"/>
          <p:nvPr/>
        </p:nvSpPr>
        <p:spPr>
          <a:xfrm>
            <a:off x="35496" y="6074712"/>
            <a:ext cx="9145016" cy="738664"/>
          </a:xfrm>
          <a:prstGeom prst="rect">
            <a:avLst/>
          </a:prstGeom>
          <a:noFill/>
        </p:spPr>
        <p:txBody>
          <a:bodyPr wrap="square" rtlCol="0">
            <a:spAutoFit/>
          </a:bodyPr>
          <a:lstStyle/>
          <a:p>
            <a:r>
              <a:rPr lang="en-US" i="1" dirty="0" smtClean="0">
                <a:solidFill>
                  <a:prstClr val="white"/>
                </a:solidFill>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[citation] </a:t>
            </a:r>
            <a:r>
              <a:rPr lang="en-US" i="1" dirty="0">
                <a:solidFill>
                  <a:prstClr val="white"/>
                </a:solidFill>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a:t>
            </a:r>
            <a:r>
              <a:rPr lang="en-US" sz="1100" i="1" dirty="0" smtClean="0">
                <a:solidFill>
                  <a:schemeClr val="bg2">
                    <a:lumMod val="40000"/>
                    <a:lumOff val="60000"/>
                  </a:schemeClr>
                </a:solidFill>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https://www.amazon.com/Harmful-Effects-Fentenyl-Educational-Laminated/dp/B09TCBGHH4</a:t>
            </a:r>
            <a:r>
              <a:rPr lang="en-US" sz="9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a:t>
            </a:r>
          </a:p>
          <a:p>
            <a:r>
              <a:rPr lang="en-US" sz="1200" u="sng"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Human model : System Shock 1 (1994)</a:t>
            </a:r>
          </a:p>
          <a:p>
            <a:r>
              <a:rPr lang="en-US" sz="12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a:t>
            </a:r>
            <a:r>
              <a:rPr lang="en-US" sz="1200" u="sng"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Background Image </a:t>
            </a:r>
            <a:r>
              <a:rPr lang="en-US" sz="12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Lethal dosage of Fentanyl on pencil tip (image by DEA)</a:t>
            </a:r>
          </a:p>
        </p:txBody>
      </p:sp>
    </p:spTree>
    <p:extLst>
      <p:ext uri="{BB962C8B-B14F-4D97-AF65-F5344CB8AC3E}">
        <p14:creationId xmlns:p14="http://schemas.microsoft.com/office/powerpoint/2010/main" val="7519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86000"/>
                <a:lumOff val="14000"/>
              </a:schemeClr>
            </a:gs>
            <a:gs pos="100000">
              <a:schemeClr val="bg1">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717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92" y="44626"/>
            <a:ext cx="9081608" cy="6811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18795" y="3366"/>
            <a:ext cx="9159282" cy="1697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552" y="44626"/>
            <a:ext cx="4846052" cy="840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968" y="37945"/>
            <a:ext cx="5702612" cy="76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r="33049"/>
          <a:stretch/>
        </p:blipFill>
        <p:spPr bwMode="auto">
          <a:xfrm>
            <a:off x="-60595" y="603002"/>
            <a:ext cx="1951585" cy="143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835696" y="1325959"/>
            <a:ext cx="3168352" cy="461665"/>
          </a:xfrm>
          <a:prstGeom prst="rect">
            <a:avLst/>
          </a:prstGeom>
          <a:noFill/>
        </p:spPr>
        <p:txBody>
          <a:bodyPr wrap="square" rtlCol="0">
            <a:spAutoFit/>
          </a:bodyPr>
          <a:lstStyle/>
          <a:p>
            <a:r>
              <a:rPr lang="en-US" sz="2400" b="1" i="1" u="sng" dirty="0" smtClean="0">
                <a:effectLst>
                  <a:innerShdw blurRad="63500" dist="50800" dir="2700000">
                    <a:prstClr val="black">
                      <a:alpha val="50000"/>
                    </a:prstClr>
                  </a:innerShdw>
                </a:effectLst>
                <a:latin typeface="SimSun-ExtB" panose="02010609060101010101" pitchFamily="49" charset="-122"/>
                <a:ea typeface="SimSun-ExtB" panose="02010609060101010101" pitchFamily="49" charset="-122"/>
              </a:rPr>
              <a:t>can we do</a:t>
            </a:r>
            <a:endParaRPr lang="en-GB" sz="2400" b="1" i="1" u="sng" dirty="0">
              <a:effectLst>
                <a:innerShdw blurRad="63500" dist="50800" dir="2700000">
                  <a:prstClr val="black">
                    <a:alpha val="50000"/>
                  </a:prstClr>
                </a:innerShdw>
              </a:effectLst>
              <a:latin typeface="SimSun-ExtB" panose="02010609060101010101" pitchFamily="49" charset="-122"/>
              <a:ea typeface="SimSun-ExtB" panose="02010609060101010101" pitchFamily="49" charset="-122"/>
            </a:endParaRPr>
          </a:p>
        </p:txBody>
      </p:sp>
      <p:sp>
        <p:nvSpPr>
          <p:cNvPr id="3" name="TextBox 2"/>
          <p:cNvSpPr txBox="1"/>
          <p:nvPr/>
        </p:nvSpPr>
        <p:spPr>
          <a:xfrm>
            <a:off x="367353" y="2492896"/>
            <a:ext cx="8227640" cy="3139321"/>
          </a:xfrm>
          <a:prstGeom prst="rect">
            <a:avLst/>
          </a:prstGeom>
          <a:noFill/>
        </p:spPr>
        <p:txBody>
          <a:bodyPr wrap="square" rtlCol="0">
            <a:spAutoFit/>
          </a:bodyPr>
          <a:lstStyle/>
          <a:p>
            <a:r>
              <a:rPr lang="en-GB"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	</a:t>
            </a:r>
            <a:r>
              <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If you know/suspect is using/at risk of using Fentanyl, you can increase with these strategies :</a:t>
            </a:r>
          </a:p>
          <a:p>
            <a:endPar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r>
              <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 Carry naloxone (opioid overdose reverse medicine) at all times in case of an accidental overdose (higher quantities might be necessary)</a:t>
            </a:r>
          </a:p>
          <a:p>
            <a:endPar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r>
              <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 Test any illicit substances with Fentanyl test strips before using</a:t>
            </a:r>
          </a:p>
          <a:p>
            <a:endPar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r>
              <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 Use clean, sterile needles to reduce disease transmission (HIV for example)</a:t>
            </a:r>
          </a:p>
          <a:p>
            <a:endParaRPr lang="en-US" b="1" dirty="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p:txBody>
      </p:sp>
      <p:sp>
        <p:nvSpPr>
          <p:cNvPr id="17" name="TextBox 16"/>
          <p:cNvSpPr txBox="1"/>
          <p:nvPr/>
        </p:nvSpPr>
        <p:spPr>
          <a:xfrm>
            <a:off x="62392" y="6093296"/>
            <a:ext cx="9145016" cy="738664"/>
          </a:xfrm>
          <a:prstGeom prst="rect">
            <a:avLst/>
          </a:prstGeom>
          <a:noFill/>
        </p:spPr>
        <p:txBody>
          <a:bodyPr wrap="square" rtlCol="0">
            <a:spAutoFit/>
          </a:bodyPr>
          <a:lstStyle/>
          <a:p>
            <a:r>
              <a:rPr lang="en-US" i="1" dirty="0" smtClean="0">
                <a:solidFill>
                  <a:prstClr val="white"/>
                </a:solidFill>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[from] </a:t>
            </a:r>
            <a:r>
              <a:rPr lang="en-US" i="1" dirty="0">
                <a:solidFill>
                  <a:prstClr val="white"/>
                </a:solidFill>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a:t>
            </a:r>
            <a:r>
              <a:rPr lang="en-US" i="1" dirty="0" smtClean="0">
                <a:solidFill>
                  <a:schemeClr val="bg2">
                    <a:lumMod val="40000"/>
                    <a:lumOff val="60000"/>
                  </a:schemeClr>
                </a:solidFill>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https://drugfree.org/drugs/what-is-fentanyl/ </a:t>
            </a:r>
          </a:p>
          <a:p>
            <a:endParaRPr lang="en-US" sz="1200" u="sng"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endParaRPr>
          </a:p>
          <a:p>
            <a:r>
              <a:rPr lang="en-US" sz="1200" u="sng"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Background Image </a:t>
            </a:r>
            <a:r>
              <a:rPr lang="en-US" sz="12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Lethal dosage of Fentanyl (right) next to a U.S penny (left)</a:t>
            </a:r>
            <a:endParaRPr lang="en-GB" sz="1200" dirty="0">
              <a:effectLst>
                <a:innerShdw blurRad="63500" dist="50800" dir="2700000">
                  <a:prstClr val="black">
                    <a:alpha val="50000"/>
                  </a:prstClr>
                </a:innerShdw>
              </a:effectLst>
              <a:latin typeface="Arial Black" panose="020B0A04020102020204" pitchFamily="34" charset="0"/>
              <a:ea typeface="Source Sans Pro" panose="020B0503030403020204" pitchFamily="34" charset="0"/>
            </a:endParaRPr>
          </a:p>
        </p:txBody>
      </p:sp>
      <p:pic>
        <p:nvPicPr>
          <p:cNvPr id="13"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l="71268" r="2393"/>
          <a:stretch/>
        </p:blipFill>
        <p:spPr bwMode="auto">
          <a:xfrm>
            <a:off x="3347864" y="621470"/>
            <a:ext cx="767751" cy="143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862290" y="1959223"/>
            <a:ext cx="4843355" cy="461665"/>
          </a:xfrm>
          <a:prstGeom prst="rect">
            <a:avLst/>
          </a:prstGeom>
          <a:noFill/>
        </p:spPr>
        <p:txBody>
          <a:bodyPr wrap="square" rtlCol="0">
            <a:spAutoFit/>
          </a:bodyPr>
          <a:lstStyle/>
          <a:p>
            <a:pPr algn="ctr"/>
            <a:r>
              <a:rPr lang="en-US" sz="2400" b="1" u="sng" dirty="0" smtClean="0">
                <a:effectLst>
                  <a:glow rad="228600">
                    <a:schemeClr val="bg1">
                      <a:alpha val="40000"/>
                    </a:schemeClr>
                  </a:glow>
                  <a:innerShdw blurRad="63500" dist="50800" dir="2700000">
                    <a:prstClr val="black">
                      <a:alpha val="50000"/>
                    </a:prstClr>
                  </a:innerShdw>
                </a:effectLst>
                <a:latin typeface="Georgia" panose="02040502050405020303" pitchFamily="18" charset="0"/>
                <a:cs typeface="Courier New" panose="02070309020205020404" pitchFamily="49" charset="0"/>
              </a:rPr>
              <a:t>Protecting your loved ones</a:t>
            </a:r>
            <a:endParaRPr lang="en-GB" sz="2400" b="1" u="sng" dirty="0">
              <a:effectLst>
                <a:glow rad="228600">
                  <a:schemeClr val="bg1">
                    <a:alpha val="40000"/>
                  </a:schemeClr>
                </a:glow>
                <a:innerShdw blurRad="63500" dist="50800" dir="2700000">
                  <a:prstClr val="black">
                    <a:alpha val="50000"/>
                  </a:prstClr>
                </a:innerShdw>
              </a:effectLst>
              <a:latin typeface="Georgia" panose="02040502050405020303" pitchFamily="18" charset="0"/>
              <a:cs typeface="Courier New" panose="02070309020205020404" pitchFamily="49" charset="0"/>
            </a:endParaRPr>
          </a:p>
        </p:txBody>
      </p:sp>
    </p:spTree>
    <p:extLst>
      <p:ext uri="{BB962C8B-B14F-4D97-AF65-F5344CB8AC3E}">
        <p14:creationId xmlns:p14="http://schemas.microsoft.com/office/powerpoint/2010/main" val="2450670455"/>
      </p:ext>
    </p:extLst>
  </p:cSld>
  <p:clrMapOvr>
    <a:masterClrMapping/>
  </p:clrMapOvr>
  <p:transition spd="slow">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86000"/>
                <a:lumOff val="14000"/>
              </a:schemeClr>
            </a:gs>
            <a:gs pos="100000">
              <a:schemeClr val="bg1">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1" y="-27384"/>
            <a:ext cx="9203328" cy="690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18795" y="3366"/>
            <a:ext cx="9159282" cy="1697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552" y="44626"/>
            <a:ext cx="4846052" cy="840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968" y="37945"/>
            <a:ext cx="5702612" cy="76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r="33049"/>
          <a:stretch/>
        </p:blipFill>
        <p:spPr bwMode="auto">
          <a:xfrm>
            <a:off x="-60595" y="603002"/>
            <a:ext cx="1951585" cy="143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835696" y="1325959"/>
            <a:ext cx="3168352" cy="461665"/>
          </a:xfrm>
          <a:prstGeom prst="rect">
            <a:avLst/>
          </a:prstGeom>
          <a:noFill/>
        </p:spPr>
        <p:txBody>
          <a:bodyPr wrap="square" rtlCol="0">
            <a:spAutoFit/>
          </a:bodyPr>
          <a:lstStyle/>
          <a:p>
            <a:r>
              <a:rPr lang="en-US" sz="2400" b="1" i="1" u="sng" dirty="0" smtClean="0">
                <a:effectLst>
                  <a:innerShdw blurRad="63500" dist="50800" dir="2700000">
                    <a:prstClr val="black">
                      <a:alpha val="50000"/>
                    </a:prstClr>
                  </a:innerShdw>
                </a:effectLst>
                <a:latin typeface="SimSun-ExtB" panose="02010609060101010101" pitchFamily="49" charset="-122"/>
                <a:ea typeface="SimSun-ExtB" panose="02010609060101010101" pitchFamily="49" charset="-122"/>
              </a:rPr>
              <a:t>can we do</a:t>
            </a:r>
            <a:endParaRPr lang="en-GB" sz="2400" b="1" i="1" u="sng" dirty="0">
              <a:effectLst>
                <a:innerShdw blurRad="63500" dist="50800" dir="2700000">
                  <a:prstClr val="black">
                    <a:alpha val="50000"/>
                  </a:prstClr>
                </a:innerShdw>
              </a:effectLst>
              <a:latin typeface="SimSun-ExtB" panose="02010609060101010101" pitchFamily="49" charset="-122"/>
              <a:ea typeface="SimSun-ExtB" panose="02010609060101010101" pitchFamily="49" charset="-122"/>
            </a:endParaRPr>
          </a:p>
        </p:txBody>
      </p:sp>
      <p:sp>
        <p:nvSpPr>
          <p:cNvPr id="3" name="TextBox 2"/>
          <p:cNvSpPr txBox="1"/>
          <p:nvPr/>
        </p:nvSpPr>
        <p:spPr>
          <a:xfrm>
            <a:off x="367353" y="2492896"/>
            <a:ext cx="8227640" cy="3046988"/>
          </a:xfrm>
          <a:prstGeom prst="rect">
            <a:avLst/>
          </a:prstGeom>
          <a:noFill/>
        </p:spPr>
        <p:txBody>
          <a:bodyPr wrap="square" rtlCol="0">
            <a:spAutoFit/>
          </a:bodyPr>
          <a:lstStyle/>
          <a:p>
            <a:r>
              <a:rPr lang="en-GB" sz="1600"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	Many substances have Fentanyl in them (drugs, counterfeit pills). To avoid consuming substances with Fentanyl, test strips are made to detect its presence, here is how to use them :</a:t>
            </a:r>
          </a:p>
          <a:p>
            <a:endParaRPr lang="en-US" sz="1600" b="1" dirty="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r>
              <a:rPr lang="en-US" sz="1600"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 Dissolve small amount the test substance (size of half grain of rice) into ½-2 tablespoons of water in dry container (bottle cap, cooker, ...)</a:t>
            </a:r>
          </a:p>
          <a:p>
            <a:endParaRPr lang="en-US" sz="1600"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r>
              <a:rPr lang="en-US" sz="1600"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 Hold blue side and dip the white part into the water (don’t let water go past the blue line)</a:t>
            </a:r>
          </a:p>
          <a:p>
            <a:endParaRPr lang="en-US" sz="1600"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r>
              <a:rPr lang="en-US" sz="1600"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 Wait 1-2 mins : If one line → Fentanyl is present</a:t>
            </a:r>
          </a:p>
          <a:p>
            <a:r>
              <a:rPr lang="en-US" sz="1600" b="1" dirty="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	</a:t>
            </a:r>
            <a:r>
              <a:rPr lang="en-US" sz="1600"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	If two lines → Clear of Fentanyl</a:t>
            </a:r>
            <a:endParaRPr lang="en-US" sz="1600" b="1" dirty="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p:txBody>
      </p:sp>
      <p:sp>
        <p:nvSpPr>
          <p:cNvPr id="17" name="TextBox 16"/>
          <p:cNvSpPr txBox="1"/>
          <p:nvPr/>
        </p:nvSpPr>
        <p:spPr>
          <a:xfrm>
            <a:off x="62392" y="6093296"/>
            <a:ext cx="9145016" cy="738664"/>
          </a:xfrm>
          <a:prstGeom prst="rect">
            <a:avLst/>
          </a:prstGeom>
          <a:noFill/>
        </p:spPr>
        <p:txBody>
          <a:bodyPr wrap="square" rtlCol="0">
            <a:spAutoFit/>
          </a:bodyPr>
          <a:lstStyle/>
          <a:p>
            <a:r>
              <a:rPr lang="en-US" i="1" dirty="0" smtClean="0">
                <a:solidFill>
                  <a:prstClr val="white"/>
                </a:solidFill>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[from + more] </a:t>
            </a:r>
            <a:r>
              <a:rPr lang="en-US" i="1" dirty="0">
                <a:solidFill>
                  <a:prstClr val="white"/>
                </a:solidFill>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a:t>
            </a:r>
            <a:r>
              <a:rPr lang="en-US" i="1" dirty="0" smtClean="0">
                <a:solidFill>
                  <a:schemeClr val="bg2">
                    <a:lumMod val="40000"/>
                    <a:lumOff val="60000"/>
                  </a:schemeClr>
                </a:solidFill>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https://drugfree.org/fentanyl-test-strips/</a:t>
            </a:r>
          </a:p>
          <a:p>
            <a:r>
              <a:rPr lang="en-US" sz="1200" i="1" dirty="0" smtClean="0">
                <a:solidFill>
                  <a:schemeClr val="bg2">
                    <a:lumMod val="40000"/>
                    <a:lumOff val="60000"/>
                  </a:schemeClr>
                </a:solidFill>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https://mattersnetwork.org/supplies/</a:t>
            </a:r>
          </a:p>
          <a:p>
            <a:r>
              <a:rPr lang="en-US" sz="1200" u="sng"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Background Image </a:t>
            </a:r>
            <a:r>
              <a:rPr lang="en-US" sz="12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Fentanyl test strips</a:t>
            </a:r>
            <a:endParaRPr lang="en-GB" sz="1200" dirty="0">
              <a:effectLst>
                <a:innerShdw blurRad="63500" dist="50800" dir="2700000">
                  <a:prstClr val="black">
                    <a:alpha val="50000"/>
                  </a:prstClr>
                </a:innerShdw>
              </a:effectLst>
              <a:latin typeface="Arial Black" panose="020B0A04020102020204" pitchFamily="34" charset="0"/>
              <a:ea typeface="Source Sans Pro" panose="020B0503030403020204" pitchFamily="34" charset="0"/>
            </a:endParaRPr>
          </a:p>
        </p:txBody>
      </p:sp>
      <p:pic>
        <p:nvPicPr>
          <p:cNvPr id="13"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l="71268" r="2393"/>
          <a:stretch/>
        </p:blipFill>
        <p:spPr bwMode="auto">
          <a:xfrm>
            <a:off x="3347864" y="621470"/>
            <a:ext cx="767751" cy="143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862290" y="1959223"/>
            <a:ext cx="4843355" cy="461665"/>
          </a:xfrm>
          <a:prstGeom prst="rect">
            <a:avLst/>
          </a:prstGeom>
          <a:noFill/>
        </p:spPr>
        <p:txBody>
          <a:bodyPr wrap="square" rtlCol="0">
            <a:spAutoFit/>
          </a:bodyPr>
          <a:lstStyle/>
          <a:p>
            <a:pPr algn="ctr"/>
            <a:r>
              <a:rPr lang="en-US" sz="2400" b="1" u="sng" dirty="0" smtClean="0">
                <a:effectLst>
                  <a:glow rad="228600">
                    <a:schemeClr val="bg1">
                      <a:alpha val="40000"/>
                    </a:schemeClr>
                  </a:glow>
                  <a:innerShdw blurRad="63500" dist="50800" dir="2700000">
                    <a:prstClr val="black">
                      <a:alpha val="50000"/>
                    </a:prstClr>
                  </a:innerShdw>
                </a:effectLst>
                <a:latin typeface="Georgia" panose="02040502050405020303" pitchFamily="18" charset="0"/>
                <a:cs typeface="Courier New" panose="02070309020205020404" pitchFamily="49" charset="0"/>
              </a:rPr>
              <a:t>Fentanyl Test Strips</a:t>
            </a:r>
            <a:endParaRPr lang="en-GB" sz="2400" b="1" u="sng" dirty="0">
              <a:effectLst>
                <a:glow rad="228600">
                  <a:schemeClr val="bg1">
                    <a:alpha val="40000"/>
                  </a:schemeClr>
                </a:glow>
                <a:innerShdw blurRad="63500" dist="50800" dir="2700000">
                  <a:prstClr val="black">
                    <a:alpha val="50000"/>
                  </a:prstClr>
                </a:innerShdw>
              </a:effectLst>
              <a:latin typeface="Georgia" panose="02040502050405020303" pitchFamily="18" charset="0"/>
              <a:cs typeface="Courier New" panose="02070309020205020404" pitchFamily="49" charset="0"/>
            </a:endParaRPr>
          </a:p>
        </p:txBody>
      </p:sp>
      <p:pic>
        <p:nvPicPr>
          <p:cNvPr id="8195"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00192" y="650259"/>
            <a:ext cx="1813976" cy="1106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6228168" y="1711390"/>
            <a:ext cx="1958023" cy="261610"/>
          </a:xfrm>
          <a:prstGeom prst="rect">
            <a:avLst/>
          </a:prstGeom>
          <a:noFill/>
        </p:spPr>
        <p:txBody>
          <a:bodyPr wrap="square" rtlCol="0">
            <a:spAutoFit/>
          </a:bodyPr>
          <a:lstStyle/>
          <a:p>
            <a:pPr algn="ctr"/>
            <a:r>
              <a:rPr lang="en-US" sz="1100" b="1" i="1" u="sng" dirty="0" smtClean="0">
                <a:latin typeface="Arial" panose="020B0604020202020204" pitchFamily="34" charset="0"/>
                <a:cs typeface="Arial" panose="020B0604020202020204" pitchFamily="34" charset="0"/>
              </a:rPr>
              <a:t>Test strip appearance</a:t>
            </a:r>
            <a:endParaRPr lang="en-GB" sz="1100" b="1" i="1" u="sng" dirty="0">
              <a:latin typeface="Arial" panose="020B0604020202020204" pitchFamily="34" charset="0"/>
              <a:cs typeface="Arial" panose="020B0604020202020204" pitchFamily="34" charset="0"/>
            </a:endParaRPr>
          </a:p>
        </p:txBody>
      </p:sp>
      <p:pic>
        <p:nvPicPr>
          <p:cNvPr id="8197"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85397" y="4581128"/>
            <a:ext cx="2294801" cy="1278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421522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86000"/>
                <a:lumOff val="14000"/>
              </a:schemeClr>
            </a:gs>
            <a:gs pos="100000">
              <a:schemeClr val="bg1">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92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5" y="41005"/>
            <a:ext cx="9125205" cy="684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18795" y="3366"/>
            <a:ext cx="9159282" cy="1697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552" y="44626"/>
            <a:ext cx="4846052" cy="840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968" y="37945"/>
            <a:ext cx="5702612" cy="76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r="33049"/>
          <a:stretch/>
        </p:blipFill>
        <p:spPr bwMode="auto">
          <a:xfrm>
            <a:off x="-60595" y="603002"/>
            <a:ext cx="1951585" cy="143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835696" y="1325959"/>
            <a:ext cx="3168352" cy="461665"/>
          </a:xfrm>
          <a:prstGeom prst="rect">
            <a:avLst/>
          </a:prstGeom>
          <a:noFill/>
        </p:spPr>
        <p:txBody>
          <a:bodyPr wrap="square" rtlCol="0">
            <a:spAutoFit/>
          </a:bodyPr>
          <a:lstStyle/>
          <a:p>
            <a:r>
              <a:rPr lang="en-US" sz="2400" b="1" i="1" u="sng" dirty="0" smtClean="0">
                <a:effectLst>
                  <a:innerShdw blurRad="63500" dist="50800" dir="2700000">
                    <a:prstClr val="black">
                      <a:alpha val="50000"/>
                    </a:prstClr>
                  </a:innerShdw>
                </a:effectLst>
                <a:latin typeface="SimSun-ExtB" panose="02010609060101010101" pitchFamily="49" charset="-122"/>
                <a:ea typeface="SimSun-ExtB" panose="02010609060101010101" pitchFamily="49" charset="-122"/>
              </a:rPr>
              <a:t>can we do</a:t>
            </a:r>
            <a:endParaRPr lang="en-GB" sz="2400" b="1" i="1" u="sng" dirty="0">
              <a:effectLst>
                <a:innerShdw blurRad="63500" dist="50800" dir="2700000">
                  <a:prstClr val="black">
                    <a:alpha val="50000"/>
                  </a:prstClr>
                </a:innerShdw>
              </a:effectLst>
              <a:latin typeface="SimSun-ExtB" panose="02010609060101010101" pitchFamily="49" charset="-122"/>
              <a:ea typeface="SimSun-ExtB" panose="02010609060101010101" pitchFamily="49" charset="-122"/>
            </a:endParaRPr>
          </a:p>
        </p:txBody>
      </p:sp>
      <p:sp>
        <p:nvSpPr>
          <p:cNvPr id="3" name="TextBox 2"/>
          <p:cNvSpPr txBox="1"/>
          <p:nvPr/>
        </p:nvSpPr>
        <p:spPr>
          <a:xfrm>
            <a:off x="367353" y="2492896"/>
            <a:ext cx="8227640" cy="3508653"/>
          </a:xfrm>
          <a:prstGeom prst="rect">
            <a:avLst/>
          </a:prstGeom>
          <a:noFill/>
        </p:spPr>
        <p:txBody>
          <a:bodyPr wrap="square" rtlCol="0">
            <a:spAutoFit/>
          </a:bodyPr>
          <a:lstStyle/>
          <a:p>
            <a:r>
              <a:rPr lang="en-GB"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	</a:t>
            </a:r>
            <a:r>
              <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To assure more people are safe from Fentanyl poisoning/overdosing, people must be aware of it, its danger and what to do to be safe</a:t>
            </a:r>
          </a:p>
          <a:p>
            <a:r>
              <a:rPr lang="en-US" b="1" dirty="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	</a:t>
            </a:r>
            <a:r>
              <a:rPr lang="en-US"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To combat something dangerous that is also widespread, awareness and knowledge are the key. And it starts with  </a:t>
            </a:r>
            <a:r>
              <a:rPr lang="en-US" sz="2000" b="1" dirty="0" smtClean="0">
                <a:effectLst>
                  <a:glow rad="177800">
                    <a:schemeClr val="bg1">
                      <a:alpha val="23000"/>
                    </a:schemeClr>
                  </a:glow>
                  <a:innerShdw blurRad="63500" dist="50800" dir="2700000">
                    <a:prstClr val="black">
                      <a:alpha val="50000"/>
                    </a:prstClr>
                  </a:innerShdw>
                </a:effectLst>
                <a:latin typeface="Arial Black" panose="020B0A04020102020204" pitchFamily="34" charset="0"/>
                <a:ea typeface="SimSun" panose="02010600030101010101" pitchFamily="2" charset="-122"/>
                <a:cs typeface="Courier New" panose="02070309020205020404" pitchFamily="49" charset="0"/>
              </a:rPr>
              <a:t>you</a:t>
            </a:r>
          </a:p>
          <a:p>
            <a:pPr algn="ctr"/>
            <a:r>
              <a:rPr lang="en-US" sz="2000"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rPr>
              <a:t> ▄▀ Learn more at sites like ▀▄</a:t>
            </a:r>
          </a:p>
          <a:p>
            <a:pPr algn="ctr"/>
            <a:endParaRPr lang="en-US" sz="2000" b="1" dirty="0" smtClean="0">
              <a:effectLst>
                <a:glow rad="177800">
                  <a:schemeClr val="bg1">
                    <a:alpha val="23000"/>
                  </a:schemeClr>
                </a:glow>
                <a:innerShdw blurRad="63500" dist="50800" dir="2700000">
                  <a:prstClr val="black">
                    <a:alpha val="50000"/>
                  </a:prstClr>
                </a:innerShdw>
              </a:effectLst>
              <a:latin typeface="SimSun" panose="02010600030101010101" pitchFamily="2" charset="-122"/>
              <a:ea typeface="SimSun" panose="02010600030101010101" pitchFamily="2" charset="-122"/>
              <a:cs typeface="Courier New" panose="02070309020205020404" pitchFamily="49" charset="0"/>
            </a:endParaRPr>
          </a:p>
          <a:p>
            <a:pPr algn="ctr"/>
            <a:r>
              <a:rPr lang="en-US" i="1" u="sng" dirty="0" smtClean="0">
                <a:solidFill>
                  <a:schemeClr val="bg2">
                    <a:lumMod val="40000"/>
                    <a:lumOff val="60000"/>
                  </a:schemeClr>
                </a:solidFill>
                <a:effectLst>
                  <a:innerShdw blurRad="228600" dist="50800" dir="2700000">
                    <a:prstClr val="black">
                      <a:alpha val="69000"/>
                    </a:prstClr>
                  </a:innerShdw>
                </a:effectLst>
                <a:latin typeface="Arial Black" panose="020B0A04020102020204" pitchFamily="34" charset="0"/>
                <a:ea typeface="Source Sans Pro" panose="020B0503030403020204" pitchFamily="34" charset="0"/>
                <a:hlinkClick r:id="rId8"/>
              </a:rPr>
              <a:t>https://drugfree.org/fentanyl-poisoning/</a:t>
            </a:r>
            <a:endParaRPr lang="en-US" i="1" u="sng" dirty="0" smtClean="0">
              <a:solidFill>
                <a:schemeClr val="bg2">
                  <a:lumMod val="40000"/>
                  <a:lumOff val="60000"/>
                </a:schemeClr>
              </a:solidFill>
              <a:effectLst>
                <a:innerShdw blurRad="228600" dist="50800" dir="2700000">
                  <a:prstClr val="black">
                    <a:alpha val="69000"/>
                  </a:prstClr>
                </a:innerShdw>
              </a:effectLst>
              <a:latin typeface="Arial Black" panose="020B0A04020102020204" pitchFamily="34" charset="0"/>
              <a:ea typeface="Source Sans Pro" panose="020B0503030403020204" pitchFamily="34" charset="0"/>
            </a:endParaRPr>
          </a:p>
          <a:p>
            <a:pPr algn="ctr"/>
            <a:r>
              <a:rPr lang="en-US" b="1" i="1" u="sng" dirty="0" smtClean="0">
                <a:solidFill>
                  <a:schemeClr val="bg2">
                    <a:lumMod val="40000"/>
                    <a:lumOff val="60000"/>
                  </a:schemeClr>
                </a:solidFill>
                <a:effectLst>
                  <a:innerShdw blurRad="228600" dist="50800" dir="2700000">
                    <a:prstClr val="black">
                      <a:alpha val="69000"/>
                    </a:prstClr>
                  </a:innerShdw>
                </a:effectLst>
                <a:latin typeface="Arial Black" panose="020B0A04020102020204" pitchFamily="34" charset="0"/>
                <a:ea typeface="SimSun" panose="02010600030101010101" pitchFamily="2" charset="-122"/>
                <a:cs typeface="Courier New" panose="02070309020205020404" pitchFamily="49" charset="0"/>
                <a:hlinkClick r:id="rId9"/>
              </a:rPr>
              <a:t>https://mattersnetwork.org/supplies/#tab-1728674820151-9</a:t>
            </a:r>
            <a:endParaRPr lang="en-US" b="1" i="1" u="sng" dirty="0" smtClean="0">
              <a:solidFill>
                <a:schemeClr val="bg2">
                  <a:lumMod val="40000"/>
                  <a:lumOff val="60000"/>
                </a:schemeClr>
              </a:solidFill>
              <a:effectLst>
                <a:innerShdw blurRad="228600" dist="50800" dir="2700000">
                  <a:prstClr val="black">
                    <a:alpha val="69000"/>
                  </a:prstClr>
                </a:innerShdw>
              </a:effectLst>
              <a:latin typeface="Arial Black" panose="020B0A04020102020204" pitchFamily="34" charset="0"/>
              <a:ea typeface="SimSun" panose="02010600030101010101" pitchFamily="2" charset="-122"/>
              <a:cs typeface="Courier New" panose="02070309020205020404" pitchFamily="49" charset="0"/>
            </a:endParaRPr>
          </a:p>
          <a:p>
            <a:pPr algn="ctr"/>
            <a:r>
              <a:rPr lang="en-US" b="1" i="1" u="sng" dirty="0" smtClean="0">
                <a:solidFill>
                  <a:schemeClr val="bg2">
                    <a:lumMod val="40000"/>
                    <a:lumOff val="60000"/>
                  </a:schemeClr>
                </a:solidFill>
                <a:effectLst>
                  <a:innerShdw blurRad="228600" dist="50800" dir="2700000">
                    <a:prstClr val="black">
                      <a:alpha val="69000"/>
                    </a:prstClr>
                  </a:innerShdw>
                </a:effectLst>
                <a:latin typeface="Arial Black" panose="020B0A04020102020204" pitchFamily="34" charset="0"/>
                <a:ea typeface="SimSun" panose="02010600030101010101" pitchFamily="2" charset="-122"/>
                <a:cs typeface="Courier New" panose="02070309020205020404" pitchFamily="49" charset="0"/>
                <a:hlinkClick r:id="rId10"/>
              </a:rPr>
              <a:t>https://nida.nih.gov/publications/drugfacts/fentanyl</a:t>
            </a:r>
            <a:endParaRPr lang="en-US" b="1" i="1" u="sng" dirty="0" smtClean="0">
              <a:solidFill>
                <a:schemeClr val="bg2">
                  <a:lumMod val="40000"/>
                  <a:lumOff val="60000"/>
                </a:schemeClr>
              </a:solidFill>
              <a:effectLst>
                <a:innerShdw blurRad="228600" dist="50800" dir="2700000">
                  <a:prstClr val="black">
                    <a:alpha val="69000"/>
                  </a:prstClr>
                </a:innerShdw>
              </a:effectLst>
              <a:latin typeface="Arial Black" panose="020B0A04020102020204" pitchFamily="34" charset="0"/>
              <a:ea typeface="SimSun" panose="02010600030101010101" pitchFamily="2" charset="-122"/>
              <a:cs typeface="Courier New" panose="02070309020205020404" pitchFamily="49" charset="0"/>
            </a:endParaRPr>
          </a:p>
          <a:p>
            <a:pPr algn="ctr"/>
            <a:r>
              <a:rPr lang="en-US" b="1" i="1" u="sng" dirty="0" smtClean="0">
                <a:solidFill>
                  <a:schemeClr val="bg2">
                    <a:lumMod val="40000"/>
                    <a:lumOff val="60000"/>
                  </a:schemeClr>
                </a:solidFill>
                <a:effectLst>
                  <a:innerShdw blurRad="228600" dist="50800" dir="2700000">
                    <a:prstClr val="black">
                      <a:alpha val="69000"/>
                    </a:prstClr>
                  </a:innerShdw>
                </a:effectLst>
                <a:latin typeface="Arial Black" panose="020B0A04020102020204" pitchFamily="34" charset="0"/>
                <a:ea typeface="SimSun" panose="02010600030101010101" pitchFamily="2" charset="-122"/>
                <a:cs typeface="Courier New" panose="02070309020205020404" pitchFamily="49" charset="0"/>
              </a:rPr>
              <a:t>https://</a:t>
            </a:r>
            <a:r>
              <a:rPr lang="en-US" b="1" i="1" u="sng" dirty="0" smtClean="0">
                <a:solidFill>
                  <a:schemeClr val="bg2">
                    <a:lumMod val="40000"/>
                    <a:lumOff val="60000"/>
                  </a:schemeClr>
                </a:solidFill>
                <a:effectLst>
                  <a:innerShdw blurRad="228600" dist="50800" dir="2700000">
                    <a:prstClr val="black">
                      <a:alpha val="69000"/>
                    </a:prstClr>
                  </a:innerShdw>
                </a:effectLst>
                <a:latin typeface="Arial Black" panose="020B0A04020102020204" pitchFamily="34" charset="0"/>
                <a:ea typeface="SimSun" panose="02010600030101010101" pitchFamily="2" charset="-122"/>
                <a:cs typeface="Courier New" panose="02070309020205020404" pitchFamily="49" charset="0"/>
                <a:hlinkClick r:id="rId11"/>
              </a:rPr>
              <a:t>www.songforcharlie.org/page/facts-about-fentanyl</a:t>
            </a:r>
            <a:endParaRPr lang="en-US" b="1" i="1" u="sng" dirty="0" smtClean="0">
              <a:solidFill>
                <a:schemeClr val="bg2">
                  <a:lumMod val="40000"/>
                  <a:lumOff val="60000"/>
                </a:schemeClr>
              </a:solidFill>
              <a:effectLst>
                <a:innerShdw blurRad="228600" dist="50800" dir="2700000">
                  <a:prstClr val="black">
                    <a:alpha val="69000"/>
                  </a:prstClr>
                </a:innerShdw>
              </a:effectLst>
              <a:latin typeface="Arial Black" panose="020B0A04020102020204" pitchFamily="34" charset="0"/>
              <a:ea typeface="SimSun" panose="02010600030101010101" pitchFamily="2" charset="-122"/>
              <a:cs typeface="Courier New" panose="02070309020205020404" pitchFamily="49" charset="0"/>
            </a:endParaRPr>
          </a:p>
          <a:p>
            <a:pPr algn="ctr"/>
            <a:endParaRPr lang="en-US" b="1" i="1" u="sng" dirty="0">
              <a:solidFill>
                <a:schemeClr val="bg2">
                  <a:lumMod val="40000"/>
                  <a:lumOff val="60000"/>
                </a:schemeClr>
              </a:solidFill>
              <a:effectLst>
                <a:innerShdw blurRad="228600" dist="50800" dir="2700000">
                  <a:prstClr val="black">
                    <a:alpha val="69000"/>
                  </a:prstClr>
                </a:innerShdw>
              </a:effectLst>
              <a:latin typeface="Arial Black" panose="020B0A04020102020204" pitchFamily="34" charset="0"/>
              <a:ea typeface="SimSun" panose="02010600030101010101" pitchFamily="2" charset="-122"/>
              <a:cs typeface="Courier New" panose="02070309020205020404" pitchFamily="49" charset="0"/>
            </a:endParaRPr>
          </a:p>
        </p:txBody>
      </p:sp>
      <p:sp>
        <p:nvSpPr>
          <p:cNvPr id="17" name="TextBox 16"/>
          <p:cNvSpPr txBox="1"/>
          <p:nvPr/>
        </p:nvSpPr>
        <p:spPr>
          <a:xfrm>
            <a:off x="62392" y="6093296"/>
            <a:ext cx="9145016" cy="738664"/>
          </a:xfrm>
          <a:prstGeom prst="rect">
            <a:avLst/>
          </a:prstGeom>
          <a:noFill/>
        </p:spPr>
        <p:txBody>
          <a:bodyPr wrap="square" rtlCol="0">
            <a:spAutoFit/>
          </a:bodyPr>
          <a:lstStyle/>
          <a:p>
            <a:pPr algn="r"/>
            <a:r>
              <a:rPr lang="en-US" i="1" dirty="0" smtClean="0">
                <a:solidFill>
                  <a:prstClr val="white"/>
                </a:solidFill>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&gt;&gt; END (music ahead!) &gt;&gt;</a:t>
            </a:r>
            <a:endParaRPr lang="en-US" i="1" dirty="0" smtClean="0">
              <a:solidFill>
                <a:schemeClr val="bg2">
                  <a:lumMod val="40000"/>
                  <a:lumOff val="60000"/>
                </a:schemeClr>
              </a:solidFill>
              <a:effectLst>
                <a:innerShdw blurRad="63500" dist="50800" dir="2700000">
                  <a:prstClr val="black">
                    <a:alpha val="50000"/>
                  </a:prstClr>
                </a:innerShdw>
              </a:effectLst>
              <a:latin typeface="Arial Black" panose="020B0A04020102020204" pitchFamily="34" charset="0"/>
              <a:ea typeface="Source Sans Pro" panose="020B0503030403020204" pitchFamily="34" charset="0"/>
            </a:endParaRPr>
          </a:p>
          <a:p>
            <a:endParaRPr lang="en-US" sz="1200" u="sng"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endParaRPr>
          </a:p>
          <a:p>
            <a:r>
              <a:rPr lang="en-US" sz="1200" u="sng"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Background Image </a:t>
            </a:r>
            <a:r>
              <a:rPr lang="en-US" sz="1200" dirty="0" smtClean="0">
                <a:effectLst>
                  <a:innerShdw blurRad="63500" dist="50800" dir="2700000">
                    <a:prstClr val="black">
                      <a:alpha val="50000"/>
                    </a:prstClr>
                  </a:innerShdw>
                </a:effectLst>
                <a:latin typeface="Arial Black" panose="020B0A04020102020204" pitchFamily="34" charset="0"/>
                <a:ea typeface="Source Sans Pro" panose="020B0503030403020204" pitchFamily="34" charset="0"/>
              </a:rPr>
              <a:t>: Injectable Naloxone (opioid overdose reverse medicine) </a:t>
            </a:r>
            <a:endParaRPr lang="en-GB" sz="1200" dirty="0">
              <a:effectLst>
                <a:innerShdw blurRad="63500" dist="50800" dir="2700000">
                  <a:prstClr val="black">
                    <a:alpha val="50000"/>
                  </a:prstClr>
                </a:innerShdw>
              </a:effectLst>
              <a:latin typeface="Arial Black" panose="020B0A04020102020204" pitchFamily="34" charset="0"/>
              <a:ea typeface="Source Sans Pro" panose="020B0503030403020204" pitchFamily="34" charset="0"/>
            </a:endParaRPr>
          </a:p>
        </p:txBody>
      </p:sp>
      <p:pic>
        <p:nvPicPr>
          <p:cNvPr id="13"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l="71268" r="2393"/>
          <a:stretch/>
        </p:blipFill>
        <p:spPr bwMode="auto">
          <a:xfrm>
            <a:off x="3347864" y="621470"/>
            <a:ext cx="767751" cy="143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862290" y="1959223"/>
            <a:ext cx="4843355" cy="461665"/>
          </a:xfrm>
          <a:prstGeom prst="rect">
            <a:avLst/>
          </a:prstGeom>
          <a:noFill/>
        </p:spPr>
        <p:txBody>
          <a:bodyPr wrap="square" rtlCol="0">
            <a:spAutoFit/>
          </a:bodyPr>
          <a:lstStyle/>
          <a:p>
            <a:pPr algn="ctr"/>
            <a:r>
              <a:rPr lang="en-US" sz="2400" b="1" u="sng" dirty="0" smtClean="0">
                <a:effectLst>
                  <a:glow rad="228600">
                    <a:schemeClr val="bg1">
                      <a:alpha val="40000"/>
                    </a:schemeClr>
                  </a:glow>
                  <a:innerShdw blurRad="63500" dist="50800" dir="2700000">
                    <a:prstClr val="black">
                      <a:alpha val="50000"/>
                    </a:prstClr>
                  </a:innerShdw>
                </a:effectLst>
                <a:latin typeface="Georgia" panose="02040502050405020303" pitchFamily="18" charset="0"/>
                <a:cs typeface="Courier New" panose="02070309020205020404" pitchFamily="49" charset="0"/>
              </a:rPr>
              <a:t>Learn more &amp; Tell others</a:t>
            </a:r>
            <a:endParaRPr lang="en-GB" sz="2400" b="1" u="sng" dirty="0">
              <a:effectLst>
                <a:glow rad="228600">
                  <a:schemeClr val="bg1">
                    <a:alpha val="40000"/>
                  </a:schemeClr>
                </a:glow>
                <a:innerShdw blurRad="63500" dist="50800" dir="2700000">
                  <a:prstClr val="black">
                    <a:alpha val="50000"/>
                  </a:prstClr>
                </a:innerShdw>
              </a:effectLst>
              <a:latin typeface="Georgia" panose="02040502050405020303" pitchFamily="18" charset="0"/>
              <a:cs typeface="Courier New" panose="02070309020205020404" pitchFamily="49" charset="0"/>
            </a:endParaRPr>
          </a:p>
        </p:txBody>
      </p:sp>
    </p:spTree>
    <p:extLst>
      <p:ext uri="{BB962C8B-B14F-4D97-AF65-F5344CB8AC3E}">
        <p14:creationId xmlns:p14="http://schemas.microsoft.com/office/powerpoint/2010/main" val="2491671628"/>
      </p:ext>
    </p:extLst>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DB3E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505</TotalTime>
  <Words>416</Words>
  <Application>Microsoft Office PowerPoint</Application>
  <PresentationFormat>On-screen Show (4:3)</PresentationFormat>
  <Paragraphs>146</Paragraphs>
  <Slides>10</Slides>
  <Notes>1</Notes>
  <HiddenSlides>0</HiddenSlides>
  <MMClips>1</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hhh</dc:creator>
  <cp:lastModifiedBy>hhh</cp:lastModifiedBy>
  <cp:revision>68</cp:revision>
  <dcterms:created xsi:type="dcterms:W3CDTF">2024-11-03T23:14:22Z</dcterms:created>
  <dcterms:modified xsi:type="dcterms:W3CDTF">2024-11-04T07:39:27Z</dcterms:modified>
</cp:coreProperties>
</file>