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sldIdLst>
    <p:sldId id="289" r:id="rId2"/>
    <p:sldId id="630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258" r:id="rId12"/>
    <p:sldId id="259" r:id="rId13"/>
    <p:sldId id="260" r:id="rId14"/>
    <p:sldId id="261" r:id="rId15"/>
    <p:sldId id="290" r:id="rId16"/>
    <p:sldId id="361" r:id="rId17"/>
    <p:sldId id="29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631" r:id="rId29"/>
    <p:sldId id="372" r:id="rId30"/>
    <p:sldId id="373" r:id="rId31"/>
    <p:sldId id="374" r:id="rId32"/>
    <p:sldId id="332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02" r:id="rId49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74" y="84"/>
      </p:cViewPr>
      <p:guideLst>
        <p:guide orient="horz" pos="2880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524FA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F3DB41-385B-A213-BF4A-308684DFDF67}"/>
              </a:ext>
            </a:extLst>
          </p:cNvPr>
          <p:cNvSpPr/>
          <p:nvPr userDrawn="1"/>
        </p:nvSpPr>
        <p:spPr>
          <a:xfrm>
            <a:off x="17138650" y="9811679"/>
            <a:ext cx="2057400" cy="67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8C113C-68BC-D956-5184-F865AFD8167F}"/>
              </a:ext>
            </a:extLst>
          </p:cNvPr>
          <p:cNvSpPr/>
          <p:nvPr userDrawn="1"/>
        </p:nvSpPr>
        <p:spPr>
          <a:xfrm>
            <a:off x="17138650" y="9811679"/>
            <a:ext cx="2057400" cy="67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94" y="0"/>
            <a:ext cx="20100925" cy="1281093"/>
          </a:xfrm>
          <a:custGeom>
            <a:avLst/>
            <a:gdLst/>
            <a:ahLst/>
            <a:cxnLst/>
            <a:rect l="l" t="t" r="r" b="b"/>
            <a:pathLst>
              <a:path w="20100925" h="1508125">
                <a:moveTo>
                  <a:pt x="0" y="1507807"/>
                </a:moveTo>
                <a:lnTo>
                  <a:pt x="20100704" y="1507807"/>
                </a:lnTo>
                <a:lnTo>
                  <a:pt x="20100704" y="0"/>
                </a:lnTo>
                <a:lnTo>
                  <a:pt x="0" y="0"/>
                </a:lnTo>
                <a:lnTo>
                  <a:pt x="0" y="1507807"/>
                </a:lnTo>
                <a:close/>
              </a:path>
            </a:pathLst>
          </a:custGeom>
          <a:solidFill>
            <a:srgbClr val="EE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881465" y="10297949"/>
            <a:ext cx="153195" cy="185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074462" y="10221436"/>
            <a:ext cx="288290" cy="257810"/>
          </a:xfrm>
          <a:custGeom>
            <a:avLst/>
            <a:gdLst/>
            <a:ahLst/>
            <a:cxnLst/>
            <a:rect l="l" t="t" r="r" b="b"/>
            <a:pathLst>
              <a:path w="288290" h="257809">
                <a:moveTo>
                  <a:pt x="132689" y="234950"/>
                </a:moveTo>
                <a:lnTo>
                  <a:pt x="80543" y="234950"/>
                </a:lnTo>
                <a:lnTo>
                  <a:pt x="80543" y="22860"/>
                </a:lnTo>
                <a:lnTo>
                  <a:pt x="80543" y="0"/>
                </a:lnTo>
                <a:lnTo>
                  <a:pt x="2387" y="0"/>
                </a:lnTo>
                <a:lnTo>
                  <a:pt x="2387" y="22860"/>
                </a:lnTo>
                <a:lnTo>
                  <a:pt x="52514" y="22860"/>
                </a:lnTo>
                <a:lnTo>
                  <a:pt x="52514" y="234950"/>
                </a:lnTo>
                <a:lnTo>
                  <a:pt x="0" y="234950"/>
                </a:lnTo>
                <a:lnTo>
                  <a:pt x="0" y="257810"/>
                </a:lnTo>
                <a:lnTo>
                  <a:pt x="132689" y="257810"/>
                </a:lnTo>
                <a:lnTo>
                  <a:pt x="132689" y="234950"/>
                </a:lnTo>
                <a:close/>
              </a:path>
              <a:path w="288290" h="257809">
                <a:moveTo>
                  <a:pt x="253060" y="23634"/>
                </a:moveTo>
                <a:lnTo>
                  <a:pt x="251472" y="15913"/>
                </a:lnTo>
                <a:lnTo>
                  <a:pt x="247154" y="9601"/>
                </a:lnTo>
                <a:lnTo>
                  <a:pt x="240753" y="5334"/>
                </a:lnTo>
                <a:lnTo>
                  <a:pt x="232956" y="3771"/>
                </a:lnTo>
                <a:lnTo>
                  <a:pt x="225145" y="5334"/>
                </a:lnTo>
                <a:lnTo>
                  <a:pt x="218757" y="9601"/>
                </a:lnTo>
                <a:lnTo>
                  <a:pt x="214439" y="15938"/>
                </a:lnTo>
                <a:lnTo>
                  <a:pt x="212852" y="23685"/>
                </a:lnTo>
                <a:lnTo>
                  <a:pt x="214439" y="31394"/>
                </a:lnTo>
                <a:lnTo>
                  <a:pt x="218757" y="37693"/>
                </a:lnTo>
                <a:lnTo>
                  <a:pt x="225145" y="41948"/>
                </a:lnTo>
                <a:lnTo>
                  <a:pt x="232956" y="43497"/>
                </a:lnTo>
                <a:lnTo>
                  <a:pt x="240753" y="41935"/>
                </a:lnTo>
                <a:lnTo>
                  <a:pt x="247154" y="37680"/>
                </a:lnTo>
                <a:lnTo>
                  <a:pt x="251472" y="31369"/>
                </a:lnTo>
                <a:lnTo>
                  <a:pt x="253060" y="23634"/>
                </a:lnTo>
                <a:close/>
              </a:path>
              <a:path w="288290" h="257809">
                <a:moveTo>
                  <a:pt x="287731" y="235394"/>
                </a:moveTo>
                <a:lnTo>
                  <a:pt x="246265" y="235394"/>
                </a:lnTo>
                <a:lnTo>
                  <a:pt x="246265" y="80657"/>
                </a:lnTo>
                <a:lnTo>
                  <a:pt x="175399" y="80657"/>
                </a:lnTo>
                <a:lnTo>
                  <a:pt x="175399" y="103390"/>
                </a:lnTo>
                <a:lnTo>
                  <a:pt x="218249" y="103390"/>
                </a:lnTo>
                <a:lnTo>
                  <a:pt x="218249" y="235394"/>
                </a:lnTo>
                <a:lnTo>
                  <a:pt x="173139" y="235394"/>
                </a:lnTo>
                <a:lnTo>
                  <a:pt x="173139" y="257797"/>
                </a:lnTo>
                <a:lnTo>
                  <a:pt x="287731" y="257797"/>
                </a:lnTo>
                <a:lnTo>
                  <a:pt x="287731" y="235394"/>
                </a:lnTo>
                <a:close/>
              </a:path>
            </a:pathLst>
          </a:custGeom>
          <a:solidFill>
            <a:srgbClr val="524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401910" y="10297952"/>
            <a:ext cx="156058" cy="1859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594783" y="10297949"/>
            <a:ext cx="153193" cy="185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626772" y="10278278"/>
            <a:ext cx="158822" cy="151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844578" y="10278278"/>
            <a:ext cx="158822" cy="151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465436" y="10215394"/>
            <a:ext cx="143510" cy="268605"/>
          </a:xfrm>
          <a:custGeom>
            <a:avLst/>
            <a:gdLst/>
            <a:ahLst/>
            <a:cxnLst/>
            <a:rect l="l" t="t" r="r" b="b"/>
            <a:pathLst>
              <a:path w="143509" h="268604">
                <a:moveTo>
                  <a:pt x="120624" y="0"/>
                </a:moveTo>
                <a:lnTo>
                  <a:pt x="0" y="257145"/>
                </a:lnTo>
                <a:lnTo>
                  <a:pt x="22240" y="268289"/>
                </a:lnTo>
                <a:lnTo>
                  <a:pt x="143241" y="11459"/>
                </a:lnTo>
                <a:lnTo>
                  <a:pt x="120624" y="0"/>
                </a:lnTo>
                <a:close/>
              </a:path>
            </a:pathLst>
          </a:custGeom>
          <a:solidFill>
            <a:srgbClr val="524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9020488" y="10215394"/>
            <a:ext cx="143510" cy="268605"/>
          </a:xfrm>
          <a:custGeom>
            <a:avLst/>
            <a:gdLst/>
            <a:ahLst/>
            <a:cxnLst/>
            <a:rect l="l" t="t" r="r" b="b"/>
            <a:pathLst>
              <a:path w="143509" h="268604">
                <a:moveTo>
                  <a:pt x="120624" y="0"/>
                </a:moveTo>
                <a:lnTo>
                  <a:pt x="0" y="257145"/>
                </a:lnTo>
                <a:lnTo>
                  <a:pt x="22240" y="268289"/>
                </a:lnTo>
                <a:lnTo>
                  <a:pt x="143241" y="11459"/>
                </a:lnTo>
                <a:lnTo>
                  <a:pt x="120624" y="0"/>
                </a:lnTo>
                <a:close/>
              </a:path>
            </a:pathLst>
          </a:custGeom>
          <a:solidFill>
            <a:srgbClr val="524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8737" y="1335443"/>
            <a:ext cx="18286625" cy="111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rgbClr val="524FA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3271" y="3196727"/>
            <a:ext cx="18357556" cy="3307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883C72-739A-A465-4C60-5ACC14CD1011}"/>
              </a:ext>
            </a:extLst>
          </p:cNvPr>
          <p:cNvSpPr/>
          <p:nvPr userDrawn="1"/>
        </p:nvSpPr>
        <p:spPr>
          <a:xfrm>
            <a:off x="17138650" y="9811679"/>
            <a:ext cx="2057400" cy="67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"/>
          <p:cNvSpPr txBox="1"/>
          <p:nvPr/>
        </p:nvSpPr>
        <p:spPr>
          <a:xfrm>
            <a:off x="14426302" y="525296"/>
            <a:ext cx="5616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2B2D6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AI·</a:t>
            </a:r>
            <a:r>
              <a:rPr lang="ko-KR" altLang="en-US" sz="2800" b="1" dirty="0">
                <a:solidFill>
                  <a:srgbClr val="2B2D6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빅데이터</a:t>
            </a:r>
            <a:r>
              <a:rPr lang="en-US" altLang="ko-KR" sz="2800" b="1" dirty="0">
                <a:solidFill>
                  <a:srgbClr val="2B2D6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800" b="1" dirty="0">
                <a:solidFill>
                  <a:srgbClr val="2B2D6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융합</a:t>
            </a:r>
            <a:r>
              <a:rPr lang="en-US" altLang="ko-KR" sz="2800" b="1" dirty="0">
                <a:solidFill>
                  <a:srgbClr val="2B2D6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800" b="1" dirty="0">
                <a:solidFill>
                  <a:srgbClr val="2B2D6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기초</a:t>
            </a:r>
            <a:r>
              <a:rPr lang="en-US" altLang="ko-KR" sz="2800" b="1" dirty="0">
                <a:solidFill>
                  <a:srgbClr val="2B2D6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800" b="1" dirty="0">
                <a:solidFill>
                  <a:srgbClr val="2B2D6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연수과정</a:t>
            </a:r>
            <a:endParaRPr lang="en-US" altLang="ko-KR" sz="2800" b="1" dirty="0">
              <a:solidFill>
                <a:srgbClr val="2B2D6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024" y="2573631"/>
            <a:ext cx="10833100" cy="3824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65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인공지능</a:t>
            </a:r>
            <a:r>
              <a:rPr lang="en-US" altLang="ko-KR" sz="65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65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알고리즘</a:t>
            </a:r>
            <a:endParaRPr lang="en-US" altLang="ko-KR" sz="65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>
              <a:lnSpc>
                <a:spcPct val="200000"/>
              </a:lnSpc>
              <a:defRPr/>
            </a:pPr>
            <a:r>
              <a:rPr lang="en-US" altLang="ko-KR" sz="6500" b="1" dirty="0">
                <a:solidFill>
                  <a:srgbClr val="A0B4E6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 </a:t>
            </a:r>
            <a:r>
              <a:rPr lang="ko-KR" altLang="en-US" sz="6500" b="1" dirty="0">
                <a:solidFill>
                  <a:srgbClr val="A0B4E6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회귀 </a:t>
            </a:r>
            <a:r>
              <a:rPr lang="en-US" altLang="ko-KR" sz="6500" b="1" dirty="0">
                <a:solidFill>
                  <a:srgbClr val="A0B4E6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10" dirty="0">
                <a:latin typeface="Malgun Gothic"/>
                <a:ea typeface="Malgun Gothic"/>
                <a:cs typeface="Malgun Gothic"/>
              </a:rPr>
              <a:t>머신러닝</a:t>
            </a:r>
            <a:r>
              <a:rPr lang="en-US" altLang="ko-KR" sz="4000" b="1" spc="10" dirty="0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400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유형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3" name="object 7"/>
          <p:cNvGrpSpPr/>
          <p:nvPr/>
        </p:nvGrpSpPr>
        <p:grpSpPr>
          <a:xfrm>
            <a:off x="2947982" y="3379670"/>
            <a:ext cx="14218285" cy="3436620"/>
            <a:chOff x="2947982" y="4236920"/>
            <a:chExt cx="14218285" cy="3436620"/>
          </a:xfrm>
        </p:grpSpPr>
        <p:sp>
          <p:nvSpPr>
            <p:cNvPr id="4" name="object 8"/>
            <p:cNvSpPr/>
            <p:nvPr/>
          </p:nvSpPr>
          <p:spPr>
            <a:xfrm>
              <a:off x="3682199" y="6097364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60" h="1563370">
                  <a:moveTo>
                    <a:pt x="0" y="0"/>
                  </a:moveTo>
                  <a:lnTo>
                    <a:pt x="1597337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5" name="object 9"/>
            <p:cNvSpPr/>
            <p:nvPr/>
          </p:nvSpPr>
          <p:spPr>
            <a:xfrm>
              <a:off x="3242422" y="6097359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60" h="1563370">
                  <a:moveTo>
                    <a:pt x="1597337" y="0"/>
                  </a:moveTo>
                  <a:lnTo>
                    <a:pt x="0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4751830" y="4249620"/>
              <a:ext cx="6515100" cy="1337310"/>
            </a:xfrm>
            <a:custGeom>
              <a:avLst/>
              <a:gdLst/>
              <a:ahLst/>
              <a:cxnLst/>
              <a:rect l="l" t="t" r="r" b="b"/>
              <a:pathLst>
                <a:path w="6515100" h="1337310">
                  <a:moveTo>
                    <a:pt x="0" y="1337083"/>
                  </a:moveTo>
                  <a:lnTo>
                    <a:pt x="6514672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10942359" y="4302415"/>
              <a:ext cx="0" cy="1337310"/>
            </a:xfrm>
            <a:custGeom>
              <a:avLst/>
              <a:gdLst/>
              <a:ahLst/>
              <a:cxnLst/>
              <a:rect l="l" t="t" r="r" b="b"/>
              <a:pathLst>
                <a:path h="1337310">
                  <a:moveTo>
                    <a:pt x="0" y="1337161"/>
                  </a:moveTo>
                  <a:lnTo>
                    <a:pt x="0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10926480" y="4306342"/>
              <a:ext cx="6226810" cy="1316355"/>
            </a:xfrm>
            <a:custGeom>
              <a:avLst/>
              <a:gdLst/>
              <a:ahLst/>
              <a:cxnLst/>
              <a:rect l="l" t="t" r="r" b="b"/>
              <a:pathLst>
                <a:path w="6226809" h="1316354">
                  <a:moveTo>
                    <a:pt x="6226697" y="1315778"/>
                  </a:moveTo>
                  <a:lnTo>
                    <a:pt x="0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9" name="object 13"/>
            <p:cNvSpPr/>
            <p:nvPr/>
          </p:nvSpPr>
          <p:spPr>
            <a:xfrm>
              <a:off x="2953380" y="5543580"/>
              <a:ext cx="2615565" cy="1106170"/>
            </a:xfrm>
            <a:custGeom>
              <a:avLst/>
              <a:gdLst/>
              <a:ahLst/>
              <a:cxnLst/>
              <a:rect l="l" t="t" r="r" b="b"/>
              <a:pathLst>
                <a:path w="2615565" h="1106170">
                  <a:moveTo>
                    <a:pt x="2376153" y="0"/>
                  </a:moveTo>
                  <a:lnTo>
                    <a:pt x="239050" y="0"/>
                  </a:lnTo>
                  <a:lnTo>
                    <a:pt x="191480" y="183"/>
                  </a:lnTo>
                  <a:lnTo>
                    <a:pt x="153119" y="1465"/>
                  </a:lnTo>
                  <a:lnTo>
                    <a:pt x="98748" y="11723"/>
                  </a:lnTo>
                  <a:lnTo>
                    <a:pt x="45586" y="45587"/>
                  </a:lnTo>
                  <a:lnTo>
                    <a:pt x="11723" y="98761"/>
                  </a:lnTo>
                  <a:lnTo>
                    <a:pt x="1465" y="153120"/>
                  </a:lnTo>
                  <a:lnTo>
                    <a:pt x="183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3" y="914251"/>
                  </a:lnTo>
                  <a:lnTo>
                    <a:pt x="1465" y="952612"/>
                  </a:lnTo>
                  <a:lnTo>
                    <a:pt x="11723" y="1006976"/>
                  </a:lnTo>
                  <a:lnTo>
                    <a:pt x="45586" y="1060140"/>
                  </a:lnTo>
                  <a:lnTo>
                    <a:pt x="98748" y="1094014"/>
                  </a:lnTo>
                  <a:lnTo>
                    <a:pt x="153119" y="1104261"/>
                  </a:lnTo>
                  <a:lnTo>
                    <a:pt x="191480" y="1105542"/>
                  </a:lnTo>
                  <a:lnTo>
                    <a:pt x="239050" y="1105725"/>
                  </a:lnTo>
                  <a:lnTo>
                    <a:pt x="2376153" y="1105725"/>
                  </a:lnTo>
                  <a:lnTo>
                    <a:pt x="2423717" y="1105542"/>
                  </a:lnTo>
                  <a:lnTo>
                    <a:pt x="2462078" y="1104261"/>
                  </a:lnTo>
                  <a:lnTo>
                    <a:pt x="2516442" y="1094014"/>
                  </a:lnTo>
                  <a:lnTo>
                    <a:pt x="2569607" y="1060140"/>
                  </a:lnTo>
                  <a:lnTo>
                    <a:pt x="2603480" y="1006976"/>
                  </a:lnTo>
                  <a:lnTo>
                    <a:pt x="2613727" y="952612"/>
                  </a:lnTo>
                  <a:lnTo>
                    <a:pt x="2615008" y="914251"/>
                  </a:lnTo>
                  <a:lnTo>
                    <a:pt x="2615191" y="866687"/>
                  </a:lnTo>
                  <a:lnTo>
                    <a:pt x="2615191" y="239050"/>
                  </a:lnTo>
                  <a:lnTo>
                    <a:pt x="2615008" y="191480"/>
                  </a:lnTo>
                  <a:lnTo>
                    <a:pt x="2613727" y="153120"/>
                  </a:lnTo>
                  <a:lnTo>
                    <a:pt x="2603480" y="98761"/>
                  </a:lnTo>
                  <a:lnTo>
                    <a:pt x="2569607" y="45587"/>
                  </a:lnTo>
                  <a:lnTo>
                    <a:pt x="2516442" y="11723"/>
                  </a:lnTo>
                  <a:lnTo>
                    <a:pt x="2462078" y="1465"/>
                  </a:lnTo>
                  <a:lnTo>
                    <a:pt x="2423717" y="183"/>
                  </a:lnTo>
                  <a:lnTo>
                    <a:pt x="2376153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2953380" y="5543579"/>
              <a:ext cx="2615565" cy="1106170"/>
            </a:xfrm>
            <a:custGeom>
              <a:avLst/>
              <a:gdLst/>
              <a:ahLst/>
              <a:cxnLst/>
              <a:rect l="l" t="t" r="r" b="b"/>
              <a:pathLst>
                <a:path w="2615565" h="1106170">
                  <a:moveTo>
                    <a:pt x="239046" y="0"/>
                  </a:moveTo>
                  <a:lnTo>
                    <a:pt x="2376141" y="0"/>
                  </a:lnTo>
                  <a:lnTo>
                    <a:pt x="2423712" y="183"/>
                  </a:lnTo>
                  <a:lnTo>
                    <a:pt x="2462076" y="1464"/>
                  </a:lnTo>
                  <a:lnTo>
                    <a:pt x="2516442" y="11714"/>
                  </a:lnTo>
                  <a:lnTo>
                    <a:pt x="2569607" y="45584"/>
                  </a:lnTo>
                  <a:lnTo>
                    <a:pt x="2603480" y="98750"/>
                  </a:lnTo>
                  <a:lnTo>
                    <a:pt x="2613727" y="153115"/>
                  </a:lnTo>
                  <a:lnTo>
                    <a:pt x="2615008" y="191477"/>
                  </a:lnTo>
                  <a:lnTo>
                    <a:pt x="2615191" y="239046"/>
                  </a:lnTo>
                  <a:lnTo>
                    <a:pt x="2615191" y="866678"/>
                  </a:lnTo>
                  <a:lnTo>
                    <a:pt x="2615008" y="914248"/>
                  </a:lnTo>
                  <a:lnTo>
                    <a:pt x="2613727" y="952610"/>
                  </a:lnTo>
                  <a:lnTo>
                    <a:pt x="2603480" y="1006975"/>
                  </a:lnTo>
                  <a:lnTo>
                    <a:pt x="2569607" y="1060140"/>
                  </a:lnTo>
                  <a:lnTo>
                    <a:pt x="2516442" y="1094011"/>
                  </a:lnTo>
                  <a:lnTo>
                    <a:pt x="2462076" y="1104261"/>
                  </a:lnTo>
                  <a:lnTo>
                    <a:pt x="2423712" y="1105542"/>
                  </a:lnTo>
                  <a:lnTo>
                    <a:pt x="2376141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1" name="object 15"/>
            <p:cNvSpPr/>
            <p:nvPr/>
          </p:nvSpPr>
          <p:spPr>
            <a:xfrm>
              <a:off x="10396730" y="6097364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59" h="1563370">
                  <a:moveTo>
                    <a:pt x="0" y="0"/>
                  </a:moveTo>
                  <a:lnTo>
                    <a:pt x="1597337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2" name="object 16"/>
            <p:cNvSpPr/>
            <p:nvPr/>
          </p:nvSpPr>
          <p:spPr>
            <a:xfrm>
              <a:off x="9956953" y="6097359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59" h="1563370">
                  <a:moveTo>
                    <a:pt x="1597337" y="0"/>
                  </a:moveTo>
                  <a:lnTo>
                    <a:pt x="0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3" name="object 17"/>
            <p:cNvSpPr/>
            <p:nvPr/>
          </p:nvSpPr>
          <p:spPr>
            <a:xfrm>
              <a:off x="9510922" y="5543580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389" y="0"/>
                  </a:moveTo>
                  <a:lnTo>
                    <a:pt x="239050" y="0"/>
                  </a:lnTo>
                  <a:lnTo>
                    <a:pt x="191478" y="183"/>
                  </a:lnTo>
                  <a:lnTo>
                    <a:pt x="153114" y="1465"/>
                  </a:lnTo>
                  <a:lnTo>
                    <a:pt x="98748" y="11723"/>
                  </a:lnTo>
                  <a:lnTo>
                    <a:pt x="45584" y="45587"/>
                  </a:lnTo>
                  <a:lnTo>
                    <a:pt x="11710" y="98761"/>
                  </a:lnTo>
                  <a:lnTo>
                    <a:pt x="1463" y="153120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2" y="914251"/>
                  </a:lnTo>
                  <a:lnTo>
                    <a:pt x="1463" y="952612"/>
                  </a:lnTo>
                  <a:lnTo>
                    <a:pt x="11710" y="1006976"/>
                  </a:lnTo>
                  <a:lnTo>
                    <a:pt x="45584" y="1060140"/>
                  </a:lnTo>
                  <a:lnTo>
                    <a:pt x="98748" y="1094014"/>
                  </a:lnTo>
                  <a:lnTo>
                    <a:pt x="153114" y="1104261"/>
                  </a:lnTo>
                  <a:lnTo>
                    <a:pt x="191478" y="1105542"/>
                  </a:lnTo>
                  <a:lnTo>
                    <a:pt x="239050" y="1105725"/>
                  </a:lnTo>
                  <a:lnTo>
                    <a:pt x="2694389" y="1105725"/>
                  </a:lnTo>
                  <a:lnTo>
                    <a:pt x="2741960" y="1105542"/>
                  </a:lnTo>
                  <a:lnTo>
                    <a:pt x="2780324" y="1104261"/>
                  </a:lnTo>
                  <a:lnTo>
                    <a:pt x="2834690" y="1094014"/>
                  </a:lnTo>
                  <a:lnTo>
                    <a:pt x="2887854" y="1060140"/>
                  </a:lnTo>
                  <a:lnTo>
                    <a:pt x="2921728" y="1006976"/>
                  </a:lnTo>
                  <a:lnTo>
                    <a:pt x="2931975" y="952612"/>
                  </a:lnTo>
                  <a:lnTo>
                    <a:pt x="2933256" y="914251"/>
                  </a:lnTo>
                  <a:lnTo>
                    <a:pt x="2933439" y="866687"/>
                  </a:lnTo>
                  <a:lnTo>
                    <a:pt x="2933439" y="239050"/>
                  </a:lnTo>
                  <a:lnTo>
                    <a:pt x="2933256" y="191480"/>
                  </a:lnTo>
                  <a:lnTo>
                    <a:pt x="2931975" y="153120"/>
                  </a:lnTo>
                  <a:lnTo>
                    <a:pt x="2921728" y="98761"/>
                  </a:lnTo>
                  <a:lnTo>
                    <a:pt x="2887854" y="45587"/>
                  </a:lnTo>
                  <a:lnTo>
                    <a:pt x="2834690" y="11723"/>
                  </a:lnTo>
                  <a:lnTo>
                    <a:pt x="2780324" y="1465"/>
                  </a:lnTo>
                  <a:lnTo>
                    <a:pt x="2741960" y="183"/>
                  </a:lnTo>
                  <a:lnTo>
                    <a:pt x="2694389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9510923" y="5543579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15" name="object 19"/>
          <p:cNvSpPr txBox="1"/>
          <p:nvPr/>
        </p:nvSpPr>
        <p:spPr>
          <a:xfrm>
            <a:off x="3304277" y="4968657"/>
            <a:ext cx="199326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지도학습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6" name="object 20"/>
          <p:cNvSpPr txBox="1"/>
          <p:nvPr/>
        </p:nvSpPr>
        <p:spPr>
          <a:xfrm>
            <a:off x="9841870" y="4968657"/>
            <a:ext cx="236156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비지도학습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17" name="object 21"/>
          <p:cNvGrpSpPr/>
          <p:nvPr/>
        </p:nvGrpSpPr>
        <p:grpSpPr>
          <a:xfrm>
            <a:off x="11101840" y="6722440"/>
            <a:ext cx="3026410" cy="2127250"/>
            <a:chOff x="11101840" y="7579690"/>
            <a:chExt cx="3026410" cy="2127250"/>
          </a:xfrm>
        </p:grpSpPr>
        <p:sp>
          <p:nvSpPr>
            <p:cNvPr id="18" name="object 22"/>
            <p:cNvSpPr/>
            <p:nvPr/>
          </p:nvSpPr>
          <p:spPr>
            <a:xfrm>
              <a:off x="11107238" y="7585088"/>
              <a:ext cx="3016250" cy="2116455"/>
            </a:xfrm>
            <a:custGeom>
              <a:avLst/>
              <a:gdLst/>
              <a:ahLst/>
              <a:cxnLst/>
              <a:rect l="l" t="t" r="r" b="b"/>
              <a:pathLst>
                <a:path w="3016250" h="2116454">
                  <a:moveTo>
                    <a:pt x="2776526" y="0"/>
                  </a:moveTo>
                  <a:lnTo>
                    <a:pt x="239050" y="0"/>
                  </a:lnTo>
                  <a:lnTo>
                    <a:pt x="191478" y="183"/>
                  </a:lnTo>
                  <a:lnTo>
                    <a:pt x="153114" y="1465"/>
                  </a:lnTo>
                  <a:lnTo>
                    <a:pt x="122642" y="4945"/>
                  </a:lnTo>
                  <a:lnTo>
                    <a:pt x="98748" y="11723"/>
                  </a:lnTo>
                  <a:lnTo>
                    <a:pt x="45584" y="45586"/>
                  </a:lnTo>
                  <a:lnTo>
                    <a:pt x="11710" y="98748"/>
                  </a:lnTo>
                  <a:lnTo>
                    <a:pt x="1463" y="153119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1877094"/>
                  </a:lnTo>
                  <a:lnTo>
                    <a:pt x="182" y="1924658"/>
                  </a:lnTo>
                  <a:lnTo>
                    <a:pt x="1463" y="1963019"/>
                  </a:lnTo>
                  <a:lnTo>
                    <a:pt x="11710" y="2017383"/>
                  </a:lnTo>
                  <a:lnTo>
                    <a:pt x="45584" y="2070547"/>
                  </a:lnTo>
                  <a:lnTo>
                    <a:pt x="98748" y="2104421"/>
                  </a:lnTo>
                  <a:lnTo>
                    <a:pt x="153114" y="2114668"/>
                  </a:lnTo>
                  <a:lnTo>
                    <a:pt x="191478" y="2115949"/>
                  </a:lnTo>
                  <a:lnTo>
                    <a:pt x="239050" y="2116132"/>
                  </a:lnTo>
                  <a:lnTo>
                    <a:pt x="2776526" y="2116132"/>
                  </a:lnTo>
                  <a:lnTo>
                    <a:pt x="2824148" y="2115949"/>
                  </a:lnTo>
                  <a:lnTo>
                    <a:pt x="2862534" y="2114668"/>
                  </a:lnTo>
                  <a:lnTo>
                    <a:pt x="2916878" y="2104421"/>
                  </a:lnTo>
                  <a:lnTo>
                    <a:pt x="2970028" y="2070547"/>
                  </a:lnTo>
                  <a:lnTo>
                    <a:pt x="3003954" y="2017383"/>
                  </a:lnTo>
                  <a:lnTo>
                    <a:pt x="3014179" y="1963019"/>
                  </a:lnTo>
                  <a:lnTo>
                    <a:pt x="3015457" y="1924658"/>
                  </a:lnTo>
                  <a:lnTo>
                    <a:pt x="3015640" y="1877094"/>
                  </a:lnTo>
                  <a:lnTo>
                    <a:pt x="3015640" y="239050"/>
                  </a:lnTo>
                  <a:lnTo>
                    <a:pt x="3015457" y="191480"/>
                  </a:lnTo>
                  <a:lnTo>
                    <a:pt x="3014179" y="153119"/>
                  </a:lnTo>
                  <a:lnTo>
                    <a:pt x="3003954" y="98748"/>
                  </a:lnTo>
                  <a:lnTo>
                    <a:pt x="2970028" y="45586"/>
                  </a:lnTo>
                  <a:lnTo>
                    <a:pt x="2916878" y="11723"/>
                  </a:lnTo>
                  <a:lnTo>
                    <a:pt x="2862534" y="1465"/>
                  </a:lnTo>
                  <a:lnTo>
                    <a:pt x="2824148" y="183"/>
                  </a:lnTo>
                  <a:lnTo>
                    <a:pt x="2776526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9" name="object 23"/>
            <p:cNvSpPr/>
            <p:nvPr/>
          </p:nvSpPr>
          <p:spPr>
            <a:xfrm>
              <a:off x="11107238" y="7585088"/>
              <a:ext cx="3015615" cy="2116455"/>
            </a:xfrm>
            <a:custGeom>
              <a:avLst/>
              <a:gdLst/>
              <a:ahLst/>
              <a:cxnLst/>
              <a:rect l="l" t="t" r="r" b="b"/>
              <a:pathLst>
                <a:path w="3015615" h="2116454">
                  <a:moveTo>
                    <a:pt x="239046" y="0"/>
                  </a:moveTo>
                  <a:lnTo>
                    <a:pt x="2776564" y="0"/>
                  </a:lnTo>
                  <a:lnTo>
                    <a:pt x="2824135" y="183"/>
                  </a:lnTo>
                  <a:lnTo>
                    <a:pt x="2862500" y="1464"/>
                  </a:lnTo>
                  <a:lnTo>
                    <a:pt x="2916866" y="11714"/>
                  </a:lnTo>
                  <a:lnTo>
                    <a:pt x="2970030" y="45584"/>
                  </a:lnTo>
                  <a:lnTo>
                    <a:pt x="3003904" y="98750"/>
                  </a:lnTo>
                  <a:lnTo>
                    <a:pt x="3014151" y="153115"/>
                  </a:lnTo>
                  <a:lnTo>
                    <a:pt x="3015432" y="191477"/>
                  </a:lnTo>
                  <a:lnTo>
                    <a:pt x="3015614" y="239046"/>
                  </a:lnTo>
                  <a:lnTo>
                    <a:pt x="3015614" y="1877082"/>
                  </a:lnTo>
                  <a:lnTo>
                    <a:pt x="3015432" y="1924653"/>
                  </a:lnTo>
                  <a:lnTo>
                    <a:pt x="3014151" y="1963017"/>
                  </a:lnTo>
                  <a:lnTo>
                    <a:pt x="3003904" y="2017383"/>
                  </a:lnTo>
                  <a:lnTo>
                    <a:pt x="2970030" y="2070547"/>
                  </a:lnTo>
                  <a:lnTo>
                    <a:pt x="2916866" y="2104421"/>
                  </a:lnTo>
                  <a:lnTo>
                    <a:pt x="2862500" y="2114668"/>
                  </a:lnTo>
                  <a:lnTo>
                    <a:pt x="2824135" y="2115949"/>
                  </a:lnTo>
                  <a:lnTo>
                    <a:pt x="2776564" y="2116132"/>
                  </a:lnTo>
                  <a:lnTo>
                    <a:pt x="239046" y="2116132"/>
                  </a:lnTo>
                  <a:lnTo>
                    <a:pt x="191477" y="2115949"/>
                  </a:lnTo>
                  <a:lnTo>
                    <a:pt x="153115" y="2114668"/>
                  </a:lnTo>
                  <a:lnTo>
                    <a:pt x="98750" y="2104421"/>
                  </a:lnTo>
                  <a:lnTo>
                    <a:pt x="45584" y="2070547"/>
                  </a:lnTo>
                  <a:lnTo>
                    <a:pt x="11714" y="2017383"/>
                  </a:lnTo>
                  <a:lnTo>
                    <a:pt x="1464" y="1963017"/>
                  </a:lnTo>
                  <a:lnTo>
                    <a:pt x="183" y="1924653"/>
                  </a:lnTo>
                  <a:lnTo>
                    <a:pt x="0" y="1877082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20" name="object 24"/>
          <p:cNvSpPr txBox="1"/>
          <p:nvPr/>
        </p:nvSpPr>
        <p:spPr>
          <a:xfrm>
            <a:off x="11399957" y="6898715"/>
            <a:ext cx="2430780" cy="16637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차원</a:t>
            </a:r>
            <a:r>
              <a:rPr sz="3550" b="1" spc="-20" dirty="0">
                <a:latin typeface="Malgun Gothic"/>
                <a:ea typeface="Malgun Gothic"/>
                <a:cs typeface="Malgun Gothic"/>
              </a:rPr>
              <a:t> </a:t>
            </a:r>
            <a:r>
              <a:rPr sz="3550" b="1" spc="10" dirty="0">
                <a:latin typeface="Malgun Gothic"/>
                <a:ea typeface="Malgun Gothic"/>
                <a:cs typeface="Malgun Gothic"/>
              </a:rPr>
              <a:t>축소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2700" marR="5080" algn="ctr">
              <a:lnSpc>
                <a:spcPct val="122900"/>
              </a:lnSpc>
              <a:spcBef>
                <a:spcPts val="114"/>
              </a:spcBef>
            </a:pPr>
            <a:r>
              <a:rPr sz="2550" b="1" spc="-114" dirty="0">
                <a:latin typeface="Malgun Gothic"/>
                <a:ea typeface="Malgun Gothic"/>
                <a:cs typeface="Malgun Gothic"/>
              </a:rPr>
              <a:t>(Dimensionality  Reduction)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1" name="object 25"/>
          <p:cNvGrpSpPr/>
          <p:nvPr/>
        </p:nvGrpSpPr>
        <p:grpSpPr>
          <a:xfrm>
            <a:off x="9480395" y="2343830"/>
            <a:ext cx="2944495" cy="1116965"/>
            <a:chOff x="9480395" y="3201080"/>
            <a:chExt cx="2944495" cy="1116965"/>
          </a:xfrm>
        </p:grpSpPr>
        <p:sp>
          <p:nvSpPr>
            <p:cNvPr id="22" name="object 26"/>
            <p:cNvSpPr/>
            <p:nvPr/>
          </p:nvSpPr>
          <p:spPr>
            <a:xfrm>
              <a:off x="9485793" y="3206478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389" y="0"/>
                  </a:moveTo>
                  <a:lnTo>
                    <a:pt x="239050" y="0"/>
                  </a:lnTo>
                  <a:lnTo>
                    <a:pt x="191478" y="182"/>
                  </a:lnTo>
                  <a:lnTo>
                    <a:pt x="153114" y="1463"/>
                  </a:lnTo>
                  <a:lnTo>
                    <a:pt x="98748" y="11710"/>
                  </a:lnTo>
                  <a:lnTo>
                    <a:pt x="45584" y="45579"/>
                  </a:lnTo>
                  <a:lnTo>
                    <a:pt x="11710" y="98748"/>
                  </a:lnTo>
                  <a:lnTo>
                    <a:pt x="1463" y="153108"/>
                  </a:lnTo>
                  <a:lnTo>
                    <a:pt x="182" y="191468"/>
                  </a:lnTo>
                  <a:lnTo>
                    <a:pt x="0" y="239037"/>
                  </a:lnTo>
                  <a:lnTo>
                    <a:pt x="0" y="866675"/>
                  </a:lnTo>
                  <a:lnTo>
                    <a:pt x="182" y="914244"/>
                  </a:lnTo>
                  <a:lnTo>
                    <a:pt x="1463" y="952604"/>
                  </a:lnTo>
                  <a:lnTo>
                    <a:pt x="11710" y="1006964"/>
                  </a:lnTo>
                  <a:lnTo>
                    <a:pt x="45584" y="1060137"/>
                  </a:lnTo>
                  <a:lnTo>
                    <a:pt x="98748" y="1094002"/>
                  </a:lnTo>
                  <a:lnTo>
                    <a:pt x="153114" y="1104260"/>
                  </a:lnTo>
                  <a:lnTo>
                    <a:pt x="191478" y="1105542"/>
                  </a:lnTo>
                  <a:lnTo>
                    <a:pt x="239050" y="1105725"/>
                  </a:lnTo>
                  <a:lnTo>
                    <a:pt x="2694389" y="1105725"/>
                  </a:lnTo>
                  <a:lnTo>
                    <a:pt x="2741960" y="1105542"/>
                  </a:lnTo>
                  <a:lnTo>
                    <a:pt x="2780324" y="1104260"/>
                  </a:lnTo>
                  <a:lnTo>
                    <a:pt x="2834690" y="1094002"/>
                  </a:lnTo>
                  <a:lnTo>
                    <a:pt x="2887854" y="1060137"/>
                  </a:lnTo>
                  <a:lnTo>
                    <a:pt x="2921728" y="1006964"/>
                  </a:lnTo>
                  <a:lnTo>
                    <a:pt x="2931975" y="952604"/>
                  </a:lnTo>
                  <a:lnTo>
                    <a:pt x="2933256" y="914244"/>
                  </a:lnTo>
                  <a:lnTo>
                    <a:pt x="2933439" y="866675"/>
                  </a:lnTo>
                  <a:lnTo>
                    <a:pt x="2933439" y="239037"/>
                  </a:lnTo>
                  <a:lnTo>
                    <a:pt x="2933256" y="191468"/>
                  </a:lnTo>
                  <a:lnTo>
                    <a:pt x="2931975" y="153108"/>
                  </a:lnTo>
                  <a:lnTo>
                    <a:pt x="2921728" y="98748"/>
                  </a:lnTo>
                  <a:lnTo>
                    <a:pt x="2887854" y="45579"/>
                  </a:lnTo>
                  <a:lnTo>
                    <a:pt x="2834690" y="11710"/>
                  </a:lnTo>
                  <a:lnTo>
                    <a:pt x="2780324" y="1463"/>
                  </a:lnTo>
                  <a:lnTo>
                    <a:pt x="2741960" y="182"/>
                  </a:lnTo>
                  <a:lnTo>
                    <a:pt x="2694389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23" name="object 27"/>
            <p:cNvSpPr/>
            <p:nvPr/>
          </p:nvSpPr>
          <p:spPr>
            <a:xfrm>
              <a:off x="9485793" y="3206478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24" name="object 28"/>
          <p:cNvSpPr txBox="1"/>
          <p:nvPr/>
        </p:nvSpPr>
        <p:spPr>
          <a:xfrm>
            <a:off x="10120068" y="2631543"/>
            <a:ext cx="1865630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550" b="1" spc="10" dirty="0">
                <a:latin typeface="Malgun Gothic"/>
                <a:ea typeface="Malgun Gothic"/>
                <a:cs typeface="Malgun Gothic"/>
              </a:rPr>
              <a:t>머신러닝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5" name="object 29"/>
          <p:cNvGrpSpPr/>
          <p:nvPr/>
        </p:nvGrpSpPr>
        <p:grpSpPr>
          <a:xfrm>
            <a:off x="15112382" y="4680932"/>
            <a:ext cx="2944495" cy="1116965"/>
            <a:chOff x="15112382" y="5538182"/>
            <a:chExt cx="2944495" cy="1116965"/>
          </a:xfrm>
        </p:grpSpPr>
        <p:sp>
          <p:nvSpPr>
            <p:cNvPr id="26" name="object 30"/>
            <p:cNvSpPr/>
            <p:nvPr/>
          </p:nvSpPr>
          <p:spPr>
            <a:xfrm>
              <a:off x="15117780" y="5543580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451" y="0"/>
                  </a:moveTo>
                  <a:lnTo>
                    <a:pt x="238987" y="0"/>
                  </a:lnTo>
                  <a:lnTo>
                    <a:pt x="191438" y="183"/>
                  </a:lnTo>
                  <a:lnTo>
                    <a:pt x="153089" y="1465"/>
                  </a:lnTo>
                  <a:lnTo>
                    <a:pt x="98761" y="11723"/>
                  </a:lnTo>
                  <a:lnTo>
                    <a:pt x="45564" y="45587"/>
                  </a:lnTo>
                  <a:lnTo>
                    <a:pt x="11685" y="98761"/>
                  </a:lnTo>
                  <a:lnTo>
                    <a:pt x="1460" y="153120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2" y="914251"/>
                  </a:lnTo>
                  <a:lnTo>
                    <a:pt x="1460" y="952612"/>
                  </a:lnTo>
                  <a:lnTo>
                    <a:pt x="11685" y="1006976"/>
                  </a:lnTo>
                  <a:lnTo>
                    <a:pt x="45564" y="1060140"/>
                  </a:lnTo>
                  <a:lnTo>
                    <a:pt x="98761" y="1094014"/>
                  </a:lnTo>
                  <a:lnTo>
                    <a:pt x="153089" y="1104261"/>
                  </a:lnTo>
                  <a:lnTo>
                    <a:pt x="191438" y="1105542"/>
                  </a:lnTo>
                  <a:lnTo>
                    <a:pt x="238987" y="1105725"/>
                  </a:lnTo>
                  <a:lnTo>
                    <a:pt x="2694451" y="1105725"/>
                  </a:lnTo>
                  <a:lnTo>
                    <a:pt x="2742000" y="1105542"/>
                  </a:lnTo>
                  <a:lnTo>
                    <a:pt x="2780349" y="1104261"/>
                  </a:lnTo>
                  <a:lnTo>
                    <a:pt x="2834678" y="1094014"/>
                  </a:lnTo>
                  <a:lnTo>
                    <a:pt x="2887875" y="1060140"/>
                  </a:lnTo>
                  <a:lnTo>
                    <a:pt x="2921753" y="1006976"/>
                  </a:lnTo>
                  <a:lnTo>
                    <a:pt x="2931978" y="952612"/>
                  </a:lnTo>
                  <a:lnTo>
                    <a:pt x="2933256" y="914251"/>
                  </a:lnTo>
                  <a:lnTo>
                    <a:pt x="2933439" y="866687"/>
                  </a:lnTo>
                  <a:lnTo>
                    <a:pt x="2933439" y="239050"/>
                  </a:lnTo>
                  <a:lnTo>
                    <a:pt x="2933256" y="191480"/>
                  </a:lnTo>
                  <a:lnTo>
                    <a:pt x="2931978" y="153120"/>
                  </a:lnTo>
                  <a:lnTo>
                    <a:pt x="2921753" y="98761"/>
                  </a:lnTo>
                  <a:lnTo>
                    <a:pt x="2887875" y="45587"/>
                  </a:lnTo>
                  <a:lnTo>
                    <a:pt x="2834678" y="11723"/>
                  </a:lnTo>
                  <a:lnTo>
                    <a:pt x="2780349" y="1465"/>
                  </a:lnTo>
                  <a:lnTo>
                    <a:pt x="2742000" y="183"/>
                  </a:lnTo>
                  <a:lnTo>
                    <a:pt x="2694451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27" name="object 31"/>
            <p:cNvSpPr/>
            <p:nvPr/>
          </p:nvSpPr>
          <p:spPr>
            <a:xfrm>
              <a:off x="15117780" y="5543579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28" name="object 32"/>
          <p:cNvSpPr txBox="1"/>
          <p:nvPr/>
        </p:nvSpPr>
        <p:spPr>
          <a:xfrm>
            <a:off x="15752055" y="4968657"/>
            <a:ext cx="196151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강화학습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9" name="object 34"/>
          <p:cNvSpPr/>
          <p:nvPr/>
        </p:nvSpPr>
        <p:spPr>
          <a:xfrm>
            <a:off x="4355502" y="672783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4" y="0"/>
                </a:moveTo>
                <a:lnTo>
                  <a:pt x="239050" y="0"/>
                </a:lnTo>
                <a:lnTo>
                  <a:pt x="191478" y="183"/>
                </a:lnTo>
                <a:lnTo>
                  <a:pt x="153114" y="1465"/>
                </a:lnTo>
                <a:lnTo>
                  <a:pt x="122642" y="4945"/>
                </a:lnTo>
                <a:lnTo>
                  <a:pt x="98748" y="11723"/>
                </a:lnTo>
                <a:lnTo>
                  <a:pt x="45584" y="45586"/>
                </a:lnTo>
                <a:lnTo>
                  <a:pt x="11710" y="98748"/>
                </a:lnTo>
                <a:lnTo>
                  <a:pt x="1463" y="153119"/>
                </a:lnTo>
                <a:lnTo>
                  <a:pt x="182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2" y="1572836"/>
                </a:lnTo>
                <a:lnTo>
                  <a:pt x="1463" y="1611197"/>
                </a:lnTo>
                <a:lnTo>
                  <a:pt x="11710" y="1665561"/>
                </a:lnTo>
                <a:lnTo>
                  <a:pt x="45584" y="1718726"/>
                </a:lnTo>
                <a:lnTo>
                  <a:pt x="98748" y="1752600"/>
                </a:lnTo>
                <a:lnTo>
                  <a:pt x="153114" y="1762846"/>
                </a:lnTo>
                <a:lnTo>
                  <a:pt x="191478" y="1764127"/>
                </a:lnTo>
                <a:lnTo>
                  <a:pt x="239050" y="1764310"/>
                </a:lnTo>
                <a:lnTo>
                  <a:pt x="2776564" y="1764310"/>
                </a:lnTo>
                <a:lnTo>
                  <a:pt x="2824135" y="1764127"/>
                </a:lnTo>
                <a:lnTo>
                  <a:pt x="2862500" y="1762846"/>
                </a:lnTo>
                <a:lnTo>
                  <a:pt x="2916866" y="1752600"/>
                </a:lnTo>
                <a:lnTo>
                  <a:pt x="2970030" y="1718726"/>
                </a:lnTo>
                <a:lnTo>
                  <a:pt x="3003904" y="1665561"/>
                </a:lnTo>
                <a:lnTo>
                  <a:pt x="3014151" y="1611197"/>
                </a:lnTo>
                <a:lnTo>
                  <a:pt x="3015431" y="1572836"/>
                </a:lnTo>
                <a:lnTo>
                  <a:pt x="3015614" y="1525272"/>
                </a:lnTo>
                <a:lnTo>
                  <a:pt x="3015614" y="239050"/>
                </a:lnTo>
                <a:lnTo>
                  <a:pt x="3015431" y="191480"/>
                </a:lnTo>
                <a:lnTo>
                  <a:pt x="3014151" y="153119"/>
                </a:lnTo>
                <a:lnTo>
                  <a:pt x="3003904" y="98748"/>
                </a:lnTo>
                <a:lnTo>
                  <a:pt x="2970030" y="45586"/>
                </a:lnTo>
                <a:lnTo>
                  <a:pt x="2916866" y="11723"/>
                </a:lnTo>
                <a:lnTo>
                  <a:pt x="2862500" y="1465"/>
                </a:lnTo>
                <a:lnTo>
                  <a:pt x="2824135" y="183"/>
                </a:lnTo>
                <a:lnTo>
                  <a:pt x="2776564" y="0"/>
                </a:lnTo>
                <a:close/>
              </a:path>
            </a:pathLst>
          </a:custGeom>
          <a:solidFill>
            <a:srgbClr val="EEEFF9">
              <a:alpha val="100000"/>
            </a:srgbClr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0" name="object 35"/>
          <p:cNvSpPr/>
          <p:nvPr/>
        </p:nvSpPr>
        <p:spPr>
          <a:xfrm>
            <a:off x="4355502" y="672783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solidFill>
            <a:srgbClr val="EEEFF9">
              <a:alpha val="100000"/>
            </a:srgbClr>
          </a:solidFill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1" name="object 36"/>
          <p:cNvSpPr/>
          <p:nvPr/>
        </p:nvSpPr>
        <p:spPr>
          <a:xfrm>
            <a:off x="7858290" y="672783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4" y="0"/>
                </a:moveTo>
                <a:lnTo>
                  <a:pt x="239050" y="0"/>
                </a:lnTo>
                <a:lnTo>
                  <a:pt x="191478" y="183"/>
                </a:lnTo>
                <a:lnTo>
                  <a:pt x="153114" y="1465"/>
                </a:lnTo>
                <a:lnTo>
                  <a:pt x="122642" y="4945"/>
                </a:lnTo>
                <a:lnTo>
                  <a:pt x="98748" y="11723"/>
                </a:lnTo>
                <a:lnTo>
                  <a:pt x="45584" y="45586"/>
                </a:lnTo>
                <a:lnTo>
                  <a:pt x="11710" y="98748"/>
                </a:lnTo>
                <a:lnTo>
                  <a:pt x="1463" y="153119"/>
                </a:lnTo>
                <a:lnTo>
                  <a:pt x="182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2" y="1572836"/>
                </a:lnTo>
                <a:lnTo>
                  <a:pt x="1463" y="1611197"/>
                </a:lnTo>
                <a:lnTo>
                  <a:pt x="11710" y="1665561"/>
                </a:lnTo>
                <a:lnTo>
                  <a:pt x="45584" y="1718726"/>
                </a:lnTo>
                <a:lnTo>
                  <a:pt x="98748" y="1752600"/>
                </a:lnTo>
                <a:lnTo>
                  <a:pt x="153114" y="1762846"/>
                </a:lnTo>
                <a:lnTo>
                  <a:pt x="191478" y="1764127"/>
                </a:lnTo>
                <a:lnTo>
                  <a:pt x="239050" y="1764310"/>
                </a:lnTo>
                <a:lnTo>
                  <a:pt x="2776564" y="1764310"/>
                </a:lnTo>
                <a:lnTo>
                  <a:pt x="2824135" y="1764127"/>
                </a:lnTo>
                <a:lnTo>
                  <a:pt x="2862500" y="1762846"/>
                </a:lnTo>
                <a:lnTo>
                  <a:pt x="2916866" y="1752600"/>
                </a:lnTo>
                <a:lnTo>
                  <a:pt x="2970030" y="1718726"/>
                </a:lnTo>
                <a:lnTo>
                  <a:pt x="3003904" y="1665561"/>
                </a:lnTo>
                <a:lnTo>
                  <a:pt x="3014151" y="1611197"/>
                </a:lnTo>
                <a:lnTo>
                  <a:pt x="3015431" y="1572836"/>
                </a:lnTo>
                <a:lnTo>
                  <a:pt x="3015614" y="1525272"/>
                </a:lnTo>
                <a:lnTo>
                  <a:pt x="3015614" y="239050"/>
                </a:lnTo>
                <a:lnTo>
                  <a:pt x="3015431" y="191480"/>
                </a:lnTo>
                <a:lnTo>
                  <a:pt x="3014151" y="153119"/>
                </a:lnTo>
                <a:lnTo>
                  <a:pt x="3003904" y="98748"/>
                </a:lnTo>
                <a:lnTo>
                  <a:pt x="2970030" y="45586"/>
                </a:lnTo>
                <a:lnTo>
                  <a:pt x="2916866" y="11723"/>
                </a:lnTo>
                <a:lnTo>
                  <a:pt x="2862500" y="1465"/>
                </a:lnTo>
                <a:lnTo>
                  <a:pt x="2824135" y="183"/>
                </a:lnTo>
                <a:lnTo>
                  <a:pt x="2776564" y="0"/>
                </a:lnTo>
                <a:close/>
              </a:path>
            </a:pathLst>
          </a:custGeom>
          <a:solidFill>
            <a:srgbClr val="EEEFF9"/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2" name="object 37"/>
          <p:cNvSpPr/>
          <p:nvPr/>
        </p:nvSpPr>
        <p:spPr>
          <a:xfrm>
            <a:off x="7858290" y="672783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3" name="object 38"/>
          <p:cNvSpPr txBox="1"/>
          <p:nvPr/>
        </p:nvSpPr>
        <p:spPr>
          <a:xfrm>
            <a:off x="8217761" y="6898715"/>
            <a:ext cx="2425700" cy="11861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클러스터링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67005">
              <a:lnSpc>
                <a:spcPct val="100000"/>
              </a:lnSpc>
              <a:spcBef>
                <a:spcPts val="815"/>
              </a:spcBef>
            </a:pPr>
            <a:r>
              <a:rPr sz="2550" b="1" spc="-130" dirty="0">
                <a:latin typeface="Malgun Gothic"/>
                <a:ea typeface="Malgun Gothic"/>
                <a:cs typeface="Malgun Gothic"/>
              </a:rPr>
              <a:t>(Clustering)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34" name="object 39"/>
          <p:cNvGrpSpPr/>
          <p:nvPr/>
        </p:nvGrpSpPr>
        <p:grpSpPr>
          <a:xfrm>
            <a:off x="1083247" y="6722498"/>
            <a:ext cx="3026410" cy="1775460"/>
            <a:chOff x="1083247" y="7579748"/>
            <a:chExt cx="3026410" cy="1775460"/>
          </a:xfrm>
        </p:grpSpPr>
        <p:sp>
          <p:nvSpPr>
            <p:cNvPr id="35" name="object 40"/>
            <p:cNvSpPr/>
            <p:nvPr/>
          </p:nvSpPr>
          <p:spPr>
            <a:xfrm>
              <a:off x="1088587" y="7585088"/>
              <a:ext cx="3015615" cy="1764664"/>
            </a:xfrm>
            <a:custGeom>
              <a:avLst/>
              <a:gdLst/>
              <a:ahLst/>
              <a:cxnLst/>
              <a:rect l="l" t="t" r="r" b="b"/>
              <a:pathLst>
                <a:path w="3015615" h="1764665">
                  <a:moveTo>
                    <a:pt x="2776563" y="0"/>
                  </a:moveTo>
                  <a:lnTo>
                    <a:pt x="239049" y="0"/>
                  </a:lnTo>
                  <a:lnTo>
                    <a:pt x="191478" y="183"/>
                  </a:lnTo>
                  <a:lnTo>
                    <a:pt x="153115" y="1465"/>
                  </a:lnTo>
                  <a:lnTo>
                    <a:pt x="122645" y="4945"/>
                  </a:lnTo>
                  <a:lnTo>
                    <a:pt x="98751" y="11723"/>
                  </a:lnTo>
                  <a:lnTo>
                    <a:pt x="45584" y="45586"/>
                  </a:lnTo>
                  <a:lnTo>
                    <a:pt x="11714" y="98748"/>
                  </a:lnTo>
                  <a:lnTo>
                    <a:pt x="1464" y="153119"/>
                  </a:lnTo>
                  <a:lnTo>
                    <a:pt x="183" y="191480"/>
                  </a:lnTo>
                  <a:lnTo>
                    <a:pt x="0" y="239050"/>
                  </a:lnTo>
                  <a:lnTo>
                    <a:pt x="0" y="1525272"/>
                  </a:lnTo>
                  <a:lnTo>
                    <a:pt x="183" y="1572836"/>
                  </a:lnTo>
                  <a:lnTo>
                    <a:pt x="1464" y="1611197"/>
                  </a:lnTo>
                  <a:lnTo>
                    <a:pt x="11714" y="1665561"/>
                  </a:lnTo>
                  <a:lnTo>
                    <a:pt x="45584" y="1718726"/>
                  </a:lnTo>
                  <a:lnTo>
                    <a:pt x="98751" y="1752600"/>
                  </a:lnTo>
                  <a:lnTo>
                    <a:pt x="153115" y="1762846"/>
                  </a:lnTo>
                  <a:lnTo>
                    <a:pt x="191478" y="1764127"/>
                  </a:lnTo>
                  <a:lnTo>
                    <a:pt x="239049" y="1764310"/>
                  </a:lnTo>
                  <a:lnTo>
                    <a:pt x="2776563" y="1764310"/>
                  </a:lnTo>
                  <a:lnTo>
                    <a:pt x="2824134" y="1764127"/>
                  </a:lnTo>
                  <a:lnTo>
                    <a:pt x="2862498" y="1762846"/>
                  </a:lnTo>
                  <a:lnTo>
                    <a:pt x="2916864" y="1752600"/>
                  </a:lnTo>
                  <a:lnTo>
                    <a:pt x="2970029" y="1718726"/>
                  </a:lnTo>
                  <a:lnTo>
                    <a:pt x="3003903" y="1665561"/>
                  </a:lnTo>
                  <a:lnTo>
                    <a:pt x="3014149" y="1611197"/>
                  </a:lnTo>
                  <a:lnTo>
                    <a:pt x="3015430" y="1572836"/>
                  </a:lnTo>
                  <a:lnTo>
                    <a:pt x="3015613" y="1525272"/>
                  </a:lnTo>
                  <a:lnTo>
                    <a:pt x="3015613" y="239050"/>
                  </a:lnTo>
                  <a:lnTo>
                    <a:pt x="3015430" y="191480"/>
                  </a:lnTo>
                  <a:lnTo>
                    <a:pt x="3014149" y="153119"/>
                  </a:lnTo>
                  <a:lnTo>
                    <a:pt x="3003903" y="98748"/>
                  </a:lnTo>
                  <a:lnTo>
                    <a:pt x="2970029" y="45586"/>
                  </a:lnTo>
                  <a:lnTo>
                    <a:pt x="2916864" y="11723"/>
                  </a:lnTo>
                  <a:lnTo>
                    <a:pt x="2862498" y="1465"/>
                  </a:lnTo>
                  <a:lnTo>
                    <a:pt x="2824134" y="183"/>
                  </a:lnTo>
                  <a:lnTo>
                    <a:pt x="2776563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36" name="object 41"/>
            <p:cNvSpPr/>
            <p:nvPr/>
          </p:nvSpPr>
          <p:spPr>
            <a:xfrm>
              <a:off x="1088587" y="7585088"/>
              <a:ext cx="3015615" cy="1764664"/>
            </a:xfrm>
            <a:custGeom>
              <a:avLst/>
              <a:gdLst/>
              <a:ahLst/>
              <a:cxnLst/>
              <a:rect l="l" t="t" r="r" b="b"/>
              <a:pathLst>
                <a:path w="3015615" h="1764665">
                  <a:moveTo>
                    <a:pt x="239046" y="0"/>
                  </a:moveTo>
                  <a:lnTo>
                    <a:pt x="2776564" y="0"/>
                  </a:lnTo>
                  <a:lnTo>
                    <a:pt x="2824135" y="183"/>
                  </a:lnTo>
                  <a:lnTo>
                    <a:pt x="2862500" y="1464"/>
                  </a:lnTo>
                  <a:lnTo>
                    <a:pt x="2916866" y="11714"/>
                  </a:lnTo>
                  <a:lnTo>
                    <a:pt x="2970030" y="45584"/>
                  </a:lnTo>
                  <a:lnTo>
                    <a:pt x="3003904" y="98750"/>
                  </a:lnTo>
                  <a:lnTo>
                    <a:pt x="3014151" y="153115"/>
                  </a:lnTo>
                  <a:lnTo>
                    <a:pt x="3015432" y="191477"/>
                  </a:lnTo>
                  <a:lnTo>
                    <a:pt x="3015614" y="239046"/>
                  </a:lnTo>
                  <a:lnTo>
                    <a:pt x="3015614" y="1525260"/>
                  </a:lnTo>
                  <a:lnTo>
                    <a:pt x="3015432" y="1572831"/>
                  </a:lnTo>
                  <a:lnTo>
                    <a:pt x="3014151" y="1611195"/>
                  </a:lnTo>
                  <a:lnTo>
                    <a:pt x="3003904" y="1665561"/>
                  </a:lnTo>
                  <a:lnTo>
                    <a:pt x="2970030" y="1718726"/>
                  </a:lnTo>
                  <a:lnTo>
                    <a:pt x="2916866" y="1752600"/>
                  </a:lnTo>
                  <a:lnTo>
                    <a:pt x="2862500" y="1762846"/>
                  </a:lnTo>
                  <a:lnTo>
                    <a:pt x="2824135" y="1764127"/>
                  </a:lnTo>
                  <a:lnTo>
                    <a:pt x="2776564" y="1764310"/>
                  </a:lnTo>
                  <a:lnTo>
                    <a:pt x="239046" y="1764310"/>
                  </a:lnTo>
                  <a:lnTo>
                    <a:pt x="191477" y="1764127"/>
                  </a:lnTo>
                  <a:lnTo>
                    <a:pt x="153115" y="1762846"/>
                  </a:lnTo>
                  <a:lnTo>
                    <a:pt x="98750" y="1752600"/>
                  </a:lnTo>
                  <a:lnTo>
                    <a:pt x="45584" y="1718726"/>
                  </a:lnTo>
                  <a:lnTo>
                    <a:pt x="11714" y="1665561"/>
                  </a:lnTo>
                  <a:lnTo>
                    <a:pt x="1464" y="1611195"/>
                  </a:lnTo>
                  <a:lnTo>
                    <a:pt x="183" y="1572831"/>
                  </a:lnTo>
                  <a:lnTo>
                    <a:pt x="0" y="1525260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37" name="object 42"/>
          <p:cNvSpPr txBox="1"/>
          <p:nvPr/>
        </p:nvSpPr>
        <p:spPr>
          <a:xfrm>
            <a:off x="4722871" y="6898715"/>
            <a:ext cx="2280920" cy="1186180"/>
          </a:xfrm>
          <a:prstGeom prst="rect">
            <a:avLst/>
          </a:prstGeom>
          <a:solidFill>
            <a:srgbClr val="EEEFF9">
              <a:alpha val="100000"/>
            </a:srgbClr>
          </a:solidFill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분류</a:t>
            </a:r>
            <a:endParaRPr sz="3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550" b="1" spc="-114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(Classification)</a:t>
            </a:r>
            <a:endParaRPr sz="2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8" name="object 43"/>
          <p:cNvSpPr txBox="1"/>
          <p:nvPr/>
        </p:nvSpPr>
        <p:spPr>
          <a:xfrm>
            <a:off x="1636615" y="6898715"/>
            <a:ext cx="2193290" cy="11861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회귀분석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550" b="1" spc="-125" dirty="0">
                <a:latin typeface="Malgun Gothic"/>
                <a:ea typeface="Malgun Gothic"/>
                <a:cs typeface="Malgun Gothic"/>
              </a:rPr>
              <a:t>(Regression)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회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 </a:t>
            </a: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47982" y="2903420"/>
            <a:ext cx="14218285" cy="3436620"/>
            <a:chOff x="2947982" y="4236920"/>
            <a:chExt cx="14218285" cy="3436620"/>
          </a:xfrm>
        </p:grpSpPr>
        <p:sp>
          <p:nvSpPr>
            <p:cNvPr id="8" name="object 8"/>
            <p:cNvSpPr/>
            <p:nvPr/>
          </p:nvSpPr>
          <p:spPr>
            <a:xfrm>
              <a:off x="3682199" y="6097364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60" h="1563370">
                  <a:moveTo>
                    <a:pt x="0" y="0"/>
                  </a:moveTo>
                  <a:lnTo>
                    <a:pt x="1597337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422" y="6097359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60" h="1563370">
                  <a:moveTo>
                    <a:pt x="1597337" y="0"/>
                  </a:moveTo>
                  <a:lnTo>
                    <a:pt x="0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51830" y="4249620"/>
              <a:ext cx="6515100" cy="1337310"/>
            </a:xfrm>
            <a:custGeom>
              <a:avLst/>
              <a:gdLst/>
              <a:ahLst/>
              <a:cxnLst/>
              <a:rect l="l" t="t" r="r" b="b"/>
              <a:pathLst>
                <a:path w="6515100" h="1337310">
                  <a:moveTo>
                    <a:pt x="0" y="1337083"/>
                  </a:moveTo>
                  <a:lnTo>
                    <a:pt x="6514672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2359" y="4302415"/>
              <a:ext cx="0" cy="1337310"/>
            </a:xfrm>
            <a:custGeom>
              <a:avLst/>
              <a:gdLst/>
              <a:ahLst/>
              <a:cxnLst/>
              <a:rect l="l" t="t" r="r" b="b"/>
              <a:pathLst>
                <a:path h="1337310">
                  <a:moveTo>
                    <a:pt x="0" y="1337161"/>
                  </a:moveTo>
                  <a:lnTo>
                    <a:pt x="0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6480" y="4306342"/>
              <a:ext cx="6226810" cy="1316355"/>
            </a:xfrm>
            <a:custGeom>
              <a:avLst/>
              <a:gdLst/>
              <a:ahLst/>
              <a:cxnLst/>
              <a:rect l="l" t="t" r="r" b="b"/>
              <a:pathLst>
                <a:path w="6226809" h="1316354">
                  <a:moveTo>
                    <a:pt x="6226697" y="1315778"/>
                  </a:moveTo>
                  <a:lnTo>
                    <a:pt x="0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3380" y="5543580"/>
              <a:ext cx="2615565" cy="1106170"/>
            </a:xfrm>
            <a:custGeom>
              <a:avLst/>
              <a:gdLst/>
              <a:ahLst/>
              <a:cxnLst/>
              <a:rect l="l" t="t" r="r" b="b"/>
              <a:pathLst>
                <a:path w="2615565" h="1106170">
                  <a:moveTo>
                    <a:pt x="2376153" y="0"/>
                  </a:moveTo>
                  <a:lnTo>
                    <a:pt x="239050" y="0"/>
                  </a:lnTo>
                  <a:lnTo>
                    <a:pt x="191480" y="183"/>
                  </a:lnTo>
                  <a:lnTo>
                    <a:pt x="153119" y="1465"/>
                  </a:lnTo>
                  <a:lnTo>
                    <a:pt x="98748" y="11723"/>
                  </a:lnTo>
                  <a:lnTo>
                    <a:pt x="45586" y="45587"/>
                  </a:lnTo>
                  <a:lnTo>
                    <a:pt x="11723" y="98761"/>
                  </a:lnTo>
                  <a:lnTo>
                    <a:pt x="1465" y="153120"/>
                  </a:lnTo>
                  <a:lnTo>
                    <a:pt x="183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3" y="914251"/>
                  </a:lnTo>
                  <a:lnTo>
                    <a:pt x="1465" y="952612"/>
                  </a:lnTo>
                  <a:lnTo>
                    <a:pt x="11723" y="1006976"/>
                  </a:lnTo>
                  <a:lnTo>
                    <a:pt x="45586" y="1060140"/>
                  </a:lnTo>
                  <a:lnTo>
                    <a:pt x="98748" y="1094014"/>
                  </a:lnTo>
                  <a:lnTo>
                    <a:pt x="153119" y="1104261"/>
                  </a:lnTo>
                  <a:lnTo>
                    <a:pt x="191480" y="1105542"/>
                  </a:lnTo>
                  <a:lnTo>
                    <a:pt x="239050" y="1105725"/>
                  </a:lnTo>
                  <a:lnTo>
                    <a:pt x="2376153" y="1105725"/>
                  </a:lnTo>
                  <a:lnTo>
                    <a:pt x="2423717" y="1105542"/>
                  </a:lnTo>
                  <a:lnTo>
                    <a:pt x="2462078" y="1104261"/>
                  </a:lnTo>
                  <a:lnTo>
                    <a:pt x="2516442" y="1094014"/>
                  </a:lnTo>
                  <a:lnTo>
                    <a:pt x="2569607" y="1060140"/>
                  </a:lnTo>
                  <a:lnTo>
                    <a:pt x="2603480" y="1006976"/>
                  </a:lnTo>
                  <a:lnTo>
                    <a:pt x="2613727" y="952612"/>
                  </a:lnTo>
                  <a:lnTo>
                    <a:pt x="2615008" y="914251"/>
                  </a:lnTo>
                  <a:lnTo>
                    <a:pt x="2615191" y="866687"/>
                  </a:lnTo>
                  <a:lnTo>
                    <a:pt x="2615191" y="239050"/>
                  </a:lnTo>
                  <a:lnTo>
                    <a:pt x="2615008" y="191480"/>
                  </a:lnTo>
                  <a:lnTo>
                    <a:pt x="2613727" y="153120"/>
                  </a:lnTo>
                  <a:lnTo>
                    <a:pt x="2603480" y="98761"/>
                  </a:lnTo>
                  <a:lnTo>
                    <a:pt x="2569607" y="45587"/>
                  </a:lnTo>
                  <a:lnTo>
                    <a:pt x="2516442" y="11723"/>
                  </a:lnTo>
                  <a:lnTo>
                    <a:pt x="2462078" y="1465"/>
                  </a:lnTo>
                  <a:lnTo>
                    <a:pt x="2423717" y="183"/>
                  </a:lnTo>
                  <a:lnTo>
                    <a:pt x="2376153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3380" y="5543579"/>
              <a:ext cx="2615565" cy="1106170"/>
            </a:xfrm>
            <a:custGeom>
              <a:avLst/>
              <a:gdLst/>
              <a:ahLst/>
              <a:cxnLst/>
              <a:rect l="l" t="t" r="r" b="b"/>
              <a:pathLst>
                <a:path w="2615565" h="1106170">
                  <a:moveTo>
                    <a:pt x="239046" y="0"/>
                  </a:moveTo>
                  <a:lnTo>
                    <a:pt x="2376141" y="0"/>
                  </a:lnTo>
                  <a:lnTo>
                    <a:pt x="2423712" y="183"/>
                  </a:lnTo>
                  <a:lnTo>
                    <a:pt x="2462076" y="1464"/>
                  </a:lnTo>
                  <a:lnTo>
                    <a:pt x="2516442" y="11714"/>
                  </a:lnTo>
                  <a:lnTo>
                    <a:pt x="2569607" y="45584"/>
                  </a:lnTo>
                  <a:lnTo>
                    <a:pt x="2603480" y="98750"/>
                  </a:lnTo>
                  <a:lnTo>
                    <a:pt x="2613727" y="153115"/>
                  </a:lnTo>
                  <a:lnTo>
                    <a:pt x="2615008" y="191477"/>
                  </a:lnTo>
                  <a:lnTo>
                    <a:pt x="2615191" y="239046"/>
                  </a:lnTo>
                  <a:lnTo>
                    <a:pt x="2615191" y="866678"/>
                  </a:lnTo>
                  <a:lnTo>
                    <a:pt x="2615008" y="914248"/>
                  </a:lnTo>
                  <a:lnTo>
                    <a:pt x="2613727" y="952610"/>
                  </a:lnTo>
                  <a:lnTo>
                    <a:pt x="2603480" y="1006975"/>
                  </a:lnTo>
                  <a:lnTo>
                    <a:pt x="2569607" y="1060140"/>
                  </a:lnTo>
                  <a:lnTo>
                    <a:pt x="2516442" y="1094011"/>
                  </a:lnTo>
                  <a:lnTo>
                    <a:pt x="2462076" y="1104261"/>
                  </a:lnTo>
                  <a:lnTo>
                    <a:pt x="2423712" y="1105542"/>
                  </a:lnTo>
                  <a:lnTo>
                    <a:pt x="2376141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96730" y="6097364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59" h="1563370">
                  <a:moveTo>
                    <a:pt x="0" y="0"/>
                  </a:moveTo>
                  <a:lnTo>
                    <a:pt x="1597337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56953" y="6097359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59" h="1563370">
                  <a:moveTo>
                    <a:pt x="1597337" y="0"/>
                  </a:moveTo>
                  <a:lnTo>
                    <a:pt x="0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10922" y="5543580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389" y="0"/>
                  </a:moveTo>
                  <a:lnTo>
                    <a:pt x="239050" y="0"/>
                  </a:lnTo>
                  <a:lnTo>
                    <a:pt x="191478" y="183"/>
                  </a:lnTo>
                  <a:lnTo>
                    <a:pt x="153114" y="1465"/>
                  </a:lnTo>
                  <a:lnTo>
                    <a:pt x="98748" y="11723"/>
                  </a:lnTo>
                  <a:lnTo>
                    <a:pt x="45584" y="45587"/>
                  </a:lnTo>
                  <a:lnTo>
                    <a:pt x="11710" y="98761"/>
                  </a:lnTo>
                  <a:lnTo>
                    <a:pt x="1463" y="153120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2" y="914251"/>
                  </a:lnTo>
                  <a:lnTo>
                    <a:pt x="1463" y="952612"/>
                  </a:lnTo>
                  <a:lnTo>
                    <a:pt x="11710" y="1006976"/>
                  </a:lnTo>
                  <a:lnTo>
                    <a:pt x="45584" y="1060140"/>
                  </a:lnTo>
                  <a:lnTo>
                    <a:pt x="98748" y="1094014"/>
                  </a:lnTo>
                  <a:lnTo>
                    <a:pt x="153114" y="1104261"/>
                  </a:lnTo>
                  <a:lnTo>
                    <a:pt x="191478" y="1105542"/>
                  </a:lnTo>
                  <a:lnTo>
                    <a:pt x="239050" y="1105725"/>
                  </a:lnTo>
                  <a:lnTo>
                    <a:pt x="2694389" y="1105725"/>
                  </a:lnTo>
                  <a:lnTo>
                    <a:pt x="2741960" y="1105542"/>
                  </a:lnTo>
                  <a:lnTo>
                    <a:pt x="2780324" y="1104261"/>
                  </a:lnTo>
                  <a:lnTo>
                    <a:pt x="2834690" y="1094014"/>
                  </a:lnTo>
                  <a:lnTo>
                    <a:pt x="2887854" y="1060140"/>
                  </a:lnTo>
                  <a:lnTo>
                    <a:pt x="2921728" y="1006976"/>
                  </a:lnTo>
                  <a:lnTo>
                    <a:pt x="2931975" y="952612"/>
                  </a:lnTo>
                  <a:lnTo>
                    <a:pt x="2933256" y="914251"/>
                  </a:lnTo>
                  <a:lnTo>
                    <a:pt x="2933439" y="866687"/>
                  </a:lnTo>
                  <a:lnTo>
                    <a:pt x="2933439" y="239050"/>
                  </a:lnTo>
                  <a:lnTo>
                    <a:pt x="2933256" y="191480"/>
                  </a:lnTo>
                  <a:lnTo>
                    <a:pt x="2931975" y="153120"/>
                  </a:lnTo>
                  <a:lnTo>
                    <a:pt x="2921728" y="98761"/>
                  </a:lnTo>
                  <a:lnTo>
                    <a:pt x="2887854" y="45587"/>
                  </a:lnTo>
                  <a:lnTo>
                    <a:pt x="2834690" y="11723"/>
                  </a:lnTo>
                  <a:lnTo>
                    <a:pt x="2780324" y="1465"/>
                  </a:lnTo>
                  <a:lnTo>
                    <a:pt x="2741960" y="183"/>
                  </a:lnTo>
                  <a:lnTo>
                    <a:pt x="2694389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10923" y="5543579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04277" y="4492407"/>
            <a:ext cx="199326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지도학습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1870" y="4492407"/>
            <a:ext cx="236156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비지도학습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101840" y="6246190"/>
            <a:ext cx="3026410" cy="2127250"/>
            <a:chOff x="11101840" y="7579690"/>
            <a:chExt cx="3026410" cy="2127250"/>
          </a:xfrm>
        </p:grpSpPr>
        <p:sp>
          <p:nvSpPr>
            <p:cNvPr id="22" name="object 22"/>
            <p:cNvSpPr/>
            <p:nvPr/>
          </p:nvSpPr>
          <p:spPr>
            <a:xfrm>
              <a:off x="11107238" y="7585088"/>
              <a:ext cx="3016250" cy="2116455"/>
            </a:xfrm>
            <a:custGeom>
              <a:avLst/>
              <a:gdLst/>
              <a:ahLst/>
              <a:cxnLst/>
              <a:rect l="l" t="t" r="r" b="b"/>
              <a:pathLst>
                <a:path w="3016250" h="2116454">
                  <a:moveTo>
                    <a:pt x="2776526" y="0"/>
                  </a:moveTo>
                  <a:lnTo>
                    <a:pt x="239050" y="0"/>
                  </a:lnTo>
                  <a:lnTo>
                    <a:pt x="191478" y="183"/>
                  </a:lnTo>
                  <a:lnTo>
                    <a:pt x="153114" y="1465"/>
                  </a:lnTo>
                  <a:lnTo>
                    <a:pt x="122642" y="4945"/>
                  </a:lnTo>
                  <a:lnTo>
                    <a:pt x="98748" y="11723"/>
                  </a:lnTo>
                  <a:lnTo>
                    <a:pt x="45584" y="45586"/>
                  </a:lnTo>
                  <a:lnTo>
                    <a:pt x="11710" y="98748"/>
                  </a:lnTo>
                  <a:lnTo>
                    <a:pt x="1463" y="153119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1877094"/>
                  </a:lnTo>
                  <a:lnTo>
                    <a:pt x="182" y="1924658"/>
                  </a:lnTo>
                  <a:lnTo>
                    <a:pt x="1463" y="1963019"/>
                  </a:lnTo>
                  <a:lnTo>
                    <a:pt x="11710" y="2017383"/>
                  </a:lnTo>
                  <a:lnTo>
                    <a:pt x="45584" y="2070547"/>
                  </a:lnTo>
                  <a:lnTo>
                    <a:pt x="98748" y="2104421"/>
                  </a:lnTo>
                  <a:lnTo>
                    <a:pt x="153114" y="2114668"/>
                  </a:lnTo>
                  <a:lnTo>
                    <a:pt x="191478" y="2115949"/>
                  </a:lnTo>
                  <a:lnTo>
                    <a:pt x="239050" y="2116132"/>
                  </a:lnTo>
                  <a:lnTo>
                    <a:pt x="2776526" y="2116132"/>
                  </a:lnTo>
                  <a:lnTo>
                    <a:pt x="2824148" y="2115949"/>
                  </a:lnTo>
                  <a:lnTo>
                    <a:pt x="2862534" y="2114668"/>
                  </a:lnTo>
                  <a:lnTo>
                    <a:pt x="2916878" y="2104421"/>
                  </a:lnTo>
                  <a:lnTo>
                    <a:pt x="2970028" y="2070547"/>
                  </a:lnTo>
                  <a:lnTo>
                    <a:pt x="3003954" y="2017383"/>
                  </a:lnTo>
                  <a:lnTo>
                    <a:pt x="3014179" y="1963019"/>
                  </a:lnTo>
                  <a:lnTo>
                    <a:pt x="3015457" y="1924658"/>
                  </a:lnTo>
                  <a:lnTo>
                    <a:pt x="3015640" y="1877094"/>
                  </a:lnTo>
                  <a:lnTo>
                    <a:pt x="3015640" y="239050"/>
                  </a:lnTo>
                  <a:lnTo>
                    <a:pt x="3015457" y="191480"/>
                  </a:lnTo>
                  <a:lnTo>
                    <a:pt x="3014179" y="153119"/>
                  </a:lnTo>
                  <a:lnTo>
                    <a:pt x="3003954" y="98748"/>
                  </a:lnTo>
                  <a:lnTo>
                    <a:pt x="2970028" y="45586"/>
                  </a:lnTo>
                  <a:lnTo>
                    <a:pt x="2916878" y="11723"/>
                  </a:lnTo>
                  <a:lnTo>
                    <a:pt x="2862534" y="1465"/>
                  </a:lnTo>
                  <a:lnTo>
                    <a:pt x="2824148" y="183"/>
                  </a:lnTo>
                  <a:lnTo>
                    <a:pt x="2776526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107238" y="7585088"/>
              <a:ext cx="3015615" cy="2116455"/>
            </a:xfrm>
            <a:custGeom>
              <a:avLst/>
              <a:gdLst/>
              <a:ahLst/>
              <a:cxnLst/>
              <a:rect l="l" t="t" r="r" b="b"/>
              <a:pathLst>
                <a:path w="3015615" h="2116454">
                  <a:moveTo>
                    <a:pt x="239046" y="0"/>
                  </a:moveTo>
                  <a:lnTo>
                    <a:pt x="2776564" y="0"/>
                  </a:lnTo>
                  <a:lnTo>
                    <a:pt x="2824135" y="183"/>
                  </a:lnTo>
                  <a:lnTo>
                    <a:pt x="2862500" y="1464"/>
                  </a:lnTo>
                  <a:lnTo>
                    <a:pt x="2916866" y="11714"/>
                  </a:lnTo>
                  <a:lnTo>
                    <a:pt x="2970030" y="45584"/>
                  </a:lnTo>
                  <a:lnTo>
                    <a:pt x="3003904" y="98750"/>
                  </a:lnTo>
                  <a:lnTo>
                    <a:pt x="3014151" y="153115"/>
                  </a:lnTo>
                  <a:lnTo>
                    <a:pt x="3015432" y="191477"/>
                  </a:lnTo>
                  <a:lnTo>
                    <a:pt x="3015614" y="239046"/>
                  </a:lnTo>
                  <a:lnTo>
                    <a:pt x="3015614" y="1877082"/>
                  </a:lnTo>
                  <a:lnTo>
                    <a:pt x="3015432" y="1924653"/>
                  </a:lnTo>
                  <a:lnTo>
                    <a:pt x="3014151" y="1963017"/>
                  </a:lnTo>
                  <a:lnTo>
                    <a:pt x="3003904" y="2017383"/>
                  </a:lnTo>
                  <a:lnTo>
                    <a:pt x="2970030" y="2070547"/>
                  </a:lnTo>
                  <a:lnTo>
                    <a:pt x="2916866" y="2104421"/>
                  </a:lnTo>
                  <a:lnTo>
                    <a:pt x="2862500" y="2114668"/>
                  </a:lnTo>
                  <a:lnTo>
                    <a:pt x="2824135" y="2115949"/>
                  </a:lnTo>
                  <a:lnTo>
                    <a:pt x="2776564" y="2116132"/>
                  </a:lnTo>
                  <a:lnTo>
                    <a:pt x="239046" y="2116132"/>
                  </a:lnTo>
                  <a:lnTo>
                    <a:pt x="191477" y="2115949"/>
                  </a:lnTo>
                  <a:lnTo>
                    <a:pt x="153115" y="2114668"/>
                  </a:lnTo>
                  <a:lnTo>
                    <a:pt x="98750" y="2104421"/>
                  </a:lnTo>
                  <a:lnTo>
                    <a:pt x="45584" y="2070547"/>
                  </a:lnTo>
                  <a:lnTo>
                    <a:pt x="11714" y="2017383"/>
                  </a:lnTo>
                  <a:lnTo>
                    <a:pt x="1464" y="1963017"/>
                  </a:lnTo>
                  <a:lnTo>
                    <a:pt x="183" y="1924653"/>
                  </a:lnTo>
                  <a:lnTo>
                    <a:pt x="0" y="1877082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399957" y="6422465"/>
            <a:ext cx="2430780" cy="16637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차원</a:t>
            </a:r>
            <a:r>
              <a:rPr sz="3550" b="1" spc="-20" dirty="0">
                <a:latin typeface="Malgun Gothic"/>
                <a:ea typeface="Malgun Gothic"/>
                <a:cs typeface="Malgun Gothic"/>
              </a:rPr>
              <a:t> </a:t>
            </a:r>
            <a:r>
              <a:rPr sz="3550" b="1" spc="10" dirty="0">
                <a:latin typeface="Malgun Gothic"/>
                <a:ea typeface="Malgun Gothic"/>
                <a:cs typeface="Malgun Gothic"/>
              </a:rPr>
              <a:t>축소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2700" marR="5080" algn="ctr">
              <a:lnSpc>
                <a:spcPct val="122900"/>
              </a:lnSpc>
              <a:spcBef>
                <a:spcPts val="114"/>
              </a:spcBef>
            </a:pPr>
            <a:r>
              <a:rPr sz="2550" b="1" spc="-114" dirty="0">
                <a:latin typeface="Malgun Gothic"/>
                <a:ea typeface="Malgun Gothic"/>
                <a:cs typeface="Malgun Gothic"/>
              </a:rPr>
              <a:t>(Dimensionality  Reduction)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480395" y="1867580"/>
            <a:ext cx="2944495" cy="1116965"/>
            <a:chOff x="9480395" y="3201080"/>
            <a:chExt cx="2944495" cy="1116965"/>
          </a:xfrm>
        </p:grpSpPr>
        <p:sp>
          <p:nvSpPr>
            <p:cNvPr id="26" name="object 26"/>
            <p:cNvSpPr/>
            <p:nvPr/>
          </p:nvSpPr>
          <p:spPr>
            <a:xfrm>
              <a:off x="9485793" y="3206478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389" y="0"/>
                  </a:moveTo>
                  <a:lnTo>
                    <a:pt x="239050" y="0"/>
                  </a:lnTo>
                  <a:lnTo>
                    <a:pt x="191478" y="182"/>
                  </a:lnTo>
                  <a:lnTo>
                    <a:pt x="153114" y="1463"/>
                  </a:lnTo>
                  <a:lnTo>
                    <a:pt x="98748" y="11710"/>
                  </a:lnTo>
                  <a:lnTo>
                    <a:pt x="45584" y="45579"/>
                  </a:lnTo>
                  <a:lnTo>
                    <a:pt x="11710" y="98748"/>
                  </a:lnTo>
                  <a:lnTo>
                    <a:pt x="1463" y="153108"/>
                  </a:lnTo>
                  <a:lnTo>
                    <a:pt x="182" y="191468"/>
                  </a:lnTo>
                  <a:lnTo>
                    <a:pt x="0" y="239037"/>
                  </a:lnTo>
                  <a:lnTo>
                    <a:pt x="0" y="866675"/>
                  </a:lnTo>
                  <a:lnTo>
                    <a:pt x="182" y="914244"/>
                  </a:lnTo>
                  <a:lnTo>
                    <a:pt x="1463" y="952604"/>
                  </a:lnTo>
                  <a:lnTo>
                    <a:pt x="11710" y="1006964"/>
                  </a:lnTo>
                  <a:lnTo>
                    <a:pt x="45584" y="1060137"/>
                  </a:lnTo>
                  <a:lnTo>
                    <a:pt x="98748" y="1094002"/>
                  </a:lnTo>
                  <a:lnTo>
                    <a:pt x="153114" y="1104260"/>
                  </a:lnTo>
                  <a:lnTo>
                    <a:pt x="191478" y="1105542"/>
                  </a:lnTo>
                  <a:lnTo>
                    <a:pt x="239050" y="1105725"/>
                  </a:lnTo>
                  <a:lnTo>
                    <a:pt x="2694389" y="1105725"/>
                  </a:lnTo>
                  <a:lnTo>
                    <a:pt x="2741960" y="1105542"/>
                  </a:lnTo>
                  <a:lnTo>
                    <a:pt x="2780324" y="1104260"/>
                  </a:lnTo>
                  <a:lnTo>
                    <a:pt x="2834690" y="1094002"/>
                  </a:lnTo>
                  <a:lnTo>
                    <a:pt x="2887854" y="1060137"/>
                  </a:lnTo>
                  <a:lnTo>
                    <a:pt x="2921728" y="1006964"/>
                  </a:lnTo>
                  <a:lnTo>
                    <a:pt x="2931975" y="952604"/>
                  </a:lnTo>
                  <a:lnTo>
                    <a:pt x="2933256" y="914244"/>
                  </a:lnTo>
                  <a:lnTo>
                    <a:pt x="2933439" y="866675"/>
                  </a:lnTo>
                  <a:lnTo>
                    <a:pt x="2933439" y="239037"/>
                  </a:lnTo>
                  <a:lnTo>
                    <a:pt x="2933256" y="191468"/>
                  </a:lnTo>
                  <a:lnTo>
                    <a:pt x="2931975" y="153108"/>
                  </a:lnTo>
                  <a:lnTo>
                    <a:pt x="2921728" y="98748"/>
                  </a:lnTo>
                  <a:lnTo>
                    <a:pt x="2887854" y="45579"/>
                  </a:lnTo>
                  <a:lnTo>
                    <a:pt x="2834690" y="11710"/>
                  </a:lnTo>
                  <a:lnTo>
                    <a:pt x="2780324" y="1463"/>
                  </a:lnTo>
                  <a:lnTo>
                    <a:pt x="2741960" y="182"/>
                  </a:lnTo>
                  <a:lnTo>
                    <a:pt x="2694389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85793" y="3206478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120068" y="2155293"/>
            <a:ext cx="1865630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550" b="1" spc="10" dirty="0">
                <a:latin typeface="Malgun Gothic"/>
                <a:ea typeface="Malgun Gothic"/>
                <a:cs typeface="Malgun Gothic"/>
              </a:rPr>
              <a:t>머신러닝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112382" y="4204682"/>
            <a:ext cx="2944495" cy="1116965"/>
            <a:chOff x="15112382" y="5538182"/>
            <a:chExt cx="2944495" cy="1116965"/>
          </a:xfrm>
        </p:grpSpPr>
        <p:sp>
          <p:nvSpPr>
            <p:cNvPr id="30" name="object 30"/>
            <p:cNvSpPr/>
            <p:nvPr/>
          </p:nvSpPr>
          <p:spPr>
            <a:xfrm>
              <a:off x="15117780" y="5543580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451" y="0"/>
                  </a:moveTo>
                  <a:lnTo>
                    <a:pt x="238987" y="0"/>
                  </a:lnTo>
                  <a:lnTo>
                    <a:pt x="191438" y="183"/>
                  </a:lnTo>
                  <a:lnTo>
                    <a:pt x="153089" y="1465"/>
                  </a:lnTo>
                  <a:lnTo>
                    <a:pt x="98761" y="11723"/>
                  </a:lnTo>
                  <a:lnTo>
                    <a:pt x="45564" y="45587"/>
                  </a:lnTo>
                  <a:lnTo>
                    <a:pt x="11685" y="98761"/>
                  </a:lnTo>
                  <a:lnTo>
                    <a:pt x="1460" y="153120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2" y="914251"/>
                  </a:lnTo>
                  <a:lnTo>
                    <a:pt x="1460" y="952612"/>
                  </a:lnTo>
                  <a:lnTo>
                    <a:pt x="11685" y="1006976"/>
                  </a:lnTo>
                  <a:lnTo>
                    <a:pt x="45564" y="1060140"/>
                  </a:lnTo>
                  <a:lnTo>
                    <a:pt x="98761" y="1094014"/>
                  </a:lnTo>
                  <a:lnTo>
                    <a:pt x="153089" y="1104261"/>
                  </a:lnTo>
                  <a:lnTo>
                    <a:pt x="191438" y="1105542"/>
                  </a:lnTo>
                  <a:lnTo>
                    <a:pt x="238987" y="1105725"/>
                  </a:lnTo>
                  <a:lnTo>
                    <a:pt x="2694451" y="1105725"/>
                  </a:lnTo>
                  <a:lnTo>
                    <a:pt x="2742000" y="1105542"/>
                  </a:lnTo>
                  <a:lnTo>
                    <a:pt x="2780349" y="1104261"/>
                  </a:lnTo>
                  <a:lnTo>
                    <a:pt x="2834678" y="1094014"/>
                  </a:lnTo>
                  <a:lnTo>
                    <a:pt x="2887875" y="1060140"/>
                  </a:lnTo>
                  <a:lnTo>
                    <a:pt x="2921753" y="1006976"/>
                  </a:lnTo>
                  <a:lnTo>
                    <a:pt x="2931978" y="952612"/>
                  </a:lnTo>
                  <a:lnTo>
                    <a:pt x="2933256" y="914251"/>
                  </a:lnTo>
                  <a:lnTo>
                    <a:pt x="2933439" y="866687"/>
                  </a:lnTo>
                  <a:lnTo>
                    <a:pt x="2933439" y="239050"/>
                  </a:lnTo>
                  <a:lnTo>
                    <a:pt x="2933256" y="191480"/>
                  </a:lnTo>
                  <a:lnTo>
                    <a:pt x="2931978" y="153120"/>
                  </a:lnTo>
                  <a:lnTo>
                    <a:pt x="2921753" y="98761"/>
                  </a:lnTo>
                  <a:lnTo>
                    <a:pt x="2887875" y="45587"/>
                  </a:lnTo>
                  <a:lnTo>
                    <a:pt x="2834678" y="11723"/>
                  </a:lnTo>
                  <a:lnTo>
                    <a:pt x="2780349" y="1465"/>
                  </a:lnTo>
                  <a:lnTo>
                    <a:pt x="2742000" y="183"/>
                  </a:lnTo>
                  <a:lnTo>
                    <a:pt x="2694451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117780" y="5543579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5752055" y="4492407"/>
            <a:ext cx="196151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강화학습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4" name="object 34"/>
          <p:cNvSpPr/>
          <p:nvPr/>
        </p:nvSpPr>
        <p:spPr>
          <a:xfrm>
            <a:off x="4355502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4" y="0"/>
                </a:moveTo>
                <a:lnTo>
                  <a:pt x="239050" y="0"/>
                </a:lnTo>
                <a:lnTo>
                  <a:pt x="191478" y="183"/>
                </a:lnTo>
                <a:lnTo>
                  <a:pt x="153114" y="1465"/>
                </a:lnTo>
                <a:lnTo>
                  <a:pt x="122642" y="4945"/>
                </a:lnTo>
                <a:lnTo>
                  <a:pt x="98748" y="11723"/>
                </a:lnTo>
                <a:lnTo>
                  <a:pt x="45584" y="45586"/>
                </a:lnTo>
                <a:lnTo>
                  <a:pt x="11710" y="98748"/>
                </a:lnTo>
                <a:lnTo>
                  <a:pt x="1463" y="153119"/>
                </a:lnTo>
                <a:lnTo>
                  <a:pt x="182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2" y="1572836"/>
                </a:lnTo>
                <a:lnTo>
                  <a:pt x="1463" y="1611197"/>
                </a:lnTo>
                <a:lnTo>
                  <a:pt x="11710" y="1665561"/>
                </a:lnTo>
                <a:lnTo>
                  <a:pt x="45584" y="1718726"/>
                </a:lnTo>
                <a:lnTo>
                  <a:pt x="98748" y="1752600"/>
                </a:lnTo>
                <a:lnTo>
                  <a:pt x="153114" y="1762846"/>
                </a:lnTo>
                <a:lnTo>
                  <a:pt x="191478" y="1764127"/>
                </a:lnTo>
                <a:lnTo>
                  <a:pt x="239050" y="1764310"/>
                </a:lnTo>
                <a:lnTo>
                  <a:pt x="2776564" y="1764310"/>
                </a:lnTo>
                <a:lnTo>
                  <a:pt x="2824135" y="1764127"/>
                </a:lnTo>
                <a:lnTo>
                  <a:pt x="2862500" y="1762846"/>
                </a:lnTo>
                <a:lnTo>
                  <a:pt x="2916866" y="1752600"/>
                </a:lnTo>
                <a:lnTo>
                  <a:pt x="2970030" y="1718726"/>
                </a:lnTo>
                <a:lnTo>
                  <a:pt x="3003904" y="1665561"/>
                </a:lnTo>
                <a:lnTo>
                  <a:pt x="3014151" y="1611197"/>
                </a:lnTo>
                <a:lnTo>
                  <a:pt x="3015431" y="1572836"/>
                </a:lnTo>
                <a:lnTo>
                  <a:pt x="3015614" y="1525272"/>
                </a:lnTo>
                <a:lnTo>
                  <a:pt x="3015614" y="239050"/>
                </a:lnTo>
                <a:lnTo>
                  <a:pt x="3015431" y="191480"/>
                </a:lnTo>
                <a:lnTo>
                  <a:pt x="3014151" y="153119"/>
                </a:lnTo>
                <a:lnTo>
                  <a:pt x="3003904" y="98748"/>
                </a:lnTo>
                <a:lnTo>
                  <a:pt x="2970030" y="45586"/>
                </a:lnTo>
                <a:lnTo>
                  <a:pt x="2916866" y="11723"/>
                </a:lnTo>
                <a:lnTo>
                  <a:pt x="2862500" y="1465"/>
                </a:lnTo>
                <a:lnTo>
                  <a:pt x="2824135" y="183"/>
                </a:lnTo>
                <a:lnTo>
                  <a:pt x="2776564" y="0"/>
                </a:lnTo>
                <a:close/>
              </a:path>
            </a:pathLst>
          </a:custGeom>
          <a:solidFill>
            <a:srgbClr val="EEEFF9">
              <a:alpha val="100000"/>
            </a:srgbClr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45" name="object 35"/>
          <p:cNvSpPr/>
          <p:nvPr/>
        </p:nvSpPr>
        <p:spPr>
          <a:xfrm>
            <a:off x="4355502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solidFill>
            <a:srgbClr val="EEEFF9">
              <a:alpha val="100000"/>
            </a:srgbClr>
          </a:solidFill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46" name="object 36"/>
          <p:cNvSpPr/>
          <p:nvPr/>
        </p:nvSpPr>
        <p:spPr>
          <a:xfrm>
            <a:off x="7858290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4" y="0"/>
                </a:moveTo>
                <a:lnTo>
                  <a:pt x="239050" y="0"/>
                </a:lnTo>
                <a:lnTo>
                  <a:pt x="191478" y="183"/>
                </a:lnTo>
                <a:lnTo>
                  <a:pt x="153114" y="1465"/>
                </a:lnTo>
                <a:lnTo>
                  <a:pt x="122642" y="4945"/>
                </a:lnTo>
                <a:lnTo>
                  <a:pt x="98748" y="11723"/>
                </a:lnTo>
                <a:lnTo>
                  <a:pt x="45584" y="45586"/>
                </a:lnTo>
                <a:lnTo>
                  <a:pt x="11710" y="98748"/>
                </a:lnTo>
                <a:lnTo>
                  <a:pt x="1463" y="153119"/>
                </a:lnTo>
                <a:lnTo>
                  <a:pt x="182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2" y="1572836"/>
                </a:lnTo>
                <a:lnTo>
                  <a:pt x="1463" y="1611197"/>
                </a:lnTo>
                <a:lnTo>
                  <a:pt x="11710" y="1665561"/>
                </a:lnTo>
                <a:lnTo>
                  <a:pt x="45584" y="1718726"/>
                </a:lnTo>
                <a:lnTo>
                  <a:pt x="98748" y="1752600"/>
                </a:lnTo>
                <a:lnTo>
                  <a:pt x="153114" y="1762846"/>
                </a:lnTo>
                <a:lnTo>
                  <a:pt x="191478" y="1764127"/>
                </a:lnTo>
                <a:lnTo>
                  <a:pt x="239050" y="1764310"/>
                </a:lnTo>
                <a:lnTo>
                  <a:pt x="2776564" y="1764310"/>
                </a:lnTo>
                <a:lnTo>
                  <a:pt x="2824135" y="1764127"/>
                </a:lnTo>
                <a:lnTo>
                  <a:pt x="2862500" y="1762846"/>
                </a:lnTo>
                <a:lnTo>
                  <a:pt x="2916866" y="1752600"/>
                </a:lnTo>
                <a:lnTo>
                  <a:pt x="2970030" y="1718726"/>
                </a:lnTo>
                <a:lnTo>
                  <a:pt x="3003904" y="1665561"/>
                </a:lnTo>
                <a:lnTo>
                  <a:pt x="3014151" y="1611197"/>
                </a:lnTo>
                <a:lnTo>
                  <a:pt x="3015431" y="1572836"/>
                </a:lnTo>
                <a:lnTo>
                  <a:pt x="3015614" y="1525272"/>
                </a:lnTo>
                <a:lnTo>
                  <a:pt x="3015614" y="239050"/>
                </a:lnTo>
                <a:lnTo>
                  <a:pt x="3015431" y="191480"/>
                </a:lnTo>
                <a:lnTo>
                  <a:pt x="3014151" y="153119"/>
                </a:lnTo>
                <a:lnTo>
                  <a:pt x="3003904" y="98748"/>
                </a:lnTo>
                <a:lnTo>
                  <a:pt x="2970030" y="45586"/>
                </a:lnTo>
                <a:lnTo>
                  <a:pt x="2916866" y="11723"/>
                </a:lnTo>
                <a:lnTo>
                  <a:pt x="2862500" y="1465"/>
                </a:lnTo>
                <a:lnTo>
                  <a:pt x="2824135" y="183"/>
                </a:lnTo>
                <a:lnTo>
                  <a:pt x="2776564" y="0"/>
                </a:lnTo>
                <a:close/>
              </a:path>
            </a:pathLst>
          </a:custGeom>
          <a:solidFill>
            <a:srgbClr val="EEE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7"/>
          <p:cNvSpPr/>
          <p:nvPr/>
        </p:nvSpPr>
        <p:spPr>
          <a:xfrm>
            <a:off x="7858290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217761" y="6422465"/>
            <a:ext cx="2425700" cy="11861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클러스터링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67005">
              <a:lnSpc>
                <a:spcPct val="100000"/>
              </a:lnSpc>
              <a:spcBef>
                <a:spcPts val="815"/>
              </a:spcBef>
            </a:pPr>
            <a:r>
              <a:rPr sz="2550" b="1" spc="-130" dirty="0">
                <a:latin typeface="Malgun Gothic"/>
                <a:ea typeface="Malgun Gothic"/>
                <a:cs typeface="Malgun Gothic"/>
              </a:rPr>
              <a:t>(Clustering)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61" name="object 40"/>
          <p:cNvSpPr/>
          <p:nvPr/>
        </p:nvSpPr>
        <p:spPr>
          <a:xfrm>
            <a:off x="1088587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3" y="0"/>
                </a:moveTo>
                <a:lnTo>
                  <a:pt x="239049" y="0"/>
                </a:lnTo>
                <a:lnTo>
                  <a:pt x="191478" y="183"/>
                </a:lnTo>
                <a:lnTo>
                  <a:pt x="153115" y="1465"/>
                </a:lnTo>
                <a:lnTo>
                  <a:pt x="122645" y="4945"/>
                </a:lnTo>
                <a:lnTo>
                  <a:pt x="98751" y="11723"/>
                </a:lnTo>
                <a:lnTo>
                  <a:pt x="45584" y="45586"/>
                </a:lnTo>
                <a:lnTo>
                  <a:pt x="11714" y="98748"/>
                </a:lnTo>
                <a:lnTo>
                  <a:pt x="1464" y="153119"/>
                </a:lnTo>
                <a:lnTo>
                  <a:pt x="183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3" y="1572836"/>
                </a:lnTo>
                <a:lnTo>
                  <a:pt x="1464" y="1611197"/>
                </a:lnTo>
                <a:lnTo>
                  <a:pt x="11714" y="1665561"/>
                </a:lnTo>
                <a:lnTo>
                  <a:pt x="45584" y="1718726"/>
                </a:lnTo>
                <a:lnTo>
                  <a:pt x="98751" y="1752600"/>
                </a:lnTo>
                <a:lnTo>
                  <a:pt x="153115" y="1762846"/>
                </a:lnTo>
                <a:lnTo>
                  <a:pt x="191478" y="1764127"/>
                </a:lnTo>
                <a:lnTo>
                  <a:pt x="239049" y="1764310"/>
                </a:lnTo>
                <a:lnTo>
                  <a:pt x="2776563" y="1764310"/>
                </a:lnTo>
                <a:lnTo>
                  <a:pt x="2824134" y="1764127"/>
                </a:lnTo>
                <a:lnTo>
                  <a:pt x="2862498" y="1762846"/>
                </a:lnTo>
                <a:lnTo>
                  <a:pt x="2916864" y="1752600"/>
                </a:lnTo>
                <a:lnTo>
                  <a:pt x="2970029" y="1718726"/>
                </a:lnTo>
                <a:lnTo>
                  <a:pt x="3003903" y="1665561"/>
                </a:lnTo>
                <a:lnTo>
                  <a:pt x="3014149" y="1611197"/>
                </a:lnTo>
                <a:lnTo>
                  <a:pt x="3015430" y="1572836"/>
                </a:lnTo>
                <a:lnTo>
                  <a:pt x="3015613" y="1525272"/>
                </a:lnTo>
                <a:lnTo>
                  <a:pt x="3015613" y="239050"/>
                </a:lnTo>
                <a:lnTo>
                  <a:pt x="3015430" y="191480"/>
                </a:lnTo>
                <a:lnTo>
                  <a:pt x="3014149" y="153119"/>
                </a:lnTo>
                <a:lnTo>
                  <a:pt x="3003903" y="98748"/>
                </a:lnTo>
                <a:lnTo>
                  <a:pt x="2970029" y="45586"/>
                </a:lnTo>
                <a:lnTo>
                  <a:pt x="2916864" y="11723"/>
                </a:lnTo>
                <a:lnTo>
                  <a:pt x="2862498" y="1465"/>
                </a:lnTo>
                <a:lnTo>
                  <a:pt x="2824134" y="183"/>
                </a:lnTo>
                <a:lnTo>
                  <a:pt x="2776563" y="0"/>
                </a:lnTo>
                <a:close/>
              </a:path>
            </a:pathLst>
          </a:custGeom>
          <a:solidFill>
            <a:srgbClr val="CDF2E4">
              <a:alpha val="100000"/>
            </a:srgbClr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62" name="object 41"/>
          <p:cNvSpPr/>
          <p:nvPr/>
        </p:nvSpPr>
        <p:spPr>
          <a:xfrm>
            <a:off x="1088587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solidFill>
            <a:srgbClr val="CDF2E4">
              <a:alpha val="100000"/>
            </a:srgbClr>
          </a:solidFill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722871" y="6422465"/>
            <a:ext cx="2280920" cy="1186180"/>
          </a:xfrm>
          <a:prstGeom prst="rect">
            <a:avLst/>
          </a:prstGeom>
          <a:noFill/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분류</a:t>
            </a:r>
            <a:endParaRPr sz="3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550" b="1" spc="-114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(Classification)</a:t>
            </a:r>
            <a:endParaRPr sz="2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36615" y="6422465"/>
            <a:ext cx="2193290" cy="11861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회귀분석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550" b="1" spc="-125" dirty="0">
                <a:latin typeface="Malgun Gothic"/>
                <a:ea typeface="Malgun Gothic"/>
                <a:cs typeface="Malgun Gothic"/>
              </a:rPr>
              <a:t>(Regression)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8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object 9"/>
          <p:cNvSpPr/>
          <p:nvPr/>
        </p:nvSpPr>
        <p:spPr>
          <a:xfrm>
            <a:off x="1636809" y="8016642"/>
            <a:ext cx="1666718" cy="1040157"/>
          </a:xfrm>
          <a:custGeom>
            <a:avLst/>
            <a:gdLst/>
            <a:ahLst/>
            <a:cxnLst/>
            <a:rect l="l" t="t" r="r" b="b"/>
            <a:pathLst>
              <a:path w="1597660" h="1563370">
                <a:moveTo>
                  <a:pt x="1597337" y="0"/>
                </a:moveTo>
                <a:lnTo>
                  <a:pt x="0" y="1562922"/>
                </a:lnTo>
              </a:path>
            </a:pathLst>
          </a:custGeom>
          <a:ln w="25130">
            <a:solidFill>
              <a:srgbClr val="B8B7DC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50" name="object 34"/>
          <p:cNvSpPr/>
          <p:nvPr/>
        </p:nvSpPr>
        <p:spPr>
          <a:xfrm>
            <a:off x="3495108" y="9046223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4" y="0"/>
                </a:moveTo>
                <a:lnTo>
                  <a:pt x="239050" y="0"/>
                </a:lnTo>
                <a:lnTo>
                  <a:pt x="191478" y="183"/>
                </a:lnTo>
                <a:lnTo>
                  <a:pt x="153114" y="1465"/>
                </a:lnTo>
                <a:lnTo>
                  <a:pt x="122642" y="4945"/>
                </a:lnTo>
                <a:lnTo>
                  <a:pt x="98748" y="11723"/>
                </a:lnTo>
                <a:lnTo>
                  <a:pt x="45584" y="45586"/>
                </a:lnTo>
                <a:lnTo>
                  <a:pt x="11710" y="98748"/>
                </a:lnTo>
                <a:lnTo>
                  <a:pt x="1463" y="153119"/>
                </a:lnTo>
                <a:lnTo>
                  <a:pt x="182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2" y="1572836"/>
                </a:lnTo>
                <a:lnTo>
                  <a:pt x="1463" y="1611197"/>
                </a:lnTo>
                <a:lnTo>
                  <a:pt x="11710" y="1665561"/>
                </a:lnTo>
                <a:lnTo>
                  <a:pt x="45584" y="1718726"/>
                </a:lnTo>
                <a:lnTo>
                  <a:pt x="98748" y="1752600"/>
                </a:lnTo>
                <a:lnTo>
                  <a:pt x="153114" y="1762846"/>
                </a:lnTo>
                <a:lnTo>
                  <a:pt x="191478" y="1764127"/>
                </a:lnTo>
                <a:lnTo>
                  <a:pt x="239050" y="1764310"/>
                </a:lnTo>
                <a:lnTo>
                  <a:pt x="2776564" y="1764310"/>
                </a:lnTo>
                <a:lnTo>
                  <a:pt x="2824135" y="1764127"/>
                </a:lnTo>
                <a:lnTo>
                  <a:pt x="2862500" y="1762846"/>
                </a:lnTo>
                <a:lnTo>
                  <a:pt x="2916866" y="1752600"/>
                </a:lnTo>
                <a:lnTo>
                  <a:pt x="2970030" y="1718726"/>
                </a:lnTo>
                <a:lnTo>
                  <a:pt x="3003904" y="1665561"/>
                </a:lnTo>
                <a:lnTo>
                  <a:pt x="3014151" y="1611197"/>
                </a:lnTo>
                <a:lnTo>
                  <a:pt x="3015431" y="1572836"/>
                </a:lnTo>
                <a:lnTo>
                  <a:pt x="3015614" y="1525272"/>
                </a:lnTo>
                <a:lnTo>
                  <a:pt x="3015614" y="239050"/>
                </a:lnTo>
                <a:lnTo>
                  <a:pt x="3015431" y="191480"/>
                </a:lnTo>
                <a:lnTo>
                  <a:pt x="3014151" y="153119"/>
                </a:lnTo>
                <a:lnTo>
                  <a:pt x="3003904" y="98748"/>
                </a:lnTo>
                <a:lnTo>
                  <a:pt x="2970030" y="45586"/>
                </a:lnTo>
                <a:lnTo>
                  <a:pt x="2916866" y="11723"/>
                </a:lnTo>
                <a:lnTo>
                  <a:pt x="2862500" y="1465"/>
                </a:lnTo>
                <a:lnTo>
                  <a:pt x="2824135" y="183"/>
                </a:lnTo>
                <a:lnTo>
                  <a:pt x="2776564" y="0"/>
                </a:lnTo>
                <a:close/>
              </a:path>
            </a:pathLst>
          </a:custGeom>
          <a:solidFill>
            <a:srgbClr val="CDF2E4">
              <a:alpha val="100000"/>
            </a:srgbClr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51" name="object 35"/>
          <p:cNvSpPr/>
          <p:nvPr/>
        </p:nvSpPr>
        <p:spPr>
          <a:xfrm>
            <a:off x="3495108" y="9046223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53" name="object 41"/>
          <p:cNvSpPr/>
          <p:nvPr/>
        </p:nvSpPr>
        <p:spPr>
          <a:xfrm>
            <a:off x="288736" y="905193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solidFill>
            <a:srgbClr val="CDF2E4">
              <a:alpha val="100000"/>
            </a:srgbClr>
          </a:solidFill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57" name="object 42"/>
          <p:cNvSpPr txBox="1"/>
          <p:nvPr/>
        </p:nvSpPr>
        <p:spPr>
          <a:xfrm>
            <a:off x="3911341" y="9261550"/>
            <a:ext cx="2280920" cy="13881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다중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회귀</a:t>
            </a:r>
            <a:endParaRPr sz="2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58" name="prstName"/>
          <p:cNvCxnSpPr/>
          <p:nvPr/>
        </p:nvCxnSpPr>
        <p:spPr>
          <a:xfrm>
            <a:off x="3303362" y="8016642"/>
            <a:ext cx="1775204" cy="106505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bject 42"/>
          <p:cNvSpPr txBox="1"/>
          <p:nvPr/>
        </p:nvSpPr>
        <p:spPr>
          <a:xfrm>
            <a:off x="755422" y="9219640"/>
            <a:ext cx="2280920" cy="13385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단순</a:t>
            </a:r>
            <a:endParaRPr lang="en-US" altLang="ko-KR" sz="3550" b="1" spc="10" dirty="0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회귀</a:t>
            </a:r>
            <a:endParaRPr sz="2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3" name="object 3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8737" y="2122732"/>
            <a:ext cx="9257030" cy="7289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105"/>
              </a:spcBef>
            </a:pPr>
            <a:r>
              <a:rPr sz="3950" b="1" spc="-7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가정해보기</a:t>
            </a:r>
            <a:endParaRPr lang="en-US" altLang="ko-KR" sz="3550" b="1" spc="10" dirty="0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marL="567690">
              <a:lnSpc>
                <a:spcPct val="100000"/>
              </a:lnSpc>
              <a:spcBef>
                <a:spcPts val="105"/>
              </a:spcBef>
            </a:pPr>
            <a:endParaRPr sz="3950" b="1">
              <a:latin typeface="Malgun Gothic"/>
              <a:ea typeface="Malgun Gothic"/>
              <a:cs typeface="Malgun Gothic"/>
            </a:endParaRPr>
          </a:p>
          <a:p>
            <a:pPr lvl="0">
              <a:lnSpc>
                <a:spcPct val="140000"/>
              </a:lnSpc>
              <a:defRPr/>
            </a:pP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아이스크림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가게를</a:t>
            </a:r>
            <a:endParaRPr lang="en-US" altLang="ko-KR" sz="3550" b="1" spc="-30" dirty="0">
              <a:solidFill>
                <a:srgbClr val="151618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lnSpc>
                <a:spcPct val="140000"/>
              </a:lnSpc>
              <a:defRPr/>
            </a:pP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운영하는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주인이라고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가정해보자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. </a:t>
            </a:r>
            <a:endParaRPr lang="en-US" altLang="ko-KR" sz="3550" b="1" spc="10" dirty="0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lnSpc>
                <a:spcPct val="140000"/>
              </a:lnSpc>
              <a:defRPr/>
            </a:pPr>
            <a:endParaRPr lang="en-US" altLang="ko-KR" sz="3550" b="1" spc="-30" dirty="0">
              <a:solidFill>
                <a:srgbClr val="151618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lnSpc>
                <a:spcPct val="140000"/>
              </a:lnSpc>
              <a:defRPr/>
            </a:pP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판매용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아이스크림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주문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시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, </a:t>
            </a:r>
          </a:p>
          <a:p>
            <a:pPr lvl="0">
              <a:lnSpc>
                <a:spcPct val="140000"/>
              </a:lnSpc>
              <a:defRPr/>
            </a:pPr>
            <a:r>
              <a:rPr lang="ko-KR" altLang="en-US" sz="3550" b="1" spc="-30" dirty="0">
                <a:solidFill>
                  <a:srgbClr val="42C7F1"/>
                </a:solidFill>
                <a:latin typeface="Malgun Gothic"/>
                <a:ea typeface="Malgun Gothic"/>
                <a:cs typeface="Malgun Gothic"/>
              </a:rPr>
              <a:t>예상되는</a:t>
            </a:r>
            <a:r>
              <a:rPr lang="en-US" altLang="ko-KR" sz="3550" b="1" spc="-30" dirty="0">
                <a:solidFill>
                  <a:srgbClr val="42C7F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42C7F1"/>
                </a:solidFill>
                <a:latin typeface="Malgun Gothic"/>
                <a:ea typeface="Malgun Gothic"/>
                <a:cs typeface="Malgun Gothic"/>
              </a:rPr>
              <a:t>실제</a:t>
            </a:r>
            <a:r>
              <a:rPr lang="en-US" altLang="ko-KR" sz="3550" b="1" spc="-30" dirty="0">
                <a:solidFill>
                  <a:srgbClr val="42C7F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42C7F1"/>
                </a:solidFill>
                <a:latin typeface="Malgun Gothic"/>
                <a:ea typeface="Malgun Gothic"/>
                <a:cs typeface="Malgun Gothic"/>
              </a:rPr>
              <a:t>판매량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만큼만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주문을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원한다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.</a:t>
            </a:r>
            <a:endParaRPr lang="en-US" altLang="ko-KR" sz="3550" b="1" spc="10" dirty="0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lnSpc>
                <a:spcPct val="140000"/>
              </a:lnSpc>
              <a:defRPr/>
            </a:pPr>
            <a:endParaRPr lang="en-US" altLang="ko-KR" sz="3550" b="1" spc="-30" dirty="0">
              <a:solidFill>
                <a:srgbClr val="151618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lnSpc>
                <a:spcPct val="140000"/>
              </a:lnSpc>
              <a:defRPr/>
            </a:pP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이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때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만약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42C7F1"/>
                </a:solidFill>
                <a:latin typeface="Malgun Gothic"/>
                <a:ea typeface="Malgun Gothic"/>
                <a:cs typeface="Malgun Gothic"/>
              </a:rPr>
              <a:t>평균</a:t>
            </a:r>
            <a:r>
              <a:rPr lang="en-US" altLang="ko-KR" sz="3550" b="1" spc="-30" dirty="0">
                <a:solidFill>
                  <a:srgbClr val="42C7F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42C7F1"/>
                </a:solidFill>
                <a:latin typeface="Malgun Gothic"/>
                <a:ea typeface="Malgun Gothic"/>
                <a:cs typeface="Malgun Gothic"/>
              </a:rPr>
              <a:t>기온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을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활용하여</a:t>
            </a:r>
            <a:endParaRPr lang="en-US" altLang="ko-KR" sz="3550" b="1" spc="-30" dirty="0">
              <a:solidFill>
                <a:srgbClr val="151618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lnSpc>
                <a:spcPct val="140000"/>
              </a:lnSpc>
              <a:defRPr/>
            </a:pPr>
            <a:r>
              <a:rPr lang="ko-KR" altLang="en-US" sz="3550" b="1" spc="-30" dirty="0">
                <a:solidFill>
                  <a:srgbClr val="203A7B"/>
                </a:solidFill>
                <a:latin typeface="Malgun Gothic"/>
                <a:ea typeface="Malgun Gothic"/>
                <a:cs typeface="Malgun Gothic"/>
              </a:rPr>
              <a:t>미래</a:t>
            </a:r>
            <a:r>
              <a:rPr lang="en-US" altLang="ko-KR" sz="3550" b="1" spc="-30" dirty="0">
                <a:solidFill>
                  <a:srgbClr val="203A7B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203A7B"/>
                </a:solidFill>
                <a:latin typeface="Malgun Gothic"/>
                <a:ea typeface="Malgun Gothic"/>
                <a:cs typeface="Malgun Gothic"/>
              </a:rPr>
              <a:t>판매량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을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예측할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수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있다면</a:t>
            </a:r>
            <a:r>
              <a:rPr lang="en-US" altLang="ko-KR" sz="3550" b="1" spc="-3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?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8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24506" y="3702476"/>
            <a:ext cx="8957875" cy="6316196"/>
          </a:xfrm>
          <a:prstGeom prst="rect">
            <a:avLst/>
          </a:prstGeom>
        </p:spPr>
      </p:pic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회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 </a:t>
            </a: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6209" y="4132833"/>
            <a:ext cx="3839210" cy="570230"/>
          </a:xfrm>
          <a:custGeom>
            <a:avLst/>
            <a:gdLst/>
            <a:ahLst/>
            <a:cxnLst/>
            <a:rect l="l" t="t" r="r" b="b"/>
            <a:pathLst>
              <a:path w="3839210" h="570229">
                <a:moveTo>
                  <a:pt x="3838714" y="0"/>
                </a:moveTo>
                <a:lnTo>
                  <a:pt x="0" y="0"/>
                </a:lnTo>
                <a:lnTo>
                  <a:pt x="0" y="569854"/>
                </a:lnTo>
                <a:lnTo>
                  <a:pt x="3838714" y="569854"/>
                </a:lnTo>
                <a:lnTo>
                  <a:pt x="3838714" y="0"/>
                </a:lnTo>
                <a:close/>
              </a:path>
            </a:pathLst>
          </a:custGeom>
          <a:solidFill>
            <a:srgbClr val="ED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413" y="4132833"/>
            <a:ext cx="2694305" cy="570230"/>
          </a:xfrm>
          <a:custGeom>
            <a:avLst/>
            <a:gdLst/>
            <a:ahLst/>
            <a:cxnLst/>
            <a:rect l="l" t="t" r="r" b="b"/>
            <a:pathLst>
              <a:path w="2694304" h="570229">
                <a:moveTo>
                  <a:pt x="2693836" y="0"/>
                </a:moveTo>
                <a:lnTo>
                  <a:pt x="0" y="0"/>
                </a:lnTo>
                <a:lnTo>
                  <a:pt x="0" y="569854"/>
                </a:lnTo>
                <a:lnTo>
                  <a:pt x="2693836" y="569854"/>
                </a:lnTo>
                <a:lnTo>
                  <a:pt x="2693836" y="0"/>
                </a:lnTo>
                <a:close/>
              </a:path>
            </a:pathLst>
          </a:custGeom>
          <a:solidFill>
            <a:srgbClr val="DCF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634" y="4130868"/>
            <a:ext cx="11119485" cy="2125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lvl="0">
              <a:lnSpc>
                <a:spcPct val="140000"/>
              </a:lnSpc>
              <a:defRPr/>
            </a:pP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-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데이터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: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과거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평균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기온과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그에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따른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아이스크림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판매량</a:t>
            </a:r>
            <a:endParaRPr lang="en-US" altLang="ko-KR" sz="3300" b="1" spc="-40" dirty="0">
              <a:solidFill>
                <a:srgbClr val="151618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lnSpc>
                <a:spcPct val="140000"/>
              </a:lnSpc>
              <a:defRPr/>
            </a:pP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-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가정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: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평균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기온과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판매량은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선형적인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관계를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가지고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있음</a:t>
            </a:r>
            <a:endParaRPr lang="en-US" altLang="ko-KR" sz="3300" b="1" spc="-40" dirty="0">
              <a:solidFill>
                <a:srgbClr val="151618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lnSpc>
                <a:spcPct val="140000"/>
              </a:lnSpc>
              <a:defRPr/>
            </a:pP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-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목표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: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평균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기온에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따른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아이스크림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판매량</a:t>
            </a:r>
            <a:r>
              <a:rPr lang="en-US" altLang="ko-KR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예측하기</a:t>
            </a:r>
            <a:endParaRPr sz="33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7" name="object 7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2646" y="2122732"/>
            <a:ext cx="6320155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4040">
              <a:lnSpc>
                <a:spcPct val="100000"/>
              </a:lnSpc>
              <a:spcBef>
                <a:spcPts val="105"/>
              </a:spcBef>
            </a:pPr>
            <a:r>
              <a:rPr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문제 </a:t>
            </a:r>
            <a:r>
              <a:rPr sz="3950" b="1" spc="-50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정의와 </a:t>
            </a:r>
            <a:r>
              <a:rPr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해결</a:t>
            </a:r>
            <a:r>
              <a:rPr sz="3950" b="1" spc="-434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950" b="1" spc="-7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방안</a:t>
            </a:r>
            <a:endParaRPr sz="2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8583" y="3428391"/>
            <a:ext cx="27749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i="1" spc="5" dirty="0">
                <a:solidFill>
                  <a:srgbClr val="3AB6BC"/>
                </a:solidFill>
                <a:latin typeface="STIXGeneral"/>
                <a:cs typeface="STIXGeneral"/>
              </a:rPr>
              <a:t>Y</a:t>
            </a:r>
            <a:endParaRPr sz="3550">
              <a:latin typeface="STIXGeneral"/>
              <a:cs typeface="STIXGener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033359" y="4063252"/>
          <a:ext cx="7754892" cy="4221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lang="ko-KR" altLang="en-US" sz="2750" b="1" spc="40" dirty="0">
                          <a:solidFill>
                            <a:srgbClr val="524FA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평균</a:t>
                      </a:r>
                      <a:r>
                        <a:rPr lang="en-US" altLang="ko-KR" sz="2750" b="1" spc="40" dirty="0">
                          <a:solidFill>
                            <a:srgbClr val="524FA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2750" b="1" spc="40" dirty="0">
                          <a:solidFill>
                            <a:srgbClr val="524FA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기온</a:t>
                      </a:r>
                      <a:r>
                        <a:rPr lang="en-US" altLang="ko-KR" sz="2750" b="1" spc="40" dirty="0">
                          <a:solidFill>
                            <a:srgbClr val="524FA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(° C) </a:t>
                      </a:r>
                      <a:endParaRPr sz="2750" b="1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CACAED"/>
                      </a:solidFill>
                      <a:prstDash val="solid"/>
                    </a:lnL>
                    <a:lnR w="12700">
                      <a:solidFill>
                        <a:srgbClr val="CACAED"/>
                      </a:solidFill>
                      <a:prstDash val="solid"/>
                    </a:lnR>
                    <a:lnT w="12700">
                      <a:solidFill>
                        <a:srgbClr val="CACAED"/>
                      </a:solidFill>
                      <a:prstDash val="solid"/>
                    </a:lnT>
                    <a:lnB w="12700">
                      <a:solidFill>
                        <a:srgbClr val="CACAED"/>
                      </a:solidFill>
                      <a:prstDash val="solid"/>
                    </a:lnB>
                    <a:solidFill>
                      <a:srgbClr val="EE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lang="ko-KR" altLang="en-US" sz="2750" b="1" spc="15" dirty="0">
                          <a:solidFill>
                            <a:srgbClr val="3AB6BC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아이스크림</a:t>
                      </a:r>
                      <a:r>
                        <a:rPr lang="en-US" altLang="ko-KR" sz="2750" b="1" spc="15" dirty="0">
                          <a:solidFill>
                            <a:srgbClr val="3AB6BC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2750" b="1" spc="15" dirty="0">
                          <a:solidFill>
                            <a:srgbClr val="3AB6BC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판매량</a:t>
                      </a:r>
                      <a:r>
                        <a:rPr lang="en-US" altLang="ko-KR" sz="2750" b="1" spc="15" dirty="0">
                          <a:solidFill>
                            <a:srgbClr val="3AB6BC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(</a:t>
                      </a:r>
                      <a:r>
                        <a:rPr lang="ko-KR" altLang="en-US" sz="2750" b="1" spc="15" dirty="0">
                          <a:solidFill>
                            <a:srgbClr val="3AB6BC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만개</a:t>
                      </a:r>
                      <a:r>
                        <a:rPr lang="en-US" altLang="ko-KR" sz="2750" b="1" spc="15" dirty="0">
                          <a:solidFill>
                            <a:srgbClr val="3AB6BC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)</a:t>
                      </a:r>
                      <a:endParaRPr sz="2750" b="1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CACAED"/>
                      </a:solidFill>
                      <a:prstDash val="solid"/>
                    </a:lnL>
                    <a:lnR w="12700">
                      <a:solidFill>
                        <a:srgbClr val="CACAED"/>
                      </a:solidFill>
                      <a:prstDash val="solid"/>
                    </a:lnR>
                    <a:lnT w="12700">
                      <a:solidFill>
                        <a:srgbClr val="CACAED"/>
                      </a:solidFill>
                      <a:prstDash val="solid"/>
                    </a:lnT>
                    <a:lnB w="12700">
                      <a:solidFill>
                        <a:srgbClr val="CACAED"/>
                      </a:solidFill>
                      <a:prstDash val="solid"/>
                    </a:lnB>
                    <a:solidFill>
                      <a:srgbClr val="D7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lang="en-US" altLang="ko-KR" sz="2750" b="1" dirty="0">
                          <a:latin typeface="Malgun Gothic"/>
                          <a:ea typeface="Malgun Gothic"/>
                          <a:cs typeface="Malgun Gothic"/>
                        </a:rPr>
                        <a:t>10</a:t>
                      </a:r>
                      <a:endParaRPr sz="2750" b="1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CACAED"/>
                      </a:solidFill>
                      <a:prstDash val="solid"/>
                    </a:lnL>
                    <a:lnR w="12700">
                      <a:solidFill>
                        <a:srgbClr val="CACAED"/>
                      </a:solidFill>
                      <a:prstDash val="solid"/>
                    </a:lnR>
                    <a:lnT w="12700">
                      <a:solidFill>
                        <a:srgbClr val="CACAED"/>
                      </a:solidFill>
                      <a:prstDash val="solid"/>
                    </a:lnT>
                    <a:lnB w="12700">
                      <a:solidFill>
                        <a:srgbClr val="CACA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lang="en-US" altLang="ko-KR" sz="2750" b="1" spc="-90" dirty="0">
                          <a:latin typeface="Malgun Gothic"/>
                          <a:ea typeface="Malgun Gothic"/>
                          <a:cs typeface="Malgun Gothic"/>
                        </a:rPr>
                        <a:t>40</a:t>
                      </a:r>
                      <a:endParaRPr sz="2750" b="1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CACAED"/>
                      </a:solidFill>
                      <a:prstDash val="solid"/>
                    </a:lnL>
                    <a:lnR w="12700">
                      <a:solidFill>
                        <a:srgbClr val="CACAED"/>
                      </a:solidFill>
                      <a:prstDash val="solid"/>
                    </a:lnR>
                    <a:lnT w="12700">
                      <a:solidFill>
                        <a:srgbClr val="CACAED"/>
                      </a:solidFill>
                      <a:prstDash val="solid"/>
                    </a:lnT>
                    <a:lnB w="12700">
                      <a:solidFill>
                        <a:srgbClr val="CACA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lang="en-US" altLang="ko-KR" sz="2750" b="1" dirty="0">
                          <a:latin typeface="Malgun Gothic"/>
                          <a:ea typeface="Malgun Gothic"/>
                          <a:cs typeface="Malgun Gothic"/>
                        </a:rPr>
                        <a:t>13 </a:t>
                      </a:r>
                      <a:endParaRPr sz="2750" b="1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CACAED"/>
                      </a:solidFill>
                      <a:prstDash val="solid"/>
                    </a:lnL>
                    <a:lnR w="12700">
                      <a:solidFill>
                        <a:srgbClr val="CACAED"/>
                      </a:solidFill>
                      <a:prstDash val="solid"/>
                    </a:lnR>
                    <a:lnT w="12700">
                      <a:solidFill>
                        <a:srgbClr val="CACAED"/>
                      </a:solidFill>
                      <a:prstDash val="solid"/>
                    </a:lnT>
                    <a:lnB w="12700">
                      <a:solidFill>
                        <a:srgbClr val="CACA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lang="en-US" altLang="ko-KR" sz="2750" b="1" spc="-185" dirty="0">
                          <a:latin typeface="Malgun Gothic"/>
                          <a:ea typeface="Malgun Gothic"/>
                          <a:cs typeface="Malgun Gothic"/>
                        </a:rPr>
                        <a:t>52.3</a:t>
                      </a:r>
                      <a:endParaRPr sz="2750" b="1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CACAED"/>
                      </a:solidFill>
                      <a:prstDash val="solid"/>
                    </a:lnL>
                    <a:lnR w="12700">
                      <a:solidFill>
                        <a:srgbClr val="CACAED"/>
                      </a:solidFill>
                      <a:prstDash val="solid"/>
                    </a:lnR>
                    <a:lnT w="12700">
                      <a:solidFill>
                        <a:srgbClr val="CACAED"/>
                      </a:solidFill>
                      <a:prstDash val="solid"/>
                    </a:lnT>
                    <a:lnB w="12700">
                      <a:solidFill>
                        <a:srgbClr val="CACA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lang="en-US" altLang="ko-KR" sz="2750" b="1" dirty="0">
                          <a:latin typeface="Malgun Gothic"/>
                          <a:ea typeface="Malgun Gothic"/>
                          <a:cs typeface="Malgun Gothic"/>
                        </a:rPr>
                        <a:t>20</a:t>
                      </a:r>
                      <a:endParaRPr sz="2750" b="1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CACAED"/>
                      </a:solidFill>
                      <a:prstDash val="solid"/>
                    </a:lnL>
                    <a:lnR w="12700">
                      <a:solidFill>
                        <a:srgbClr val="CACAED"/>
                      </a:solidFill>
                      <a:prstDash val="solid"/>
                    </a:lnR>
                    <a:lnT w="12700">
                      <a:solidFill>
                        <a:srgbClr val="CACAED"/>
                      </a:solidFill>
                      <a:prstDash val="solid"/>
                    </a:lnT>
                    <a:lnB w="12700">
                      <a:solidFill>
                        <a:srgbClr val="CACA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lang="en-US" altLang="ko-KR" sz="2750" b="1" spc="-90" dirty="0">
                          <a:latin typeface="Malgun Gothic"/>
                          <a:ea typeface="Malgun Gothic"/>
                          <a:cs typeface="Malgun Gothic"/>
                        </a:rPr>
                        <a:t>60.5</a:t>
                      </a:r>
                      <a:endParaRPr sz="2750" b="1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CACAED"/>
                      </a:solidFill>
                      <a:prstDash val="solid"/>
                    </a:lnL>
                    <a:lnR w="12700">
                      <a:solidFill>
                        <a:srgbClr val="CACAED"/>
                      </a:solidFill>
                      <a:prstDash val="solid"/>
                    </a:lnR>
                    <a:lnT w="12700">
                      <a:solidFill>
                        <a:srgbClr val="CACAED"/>
                      </a:solidFill>
                      <a:prstDash val="solid"/>
                    </a:lnT>
                    <a:lnB w="12700">
                      <a:solidFill>
                        <a:srgbClr val="CACA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lang="en-US" altLang="ko-KR" sz="2750" b="1" dirty="0">
                          <a:latin typeface="Malgun Gothic"/>
                          <a:ea typeface="Malgun Gothic"/>
                          <a:cs typeface="Malgun Gothic"/>
                        </a:rPr>
                        <a:t>25 </a:t>
                      </a:r>
                      <a:endParaRPr sz="2750" b="1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CACAED"/>
                      </a:solidFill>
                      <a:prstDash val="solid"/>
                    </a:lnL>
                    <a:lnR w="12700">
                      <a:solidFill>
                        <a:srgbClr val="CACAED"/>
                      </a:solidFill>
                      <a:prstDash val="solid"/>
                    </a:lnR>
                    <a:lnT w="12700">
                      <a:solidFill>
                        <a:srgbClr val="CACAED"/>
                      </a:solidFill>
                      <a:prstDash val="solid"/>
                    </a:lnT>
                    <a:lnB w="12700">
                      <a:solidFill>
                        <a:srgbClr val="CACA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lang="en-US" altLang="ko-KR" sz="2750" b="1" spc="-90" dirty="0">
                          <a:latin typeface="Malgun Gothic"/>
                          <a:ea typeface="Malgun Gothic"/>
                          <a:cs typeface="Malgun Gothic"/>
                        </a:rPr>
                        <a:t>80</a:t>
                      </a:r>
                      <a:endParaRPr sz="2750" b="1"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CACAED"/>
                      </a:solidFill>
                      <a:prstDash val="solid"/>
                    </a:lnL>
                    <a:lnR w="12700">
                      <a:solidFill>
                        <a:srgbClr val="CACAED"/>
                      </a:solidFill>
                      <a:prstDash val="solid"/>
                    </a:lnR>
                    <a:lnT w="12700">
                      <a:solidFill>
                        <a:srgbClr val="CACAED"/>
                      </a:solidFill>
                      <a:prstDash val="solid"/>
                    </a:lnT>
                    <a:lnB w="12700">
                      <a:solidFill>
                        <a:srgbClr val="CACA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2026762" y="4076973"/>
            <a:ext cx="3718862" cy="4164329"/>
          </a:xfrm>
          <a:custGeom>
            <a:avLst/>
            <a:gdLst/>
            <a:ahLst/>
            <a:cxnLst/>
            <a:rect l="l" t="t" r="r" b="b"/>
            <a:pathLst>
              <a:path w="3615055" h="4164329">
                <a:moveTo>
                  <a:pt x="109475" y="0"/>
                </a:moveTo>
                <a:lnTo>
                  <a:pt x="3505036" y="0"/>
                </a:lnTo>
                <a:lnTo>
                  <a:pt x="3526816" y="83"/>
                </a:lnTo>
                <a:lnTo>
                  <a:pt x="3569281" y="5364"/>
                </a:lnTo>
                <a:lnTo>
                  <a:pt x="3602673" y="32129"/>
                </a:lnTo>
                <a:lnTo>
                  <a:pt x="3613832" y="70121"/>
                </a:lnTo>
                <a:lnTo>
                  <a:pt x="3614503" y="109475"/>
                </a:lnTo>
                <a:lnTo>
                  <a:pt x="3614503" y="4054544"/>
                </a:lnTo>
                <a:lnTo>
                  <a:pt x="3613832" y="4093901"/>
                </a:lnTo>
                <a:lnTo>
                  <a:pt x="3602673" y="4131894"/>
                </a:lnTo>
                <a:lnTo>
                  <a:pt x="3569281" y="4158658"/>
                </a:lnTo>
                <a:lnTo>
                  <a:pt x="3526816" y="4163940"/>
                </a:lnTo>
                <a:lnTo>
                  <a:pt x="3505036" y="4164023"/>
                </a:lnTo>
                <a:lnTo>
                  <a:pt x="109475" y="4164023"/>
                </a:lnTo>
                <a:lnTo>
                  <a:pt x="70121" y="4163353"/>
                </a:lnTo>
                <a:lnTo>
                  <a:pt x="32129" y="4152189"/>
                </a:lnTo>
                <a:lnTo>
                  <a:pt x="5364" y="4118802"/>
                </a:lnTo>
                <a:lnTo>
                  <a:pt x="83" y="4076331"/>
                </a:lnTo>
                <a:lnTo>
                  <a:pt x="0" y="4054544"/>
                </a:lnTo>
                <a:lnTo>
                  <a:pt x="0" y="109475"/>
                </a:lnTo>
                <a:lnTo>
                  <a:pt x="670" y="70121"/>
                </a:lnTo>
                <a:lnTo>
                  <a:pt x="11832" y="32129"/>
                </a:lnTo>
                <a:lnTo>
                  <a:pt x="45224" y="5364"/>
                </a:lnTo>
                <a:lnTo>
                  <a:pt x="87690" y="83"/>
                </a:lnTo>
                <a:lnTo>
                  <a:pt x="109475" y="0"/>
                </a:lnTo>
                <a:close/>
              </a:path>
            </a:pathLst>
          </a:custGeom>
          <a:ln w="50260">
            <a:solidFill>
              <a:srgbClr val="7979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432380" y="3323411"/>
            <a:ext cx="291465" cy="59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i="1" spc="5" dirty="0">
                <a:solidFill>
                  <a:srgbClr val="3AB6BC"/>
                </a:solidFill>
                <a:latin typeface="STIXGeneral"/>
                <a:cs typeface="STIXGeneral"/>
              </a:rPr>
              <a:t>Y</a:t>
            </a:r>
            <a:endParaRPr sz="3750">
              <a:latin typeface="STIXGeneral"/>
              <a:cs typeface="STIXGener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2437" y="3449676"/>
            <a:ext cx="287020" cy="538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i="1" spc="5" dirty="0">
                <a:solidFill>
                  <a:srgbClr val="524FA1"/>
                </a:solidFill>
                <a:latin typeface="STIXGeneral"/>
                <a:cs typeface="STIXGeneral"/>
              </a:rPr>
              <a:t>X</a:t>
            </a:r>
            <a:endParaRPr sz="3350">
              <a:latin typeface="STIXGeneral"/>
              <a:cs typeface="STIXGener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6689" y="3332130"/>
            <a:ext cx="30226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i="1" spc="5" dirty="0">
                <a:solidFill>
                  <a:srgbClr val="524FA1"/>
                </a:solidFill>
                <a:latin typeface="STIXGeneral"/>
                <a:cs typeface="STIXGeneral"/>
              </a:rPr>
              <a:t>X</a:t>
            </a:r>
            <a:endParaRPr sz="3550">
              <a:latin typeface="STIXGeneral"/>
              <a:cs typeface="STIXGeneral"/>
            </a:endParaRPr>
          </a:p>
        </p:txBody>
      </p:sp>
      <p:sp>
        <p:nvSpPr>
          <p:cNvPr id="17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"/>
          <p:cNvSpPr txBox="1"/>
          <p:nvPr/>
        </p:nvSpPr>
        <p:spPr>
          <a:xfrm>
            <a:off x="909199" y="3202940"/>
            <a:ext cx="3175000" cy="531495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marL="288925" indent="-251460">
              <a:lnSpc>
                <a:spcPct val="100000"/>
              </a:lnSpc>
              <a:spcBef>
                <a:spcPts val="4605"/>
              </a:spcBef>
              <a:buSzPct val="79661"/>
              <a:buChar char="•"/>
              <a:tabLst>
                <a:tab pos="288925" algn="l"/>
                <a:tab pos="289560" algn="l"/>
              </a:tabLst>
            </a:pPr>
            <a:r>
              <a:rPr sz="3400" b="1" spc="-15" dirty="0">
                <a:solidFill>
                  <a:srgbClr val="7979D9"/>
                </a:solidFill>
                <a:latin typeface="Malgun Gothic"/>
                <a:ea typeface="Malgun Gothic"/>
                <a:cs typeface="Malgun Gothic"/>
              </a:rPr>
              <a:t>문제</a:t>
            </a:r>
            <a:r>
              <a:rPr sz="3400" b="1" spc="-114" dirty="0">
                <a:solidFill>
                  <a:srgbClr val="7979D9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400" b="1" spc="-45" dirty="0">
                <a:solidFill>
                  <a:srgbClr val="7979D9"/>
                </a:solidFill>
                <a:latin typeface="Malgun Gothic"/>
                <a:ea typeface="Malgun Gothic"/>
                <a:cs typeface="Malgun Gothic"/>
              </a:rPr>
              <a:t>정의</a:t>
            </a:r>
            <a:endParaRPr lang="ko-KR" altLang="en-US" sz="3400" b="1" spc="-45" dirty="0">
              <a:solidFill>
                <a:srgbClr val="7979D9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9" name="TextBox"/>
          <p:cNvSpPr txBox="1"/>
          <p:nvPr/>
        </p:nvSpPr>
        <p:spPr>
          <a:xfrm>
            <a:off x="873125" y="7474144"/>
            <a:ext cx="6350000" cy="516890"/>
          </a:xfrm>
          <a:prstGeom prst="rect">
            <a:avLst/>
          </a:prstGeom>
          <a:noFill/>
        </p:spPr>
        <p:txBody>
          <a:bodyPr vert="horz" wrap="square" lIns="0" tIns="1397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420"/>
              </a:spcBef>
            </a:pPr>
            <a:r>
              <a:rPr sz="3300" b="1" spc="10" dirty="0">
                <a:solidFill>
                  <a:srgbClr val="3CB6BC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10" dirty="0">
                <a:solidFill>
                  <a:srgbClr val="3CB6BC"/>
                </a:solidFill>
                <a:latin typeface="Malgun Gothic"/>
                <a:ea typeface="Malgun Gothic"/>
                <a:cs typeface="Malgun Gothic"/>
              </a:rPr>
              <a:t>회귀</a:t>
            </a:r>
            <a:r>
              <a:rPr lang="en-US" altLang="ko-KR" sz="3300" b="1" spc="10" dirty="0">
                <a:solidFill>
                  <a:srgbClr val="3CB6BC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10" dirty="0">
                <a:solidFill>
                  <a:srgbClr val="3CB6BC"/>
                </a:solidFill>
                <a:latin typeface="Malgun Gothic"/>
                <a:ea typeface="Malgun Gothic"/>
                <a:cs typeface="Malgun Gothic"/>
              </a:rPr>
              <a:t>분석</a:t>
            </a:r>
            <a:r>
              <a:rPr lang="en-US" altLang="ko-KR" sz="3300" b="1" spc="10" dirty="0">
                <a:solidFill>
                  <a:srgbClr val="3CB6BC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300" b="1" spc="10" dirty="0">
                <a:solidFill>
                  <a:srgbClr val="3CB6BC"/>
                </a:solidFill>
                <a:latin typeface="Malgun Gothic"/>
                <a:ea typeface="Malgun Gothic"/>
                <a:cs typeface="Malgun Gothic"/>
              </a:rPr>
              <a:t>알고리즘</a:t>
            </a:r>
            <a:r>
              <a:rPr sz="3300" b="1" spc="-15" dirty="0">
                <a:solidFill>
                  <a:srgbClr val="3CB6BC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sz="3300" b="1" spc="10" dirty="0">
                <a:latin typeface="Malgun Gothic"/>
                <a:ea typeface="Malgun Gothic"/>
                <a:cs typeface="Malgun Gothic"/>
              </a:rPr>
              <a:t>활용</a:t>
            </a:r>
            <a:endParaRPr lang="ko-KR" altLang="en-US" sz="3300" b="1" spc="10" dirty="0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0" name="TextBox"/>
          <p:cNvSpPr txBox="1"/>
          <p:nvPr/>
        </p:nvSpPr>
        <p:spPr>
          <a:xfrm>
            <a:off x="902849" y="6730001"/>
            <a:ext cx="3175000" cy="531495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marL="288925" indent="-251460">
              <a:lnSpc>
                <a:spcPct val="100000"/>
              </a:lnSpc>
              <a:spcBef>
                <a:spcPts val="4605"/>
              </a:spcBef>
              <a:buSzPct val="79661"/>
              <a:buChar char="•"/>
              <a:tabLst>
                <a:tab pos="288925" algn="l"/>
                <a:tab pos="289560" algn="l"/>
              </a:tabLst>
            </a:pPr>
            <a:r>
              <a:rPr lang="ko-KR" altLang="en-US" sz="3400" b="1" spc="-45" dirty="0">
                <a:solidFill>
                  <a:srgbClr val="7979D9"/>
                </a:solidFill>
                <a:latin typeface="Malgun Gothic"/>
                <a:ea typeface="Malgun Gothic"/>
                <a:cs typeface="Malgun Gothic"/>
              </a:rPr>
              <a:t>해결</a:t>
            </a:r>
            <a:r>
              <a:rPr lang="en-US" altLang="ko-KR" sz="3400" b="1" spc="-45" dirty="0">
                <a:solidFill>
                  <a:srgbClr val="7979D9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400" b="1" spc="-45" dirty="0">
                <a:solidFill>
                  <a:srgbClr val="7979D9"/>
                </a:solidFill>
                <a:latin typeface="Malgun Gothic"/>
                <a:ea typeface="Malgun Gothic"/>
                <a:cs typeface="Malgun Gothic"/>
              </a:rPr>
              <a:t>방안</a:t>
            </a:r>
          </a:p>
        </p:txBody>
      </p:sp>
      <p:sp>
        <p:nvSpPr>
          <p:cNvPr id="21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회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 </a:t>
            </a: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99" y="2122732"/>
            <a:ext cx="8225155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5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회귀</a:t>
            </a:r>
            <a:r>
              <a:rPr lang="en-US" altLang="ko-KR" sz="3950" b="1" spc="-5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 spc="-5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분석이란</a:t>
            </a:r>
            <a:r>
              <a:rPr lang="en-US" altLang="ko-KR" sz="3950" b="1" spc="-5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?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99" y="5376040"/>
            <a:ext cx="10400665" cy="350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>
              <a:lnSpc>
                <a:spcPct val="140000"/>
              </a:lnSpc>
              <a:defRPr/>
            </a:pPr>
            <a:r>
              <a:rPr lang="ko-KR" altLang="en-US" sz="3550" b="1" spc="10" dirty="0">
                <a:solidFill>
                  <a:srgbClr val="9D5CBB"/>
                </a:solidFill>
                <a:latin typeface="Malgun Gothic"/>
                <a:ea typeface="Malgun Gothic"/>
                <a:cs typeface="Malgun Gothic"/>
              </a:rPr>
              <a:t>주어진</a:t>
            </a:r>
            <a:r>
              <a:rPr lang="en-US" altLang="ko-KR" sz="3550" b="1" spc="10" dirty="0">
                <a:solidFill>
                  <a:srgbClr val="9D5CBB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solidFill>
                  <a:srgbClr val="9D5CBB"/>
                </a:solidFill>
                <a:latin typeface="Malgun Gothic"/>
                <a:ea typeface="Malgun Gothic"/>
                <a:cs typeface="Malgun Gothic"/>
              </a:rPr>
              <a:t>데이터</a:t>
            </a:r>
            <a:endParaRPr lang="en-US" altLang="ko-KR" sz="3550" b="1" spc="10" dirty="0">
              <a:solidFill>
                <a:srgbClr val="9D5CBB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defRPr/>
            </a:pPr>
            <a:r>
              <a:rPr lang="en-US" altLang="ko-KR" sz="3550" b="1" spc="10" dirty="0">
                <a:latin typeface="Malgun Gothic"/>
                <a:ea typeface="Malgun Gothic"/>
                <a:cs typeface="Malgun Gothic"/>
              </a:rPr>
              <a:t>𝑋 : </a:t>
            </a:r>
            <a:r>
              <a:rPr lang="ko-KR" altLang="en-US" sz="3550" b="1" spc="10" dirty="0">
                <a:latin typeface="Malgun Gothic"/>
                <a:ea typeface="Malgun Gothic"/>
                <a:cs typeface="Malgun Gothic"/>
              </a:rPr>
              <a:t>평균</a:t>
            </a:r>
            <a:r>
              <a:rPr lang="en-US" altLang="ko-KR" sz="3550" b="1" spc="10" dirty="0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latin typeface="Malgun Gothic"/>
                <a:ea typeface="Malgun Gothic"/>
                <a:cs typeface="Malgun Gothic"/>
              </a:rPr>
              <a:t>기온</a:t>
            </a:r>
            <a:r>
              <a:rPr lang="en-US" altLang="ko-KR" sz="3550" b="1" spc="10" dirty="0">
                <a:latin typeface="Malgun Gothic"/>
                <a:ea typeface="Malgun Gothic"/>
                <a:cs typeface="Malgun Gothic"/>
              </a:rPr>
              <a:t>, 𝑌 : </a:t>
            </a:r>
            <a:r>
              <a:rPr lang="ko-KR" altLang="en-US" sz="3550" b="1" spc="10" dirty="0">
                <a:latin typeface="Malgun Gothic"/>
                <a:ea typeface="Malgun Gothic"/>
                <a:cs typeface="Malgun Gothic"/>
              </a:rPr>
              <a:t>아이스크림</a:t>
            </a:r>
            <a:r>
              <a:rPr lang="en-US" altLang="ko-KR" sz="3550" b="1" spc="10" dirty="0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latin typeface="Malgun Gothic"/>
                <a:ea typeface="Malgun Gothic"/>
                <a:cs typeface="Malgun Gothic"/>
              </a:rPr>
              <a:t>판매량</a:t>
            </a:r>
            <a:endParaRPr lang="en-US" altLang="ko-KR" sz="3550" b="1" spc="10" dirty="0">
              <a:latin typeface="Malgun Gothic"/>
              <a:ea typeface="Malgun Gothic"/>
              <a:cs typeface="Malgun Gothic"/>
            </a:endParaRPr>
          </a:p>
          <a:p>
            <a:pPr lvl="0">
              <a:defRPr/>
            </a:pPr>
            <a:endParaRPr lang="en-US" altLang="ko-KR" sz="3550" b="1" spc="10" dirty="0">
              <a:latin typeface="Malgun Gothic"/>
              <a:ea typeface="Malgun Gothic"/>
              <a:cs typeface="Malgun Gothic"/>
            </a:endParaRPr>
          </a:p>
          <a:p>
            <a:pPr marL="12700" marR="5080">
              <a:lnSpc>
                <a:spcPct val="150500"/>
              </a:lnSpc>
              <a:spcBef>
                <a:spcPts val="95"/>
              </a:spcBef>
            </a:pPr>
            <a:r>
              <a:rPr lang="en-US" altLang="ko-KR" sz="3550" b="1" spc="10" dirty="0">
                <a:solidFill>
                  <a:srgbClr val="9D5CBB"/>
                </a:solidFill>
                <a:latin typeface="Malgun Gothic"/>
                <a:ea typeface="Malgun Gothic"/>
                <a:cs typeface="Malgun Gothic"/>
              </a:rPr>
              <a:t>가정</a:t>
            </a:r>
            <a:endParaRPr lang="en-US" altLang="ko-KR" sz="3550" b="1" spc="10" dirty="0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marL="12700" marR="5080">
              <a:lnSpc>
                <a:spcPct val="150500"/>
              </a:lnSpc>
              <a:spcBef>
                <a:spcPts val="95"/>
              </a:spcBef>
            </a:pP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𝑌 ≈ 𝛽</a:t>
            </a:r>
            <a:r>
              <a:rPr lang="en-US" altLang="ko-KR" sz="3550" b="1" spc="10" baseline="-25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0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+  𝛽</a:t>
            </a:r>
            <a:r>
              <a:rPr lang="en-US" altLang="ko-KR" sz="3550" b="1" spc="10" baseline="-250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1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5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"/>
          <p:cNvSpPr txBox="1"/>
          <p:nvPr/>
        </p:nvSpPr>
        <p:spPr>
          <a:xfrm>
            <a:off x="873125" y="3317240"/>
            <a:ext cx="10427970" cy="1528445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lvl="0">
              <a:lnSpc>
                <a:spcPct val="140000"/>
              </a:lnSpc>
              <a:defRPr/>
            </a:pPr>
            <a:r>
              <a:rPr lang="ko-KR" altLang="en-US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데이터를</a:t>
            </a:r>
            <a:r>
              <a:rPr lang="en-US" altLang="ko-KR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40" dirty="0">
                <a:solidFill>
                  <a:srgbClr val="3057B9"/>
                </a:solidFill>
                <a:latin typeface="Malgun Gothic"/>
                <a:ea typeface="Malgun Gothic"/>
                <a:cs typeface="Malgun Gothic"/>
              </a:rPr>
              <a:t>가장</a:t>
            </a:r>
            <a:r>
              <a:rPr lang="en-US" altLang="ko-KR" sz="3550" b="1" spc="-40" dirty="0">
                <a:solidFill>
                  <a:srgbClr val="3057B9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40" dirty="0">
                <a:solidFill>
                  <a:srgbClr val="3057B9"/>
                </a:solidFill>
                <a:latin typeface="Malgun Gothic"/>
                <a:ea typeface="Malgun Gothic"/>
                <a:cs typeface="Malgun Gothic"/>
              </a:rPr>
              <a:t>잘</a:t>
            </a:r>
            <a:r>
              <a:rPr lang="en-US" altLang="ko-KR" sz="3550" b="1" spc="-40" dirty="0">
                <a:solidFill>
                  <a:srgbClr val="3057B9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40" dirty="0">
                <a:solidFill>
                  <a:srgbClr val="3057B9"/>
                </a:solidFill>
                <a:latin typeface="Malgun Gothic"/>
                <a:ea typeface="Malgun Gothic"/>
                <a:cs typeface="Malgun Gothic"/>
              </a:rPr>
              <a:t>설명하는</a:t>
            </a:r>
            <a:r>
              <a:rPr lang="en-US" altLang="ko-KR" sz="3550" b="1" spc="-40" dirty="0">
                <a:solidFill>
                  <a:srgbClr val="3057B9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40" dirty="0">
                <a:solidFill>
                  <a:srgbClr val="3057B9"/>
                </a:solidFill>
                <a:latin typeface="Malgun Gothic"/>
                <a:ea typeface="Malgun Gothic"/>
                <a:cs typeface="Malgun Gothic"/>
              </a:rPr>
              <a:t>모델</a:t>
            </a:r>
            <a:r>
              <a:rPr lang="ko-KR" altLang="en-US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을</a:t>
            </a:r>
            <a:r>
              <a:rPr lang="en-US" altLang="ko-KR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찾아</a:t>
            </a:r>
            <a:endParaRPr lang="en-US" altLang="ko-KR" sz="3550" b="1" spc="-40" dirty="0">
              <a:solidFill>
                <a:srgbClr val="151618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lnSpc>
                <a:spcPct val="140000"/>
              </a:lnSpc>
              <a:defRPr/>
            </a:pPr>
            <a:r>
              <a:rPr lang="ko-KR" altLang="en-US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입력값에</a:t>
            </a:r>
            <a:r>
              <a:rPr lang="en-US" altLang="ko-KR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따른</a:t>
            </a:r>
            <a:r>
              <a:rPr lang="en-US" altLang="ko-KR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미래</a:t>
            </a:r>
            <a:r>
              <a:rPr lang="en-US" altLang="ko-KR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결과값을</a:t>
            </a:r>
            <a:r>
              <a:rPr lang="en-US" altLang="ko-KR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예측하는</a:t>
            </a:r>
            <a:r>
              <a:rPr lang="en-US" altLang="ko-KR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-40" dirty="0">
                <a:solidFill>
                  <a:srgbClr val="151618"/>
                </a:solidFill>
                <a:latin typeface="Malgun Gothic"/>
                <a:ea typeface="Malgun Gothic"/>
                <a:cs typeface="Malgun Gothic"/>
              </a:rPr>
              <a:t>알고리즘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5" name="TextBox"/>
          <p:cNvSpPr txBox="1"/>
          <p:nvPr/>
        </p:nvSpPr>
        <p:spPr>
          <a:xfrm>
            <a:off x="6366875" y="8235414"/>
            <a:ext cx="5770245" cy="826135"/>
          </a:xfrm>
          <a:prstGeom prst="rect">
            <a:avLst/>
          </a:prstGeom>
          <a:noFill/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500"/>
              </a:lnSpc>
              <a:spcBef>
                <a:spcPts val="95"/>
              </a:spcBef>
            </a:pP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solidFill>
                  <a:srgbClr val="783E94"/>
                </a:solidFill>
                <a:latin typeface="Malgun Gothic"/>
                <a:ea typeface="Malgun Gothic"/>
                <a:cs typeface="Malgun Gothic"/>
              </a:rPr>
              <a:t>적절한</a:t>
            </a:r>
            <a:r>
              <a:rPr lang="en-US" altLang="ko-KR" sz="3550" b="1" spc="10" dirty="0">
                <a:solidFill>
                  <a:srgbClr val="783E94"/>
                </a:solidFill>
                <a:latin typeface="Malgun Gothic"/>
                <a:ea typeface="Malgun Gothic"/>
                <a:cs typeface="Malgun Gothic"/>
              </a:rPr>
              <a:t> 𝛽</a:t>
            </a:r>
            <a:r>
              <a:rPr lang="en-US" altLang="ko-KR" sz="3550" b="1" spc="10" baseline="-25000" dirty="0">
                <a:solidFill>
                  <a:srgbClr val="783E94"/>
                </a:solidFill>
                <a:latin typeface="Malgun Gothic"/>
                <a:ea typeface="Malgun Gothic"/>
                <a:cs typeface="Malgun Gothic"/>
              </a:rPr>
              <a:t>0</a:t>
            </a:r>
            <a:r>
              <a:rPr lang="en-US" altLang="ko-KR" sz="3550" b="1" spc="10" dirty="0">
                <a:solidFill>
                  <a:srgbClr val="783E94"/>
                </a:solidFill>
                <a:latin typeface="Malgun Gothic"/>
                <a:ea typeface="Malgun Gothic"/>
                <a:cs typeface="Malgun Gothic"/>
              </a:rPr>
              <a:t>, 𝛽</a:t>
            </a:r>
            <a:r>
              <a:rPr lang="en-US" altLang="ko-KR" sz="3550" b="1" spc="10" baseline="-25000" dirty="0">
                <a:solidFill>
                  <a:srgbClr val="783E94"/>
                </a:solidFill>
                <a:latin typeface="Malgun Gothic"/>
                <a:ea typeface="Malgun Gothic"/>
                <a:cs typeface="Malgun Gothic"/>
              </a:rPr>
              <a:t>1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값을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찾자</a:t>
            </a:r>
            <a:endParaRPr lang="ko-KR" altLang="en-US" sz="3550" b="1" spc="10" baseline="-25000" dirty="0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6" name="prstName"/>
          <p:cNvSpPr/>
          <p:nvPr/>
        </p:nvSpPr>
        <p:spPr>
          <a:xfrm>
            <a:off x="4636746" y="8512236"/>
            <a:ext cx="1176488" cy="38062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53454" y="3148835"/>
            <a:ext cx="8580024" cy="5912980"/>
          </a:xfrm>
          <a:prstGeom prst="rect">
            <a:avLst/>
          </a:prstGeom>
        </p:spPr>
      </p:pic>
      <p:sp>
        <p:nvSpPr>
          <p:cNvPr id="18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회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 </a:t>
            </a: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737616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10" dirty="0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적절한</a:t>
            </a:r>
            <a:r>
              <a:rPr lang="en-US" altLang="ko-KR" sz="4000" b="1" spc="10" dirty="0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 𝛽</a:t>
            </a:r>
            <a:r>
              <a:rPr lang="en-US" altLang="ko-KR" sz="4000" b="1" spc="10" baseline="-25000" dirty="0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0</a:t>
            </a:r>
            <a:r>
              <a:rPr lang="en-US" altLang="ko-KR" sz="4000" b="1" spc="10" dirty="0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, 𝛽</a:t>
            </a:r>
            <a:r>
              <a:rPr lang="en-US" altLang="ko-KR" sz="4000" b="1" spc="10" baseline="-25000" dirty="0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1</a:t>
            </a:r>
            <a:r>
              <a:rPr lang="en-US" altLang="ko-KR" sz="4000" b="1" spc="10" dirty="0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4000" b="1" spc="10" dirty="0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값을</a:t>
            </a:r>
            <a:r>
              <a:rPr lang="en-US" altLang="ko-KR" sz="4000" b="1" spc="10" dirty="0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4000" b="1" spc="10" dirty="0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찾기</a:t>
            </a:r>
            <a:endParaRPr sz="4000" b="1">
              <a:solidFill>
                <a:srgbClr val="502962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2575" y="3497451"/>
            <a:ext cx="9264650" cy="45205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lvl="0">
              <a:defRPr/>
            </a:pP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완벽한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예측은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불가능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하기에</a:t>
            </a:r>
            <a:endParaRPr lang="en-US" altLang="ko-KR" sz="3600" b="1">
              <a:latin typeface="Malgun Gothic"/>
              <a:ea typeface="Malgun Gothic"/>
              <a:cs typeface="Malgun Gothic"/>
            </a:endParaRPr>
          </a:p>
          <a:p>
            <a:pPr lvl="0">
              <a:defRPr/>
            </a:pP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최대한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잘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근사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해야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한다</a:t>
            </a:r>
            <a:endParaRPr lang="en-US" altLang="ko-KR" sz="3600" b="1" spc="10" dirty="0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defRPr/>
            </a:pPr>
            <a:endParaRPr lang="en-US" altLang="ko-KR" sz="3600" b="1">
              <a:latin typeface="Malgun Gothic"/>
              <a:ea typeface="Malgun Gothic"/>
              <a:cs typeface="Malgun Gothic"/>
            </a:endParaRPr>
          </a:p>
          <a:p>
            <a:pPr lvl="0">
              <a:defRPr/>
            </a:pP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각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데이터의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실제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값과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모델이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예측하는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값의</a:t>
            </a:r>
            <a:endParaRPr lang="en-US" altLang="ko-KR" sz="3600" b="1">
              <a:latin typeface="Malgun Gothic"/>
              <a:ea typeface="Malgun Gothic"/>
              <a:cs typeface="Malgun Gothic"/>
            </a:endParaRPr>
          </a:p>
          <a:p>
            <a:pPr lvl="0">
              <a:defRPr/>
            </a:pP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차이를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최소한으로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하는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선을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찾자</a:t>
            </a:r>
            <a:endParaRPr lang="en-US" altLang="ko-KR" sz="3600" b="1" spc="10" dirty="0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defRPr/>
            </a:pPr>
            <a:endParaRPr lang="en-US" altLang="ko-KR" sz="3600" b="1">
              <a:latin typeface="Malgun Gothic"/>
              <a:ea typeface="Malgun Gothic"/>
              <a:cs typeface="Malgun Gothic"/>
            </a:endParaRPr>
          </a:p>
          <a:p>
            <a:pPr lvl="0">
              <a:defRPr/>
            </a:pPr>
            <a:r>
              <a:rPr lang="ko-KR" altLang="en-US" sz="3600" b="1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600" b="1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600" b="1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회귀</a:t>
            </a:r>
            <a:r>
              <a:rPr lang="en-US" altLang="ko-KR" sz="3600" b="1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solidFill>
                  <a:srgbClr val="502962"/>
                </a:solidFill>
                <a:latin typeface="Malgun Gothic"/>
                <a:ea typeface="Malgun Gothic"/>
                <a:cs typeface="Malgun Gothic"/>
              </a:rPr>
              <a:t>모델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을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학습하며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차이를</a:t>
            </a:r>
            <a:endParaRPr lang="en-US" altLang="ko-KR" sz="3600" b="1">
              <a:latin typeface="Malgun Gothic"/>
              <a:ea typeface="Malgun Gothic"/>
              <a:cs typeface="Malgun Gothic"/>
            </a:endParaRPr>
          </a:p>
          <a:p>
            <a:pPr lvl="0">
              <a:defRPr/>
            </a:pP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최소한으로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하는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선을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찾는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방법을</a:t>
            </a:r>
            <a:r>
              <a:rPr lang="en-US" altLang="ko-KR" sz="360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600" b="1">
                <a:latin typeface="Malgun Gothic"/>
                <a:ea typeface="Malgun Gothic"/>
                <a:cs typeface="Malgun Gothic"/>
              </a:rPr>
              <a:t>알아보자</a:t>
            </a:r>
            <a:endParaRPr sz="36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7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2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회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 </a:t>
            </a: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1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77186" y="3323932"/>
            <a:ext cx="9289889" cy="6584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회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 </a:t>
            </a: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3" name="object 7"/>
          <p:cNvGrpSpPr/>
          <p:nvPr/>
        </p:nvGrpSpPr>
        <p:grpSpPr>
          <a:xfrm>
            <a:off x="2947982" y="2903420"/>
            <a:ext cx="14218285" cy="3436620"/>
            <a:chOff x="2947982" y="4236920"/>
            <a:chExt cx="14218285" cy="3436620"/>
          </a:xfrm>
        </p:grpSpPr>
        <p:sp>
          <p:nvSpPr>
            <p:cNvPr id="4" name="object 8"/>
            <p:cNvSpPr/>
            <p:nvPr/>
          </p:nvSpPr>
          <p:spPr>
            <a:xfrm>
              <a:off x="3682199" y="6097364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60" h="1563370">
                  <a:moveTo>
                    <a:pt x="0" y="0"/>
                  </a:moveTo>
                  <a:lnTo>
                    <a:pt x="1597337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5" name="object 9"/>
            <p:cNvSpPr/>
            <p:nvPr/>
          </p:nvSpPr>
          <p:spPr>
            <a:xfrm>
              <a:off x="3242422" y="6097359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60" h="1563370">
                  <a:moveTo>
                    <a:pt x="1597337" y="0"/>
                  </a:moveTo>
                  <a:lnTo>
                    <a:pt x="0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4751830" y="4249620"/>
              <a:ext cx="6515100" cy="1337310"/>
            </a:xfrm>
            <a:custGeom>
              <a:avLst/>
              <a:gdLst/>
              <a:ahLst/>
              <a:cxnLst/>
              <a:rect l="l" t="t" r="r" b="b"/>
              <a:pathLst>
                <a:path w="6515100" h="1337310">
                  <a:moveTo>
                    <a:pt x="0" y="1337083"/>
                  </a:moveTo>
                  <a:lnTo>
                    <a:pt x="6514672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10942359" y="4302415"/>
              <a:ext cx="0" cy="1337310"/>
            </a:xfrm>
            <a:custGeom>
              <a:avLst/>
              <a:gdLst/>
              <a:ahLst/>
              <a:cxnLst/>
              <a:rect l="l" t="t" r="r" b="b"/>
              <a:pathLst>
                <a:path h="1337310">
                  <a:moveTo>
                    <a:pt x="0" y="1337161"/>
                  </a:moveTo>
                  <a:lnTo>
                    <a:pt x="0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10926480" y="4306342"/>
              <a:ext cx="6226810" cy="1316355"/>
            </a:xfrm>
            <a:custGeom>
              <a:avLst/>
              <a:gdLst/>
              <a:ahLst/>
              <a:cxnLst/>
              <a:rect l="l" t="t" r="r" b="b"/>
              <a:pathLst>
                <a:path w="6226809" h="1316354">
                  <a:moveTo>
                    <a:pt x="6226697" y="1315778"/>
                  </a:moveTo>
                  <a:lnTo>
                    <a:pt x="0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9" name="object 13"/>
            <p:cNvSpPr/>
            <p:nvPr/>
          </p:nvSpPr>
          <p:spPr>
            <a:xfrm>
              <a:off x="2953380" y="5543580"/>
              <a:ext cx="2615565" cy="1106170"/>
            </a:xfrm>
            <a:custGeom>
              <a:avLst/>
              <a:gdLst/>
              <a:ahLst/>
              <a:cxnLst/>
              <a:rect l="l" t="t" r="r" b="b"/>
              <a:pathLst>
                <a:path w="2615565" h="1106170">
                  <a:moveTo>
                    <a:pt x="2376153" y="0"/>
                  </a:moveTo>
                  <a:lnTo>
                    <a:pt x="239050" y="0"/>
                  </a:lnTo>
                  <a:lnTo>
                    <a:pt x="191480" y="183"/>
                  </a:lnTo>
                  <a:lnTo>
                    <a:pt x="153119" y="1465"/>
                  </a:lnTo>
                  <a:lnTo>
                    <a:pt x="98748" y="11723"/>
                  </a:lnTo>
                  <a:lnTo>
                    <a:pt x="45586" y="45587"/>
                  </a:lnTo>
                  <a:lnTo>
                    <a:pt x="11723" y="98761"/>
                  </a:lnTo>
                  <a:lnTo>
                    <a:pt x="1465" y="153120"/>
                  </a:lnTo>
                  <a:lnTo>
                    <a:pt x="183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3" y="914251"/>
                  </a:lnTo>
                  <a:lnTo>
                    <a:pt x="1465" y="952612"/>
                  </a:lnTo>
                  <a:lnTo>
                    <a:pt x="11723" y="1006976"/>
                  </a:lnTo>
                  <a:lnTo>
                    <a:pt x="45586" y="1060140"/>
                  </a:lnTo>
                  <a:lnTo>
                    <a:pt x="98748" y="1094014"/>
                  </a:lnTo>
                  <a:lnTo>
                    <a:pt x="153119" y="1104261"/>
                  </a:lnTo>
                  <a:lnTo>
                    <a:pt x="191480" y="1105542"/>
                  </a:lnTo>
                  <a:lnTo>
                    <a:pt x="239050" y="1105725"/>
                  </a:lnTo>
                  <a:lnTo>
                    <a:pt x="2376153" y="1105725"/>
                  </a:lnTo>
                  <a:lnTo>
                    <a:pt x="2423717" y="1105542"/>
                  </a:lnTo>
                  <a:lnTo>
                    <a:pt x="2462078" y="1104261"/>
                  </a:lnTo>
                  <a:lnTo>
                    <a:pt x="2516442" y="1094014"/>
                  </a:lnTo>
                  <a:lnTo>
                    <a:pt x="2569607" y="1060140"/>
                  </a:lnTo>
                  <a:lnTo>
                    <a:pt x="2603480" y="1006976"/>
                  </a:lnTo>
                  <a:lnTo>
                    <a:pt x="2613727" y="952612"/>
                  </a:lnTo>
                  <a:lnTo>
                    <a:pt x="2615008" y="914251"/>
                  </a:lnTo>
                  <a:lnTo>
                    <a:pt x="2615191" y="866687"/>
                  </a:lnTo>
                  <a:lnTo>
                    <a:pt x="2615191" y="239050"/>
                  </a:lnTo>
                  <a:lnTo>
                    <a:pt x="2615008" y="191480"/>
                  </a:lnTo>
                  <a:lnTo>
                    <a:pt x="2613727" y="153120"/>
                  </a:lnTo>
                  <a:lnTo>
                    <a:pt x="2603480" y="98761"/>
                  </a:lnTo>
                  <a:lnTo>
                    <a:pt x="2569607" y="45587"/>
                  </a:lnTo>
                  <a:lnTo>
                    <a:pt x="2516442" y="11723"/>
                  </a:lnTo>
                  <a:lnTo>
                    <a:pt x="2462078" y="1465"/>
                  </a:lnTo>
                  <a:lnTo>
                    <a:pt x="2423717" y="183"/>
                  </a:lnTo>
                  <a:lnTo>
                    <a:pt x="2376153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2953380" y="5543579"/>
              <a:ext cx="2615565" cy="1106170"/>
            </a:xfrm>
            <a:custGeom>
              <a:avLst/>
              <a:gdLst/>
              <a:ahLst/>
              <a:cxnLst/>
              <a:rect l="l" t="t" r="r" b="b"/>
              <a:pathLst>
                <a:path w="2615565" h="1106170">
                  <a:moveTo>
                    <a:pt x="239046" y="0"/>
                  </a:moveTo>
                  <a:lnTo>
                    <a:pt x="2376141" y="0"/>
                  </a:lnTo>
                  <a:lnTo>
                    <a:pt x="2423712" y="183"/>
                  </a:lnTo>
                  <a:lnTo>
                    <a:pt x="2462076" y="1464"/>
                  </a:lnTo>
                  <a:lnTo>
                    <a:pt x="2516442" y="11714"/>
                  </a:lnTo>
                  <a:lnTo>
                    <a:pt x="2569607" y="45584"/>
                  </a:lnTo>
                  <a:lnTo>
                    <a:pt x="2603480" y="98750"/>
                  </a:lnTo>
                  <a:lnTo>
                    <a:pt x="2613727" y="153115"/>
                  </a:lnTo>
                  <a:lnTo>
                    <a:pt x="2615008" y="191477"/>
                  </a:lnTo>
                  <a:lnTo>
                    <a:pt x="2615191" y="239046"/>
                  </a:lnTo>
                  <a:lnTo>
                    <a:pt x="2615191" y="866678"/>
                  </a:lnTo>
                  <a:lnTo>
                    <a:pt x="2615008" y="914248"/>
                  </a:lnTo>
                  <a:lnTo>
                    <a:pt x="2613727" y="952610"/>
                  </a:lnTo>
                  <a:lnTo>
                    <a:pt x="2603480" y="1006975"/>
                  </a:lnTo>
                  <a:lnTo>
                    <a:pt x="2569607" y="1060140"/>
                  </a:lnTo>
                  <a:lnTo>
                    <a:pt x="2516442" y="1094011"/>
                  </a:lnTo>
                  <a:lnTo>
                    <a:pt x="2462076" y="1104261"/>
                  </a:lnTo>
                  <a:lnTo>
                    <a:pt x="2423712" y="1105542"/>
                  </a:lnTo>
                  <a:lnTo>
                    <a:pt x="2376141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1" name="object 15"/>
            <p:cNvSpPr/>
            <p:nvPr/>
          </p:nvSpPr>
          <p:spPr>
            <a:xfrm>
              <a:off x="10396730" y="6097364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59" h="1563370">
                  <a:moveTo>
                    <a:pt x="0" y="0"/>
                  </a:moveTo>
                  <a:lnTo>
                    <a:pt x="1597337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2" name="object 16"/>
            <p:cNvSpPr/>
            <p:nvPr/>
          </p:nvSpPr>
          <p:spPr>
            <a:xfrm>
              <a:off x="9956953" y="6097359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59" h="1563370">
                  <a:moveTo>
                    <a:pt x="1597337" y="0"/>
                  </a:moveTo>
                  <a:lnTo>
                    <a:pt x="0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3" name="object 17"/>
            <p:cNvSpPr/>
            <p:nvPr/>
          </p:nvSpPr>
          <p:spPr>
            <a:xfrm>
              <a:off x="9510922" y="5543580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389" y="0"/>
                  </a:moveTo>
                  <a:lnTo>
                    <a:pt x="239050" y="0"/>
                  </a:lnTo>
                  <a:lnTo>
                    <a:pt x="191478" y="183"/>
                  </a:lnTo>
                  <a:lnTo>
                    <a:pt x="153114" y="1465"/>
                  </a:lnTo>
                  <a:lnTo>
                    <a:pt x="98748" y="11723"/>
                  </a:lnTo>
                  <a:lnTo>
                    <a:pt x="45584" y="45587"/>
                  </a:lnTo>
                  <a:lnTo>
                    <a:pt x="11710" y="98761"/>
                  </a:lnTo>
                  <a:lnTo>
                    <a:pt x="1463" y="153120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2" y="914251"/>
                  </a:lnTo>
                  <a:lnTo>
                    <a:pt x="1463" y="952612"/>
                  </a:lnTo>
                  <a:lnTo>
                    <a:pt x="11710" y="1006976"/>
                  </a:lnTo>
                  <a:lnTo>
                    <a:pt x="45584" y="1060140"/>
                  </a:lnTo>
                  <a:lnTo>
                    <a:pt x="98748" y="1094014"/>
                  </a:lnTo>
                  <a:lnTo>
                    <a:pt x="153114" y="1104261"/>
                  </a:lnTo>
                  <a:lnTo>
                    <a:pt x="191478" y="1105542"/>
                  </a:lnTo>
                  <a:lnTo>
                    <a:pt x="239050" y="1105725"/>
                  </a:lnTo>
                  <a:lnTo>
                    <a:pt x="2694389" y="1105725"/>
                  </a:lnTo>
                  <a:lnTo>
                    <a:pt x="2741960" y="1105542"/>
                  </a:lnTo>
                  <a:lnTo>
                    <a:pt x="2780324" y="1104261"/>
                  </a:lnTo>
                  <a:lnTo>
                    <a:pt x="2834690" y="1094014"/>
                  </a:lnTo>
                  <a:lnTo>
                    <a:pt x="2887854" y="1060140"/>
                  </a:lnTo>
                  <a:lnTo>
                    <a:pt x="2921728" y="1006976"/>
                  </a:lnTo>
                  <a:lnTo>
                    <a:pt x="2931975" y="952612"/>
                  </a:lnTo>
                  <a:lnTo>
                    <a:pt x="2933256" y="914251"/>
                  </a:lnTo>
                  <a:lnTo>
                    <a:pt x="2933439" y="866687"/>
                  </a:lnTo>
                  <a:lnTo>
                    <a:pt x="2933439" y="239050"/>
                  </a:lnTo>
                  <a:lnTo>
                    <a:pt x="2933256" y="191480"/>
                  </a:lnTo>
                  <a:lnTo>
                    <a:pt x="2931975" y="153120"/>
                  </a:lnTo>
                  <a:lnTo>
                    <a:pt x="2921728" y="98761"/>
                  </a:lnTo>
                  <a:lnTo>
                    <a:pt x="2887854" y="45587"/>
                  </a:lnTo>
                  <a:lnTo>
                    <a:pt x="2834690" y="11723"/>
                  </a:lnTo>
                  <a:lnTo>
                    <a:pt x="2780324" y="1465"/>
                  </a:lnTo>
                  <a:lnTo>
                    <a:pt x="2741960" y="183"/>
                  </a:lnTo>
                  <a:lnTo>
                    <a:pt x="2694389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9510923" y="5543579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15" name="object 19"/>
          <p:cNvSpPr txBox="1"/>
          <p:nvPr/>
        </p:nvSpPr>
        <p:spPr>
          <a:xfrm>
            <a:off x="3304277" y="4492407"/>
            <a:ext cx="199326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지도학습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6" name="object 20"/>
          <p:cNvSpPr txBox="1"/>
          <p:nvPr/>
        </p:nvSpPr>
        <p:spPr>
          <a:xfrm>
            <a:off x="9841870" y="4492407"/>
            <a:ext cx="236156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비지도학습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17" name="object 21"/>
          <p:cNvGrpSpPr/>
          <p:nvPr/>
        </p:nvGrpSpPr>
        <p:grpSpPr>
          <a:xfrm>
            <a:off x="11101840" y="6246190"/>
            <a:ext cx="3026410" cy="2127250"/>
            <a:chOff x="11101840" y="7579690"/>
            <a:chExt cx="3026410" cy="2127250"/>
          </a:xfrm>
        </p:grpSpPr>
        <p:sp>
          <p:nvSpPr>
            <p:cNvPr id="18" name="object 22"/>
            <p:cNvSpPr/>
            <p:nvPr/>
          </p:nvSpPr>
          <p:spPr>
            <a:xfrm>
              <a:off x="11107238" y="7585088"/>
              <a:ext cx="3016250" cy="2116455"/>
            </a:xfrm>
            <a:custGeom>
              <a:avLst/>
              <a:gdLst/>
              <a:ahLst/>
              <a:cxnLst/>
              <a:rect l="l" t="t" r="r" b="b"/>
              <a:pathLst>
                <a:path w="3016250" h="2116454">
                  <a:moveTo>
                    <a:pt x="2776526" y="0"/>
                  </a:moveTo>
                  <a:lnTo>
                    <a:pt x="239050" y="0"/>
                  </a:lnTo>
                  <a:lnTo>
                    <a:pt x="191478" y="183"/>
                  </a:lnTo>
                  <a:lnTo>
                    <a:pt x="153114" y="1465"/>
                  </a:lnTo>
                  <a:lnTo>
                    <a:pt x="122642" y="4945"/>
                  </a:lnTo>
                  <a:lnTo>
                    <a:pt x="98748" y="11723"/>
                  </a:lnTo>
                  <a:lnTo>
                    <a:pt x="45584" y="45586"/>
                  </a:lnTo>
                  <a:lnTo>
                    <a:pt x="11710" y="98748"/>
                  </a:lnTo>
                  <a:lnTo>
                    <a:pt x="1463" y="153119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1877094"/>
                  </a:lnTo>
                  <a:lnTo>
                    <a:pt x="182" y="1924658"/>
                  </a:lnTo>
                  <a:lnTo>
                    <a:pt x="1463" y="1963019"/>
                  </a:lnTo>
                  <a:lnTo>
                    <a:pt x="11710" y="2017383"/>
                  </a:lnTo>
                  <a:lnTo>
                    <a:pt x="45584" y="2070547"/>
                  </a:lnTo>
                  <a:lnTo>
                    <a:pt x="98748" y="2104421"/>
                  </a:lnTo>
                  <a:lnTo>
                    <a:pt x="153114" y="2114668"/>
                  </a:lnTo>
                  <a:lnTo>
                    <a:pt x="191478" y="2115949"/>
                  </a:lnTo>
                  <a:lnTo>
                    <a:pt x="239050" y="2116132"/>
                  </a:lnTo>
                  <a:lnTo>
                    <a:pt x="2776526" y="2116132"/>
                  </a:lnTo>
                  <a:lnTo>
                    <a:pt x="2824148" y="2115949"/>
                  </a:lnTo>
                  <a:lnTo>
                    <a:pt x="2862534" y="2114668"/>
                  </a:lnTo>
                  <a:lnTo>
                    <a:pt x="2916878" y="2104421"/>
                  </a:lnTo>
                  <a:lnTo>
                    <a:pt x="2970028" y="2070547"/>
                  </a:lnTo>
                  <a:lnTo>
                    <a:pt x="3003954" y="2017383"/>
                  </a:lnTo>
                  <a:lnTo>
                    <a:pt x="3014179" y="1963019"/>
                  </a:lnTo>
                  <a:lnTo>
                    <a:pt x="3015457" y="1924658"/>
                  </a:lnTo>
                  <a:lnTo>
                    <a:pt x="3015640" y="1877094"/>
                  </a:lnTo>
                  <a:lnTo>
                    <a:pt x="3015640" y="239050"/>
                  </a:lnTo>
                  <a:lnTo>
                    <a:pt x="3015457" y="191480"/>
                  </a:lnTo>
                  <a:lnTo>
                    <a:pt x="3014179" y="153119"/>
                  </a:lnTo>
                  <a:lnTo>
                    <a:pt x="3003954" y="98748"/>
                  </a:lnTo>
                  <a:lnTo>
                    <a:pt x="2970028" y="45586"/>
                  </a:lnTo>
                  <a:lnTo>
                    <a:pt x="2916878" y="11723"/>
                  </a:lnTo>
                  <a:lnTo>
                    <a:pt x="2862534" y="1465"/>
                  </a:lnTo>
                  <a:lnTo>
                    <a:pt x="2824148" y="183"/>
                  </a:lnTo>
                  <a:lnTo>
                    <a:pt x="2776526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9" name="object 23"/>
            <p:cNvSpPr/>
            <p:nvPr/>
          </p:nvSpPr>
          <p:spPr>
            <a:xfrm>
              <a:off x="11107238" y="7585088"/>
              <a:ext cx="3015615" cy="2116455"/>
            </a:xfrm>
            <a:custGeom>
              <a:avLst/>
              <a:gdLst/>
              <a:ahLst/>
              <a:cxnLst/>
              <a:rect l="l" t="t" r="r" b="b"/>
              <a:pathLst>
                <a:path w="3015615" h="2116454">
                  <a:moveTo>
                    <a:pt x="239046" y="0"/>
                  </a:moveTo>
                  <a:lnTo>
                    <a:pt x="2776564" y="0"/>
                  </a:lnTo>
                  <a:lnTo>
                    <a:pt x="2824135" y="183"/>
                  </a:lnTo>
                  <a:lnTo>
                    <a:pt x="2862500" y="1464"/>
                  </a:lnTo>
                  <a:lnTo>
                    <a:pt x="2916866" y="11714"/>
                  </a:lnTo>
                  <a:lnTo>
                    <a:pt x="2970030" y="45584"/>
                  </a:lnTo>
                  <a:lnTo>
                    <a:pt x="3003904" y="98750"/>
                  </a:lnTo>
                  <a:lnTo>
                    <a:pt x="3014151" y="153115"/>
                  </a:lnTo>
                  <a:lnTo>
                    <a:pt x="3015432" y="191477"/>
                  </a:lnTo>
                  <a:lnTo>
                    <a:pt x="3015614" y="239046"/>
                  </a:lnTo>
                  <a:lnTo>
                    <a:pt x="3015614" y="1877082"/>
                  </a:lnTo>
                  <a:lnTo>
                    <a:pt x="3015432" y="1924653"/>
                  </a:lnTo>
                  <a:lnTo>
                    <a:pt x="3014151" y="1963017"/>
                  </a:lnTo>
                  <a:lnTo>
                    <a:pt x="3003904" y="2017383"/>
                  </a:lnTo>
                  <a:lnTo>
                    <a:pt x="2970030" y="2070547"/>
                  </a:lnTo>
                  <a:lnTo>
                    <a:pt x="2916866" y="2104421"/>
                  </a:lnTo>
                  <a:lnTo>
                    <a:pt x="2862500" y="2114668"/>
                  </a:lnTo>
                  <a:lnTo>
                    <a:pt x="2824135" y="2115949"/>
                  </a:lnTo>
                  <a:lnTo>
                    <a:pt x="2776564" y="2116132"/>
                  </a:lnTo>
                  <a:lnTo>
                    <a:pt x="239046" y="2116132"/>
                  </a:lnTo>
                  <a:lnTo>
                    <a:pt x="191477" y="2115949"/>
                  </a:lnTo>
                  <a:lnTo>
                    <a:pt x="153115" y="2114668"/>
                  </a:lnTo>
                  <a:lnTo>
                    <a:pt x="98750" y="2104421"/>
                  </a:lnTo>
                  <a:lnTo>
                    <a:pt x="45584" y="2070547"/>
                  </a:lnTo>
                  <a:lnTo>
                    <a:pt x="11714" y="2017383"/>
                  </a:lnTo>
                  <a:lnTo>
                    <a:pt x="1464" y="1963017"/>
                  </a:lnTo>
                  <a:lnTo>
                    <a:pt x="183" y="1924653"/>
                  </a:lnTo>
                  <a:lnTo>
                    <a:pt x="0" y="1877082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20" name="object 24"/>
          <p:cNvSpPr txBox="1"/>
          <p:nvPr/>
        </p:nvSpPr>
        <p:spPr>
          <a:xfrm>
            <a:off x="11399957" y="6422465"/>
            <a:ext cx="2430780" cy="16637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차원</a:t>
            </a:r>
            <a:r>
              <a:rPr sz="3550" b="1" spc="-20" dirty="0">
                <a:latin typeface="Malgun Gothic"/>
                <a:ea typeface="Malgun Gothic"/>
                <a:cs typeface="Malgun Gothic"/>
              </a:rPr>
              <a:t> </a:t>
            </a:r>
            <a:r>
              <a:rPr sz="3550" b="1" spc="10" dirty="0">
                <a:latin typeface="Malgun Gothic"/>
                <a:ea typeface="Malgun Gothic"/>
                <a:cs typeface="Malgun Gothic"/>
              </a:rPr>
              <a:t>축소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2700" marR="5080" algn="ctr">
              <a:lnSpc>
                <a:spcPct val="122900"/>
              </a:lnSpc>
              <a:spcBef>
                <a:spcPts val="114"/>
              </a:spcBef>
            </a:pPr>
            <a:r>
              <a:rPr sz="2550" b="1" spc="-114" dirty="0">
                <a:latin typeface="Malgun Gothic"/>
                <a:ea typeface="Malgun Gothic"/>
                <a:cs typeface="Malgun Gothic"/>
              </a:rPr>
              <a:t>(Dimensionality  Reduction)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1" name="object 25"/>
          <p:cNvGrpSpPr/>
          <p:nvPr/>
        </p:nvGrpSpPr>
        <p:grpSpPr>
          <a:xfrm>
            <a:off x="9480395" y="1867580"/>
            <a:ext cx="2944495" cy="1116965"/>
            <a:chOff x="9480395" y="3201080"/>
            <a:chExt cx="2944495" cy="1116965"/>
          </a:xfrm>
        </p:grpSpPr>
        <p:sp>
          <p:nvSpPr>
            <p:cNvPr id="22" name="object 26"/>
            <p:cNvSpPr/>
            <p:nvPr/>
          </p:nvSpPr>
          <p:spPr>
            <a:xfrm>
              <a:off x="9485793" y="3206478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389" y="0"/>
                  </a:moveTo>
                  <a:lnTo>
                    <a:pt x="239050" y="0"/>
                  </a:lnTo>
                  <a:lnTo>
                    <a:pt x="191478" y="182"/>
                  </a:lnTo>
                  <a:lnTo>
                    <a:pt x="153114" y="1463"/>
                  </a:lnTo>
                  <a:lnTo>
                    <a:pt x="98748" y="11710"/>
                  </a:lnTo>
                  <a:lnTo>
                    <a:pt x="45584" y="45579"/>
                  </a:lnTo>
                  <a:lnTo>
                    <a:pt x="11710" y="98748"/>
                  </a:lnTo>
                  <a:lnTo>
                    <a:pt x="1463" y="153108"/>
                  </a:lnTo>
                  <a:lnTo>
                    <a:pt x="182" y="191468"/>
                  </a:lnTo>
                  <a:lnTo>
                    <a:pt x="0" y="239037"/>
                  </a:lnTo>
                  <a:lnTo>
                    <a:pt x="0" y="866675"/>
                  </a:lnTo>
                  <a:lnTo>
                    <a:pt x="182" y="914244"/>
                  </a:lnTo>
                  <a:lnTo>
                    <a:pt x="1463" y="952604"/>
                  </a:lnTo>
                  <a:lnTo>
                    <a:pt x="11710" y="1006964"/>
                  </a:lnTo>
                  <a:lnTo>
                    <a:pt x="45584" y="1060137"/>
                  </a:lnTo>
                  <a:lnTo>
                    <a:pt x="98748" y="1094002"/>
                  </a:lnTo>
                  <a:lnTo>
                    <a:pt x="153114" y="1104260"/>
                  </a:lnTo>
                  <a:lnTo>
                    <a:pt x="191478" y="1105542"/>
                  </a:lnTo>
                  <a:lnTo>
                    <a:pt x="239050" y="1105725"/>
                  </a:lnTo>
                  <a:lnTo>
                    <a:pt x="2694389" y="1105725"/>
                  </a:lnTo>
                  <a:lnTo>
                    <a:pt x="2741960" y="1105542"/>
                  </a:lnTo>
                  <a:lnTo>
                    <a:pt x="2780324" y="1104260"/>
                  </a:lnTo>
                  <a:lnTo>
                    <a:pt x="2834690" y="1094002"/>
                  </a:lnTo>
                  <a:lnTo>
                    <a:pt x="2887854" y="1060137"/>
                  </a:lnTo>
                  <a:lnTo>
                    <a:pt x="2921728" y="1006964"/>
                  </a:lnTo>
                  <a:lnTo>
                    <a:pt x="2931975" y="952604"/>
                  </a:lnTo>
                  <a:lnTo>
                    <a:pt x="2933256" y="914244"/>
                  </a:lnTo>
                  <a:lnTo>
                    <a:pt x="2933439" y="866675"/>
                  </a:lnTo>
                  <a:lnTo>
                    <a:pt x="2933439" y="239037"/>
                  </a:lnTo>
                  <a:lnTo>
                    <a:pt x="2933256" y="191468"/>
                  </a:lnTo>
                  <a:lnTo>
                    <a:pt x="2931975" y="153108"/>
                  </a:lnTo>
                  <a:lnTo>
                    <a:pt x="2921728" y="98748"/>
                  </a:lnTo>
                  <a:lnTo>
                    <a:pt x="2887854" y="45579"/>
                  </a:lnTo>
                  <a:lnTo>
                    <a:pt x="2834690" y="11710"/>
                  </a:lnTo>
                  <a:lnTo>
                    <a:pt x="2780324" y="1463"/>
                  </a:lnTo>
                  <a:lnTo>
                    <a:pt x="2741960" y="182"/>
                  </a:lnTo>
                  <a:lnTo>
                    <a:pt x="2694389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23" name="object 27"/>
            <p:cNvSpPr/>
            <p:nvPr/>
          </p:nvSpPr>
          <p:spPr>
            <a:xfrm>
              <a:off x="9485793" y="3206478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24" name="object 28"/>
          <p:cNvSpPr txBox="1"/>
          <p:nvPr/>
        </p:nvSpPr>
        <p:spPr>
          <a:xfrm>
            <a:off x="10120068" y="2155293"/>
            <a:ext cx="1865630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550" b="1" spc="10" dirty="0">
                <a:latin typeface="Malgun Gothic"/>
                <a:ea typeface="Malgun Gothic"/>
                <a:cs typeface="Malgun Gothic"/>
              </a:rPr>
              <a:t>머신러닝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5" name="object 29"/>
          <p:cNvGrpSpPr/>
          <p:nvPr/>
        </p:nvGrpSpPr>
        <p:grpSpPr>
          <a:xfrm>
            <a:off x="15112382" y="4204682"/>
            <a:ext cx="2944495" cy="1116965"/>
            <a:chOff x="15112382" y="5538182"/>
            <a:chExt cx="2944495" cy="1116965"/>
          </a:xfrm>
        </p:grpSpPr>
        <p:sp>
          <p:nvSpPr>
            <p:cNvPr id="26" name="object 30"/>
            <p:cNvSpPr/>
            <p:nvPr/>
          </p:nvSpPr>
          <p:spPr>
            <a:xfrm>
              <a:off x="15117780" y="5543580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451" y="0"/>
                  </a:moveTo>
                  <a:lnTo>
                    <a:pt x="238987" y="0"/>
                  </a:lnTo>
                  <a:lnTo>
                    <a:pt x="191438" y="183"/>
                  </a:lnTo>
                  <a:lnTo>
                    <a:pt x="153089" y="1465"/>
                  </a:lnTo>
                  <a:lnTo>
                    <a:pt x="98761" y="11723"/>
                  </a:lnTo>
                  <a:lnTo>
                    <a:pt x="45564" y="45587"/>
                  </a:lnTo>
                  <a:lnTo>
                    <a:pt x="11685" y="98761"/>
                  </a:lnTo>
                  <a:lnTo>
                    <a:pt x="1460" y="153120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2" y="914251"/>
                  </a:lnTo>
                  <a:lnTo>
                    <a:pt x="1460" y="952612"/>
                  </a:lnTo>
                  <a:lnTo>
                    <a:pt x="11685" y="1006976"/>
                  </a:lnTo>
                  <a:lnTo>
                    <a:pt x="45564" y="1060140"/>
                  </a:lnTo>
                  <a:lnTo>
                    <a:pt x="98761" y="1094014"/>
                  </a:lnTo>
                  <a:lnTo>
                    <a:pt x="153089" y="1104261"/>
                  </a:lnTo>
                  <a:lnTo>
                    <a:pt x="191438" y="1105542"/>
                  </a:lnTo>
                  <a:lnTo>
                    <a:pt x="238987" y="1105725"/>
                  </a:lnTo>
                  <a:lnTo>
                    <a:pt x="2694451" y="1105725"/>
                  </a:lnTo>
                  <a:lnTo>
                    <a:pt x="2742000" y="1105542"/>
                  </a:lnTo>
                  <a:lnTo>
                    <a:pt x="2780349" y="1104261"/>
                  </a:lnTo>
                  <a:lnTo>
                    <a:pt x="2834678" y="1094014"/>
                  </a:lnTo>
                  <a:lnTo>
                    <a:pt x="2887875" y="1060140"/>
                  </a:lnTo>
                  <a:lnTo>
                    <a:pt x="2921753" y="1006976"/>
                  </a:lnTo>
                  <a:lnTo>
                    <a:pt x="2931978" y="952612"/>
                  </a:lnTo>
                  <a:lnTo>
                    <a:pt x="2933256" y="914251"/>
                  </a:lnTo>
                  <a:lnTo>
                    <a:pt x="2933439" y="866687"/>
                  </a:lnTo>
                  <a:lnTo>
                    <a:pt x="2933439" y="239050"/>
                  </a:lnTo>
                  <a:lnTo>
                    <a:pt x="2933256" y="191480"/>
                  </a:lnTo>
                  <a:lnTo>
                    <a:pt x="2931978" y="153120"/>
                  </a:lnTo>
                  <a:lnTo>
                    <a:pt x="2921753" y="98761"/>
                  </a:lnTo>
                  <a:lnTo>
                    <a:pt x="2887875" y="45587"/>
                  </a:lnTo>
                  <a:lnTo>
                    <a:pt x="2834678" y="11723"/>
                  </a:lnTo>
                  <a:lnTo>
                    <a:pt x="2780349" y="1465"/>
                  </a:lnTo>
                  <a:lnTo>
                    <a:pt x="2742000" y="183"/>
                  </a:lnTo>
                  <a:lnTo>
                    <a:pt x="2694451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27" name="object 31"/>
            <p:cNvSpPr/>
            <p:nvPr/>
          </p:nvSpPr>
          <p:spPr>
            <a:xfrm>
              <a:off x="15117780" y="5543579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28" name="object 32"/>
          <p:cNvSpPr txBox="1"/>
          <p:nvPr/>
        </p:nvSpPr>
        <p:spPr>
          <a:xfrm>
            <a:off x="15752055" y="4492407"/>
            <a:ext cx="196151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강화학습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9" name="object 34"/>
          <p:cNvSpPr/>
          <p:nvPr/>
        </p:nvSpPr>
        <p:spPr>
          <a:xfrm>
            <a:off x="4355502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4" y="0"/>
                </a:moveTo>
                <a:lnTo>
                  <a:pt x="239050" y="0"/>
                </a:lnTo>
                <a:lnTo>
                  <a:pt x="191478" y="183"/>
                </a:lnTo>
                <a:lnTo>
                  <a:pt x="153114" y="1465"/>
                </a:lnTo>
                <a:lnTo>
                  <a:pt x="122642" y="4945"/>
                </a:lnTo>
                <a:lnTo>
                  <a:pt x="98748" y="11723"/>
                </a:lnTo>
                <a:lnTo>
                  <a:pt x="45584" y="45586"/>
                </a:lnTo>
                <a:lnTo>
                  <a:pt x="11710" y="98748"/>
                </a:lnTo>
                <a:lnTo>
                  <a:pt x="1463" y="153119"/>
                </a:lnTo>
                <a:lnTo>
                  <a:pt x="182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2" y="1572836"/>
                </a:lnTo>
                <a:lnTo>
                  <a:pt x="1463" y="1611197"/>
                </a:lnTo>
                <a:lnTo>
                  <a:pt x="11710" y="1665561"/>
                </a:lnTo>
                <a:lnTo>
                  <a:pt x="45584" y="1718726"/>
                </a:lnTo>
                <a:lnTo>
                  <a:pt x="98748" y="1752600"/>
                </a:lnTo>
                <a:lnTo>
                  <a:pt x="153114" y="1762846"/>
                </a:lnTo>
                <a:lnTo>
                  <a:pt x="191478" y="1764127"/>
                </a:lnTo>
                <a:lnTo>
                  <a:pt x="239050" y="1764310"/>
                </a:lnTo>
                <a:lnTo>
                  <a:pt x="2776564" y="1764310"/>
                </a:lnTo>
                <a:lnTo>
                  <a:pt x="2824135" y="1764127"/>
                </a:lnTo>
                <a:lnTo>
                  <a:pt x="2862500" y="1762846"/>
                </a:lnTo>
                <a:lnTo>
                  <a:pt x="2916866" y="1752600"/>
                </a:lnTo>
                <a:lnTo>
                  <a:pt x="2970030" y="1718726"/>
                </a:lnTo>
                <a:lnTo>
                  <a:pt x="3003904" y="1665561"/>
                </a:lnTo>
                <a:lnTo>
                  <a:pt x="3014151" y="1611197"/>
                </a:lnTo>
                <a:lnTo>
                  <a:pt x="3015431" y="1572836"/>
                </a:lnTo>
                <a:lnTo>
                  <a:pt x="3015614" y="1525272"/>
                </a:lnTo>
                <a:lnTo>
                  <a:pt x="3015614" y="239050"/>
                </a:lnTo>
                <a:lnTo>
                  <a:pt x="3015431" y="191480"/>
                </a:lnTo>
                <a:lnTo>
                  <a:pt x="3014151" y="153119"/>
                </a:lnTo>
                <a:lnTo>
                  <a:pt x="3003904" y="98748"/>
                </a:lnTo>
                <a:lnTo>
                  <a:pt x="2970030" y="45586"/>
                </a:lnTo>
                <a:lnTo>
                  <a:pt x="2916866" y="11723"/>
                </a:lnTo>
                <a:lnTo>
                  <a:pt x="2862500" y="1465"/>
                </a:lnTo>
                <a:lnTo>
                  <a:pt x="2824135" y="183"/>
                </a:lnTo>
                <a:lnTo>
                  <a:pt x="2776564" y="0"/>
                </a:lnTo>
                <a:close/>
              </a:path>
            </a:pathLst>
          </a:custGeom>
          <a:solidFill>
            <a:srgbClr val="EEEFF9">
              <a:alpha val="100000"/>
            </a:srgbClr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0" name="object 35"/>
          <p:cNvSpPr/>
          <p:nvPr/>
        </p:nvSpPr>
        <p:spPr>
          <a:xfrm>
            <a:off x="4355502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solidFill>
            <a:srgbClr val="EEEFF9">
              <a:alpha val="100000"/>
            </a:srgbClr>
          </a:solidFill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1" name="object 36"/>
          <p:cNvSpPr/>
          <p:nvPr/>
        </p:nvSpPr>
        <p:spPr>
          <a:xfrm>
            <a:off x="7858290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4" y="0"/>
                </a:moveTo>
                <a:lnTo>
                  <a:pt x="239050" y="0"/>
                </a:lnTo>
                <a:lnTo>
                  <a:pt x="191478" y="183"/>
                </a:lnTo>
                <a:lnTo>
                  <a:pt x="153114" y="1465"/>
                </a:lnTo>
                <a:lnTo>
                  <a:pt x="122642" y="4945"/>
                </a:lnTo>
                <a:lnTo>
                  <a:pt x="98748" y="11723"/>
                </a:lnTo>
                <a:lnTo>
                  <a:pt x="45584" y="45586"/>
                </a:lnTo>
                <a:lnTo>
                  <a:pt x="11710" y="98748"/>
                </a:lnTo>
                <a:lnTo>
                  <a:pt x="1463" y="153119"/>
                </a:lnTo>
                <a:lnTo>
                  <a:pt x="182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2" y="1572836"/>
                </a:lnTo>
                <a:lnTo>
                  <a:pt x="1463" y="1611197"/>
                </a:lnTo>
                <a:lnTo>
                  <a:pt x="11710" y="1665561"/>
                </a:lnTo>
                <a:lnTo>
                  <a:pt x="45584" y="1718726"/>
                </a:lnTo>
                <a:lnTo>
                  <a:pt x="98748" y="1752600"/>
                </a:lnTo>
                <a:lnTo>
                  <a:pt x="153114" y="1762846"/>
                </a:lnTo>
                <a:lnTo>
                  <a:pt x="191478" y="1764127"/>
                </a:lnTo>
                <a:lnTo>
                  <a:pt x="239050" y="1764310"/>
                </a:lnTo>
                <a:lnTo>
                  <a:pt x="2776564" y="1764310"/>
                </a:lnTo>
                <a:lnTo>
                  <a:pt x="2824135" y="1764127"/>
                </a:lnTo>
                <a:lnTo>
                  <a:pt x="2862500" y="1762846"/>
                </a:lnTo>
                <a:lnTo>
                  <a:pt x="2916866" y="1752600"/>
                </a:lnTo>
                <a:lnTo>
                  <a:pt x="2970030" y="1718726"/>
                </a:lnTo>
                <a:lnTo>
                  <a:pt x="3003904" y="1665561"/>
                </a:lnTo>
                <a:lnTo>
                  <a:pt x="3014151" y="1611197"/>
                </a:lnTo>
                <a:lnTo>
                  <a:pt x="3015431" y="1572836"/>
                </a:lnTo>
                <a:lnTo>
                  <a:pt x="3015614" y="1525272"/>
                </a:lnTo>
                <a:lnTo>
                  <a:pt x="3015614" y="239050"/>
                </a:lnTo>
                <a:lnTo>
                  <a:pt x="3015431" y="191480"/>
                </a:lnTo>
                <a:lnTo>
                  <a:pt x="3014151" y="153119"/>
                </a:lnTo>
                <a:lnTo>
                  <a:pt x="3003904" y="98748"/>
                </a:lnTo>
                <a:lnTo>
                  <a:pt x="2970030" y="45586"/>
                </a:lnTo>
                <a:lnTo>
                  <a:pt x="2916866" y="11723"/>
                </a:lnTo>
                <a:lnTo>
                  <a:pt x="2862500" y="1465"/>
                </a:lnTo>
                <a:lnTo>
                  <a:pt x="2824135" y="183"/>
                </a:lnTo>
                <a:lnTo>
                  <a:pt x="2776564" y="0"/>
                </a:lnTo>
                <a:close/>
              </a:path>
            </a:pathLst>
          </a:custGeom>
          <a:solidFill>
            <a:srgbClr val="EEEFF9"/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2" name="object 37"/>
          <p:cNvSpPr/>
          <p:nvPr/>
        </p:nvSpPr>
        <p:spPr>
          <a:xfrm>
            <a:off x="7858290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3" name="object 38"/>
          <p:cNvSpPr txBox="1"/>
          <p:nvPr/>
        </p:nvSpPr>
        <p:spPr>
          <a:xfrm>
            <a:off x="8217761" y="6422465"/>
            <a:ext cx="2425700" cy="11861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클러스터링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67005">
              <a:lnSpc>
                <a:spcPct val="100000"/>
              </a:lnSpc>
              <a:spcBef>
                <a:spcPts val="815"/>
              </a:spcBef>
            </a:pPr>
            <a:r>
              <a:rPr sz="2550" b="1" spc="-130" dirty="0">
                <a:latin typeface="Malgun Gothic"/>
                <a:ea typeface="Malgun Gothic"/>
                <a:cs typeface="Malgun Gothic"/>
              </a:rPr>
              <a:t>(Clustering)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4" name="object 40"/>
          <p:cNvSpPr/>
          <p:nvPr/>
        </p:nvSpPr>
        <p:spPr>
          <a:xfrm>
            <a:off x="1088587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3" y="0"/>
                </a:moveTo>
                <a:lnTo>
                  <a:pt x="239049" y="0"/>
                </a:lnTo>
                <a:lnTo>
                  <a:pt x="191478" y="183"/>
                </a:lnTo>
                <a:lnTo>
                  <a:pt x="153115" y="1465"/>
                </a:lnTo>
                <a:lnTo>
                  <a:pt x="122645" y="4945"/>
                </a:lnTo>
                <a:lnTo>
                  <a:pt x="98751" y="11723"/>
                </a:lnTo>
                <a:lnTo>
                  <a:pt x="45584" y="45586"/>
                </a:lnTo>
                <a:lnTo>
                  <a:pt x="11714" y="98748"/>
                </a:lnTo>
                <a:lnTo>
                  <a:pt x="1464" y="153119"/>
                </a:lnTo>
                <a:lnTo>
                  <a:pt x="183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3" y="1572836"/>
                </a:lnTo>
                <a:lnTo>
                  <a:pt x="1464" y="1611197"/>
                </a:lnTo>
                <a:lnTo>
                  <a:pt x="11714" y="1665561"/>
                </a:lnTo>
                <a:lnTo>
                  <a:pt x="45584" y="1718726"/>
                </a:lnTo>
                <a:lnTo>
                  <a:pt x="98751" y="1752600"/>
                </a:lnTo>
                <a:lnTo>
                  <a:pt x="153115" y="1762846"/>
                </a:lnTo>
                <a:lnTo>
                  <a:pt x="191478" y="1764127"/>
                </a:lnTo>
                <a:lnTo>
                  <a:pt x="239049" y="1764310"/>
                </a:lnTo>
                <a:lnTo>
                  <a:pt x="2776563" y="1764310"/>
                </a:lnTo>
                <a:lnTo>
                  <a:pt x="2824134" y="1764127"/>
                </a:lnTo>
                <a:lnTo>
                  <a:pt x="2862498" y="1762846"/>
                </a:lnTo>
                <a:lnTo>
                  <a:pt x="2916864" y="1752600"/>
                </a:lnTo>
                <a:lnTo>
                  <a:pt x="2970029" y="1718726"/>
                </a:lnTo>
                <a:lnTo>
                  <a:pt x="3003903" y="1665561"/>
                </a:lnTo>
                <a:lnTo>
                  <a:pt x="3014149" y="1611197"/>
                </a:lnTo>
                <a:lnTo>
                  <a:pt x="3015430" y="1572836"/>
                </a:lnTo>
                <a:lnTo>
                  <a:pt x="3015613" y="1525272"/>
                </a:lnTo>
                <a:lnTo>
                  <a:pt x="3015613" y="239050"/>
                </a:lnTo>
                <a:lnTo>
                  <a:pt x="3015430" y="191480"/>
                </a:lnTo>
                <a:lnTo>
                  <a:pt x="3014149" y="153119"/>
                </a:lnTo>
                <a:lnTo>
                  <a:pt x="3003903" y="98748"/>
                </a:lnTo>
                <a:lnTo>
                  <a:pt x="2970029" y="45586"/>
                </a:lnTo>
                <a:lnTo>
                  <a:pt x="2916864" y="11723"/>
                </a:lnTo>
                <a:lnTo>
                  <a:pt x="2862498" y="1465"/>
                </a:lnTo>
                <a:lnTo>
                  <a:pt x="2824134" y="183"/>
                </a:lnTo>
                <a:lnTo>
                  <a:pt x="2776563" y="0"/>
                </a:lnTo>
                <a:close/>
              </a:path>
            </a:pathLst>
          </a:custGeom>
          <a:solidFill>
            <a:srgbClr val="CDF2E4">
              <a:alpha val="100000"/>
            </a:srgbClr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5" name="object 41"/>
          <p:cNvSpPr/>
          <p:nvPr/>
        </p:nvSpPr>
        <p:spPr>
          <a:xfrm>
            <a:off x="1088587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solidFill>
            <a:srgbClr val="CDF2E4">
              <a:alpha val="100000"/>
            </a:srgbClr>
          </a:solidFill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6" name="object 42"/>
          <p:cNvSpPr txBox="1"/>
          <p:nvPr/>
        </p:nvSpPr>
        <p:spPr>
          <a:xfrm>
            <a:off x="4722871" y="6422465"/>
            <a:ext cx="2280920" cy="1186180"/>
          </a:xfrm>
          <a:prstGeom prst="rect">
            <a:avLst/>
          </a:prstGeom>
          <a:noFill/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분류</a:t>
            </a:r>
            <a:endParaRPr sz="3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550" b="1" spc="-114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(Classification)</a:t>
            </a:r>
            <a:endParaRPr sz="2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object 43"/>
          <p:cNvSpPr txBox="1"/>
          <p:nvPr/>
        </p:nvSpPr>
        <p:spPr>
          <a:xfrm>
            <a:off x="1636615" y="6422465"/>
            <a:ext cx="2193290" cy="11861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회귀분석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550" b="1" spc="-125" dirty="0">
                <a:latin typeface="Malgun Gothic"/>
                <a:ea typeface="Malgun Gothic"/>
                <a:cs typeface="Malgun Gothic"/>
              </a:rPr>
              <a:t>(Regression)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8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object 9"/>
          <p:cNvSpPr/>
          <p:nvPr/>
        </p:nvSpPr>
        <p:spPr>
          <a:xfrm>
            <a:off x="1636809" y="8016642"/>
            <a:ext cx="1666718" cy="1040157"/>
          </a:xfrm>
          <a:custGeom>
            <a:avLst/>
            <a:gdLst/>
            <a:ahLst/>
            <a:cxnLst/>
            <a:rect l="l" t="t" r="r" b="b"/>
            <a:pathLst>
              <a:path w="1597660" h="1563370">
                <a:moveTo>
                  <a:pt x="1597337" y="0"/>
                </a:moveTo>
                <a:lnTo>
                  <a:pt x="0" y="1562922"/>
                </a:lnTo>
              </a:path>
            </a:pathLst>
          </a:custGeom>
          <a:ln w="25130">
            <a:solidFill>
              <a:srgbClr val="B8B7DC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40" name="object 34"/>
          <p:cNvSpPr/>
          <p:nvPr/>
        </p:nvSpPr>
        <p:spPr>
          <a:xfrm>
            <a:off x="3495108" y="9046223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4" y="0"/>
                </a:moveTo>
                <a:lnTo>
                  <a:pt x="239050" y="0"/>
                </a:lnTo>
                <a:lnTo>
                  <a:pt x="191478" y="183"/>
                </a:lnTo>
                <a:lnTo>
                  <a:pt x="153114" y="1465"/>
                </a:lnTo>
                <a:lnTo>
                  <a:pt x="122642" y="4945"/>
                </a:lnTo>
                <a:lnTo>
                  <a:pt x="98748" y="11723"/>
                </a:lnTo>
                <a:lnTo>
                  <a:pt x="45584" y="45586"/>
                </a:lnTo>
                <a:lnTo>
                  <a:pt x="11710" y="98748"/>
                </a:lnTo>
                <a:lnTo>
                  <a:pt x="1463" y="153119"/>
                </a:lnTo>
                <a:lnTo>
                  <a:pt x="182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2" y="1572836"/>
                </a:lnTo>
                <a:lnTo>
                  <a:pt x="1463" y="1611197"/>
                </a:lnTo>
                <a:lnTo>
                  <a:pt x="11710" y="1665561"/>
                </a:lnTo>
                <a:lnTo>
                  <a:pt x="45584" y="1718726"/>
                </a:lnTo>
                <a:lnTo>
                  <a:pt x="98748" y="1752600"/>
                </a:lnTo>
                <a:lnTo>
                  <a:pt x="153114" y="1762846"/>
                </a:lnTo>
                <a:lnTo>
                  <a:pt x="191478" y="1764127"/>
                </a:lnTo>
                <a:lnTo>
                  <a:pt x="239050" y="1764310"/>
                </a:lnTo>
                <a:lnTo>
                  <a:pt x="2776564" y="1764310"/>
                </a:lnTo>
                <a:lnTo>
                  <a:pt x="2824135" y="1764127"/>
                </a:lnTo>
                <a:lnTo>
                  <a:pt x="2862500" y="1762846"/>
                </a:lnTo>
                <a:lnTo>
                  <a:pt x="2916866" y="1752600"/>
                </a:lnTo>
                <a:lnTo>
                  <a:pt x="2970030" y="1718726"/>
                </a:lnTo>
                <a:lnTo>
                  <a:pt x="3003904" y="1665561"/>
                </a:lnTo>
                <a:lnTo>
                  <a:pt x="3014151" y="1611197"/>
                </a:lnTo>
                <a:lnTo>
                  <a:pt x="3015431" y="1572836"/>
                </a:lnTo>
                <a:lnTo>
                  <a:pt x="3015614" y="1525272"/>
                </a:lnTo>
                <a:lnTo>
                  <a:pt x="3015614" y="239050"/>
                </a:lnTo>
                <a:lnTo>
                  <a:pt x="3015431" y="191480"/>
                </a:lnTo>
                <a:lnTo>
                  <a:pt x="3014151" y="153119"/>
                </a:lnTo>
                <a:lnTo>
                  <a:pt x="3003904" y="98748"/>
                </a:lnTo>
                <a:lnTo>
                  <a:pt x="2970030" y="45586"/>
                </a:lnTo>
                <a:lnTo>
                  <a:pt x="2916866" y="11723"/>
                </a:lnTo>
                <a:lnTo>
                  <a:pt x="2862500" y="1465"/>
                </a:lnTo>
                <a:lnTo>
                  <a:pt x="2824135" y="183"/>
                </a:lnTo>
                <a:lnTo>
                  <a:pt x="2776564" y="0"/>
                </a:lnTo>
                <a:close/>
              </a:path>
            </a:pathLst>
          </a:custGeom>
          <a:solidFill>
            <a:srgbClr val="EEEFF9">
              <a:alpha val="100000"/>
            </a:srgbClr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41" name="object 35"/>
          <p:cNvSpPr/>
          <p:nvPr/>
        </p:nvSpPr>
        <p:spPr>
          <a:xfrm>
            <a:off x="3495108" y="9046223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288736" y="905193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solidFill>
            <a:srgbClr val="CDF2E4">
              <a:alpha val="100000"/>
            </a:srgbClr>
          </a:solidFill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43" name="object 42"/>
          <p:cNvSpPr txBox="1"/>
          <p:nvPr/>
        </p:nvSpPr>
        <p:spPr>
          <a:xfrm>
            <a:off x="3911341" y="9261550"/>
            <a:ext cx="2280920" cy="13881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다중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회귀</a:t>
            </a:r>
            <a:endParaRPr sz="2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44" name="prstName"/>
          <p:cNvCxnSpPr/>
          <p:nvPr/>
        </p:nvCxnSpPr>
        <p:spPr>
          <a:xfrm>
            <a:off x="3303362" y="8016642"/>
            <a:ext cx="1775204" cy="106505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42"/>
          <p:cNvSpPr txBox="1"/>
          <p:nvPr/>
        </p:nvSpPr>
        <p:spPr>
          <a:xfrm>
            <a:off x="755422" y="9219640"/>
            <a:ext cx="2280920" cy="13385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단순</a:t>
            </a:r>
            <a:endParaRPr lang="en-US" altLang="ko-KR" sz="3550" b="1" spc="10" dirty="0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회귀</a:t>
            </a:r>
            <a:endParaRPr sz="2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9417685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회귀란</a:t>
            </a:r>
            <a:r>
              <a:rPr lang="en-US" altLang="ko-KR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?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5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4648" y="3079630"/>
            <a:ext cx="18667062" cy="7255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데이터를 잘 설명한다는 것은 어떤 것일까?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4103" y="2941220"/>
            <a:ext cx="16839244" cy="8205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데이터를 잘 설명한다는 것은 어떤 것일까?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1719" y="2898755"/>
            <a:ext cx="16675569" cy="7919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>
          <a:xfrm>
            <a:off x="1913629" y="9740819"/>
            <a:ext cx="3021661" cy="117974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algn="ctr" defTabSz="636753">
              <a:lnSpc>
                <a:spcPct val="140000"/>
              </a:lnSpc>
            </a:pPr>
            <a:r>
              <a:rPr lang="ko-KR" altLang="en-US" sz="296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/>
                <a:ea typeface="에스코어 드림 7 ExtraBold"/>
              </a:rPr>
              <a:t>지능정보기술교관</a:t>
            </a:r>
            <a:endParaRPr lang="en-US" altLang="ko-KR" sz="2968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/>
              <a:ea typeface="에스코어 드림 7 ExtraBold"/>
            </a:endParaRPr>
          </a:p>
          <a:p>
            <a:pPr algn="ctr" defTabSz="636753">
              <a:lnSpc>
                <a:spcPct val="130000"/>
              </a:lnSpc>
            </a:pPr>
            <a:r>
              <a:rPr lang="ko-KR" altLang="en-US" sz="296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/>
                <a:ea typeface="에스코어 드림 7 ExtraBold"/>
              </a:rPr>
              <a:t>사이버 </a:t>
            </a:r>
            <a:r>
              <a:rPr lang="en-US" altLang="ko-KR" sz="296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/>
                <a:ea typeface="에스코어 드림 7 ExtraBold"/>
              </a:rPr>
              <a:t>6</a:t>
            </a:r>
            <a:r>
              <a:rPr lang="ko-KR" altLang="en-US" sz="296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/>
                <a:ea typeface="에스코어 드림 7 ExtraBold"/>
              </a:rPr>
              <a:t>급 박민주</a:t>
            </a:r>
            <a:endParaRPr lang="ko-KR" altLang="ko-KR" sz="2968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/>
              <a:ea typeface="에스코어 드림 7 ExtraBold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>
          <a:xfrm>
            <a:off x="6932744" y="1886882"/>
            <a:ext cx="2170466" cy="55970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>
              <a:lnSpc>
                <a:spcPct val="120000"/>
              </a:lnSpc>
            </a:pPr>
            <a:r>
              <a:rPr lang="ko-KR" altLang="en-US" sz="3298" b="1" dirty="0">
                <a:solidFill>
                  <a:srgbClr val="053267"/>
                </a:solidFill>
                <a:latin typeface="에스코어 드림 7 ExtraBold"/>
                <a:ea typeface="에스코어 드림 7 ExtraBold"/>
              </a:rPr>
              <a:t>軍 근무경력</a:t>
            </a:r>
            <a:endParaRPr lang="ko-KR" altLang="ko-KR" sz="3298" b="1" dirty="0">
              <a:solidFill>
                <a:srgbClr val="053267"/>
              </a:solidFill>
              <a:latin typeface="에스코어 드림 7 ExtraBold"/>
              <a:ea typeface="에스코어 드림 7 ExtraBold"/>
            </a:endParaRPr>
          </a:p>
        </p:txBody>
      </p:sp>
      <p:sp>
        <p:nvSpPr>
          <p:cNvPr id="6" name="Line 15"/>
          <p:cNvSpPr>
            <a:spLocks noChangeShapeType="1"/>
          </p:cNvSpPr>
          <p:nvPr/>
        </p:nvSpPr>
        <p:spPr>
          <a:xfrm>
            <a:off x="6932744" y="2658117"/>
            <a:ext cx="12142621" cy="0"/>
          </a:xfrm>
          <a:prstGeom prst="line">
            <a:avLst/>
          </a:prstGeom>
          <a:noFill/>
          <a:ln w="19050">
            <a:solidFill>
              <a:srgbClr val="688BA6"/>
            </a:solidFill>
            <a:prstDash val="solid"/>
            <a:round/>
          </a:ln>
        </p:spPr>
        <p:txBody>
          <a:bodyPr vert="horz" wrap="square" lIns="63675" tIns="31836" rIns="63675" bIns="31836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319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>
          <a:xfrm>
            <a:off x="6932744" y="2929161"/>
            <a:ext cx="7524496" cy="40594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/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•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조함훈련대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시스템운용담당</a:t>
            </a:r>
            <a:r>
              <a:rPr lang="en-US" altLang="ko-KR" sz="19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(’09.10. 1. ~ ’15. 3.15.)</a:t>
            </a:r>
            <a:endParaRPr lang="ko-KR" altLang="ko-KR" sz="1979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>
          <a:xfrm>
            <a:off x="6932744" y="4464499"/>
            <a:ext cx="6373540" cy="40594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/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•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정보통신학교 </a:t>
            </a:r>
            <a:r>
              <a:rPr lang="ko-KR" altLang="en-US" sz="2638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사이버학부</a:t>
            </a:r>
            <a:r>
              <a:rPr lang="en-US" altLang="ko-KR" sz="19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(’20. 4. 1. ~ </a:t>
            </a:r>
            <a:r>
              <a:rPr lang="ko-KR" altLang="en-US" sz="19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현재</a:t>
            </a:r>
            <a:r>
              <a:rPr lang="en-US" altLang="ko-KR" sz="19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)</a:t>
            </a:r>
            <a:endParaRPr lang="ko-KR" altLang="ko-KR" sz="1979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>
          <a:xfrm>
            <a:off x="6932744" y="4983737"/>
            <a:ext cx="2148024" cy="56239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>
              <a:lnSpc>
                <a:spcPct val="120000"/>
              </a:lnSpc>
            </a:pPr>
            <a:r>
              <a:rPr lang="ko-KR" altLang="en-US" sz="3298" b="1" dirty="0">
                <a:solidFill>
                  <a:srgbClr val="053267"/>
                </a:solidFill>
                <a:latin typeface="에스코어 드림 5 Medium"/>
                <a:ea typeface="에스코어 드림 5 Medium"/>
              </a:rPr>
              <a:t>자격</a:t>
            </a:r>
            <a:r>
              <a:rPr lang="en-US" altLang="ko-KR" sz="3298" b="1" dirty="0">
                <a:solidFill>
                  <a:srgbClr val="053267"/>
                </a:solidFill>
                <a:latin typeface="에스코어 드림 5 Medium"/>
                <a:ea typeface="에스코어 드림 5 Medium"/>
              </a:rPr>
              <a:t> / </a:t>
            </a:r>
            <a:r>
              <a:rPr lang="ko-KR" altLang="en-US" sz="3298" b="1" dirty="0">
                <a:solidFill>
                  <a:srgbClr val="053267"/>
                </a:solidFill>
                <a:latin typeface="에스코어 드림 5 Medium"/>
                <a:ea typeface="에스코어 드림 5 Medium"/>
              </a:rPr>
              <a:t>수상</a:t>
            </a:r>
            <a:endParaRPr lang="ko-KR" altLang="ko-KR" sz="3298" b="1" dirty="0">
              <a:solidFill>
                <a:srgbClr val="053267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>
          <a:xfrm>
            <a:off x="6932744" y="5754973"/>
            <a:ext cx="12142621" cy="0"/>
          </a:xfrm>
          <a:prstGeom prst="line">
            <a:avLst/>
          </a:prstGeom>
          <a:noFill/>
          <a:ln w="19050">
            <a:solidFill>
              <a:srgbClr val="688BA6"/>
            </a:solidFill>
            <a:prstDash val="solid"/>
            <a:round/>
          </a:ln>
        </p:spPr>
        <p:txBody>
          <a:bodyPr vert="horz" wrap="square" lIns="63675" tIns="31836" rIns="63675" bIns="31836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319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>
          <a:xfrm>
            <a:off x="6932745" y="5924134"/>
            <a:ext cx="6330259" cy="40594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/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•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정보처리기사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,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전자계산기조직응용기사</a:t>
            </a:r>
            <a:endParaRPr lang="ko-KR" altLang="ko-KR" sz="1979" b="1" dirty="0">
              <a:solidFill>
                <a:srgbClr val="688BA6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>
          <a:xfrm>
            <a:off x="6928115" y="7008565"/>
            <a:ext cx="9633406" cy="50751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/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• </a:t>
            </a:r>
            <a:r>
              <a:rPr lang="ko-KR" altLang="en-US" sz="2638" b="1" dirty="0">
                <a:solidFill>
                  <a:srgbClr val="E01B6A"/>
                </a:solidFill>
                <a:latin typeface="에스코어 드림 5 Medium"/>
                <a:ea typeface="에스코어 드림 5 Medium"/>
              </a:rPr>
              <a:t>제</a:t>
            </a:r>
            <a:r>
              <a:rPr lang="en-US" altLang="ko-KR" sz="2638" b="1" dirty="0">
                <a:solidFill>
                  <a:srgbClr val="E01B6A"/>
                </a:solidFill>
                <a:latin typeface="에스코어 드림 5 Medium"/>
                <a:ea typeface="에스코어 드림 5 Medium"/>
              </a:rPr>
              <a:t>16</a:t>
            </a:r>
            <a:r>
              <a:rPr lang="ko-KR" altLang="en-US" sz="2638" b="1" dirty="0">
                <a:solidFill>
                  <a:srgbClr val="E01B6A"/>
                </a:solidFill>
                <a:latin typeface="에스코어 드림 5 Medium"/>
                <a:ea typeface="에스코어 드림 5 Medium"/>
              </a:rPr>
              <a:t>회</a:t>
            </a:r>
            <a:r>
              <a:rPr lang="en-US" altLang="ko-KR" sz="2638" b="1" dirty="0">
                <a:solidFill>
                  <a:srgbClr val="E01B6A"/>
                </a:solidFill>
                <a:latin typeface="에스코어 드림 5 Medium"/>
                <a:ea typeface="에스코어 드림 5 Medium"/>
              </a:rPr>
              <a:t> TOPCIT</a:t>
            </a:r>
            <a:r>
              <a:rPr lang="en-US" altLang="ko-KR" sz="2309" b="1" dirty="0">
                <a:solidFill>
                  <a:srgbClr val="E01B6A"/>
                </a:solidFill>
                <a:latin typeface="에스코어 드림 5 Medium"/>
                <a:ea typeface="에스코어 드림 5 Medium"/>
              </a:rPr>
              <a:t>(SW </a:t>
            </a:r>
            <a:r>
              <a:rPr lang="ko-KR" altLang="en-US" sz="2309" b="1" dirty="0">
                <a:solidFill>
                  <a:srgbClr val="E01B6A"/>
                </a:solidFill>
                <a:latin typeface="에스코어 드림 5 Medium"/>
                <a:ea typeface="에스코어 드림 5 Medium"/>
              </a:rPr>
              <a:t>역량평가</a:t>
            </a:r>
            <a:r>
              <a:rPr lang="en-US" altLang="ko-KR" sz="2309" b="1" dirty="0">
                <a:solidFill>
                  <a:srgbClr val="E01B6A"/>
                </a:solidFill>
                <a:latin typeface="에스코어 드림 5 Medium"/>
                <a:ea typeface="에스코어 드림 5 Medium"/>
              </a:rPr>
              <a:t>)</a:t>
            </a:r>
            <a:r>
              <a:rPr lang="en-US" altLang="ko-KR" sz="2638" b="1" dirty="0">
                <a:solidFill>
                  <a:srgbClr val="E01B6A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E01B6A"/>
                </a:solidFill>
                <a:latin typeface="에스코어 드림 5 Medium"/>
                <a:ea typeface="에스코어 드림 5 Medium"/>
              </a:rPr>
              <a:t>국방부</a:t>
            </a:r>
            <a:r>
              <a:rPr lang="en-US" altLang="ko-KR" sz="2638" b="1" dirty="0">
                <a:solidFill>
                  <a:srgbClr val="E01B6A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E01B6A"/>
                </a:solidFill>
                <a:latin typeface="에스코어 드림 5 Medium"/>
                <a:ea typeface="에스코어 드림 5 Medium"/>
              </a:rPr>
              <a:t>최우수</a:t>
            </a:r>
            <a:r>
              <a:rPr lang="ko-KR" altLang="en-US" sz="329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＊ 국방부장관상 수상</a:t>
            </a:r>
            <a:endParaRPr lang="ko-KR" altLang="ko-KR" sz="2638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>
          <a:xfrm>
            <a:off x="6928115" y="6499302"/>
            <a:ext cx="5437386" cy="40594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/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• </a:t>
            </a:r>
            <a:r>
              <a:rPr lang="ko-KR" altLang="en-US" sz="2638" b="1" dirty="0">
                <a:solidFill>
                  <a:srgbClr val="375CDE"/>
                </a:solidFill>
                <a:latin typeface="에스코어 드림 5 Medium"/>
                <a:ea typeface="에스코어 드림 5 Medium"/>
              </a:rPr>
              <a:t>정보보안기사</a:t>
            </a:r>
            <a:r>
              <a:rPr lang="en-US" altLang="ko-KR" sz="2638" b="1" dirty="0">
                <a:solidFill>
                  <a:srgbClr val="375CDE"/>
                </a:solidFill>
                <a:latin typeface="에스코어 드림 5 Medium"/>
                <a:ea typeface="에스코어 드림 5 Medium"/>
              </a:rPr>
              <a:t>, </a:t>
            </a:r>
            <a:r>
              <a:rPr lang="ko-KR" altLang="en-US" sz="2638" b="1" dirty="0">
                <a:solidFill>
                  <a:srgbClr val="375CDE"/>
                </a:solidFill>
                <a:latin typeface="에스코어 드림 5 Medium"/>
                <a:ea typeface="에스코어 드림 5 Medium"/>
              </a:rPr>
              <a:t>빅데이터</a:t>
            </a:r>
            <a:r>
              <a:rPr lang="en-US" altLang="ko-KR" sz="2638" b="1" dirty="0">
                <a:solidFill>
                  <a:srgbClr val="375CDE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375CDE"/>
                </a:solidFill>
                <a:latin typeface="에스코어 드림 5 Medium"/>
                <a:ea typeface="에스코어 드림 5 Medium"/>
              </a:rPr>
              <a:t>분석기사</a:t>
            </a:r>
            <a:endParaRPr lang="ko-KR" altLang="ko-KR" sz="1979" b="1" dirty="0">
              <a:solidFill>
                <a:srgbClr val="375CDE"/>
              </a:solidFill>
              <a:latin typeface="에스코어 드림 5 Medium"/>
              <a:ea typeface="에스코어 드림 5 Medium"/>
            </a:endParaRPr>
          </a:p>
        </p:txBody>
      </p:sp>
      <p:pic>
        <p:nvPicPr>
          <p:cNvPr id="1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254" y="1975206"/>
            <a:ext cx="5592981" cy="7608162"/>
          </a:xfrm>
          <a:prstGeom prst="rect">
            <a:avLst/>
          </a:prstGeom>
        </p:spPr>
      </p:pic>
      <p:sp>
        <p:nvSpPr>
          <p:cNvPr id="15" name="Rectangle 11"/>
          <p:cNvSpPr>
            <a:spLocks noChangeArrowheads="1"/>
          </p:cNvSpPr>
          <p:nvPr/>
        </p:nvSpPr>
        <p:spPr>
          <a:xfrm>
            <a:off x="6932745" y="3532590"/>
            <a:ext cx="11269111" cy="40594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/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•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교육자원정보실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프로그램담당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/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원격교육체계개발담당</a:t>
            </a:r>
            <a:r>
              <a:rPr lang="en-US" altLang="ko-KR" sz="19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(’15. 3.16. ~ '</a:t>
            </a:r>
            <a:r>
              <a:rPr lang="ko-KR" altLang="en-US" sz="19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2</a:t>
            </a:r>
            <a:r>
              <a:rPr lang="en-US" altLang="ko-KR" sz="1979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0. 3.31)</a:t>
            </a:r>
            <a:endParaRPr lang="ko-KR" altLang="ko-KR" sz="1979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16" name="TextBox"/>
          <p:cNvSpPr txBox="1"/>
          <p:nvPr/>
        </p:nvSpPr>
        <p:spPr>
          <a:xfrm>
            <a:off x="7201470" y="4039018"/>
            <a:ext cx="5594480" cy="304571"/>
          </a:xfrm>
          <a:prstGeom prst="rect">
            <a:avLst/>
          </a:prstGeom>
          <a:noFill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/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＊ 교육관련체계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(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교관관리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프로그램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등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)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다수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개발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>
          <a:xfrm>
            <a:off x="6938587" y="7678701"/>
            <a:ext cx="11238013" cy="40594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/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•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제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12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회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, 18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회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, 19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회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 TOPCIT</a:t>
            </a:r>
            <a:r>
              <a:rPr lang="en-US" altLang="ko-KR" sz="2309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(SW </a:t>
            </a:r>
            <a:r>
              <a:rPr lang="ko-KR" altLang="en-US" sz="2309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역량평가</a:t>
            </a:r>
            <a:r>
              <a:rPr lang="en-US" altLang="ko-KR" sz="2309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)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해군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금상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＊ 해군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참모총장상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수상</a:t>
            </a:r>
            <a:endParaRPr lang="ko-KR" altLang="ko-KR" sz="2638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18" name="TextBox"/>
          <p:cNvSpPr txBox="1"/>
          <p:nvPr/>
        </p:nvSpPr>
        <p:spPr>
          <a:xfrm>
            <a:off x="6948479" y="8279727"/>
            <a:ext cx="6755054" cy="405945"/>
          </a:xfrm>
          <a:prstGeom prst="rect">
            <a:avLst/>
          </a:prstGeom>
          <a:noFill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/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•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교육사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E05B2B"/>
                </a:solidFill>
                <a:latin typeface="에스코어 드림 5 Medium"/>
                <a:ea typeface="에스코어 드림 5 Medium"/>
              </a:rPr>
              <a:t>우수교관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선발</a:t>
            </a:r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＊ 해군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교육사령관상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수상</a:t>
            </a:r>
            <a:endParaRPr lang="ko-KR" altLang="ko-KR" sz="2638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>
          <a:xfrm>
            <a:off x="6932744" y="8889377"/>
            <a:ext cx="833562" cy="56239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>
              <a:lnSpc>
                <a:spcPct val="120000"/>
              </a:lnSpc>
            </a:pPr>
            <a:r>
              <a:rPr lang="ko-KR" altLang="en-US" sz="3298" b="1" dirty="0">
                <a:solidFill>
                  <a:srgbClr val="053267"/>
                </a:solidFill>
                <a:latin typeface="에스코어 드림 5 Medium"/>
                <a:ea typeface="에스코어 드림 5 Medium"/>
              </a:rPr>
              <a:t>교육</a:t>
            </a:r>
            <a:endParaRPr lang="ko-KR" altLang="ko-KR" sz="3298" b="1" dirty="0">
              <a:solidFill>
                <a:srgbClr val="053267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>
          <a:xfrm>
            <a:off x="6932744" y="9660613"/>
            <a:ext cx="12142621" cy="0"/>
          </a:xfrm>
          <a:prstGeom prst="line">
            <a:avLst/>
          </a:prstGeom>
          <a:noFill/>
          <a:ln w="19050">
            <a:solidFill>
              <a:srgbClr val="688BA6"/>
            </a:solidFill>
            <a:prstDash val="solid"/>
            <a:round/>
          </a:ln>
        </p:spPr>
        <p:txBody>
          <a:bodyPr vert="horz" wrap="square" lIns="63675" tIns="31836" rIns="63675" bIns="31836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319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>
          <a:xfrm>
            <a:off x="6932744" y="9829773"/>
            <a:ext cx="12474569" cy="71051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/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• </a:t>
            </a:r>
            <a:r>
              <a:rPr lang="ko-KR" altLang="en-US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교육대학원</a:t>
            </a:r>
            <a:r>
              <a:rPr lang="en-US" altLang="ko-KR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석사</a:t>
            </a:r>
            <a:r>
              <a:rPr lang="en-US" altLang="ko-KR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과정</a:t>
            </a:r>
            <a:r>
              <a:rPr lang="en-US" altLang="ko-KR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 (</a:t>
            </a:r>
            <a:r>
              <a:rPr lang="ko-KR" altLang="en-US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인공지능빅데이터</a:t>
            </a:r>
            <a:r>
              <a:rPr lang="en-US" altLang="ko-KR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융합</a:t>
            </a:r>
            <a:r>
              <a:rPr lang="en-US" altLang="ko-KR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교육</a:t>
            </a:r>
            <a:r>
              <a:rPr lang="en-US" altLang="ko-KR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전공</a:t>
            </a:r>
            <a:r>
              <a:rPr lang="en-US" altLang="ko-KR" sz="2638" b="1" dirty="0">
                <a:solidFill>
                  <a:srgbClr val="3057B9"/>
                </a:solidFill>
                <a:latin typeface="에스코어 드림 5 Medium"/>
                <a:ea typeface="에스코어 드림 5 Medium"/>
              </a:rPr>
              <a:t>)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＊ 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'22. 3. ~ '24. 8.(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졸업예정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)</a:t>
            </a:r>
            <a:endParaRPr lang="ko-KR" altLang="ko-KR" sz="1979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/>
              <a:ea typeface="에스코어 드림 5 Medium"/>
            </a:endParaRPr>
          </a:p>
          <a:p>
            <a:pPr lvl="0"/>
            <a:endParaRPr lang="ko-KR" altLang="ko-KR" sz="1979" b="1" dirty="0">
              <a:solidFill>
                <a:srgbClr val="688BA6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>
          <a:xfrm>
            <a:off x="6928115" y="10404942"/>
            <a:ext cx="9107878" cy="40594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/>
            <a:r>
              <a:rPr lang="en-US" altLang="ko-KR" sz="26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/>
                <a:ea typeface="에스코어 드림 5 Medium"/>
              </a:rPr>
              <a:t>• </a:t>
            </a:r>
            <a:r>
              <a:rPr lang="en-US" altLang="ko-KR" sz="2638" b="1" dirty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UNIST AI </a:t>
            </a:r>
            <a:r>
              <a:rPr lang="ko-KR" altLang="en-US" sz="2638" b="1" dirty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대학원</a:t>
            </a:r>
            <a:r>
              <a:rPr lang="en-US" altLang="ko-KR" sz="2638" b="1" dirty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인턴십</a:t>
            </a:r>
            <a:r>
              <a:rPr lang="en-US" altLang="ko-KR" sz="2638" b="1" dirty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과정</a:t>
            </a:r>
            <a:r>
              <a:rPr lang="en-US" altLang="ko-KR" sz="2638" b="1" dirty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2638" b="1" dirty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수료</a:t>
            </a:r>
            <a:r>
              <a:rPr lang="en-US" altLang="ko-KR" sz="2638" b="1" dirty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(2</a:t>
            </a:r>
            <a:r>
              <a:rPr lang="ko-KR" altLang="en-US" sz="2638" b="1" dirty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회</a:t>
            </a:r>
            <a:r>
              <a:rPr lang="en-US" altLang="ko-KR" sz="2638" b="1" dirty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)</a:t>
            </a:r>
            <a:r>
              <a:rPr lang="en-US" altLang="ko-KR" sz="1979" b="1" dirty="0">
                <a:solidFill>
                  <a:srgbClr val="375CDE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＊ 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'21. 8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월</a:t>
            </a:r>
            <a:r>
              <a:rPr lang="en-US" altLang="ko-KR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, '22. 8</a:t>
            </a:r>
            <a:r>
              <a:rPr lang="ko-KR" altLang="en-US" sz="1979" b="1" dirty="0">
                <a:solidFill>
                  <a:srgbClr val="688BA6"/>
                </a:solidFill>
                <a:latin typeface="에스코어 드림 5 Medium"/>
                <a:ea typeface="에스코어 드림 5 Medium"/>
              </a:rPr>
              <a:t>월</a:t>
            </a:r>
            <a:r>
              <a:rPr lang="en-US" altLang="ko-KR" sz="2638" b="1" dirty="0">
                <a:solidFill>
                  <a:srgbClr val="375CDE"/>
                </a:solidFill>
                <a:latin typeface="에스코어 드림 5 Medium"/>
                <a:ea typeface="에스코어 드림 5 Medium"/>
              </a:rPr>
              <a:t> </a:t>
            </a:r>
            <a:endParaRPr lang="ko-KR" altLang="ko-KR" sz="1979" b="1" dirty="0">
              <a:solidFill>
                <a:srgbClr val="375CDE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AD8010CC-4DD0-8803-FA97-DBE434D15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10" dirty="0">
                <a:latin typeface="Malgun Gothic"/>
                <a:ea typeface="Malgun Gothic"/>
                <a:cs typeface="Malgun Gothic"/>
              </a:rPr>
              <a:t>교관소개</a:t>
            </a:r>
            <a:endParaRPr sz="4000" b="1" dirty="0">
              <a:latin typeface="Malgun Gothic"/>
              <a:ea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245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데이터를 잘 설명한다는 것은 어떤 것일까?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8726" y="3079630"/>
            <a:ext cx="17514328" cy="7291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데이터를 잘 설명한다는 것은 어떤 것일까?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030" y="2975437"/>
            <a:ext cx="19215888" cy="7218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4000" b="1">
                <a:latin typeface="Malgun Gothic"/>
                <a:ea typeface="Malgun Gothic"/>
                <a:cs typeface="Malgun Gothic"/>
              </a:rPr>
              <a:t>Loss 함수 이해하기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7744" y="2951360"/>
            <a:ext cx="16999606" cy="7571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4000" b="1">
                <a:latin typeface="Malgun Gothic"/>
                <a:ea typeface="Malgun Gothic"/>
                <a:cs typeface="Malgun Gothic"/>
              </a:rPr>
              <a:t>Loss 함수 줄이기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8187" y="2760518"/>
            <a:ext cx="17097324" cy="8285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4000" b="1">
                <a:latin typeface="Malgun Gothic"/>
                <a:ea typeface="Malgun Gothic"/>
                <a:cs typeface="Malgun Gothic"/>
              </a:rPr>
              <a:t>Loss 함수 줄이기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0277" y="2665278"/>
            <a:ext cx="16497820" cy="8293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4000" b="1">
                <a:latin typeface="Malgun Gothic"/>
                <a:ea typeface="Malgun Gothic"/>
                <a:cs typeface="Malgun Gothic"/>
              </a:rPr>
              <a:t>경사 하강법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3937" y="2950845"/>
            <a:ext cx="17216790" cy="4770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4000" b="1">
                <a:latin typeface="Malgun Gothic"/>
                <a:ea typeface="Malgun Gothic"/>
                <a:cs typeface="Malgun Gothic"/>
              </a:rPr>
              <a:t>경사 하강법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1552" y="2906617"/>
            <a:ext cx="16751763" cy="8195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4000" b="1">
                <a:latin typeface="Malgun Gothic"/>
                <a:ea typeface="Malgun Gothic"/>
                <a:cs typeface="Malgun Gothic"/>
              </a:rPr>
              <a:t>경사 하강법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15450" y="2760852"/>
            <a:ext cx="11171674" cy="8319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4000" b="1">
                <a:latin typeface="Malgun Gothic"/>
                <a:ea typeface="Malgun Gothic"/>
                <a:cs typeface="Malgun Gothic"/>
              </a:rPr>
              <a:t>경사 하강법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1025" name="Picture 1">
            <a:extLst>
              <a:ext uri="{FF2B5EF4-FFF2-40B4-BE49-F238E27FC236}">
                <a16:creationId xmlns:a16="http://schemas.microsoft.com/office/drawing/2014/main" id="{C0329ED3-BC64-0525-7571-0DD0BB01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3204667"/>
            <a:ext cx="11701463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4AE62407-A8DD-AA61-FB09-E462684A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175" y="4484688"/>
            <a:ext cx="20104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7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4000" b="1">
                <a:latin typeface="Malgun Gothic"/>
                <a:ea typeface="Malgun Gothic"/>
                <a:cs typeface="Malgun Gothic"/>
              </a:rPr>
              <a:t>단순 선형 회귀 과정 살펴보기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6026" y="3495232"/>
            <a:ext cx="19533996" cy="6440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10" dirty="0">
                <a:latin typeface="Malgun Gothic"/>
                <a:ea typeface="Malgun Gothic"/>
                <a:cs typeface="Malgun Gothic"/>
              </a:rPr>
              <a:t>A</a:t>
            </a:r>
            <a:r>
              <a:rPr lang="en-US" altLang="ko-KR" sz="4000" b="1" spc="10" dirty="0">
                <a:latin typeface="Malgun Gothic"/>
                <a:ea typeface="Malgun Gothic"/>
                <a:cs typeface="Malgun Gothic"/>
              </a:rPr>
              <a:t>I•ML•DL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Pic">
            <a:extLst>
              <a:ext uri="{FF2B5EF4-FFF2-40B4-BE49-F238E27FC236}">
                <a16:creationId xmlns:a16="http://schemas.microsoft.com/office/drawing/2014/main" id="{B5BFB042-902A-FD62-A385-90963A183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6250" y="1539875"/>
            <a:ext cx="16459200" cy="9440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19328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단순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950" b="1">
                <a:latin typeface="Malgun Gothic"/>
                <a:ea typeface="Malgun Gothic"/>
                <a:cs typeface="Malgun Gothic"/>
              </a:rPr>
              <a:t>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84021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4000" b="1">
                <a:latin typeface="Malgun Gothic"/>
                <a:ea typeface="Malgun Gothic"/>
                <a:cs typeface="Malgun Gothic"/>
              </a:rPr>
              <a:t>단순 선형 회귀 </a:t>
            </a:r>
            <a:r>
              <a:rPr lang="ko-KR" altLang="en-US" sz="4000" b="1">
                <a:latin typeface="Malgun Gothic"/>
                <a:ea typeface="Malgun Gothic"/>
                <a:cs typeface="Malgun Gothic"/>
              </a:rPr>
              <a:t>특징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0129" y="3044205"/>
            <a:ext cx="18263992" cy="6653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회</a:t>
            </a:r>
            <a:r>
              <a:rPr lang="en-US" altLang="ko-KR" sz="3950" b="1">
                <a:latin typeface="Malgun Gothic"/>
                <a:ea typeface="Malgun Gothic"/>
                <a:cs typeface="Malgun Gothic"/>
              </a:rPr>
              <a:t>  </a:t>
            </a: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3" name="object 7"/>
          <p:cNvGrpSpPr/>
          <p:nvPr/>
        </p:nvGrpSpPr>
        <p:grpSpPr>
          <a:xfrm>
            <a:off x="2947982" y="2903420"/>
            <a:ext cx="14218285" cy="3436620"/>
            <a:chOff x="2947982" y="4236920"/>
            <a:chExt cx="14218285" cy="3436620"/>
          </a:xfrm>
        </p:grpSpPr>
        <p:sp>
          <p:nvSpPr>
            <p:cNvPr id="4" name="object 8"/>
            <p:cNvSpPr/>
            <p:nvPr/>
          </p:nvSpPr>
          <p:spPr>
            <a:xfrm>
              <a:off x="3682199" y="6097364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60" h="1563370">
                  <a:moveTo>
                    <a:pt x="0" y="0"/>
                  </a:moveTo>
                  <a:lnTo>
                    <a:pt x="1597337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5" name="object 9"/>
            <p:cNvSpPr/>
            <p:nvPr/>
          </p:nvSpPr>
          <p:spPr>
            <a:xfrm>
              <a:off x="3242422" y="6097359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60" h="1563370">
                  <a:moveTo>
                    <a:pt x="1597337" y="0"/>
                  </a:moveTo>
                  <a:lnTo>
                    <a:pt x="0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4751830" y="4249620"/>
              <a:ext cx="6515100" cy="1337310"/>
            </a:xfrm>
            <a:custGeom>
              <a:avLst/>
              <a:gdLst/>
              <a:ahLst/>
              <a:cxnLst/>
              <a:rect l="l" t="t" r="r" b="b"/>
              <a:pathLst>
                <a:path w="6515100" h="1337310">
                  <a:moveTo>
                    <a:pt x="0" y="1337083"/>
                  </a:moveTo>
                  <a:lnTo>
                    <a:pt x="6514672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10942359" y="4302415"/>
              <a:ext cx="0" cy="1337310"/>
            </a:xfrm>
            <a:custGeom>
              <a:avLst/>
              <a:gdLst/>
              <a:ahLst/>
              <a:cxnLst/>
              <a:rect l="l" t="t" r="r" b="b"/>
              <a:pathLst>
                <a:path h="1337310">
                  <a:moveTo>
                    <a:pt x="0" y="1337161"/>
                  </a:moveTo>
                  <a:lnTo>
                    <a:pt x="0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10926480" y="4306342"/>
              <a:ext cx="6226810" cy="1316355"/>
            </a:xfrm>
            <a:custGeom>
              <a:avLst/>
              <a:gdLst/>
              <a:ahLst/>
              <a:cxnLst/>
              <a:rect l="l" t="t" r="r" b="b"/>
              <a:pathLst>
                <a:path w="6226809" h="1316354">
                  <a:moveTo>
                    <a:pt x="6226697" y="1315778"/>
                  </a:moveTo>
                  <a:lnTo>
                    <a:pt x="0" y="0"/>
                  </a:lnTo>
                </a:path>
              </a:pathLst>
            </a:custGeom>
            <a:ln w="25130">
              <a:solidFill>
                <a:srgbClr val="B9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9" name="object 13"/>
            <p:cNvSpPr/>
            <p:nvPr/>
          </p:nvSpPr>
          <p:spPr>
            <a:xfrm>
              <a:off x="2953380" y="5543580"/>
              <a:ext cx="2615565" cy="1106170"/>
            </a:xfrm>
            <a:custGeom>
              <a:avLst/>
              <a:gdLst/>
              <a:ahLst/>
              <a:cxnLst/>
              <a:rect l="l" t="t" r="r" b="b"/>
              <a:pathLst>
                <a:path w="2615565" h="1106170">
                  <a:moveTo>
                    <a:pt x="2376153" y="0"/>
                  </a:moveTo>
                  <a:lnTo>
                    <a:pt x="239050" y="0"/>
                  </a:lnTo>
                  <a:lnTo>
                    <a:pt x="191480" y="183"/>
                  </a:lnTo>
                  <a:lnTo>
                    <a:pt x="153119" y="1465"/>
                  </a:lnTo>
                  <a:lnTo>
                    <a:pt x="98748" y="11723"/>
                  </a:lnTo>
                  <a:lnTo>
                    <a:pt x="45586" y="45587"/>
                  </a:lnTo>
                  <a:lnTo>
                    <a:pt x="11723" y="98761"/>
                  </a:lnTo>
                  <a:lnTo>
                    <a:pt x="1465" y="153120"/>
                  </a:lnTo>
                  <a:lnTo>
                    <a:pt x="183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3" y="914251"/>
                  </a:lnTo>
                  <a:lnTo>
                    <a:pt x="1465" y="952612"/>
                  </a:lnTo>
                  <a:lnTo>
                    <a:pt x="11723" y="1006976"/>
                  </a:lnTo>
                  <a:lnTo>
                    <a:pt x="45586" y="1060140"/>
                  </a:lnTo>
                  <a:lnTo>
                    <a:pt x="98748" y="1094014"/>
                  </a:lnTo>
                  <a:lnTo>
                    <a:pt x="153119" y="1104261"/>
                  </a:lnTo>
                  <a:lnTo>
                    <a:pt x="191480" y="1105542"/>
                  </a:lnTo>
                  <a:lnTo>
                    <a:pt x="239050" y="1105725"/>
                  </a:lnTo>
                  <a:lnTo>
                    <a:pt x="2376153" y="1105725"/>
                  </a:lnTo>
                  <a:lnTo>
                    <a:pt x="2423717" y="1105542"/>
                  </a:lnTo>
                  <a:lnTo>
                    <a:pt x="2462078" y="1104261"/>
                  </a:lnTo>
                  <a:lnTo>
                    <a:pt x="2516442" y="1094014"/>
                  </a:lnTo>
                  <a:lnTo>
                    <a:pt x="2569607" y="1060140"/>
                  </a:lnTo>
                  <a:lnTo>
                    <a:pt x="2603480" y="1006976"/>
                  </a:lnTo>
                  <a:lnTo>
                    <a:pt x="2613727" y="952612"/>
                  </a:lnTo>
                  <a:lnTo>
                    <a:pt x="2615008" y="914251"/>
                  </a:lnTo>
                  <a:lnTo>
                    <a:pt x="2615191" y="866687"/>
                  </a:lnTo>
                  <a:lnTo>
                    <a:pt x="2615191" y="239050"/>
                  </a:lnTo>
                  <a:lnTo>
                    <a:pt x="2615008" y="191480"/>
                  </a:lnTo>
                  <a:lnTo>
                    <a:pt x="2613727" y="153120"/>
                  </a:lnTo>
                  <a:lnTo>
                    <a:pt x="2603480" y="98761"/>
                  </a:lnTo>
                  <a:lnTo>
                    <a:pt x="2569607" y="45587"/>
                  </a:lnTo>
                  <a:lnTo>
                    <a:pt x="2516442" y="11723"/>
                  </a:lnTo>
                  <a:lnTo>
                    <a:pt x="2462078" y="1465"/>
                  </a:lnTo>
                  <a:lnTo>
                    <a:pt x="2423717" y="183"/>
                  </a:lnTo>
                  <a:lnTo>
                    <a:pt x="2376153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2953380" y="5543579"/>
              <a:ext cx="2615565" cy="1106170"/>
            </a:xfrm>
            <a:custGeom>
              <a:avLst/>
              <a:gdLst/>
              <a:ahLst/>
              <a:cxnLst/>
              <a:rect l="l" t="t" r="r" b="b"/>
              <a:pathLst>
                <a:path w="2615565" h="1106170">
                  <a:moveTo>
                    <a:pt x="239046" y="0"/>
                  </a:moveTo>
                  <a:lnTo>
                    <a:pt x="2376141" y="0"/>
                  </a:lnTo>
                  <a:lnTo>
                    <a:pt x="2423712" y="183"/>
                  </a:lnTo>
                  <a:lnTo>
                    <a:pt x="2462076" y="1464"/>
                  </a:lnTo>
                  <a:lnTo>
                    <a:pt x="2516442" y="11714"/>
                  </a:lnTo>
                  <a:lnTo>
                    <a:pt x="2569607" y="45584"/>
                  </a:lnTo>
                  <a:lnTo>
                    <a:pt x="2603480" y="98750"/>
                  </a:lnTo>
                  <a:lnTo>
                    <a:pt x="2613727" y="153115"/>
                  </a:lnTo>
                  <a:lnTo>
                    <a:pt x="2615008" y="191477"/>
                  </a:lnTo>
                  <a:lnTo>
                    <a:pt x="2615191" y="239046"/>
                  </a:lnTo>
                  <a:lnTo>
                    <a:pt x="2615191" y="866678"/>
                  </a:lnTo>
                  <a:lnTo>
                    <a:pt x="2615008" y="914248"/>
                  </a:lnTo>
                  <a:lnTo>
                    <a:pt x="2613727" y="952610"/>
                  </a:lnTo>
                  <a:lnTo>
                    <a:pt x="2603480" y="1006975"/>
                  </a:lnTo>
                  <a:lnTo>
                    <a:pt x="2569607" y="1060140"/>
                  </a:lnTo>
                  <a:lnTo>
                    <a:pt x="2516442" y="1094011"/>
                  </a:lnTo>
                  <a:lnTo>
                    <a:pt x="2462076" y="1104261"/>
                  </a:lnTo>
                  <a:lnTo>
                    <a:pt x="2423712" y="1105542"/>
                  </a:lnTo>
                  <a:lnTo>
                    <a:pt x="2376141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1" name="object 15"/>
            <p:cNvSpPr/>
            <p:nvPr/>
          </p:nvSpPr>
          <p:spPr>
            <a:xfrm>
              <a:off x="10396730" y="6097364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59" h="1563370">
                  <a:moveTo>
                    <a:pt x="0" y="0"/>
                  </a:moveTo>
                  <a:lnTo>
                    <a:pt x="1597337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2" name="object 16"/>
            <p:cNvSpPr/>
            <p:nvPr/>
          </p:nvSpPr>
          <p:spPr>
            <a:xfrm>
              <a:off x="9956953" y="6097359"/>
              <a:ext cx="1597660" cy="1563370"/>
            </a:xfrm>
            <a:custGeom>
              <a:avLst/>
              <a:gdLst/>
              <a:ahLst/>
              <a:cxnLst/>
              <a:rect l="l" t="t" r="r" b="b"/>
              <a:pathLst>
                <a:path w="1597659" h="1563370">
                  <a:moveTo>
                    <a:pt x="1597337" y="0"/>
                  </a:moveTo>
                  <a:lnTo>
                    <a:pt x="0" y="1562922"/>
                  </a:lnTo>
                </a:path>
              </a:pathLst>
            </a:custGeom>
            <a:ln w="25130">
              <a:solidFill>
                <a:srgbClr val="B8B7DC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3" name="object 17"/>
            <p:cNvSpPr/>
            <p:nvPr/>
          </p:nvSpPr>
          <p:spPr>
            <a:xfrm>
              <a:off x="9510922" y="5543580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389" y="0"/>
                  </a:moveTo>
                  <a:lnTo>
                    <a:pt x="239050" y="0"/>
                  </a:lnTo>
                  <a:lnTo>
                    <a:pt x="191478" y="183"/>
                  </a:lnTo>
                  <a:lnTo>
                    <a:pt x="153114" y="1465"/>
                  </a:lnTo>
                  <a:lnTo>
                    <a:pt x="98748" y="11723"/>
                  </a:lnTo>
                  <a:lnTo>
                    <a:pt x="45584" y="45587"/>
                  </a:lnTo>
                  <a:lnTo>
                    <a:pt x="11710" y="98761"/>
                  </a:lnTo>
                  <a:lnTo>
                    <a:pt x="1463" y="153120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2" y="914251"/>
                  </a:lnTo>
                  <a:lnTo>
                    <a:pt x="1463" y="952612"/>
                  </a:lnTo>
                  <a:lnTo>
                    <a:pt x="11710" y="1006976"/>
                  </a:lnTo>
                  <a:lnTo>
                    <a:pt x="45584" y="1060140"/>
                  </a:lnTo>
                  <a:lnTo>
                    <a:pt x="98748" y="1094014"/>
                  </a:lnTo>
                  <a:lnTo>
                    <a:pt x="153114" y="1104261"/>
                  </a:lnTo>
                  <a:lnTo>
                    <a:pt x="191478" y="1105542"/>
                  </a:lnTo>
                  <a:lnTo>
                    <a:pt x="239050" y="1105725"/>
                  </a:lnTo>
                  <a:lnTo>
                    <a:pt x="2694389" y="1105725"/>
                  </a:lnTo>
                  <a:lnTo>
                    <a:pt x="2741960" y="1105542"/>
                  </a:lnTo>
                  <a:lnTo>
                    <a:pt x="2780324" y="1104261"/>
                  </a:lnTo>
                  <a:lnTo>
                    <a:pt x="2834690" y="1094014"/>
                  </a:lnTo>
                  <a:lnTo>
                    <a:pt x="2887854" y="1060140"/>
                  </a:lnTo>
                  <a:lnTo>
                    <a:pt x="2921728" y="1006976"/>
                  </a:lnTo>
                  <a:lnTo>
                    <a:pt x="2931975" y="952612"/>
                  </a:lnTo>
                  <a:lnTo>
                    <a:pt x="2933256" y="914251"/>
                  </a:lnTo>
                  <a:lnTo>
                    <a:pt x="2933439" y="866687"/>
                  </a:lnTo>
                  <a:lnTo>
                    <a:pt x="2933439" y="239050"/>
                  </a:lnTo>
                  <a:lnTo>
                    <a:pt x="2933256" y="191480"/>
                  </a:lnTo>
                  <a:lnTo>
                    <a:pt x="2931975" y="153120"/>
                  </a:lnTo>
                  <a:lnTo>
                    <a:pt x="2921728" y="98761"/>
                  </a:lnTo>
                  <a:lnTo>
                    <a:pt x="2887854" y="45587"/>
                  </a:lnTo>
                  <a:lnTo>
                    <a:pt x="2834690" y="11723"/>
                  </a:lnTo>
                  <a:lnTo>
                    <a:pt x="2780324" y="1465"/>
                  </a:lnTo>
                  <a:lnTo>
                    <a:pt x="2741960" y="183"/>
                  </a:lnTo>
                  <a:lnTo>
                    <a:pt x="2694389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9510923" y="5543579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15" name="object 19"/>
          <p:cNvSpPr txBox="1"/>
          <p:nvPr/>
        </p:nvSpPr>
        <p:spPr>
          <a:xfrm>
            <a:off x="3304277" y="4492407"/>
            <a:ext cx="199326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지도학습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6" name="object 20"/>
          <p:cNvSpPr txBox="1"/>
          <p:nvPr/>
        </p:nvSpPr>
        <p:spPr>
          <a:xfrm>
            <a:off x="9841870" y="4492407"/>
            <a:ext cx="236156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비지도학습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17" name="object 21"/>
          <p:cNvGrpSpPr/>
          <p:nvPr/>
        </p:nvGrpSpPr>
        <p:grpSpPr>
          <a:xfrm>
            <a:off x="11101840" y="6246190"/>
            <a:ext cx="3026410" cy="2127250"/>
            <a:chOff x="11101840" y="7579690"/>
            <a:chExt cx="3026410" cy="2127250"/>
          </a:xfrm>
        </p:grpSpPr>
        <p:sp>
          <p:nvSpPr>
            <p:cNvPr id="18" name="object 22"/>
            <p:cNvSpPr/>
            <p:nvPr/>
          </p:nvSpPr>
          <p:spPr>
            <a:xfrm>
              <a:off x="11107238" y="7585088"/>
              <a:ext cx="3016250" cy="2116455"/>
            </a:xfrm>
            <a:custGeom>
              <a:avLst/>
              <a:gdLst/>
              <a:ahLst/>
              <a:cxnLst/>
              <a:rect l="l" t="t" r="r" b="b"/>
              <a:pathLst>
                <a:path w="3016250" h="2116454">
                  <a:moveTo>
                    <a:pt x="2776526" y="0"/>
                  </a:moveTo>
                  <a:lnTo>
                    <a:pt x="239050" y="0"/>
                  </a:lnTo>
                  <a:lnTo>
                    <a:pt x="191478" y="183"/>
                  </a:lnTo>
                  <a:lnTo>
                    <a:pt x="153114" y="1465"/>
                  </a:lnTo>
                  <a:lnTo>
                    <a:pt x="122642" y="4945"/>
                  </a:lnTo>
                  <a:lnTo>
                    <a:pt x="98748" y="11723"/>
                  </a:lnTo>
                  <a:lnTo>
                    <a:pt x="45584" y="45586"/>
                  </a:lnTo>
                  <a:lnTo>
                    <a:pt x="11710" y="98748"/>
                  </a:lnTo>
                  <a:lnTo>
                    <a:pt x="1463" y="153119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1877094"/>
                  </a:lnTo>
                  <a:lnTo>
                    <a:pt x="182" y="1924658"/>
                  </a:lnTo>
                  <a:lnTo>
                    <a:pt x="1463" y="1963019"/>
                  </a:lnTo>
                  <a:lnTo>
                    <a:pt x="11710" y="2017383"/>
                  </a:lnTo>
                  <a:lnTo>
                    <a:pt x="45584" y="2070547"/>
                  </a:lnTo>
                  <a:lnTo>
                    <a:pt x="98748" y="2104421"/>
                  </a:lnTo>
                  <a:lnTo>
                    <a:pt x="153114" y="2114668"/>
                  </a:lnTo>
                  <a:lnTo>
                    <a:pt x="191478" y="2115949"/>
                  </a:lnTo>
                  <a:lnTo>
                    <a:pt x="239050" y="2116132"/>
                  </a:lnTo>
                  <a:lnTo>
                    <a:pt x="2776526" y="2116132"/>
                  </a:lnTo>
                  <a:lnTo>
                    <a:pt x="2824148" y="2115949"/>
                  </a:lnTo>
                  <a:lnTo>
                    <a:pt x="2862534" y="2114668"/>
                  </a:lnTo>
                  <a:lnTo>
                    <a:pt x="2916878" y="2104421"/>
                  </a:lnTo>
                  <a:lnTo>
                    <a:pt x="2970028" y="2070547"/>
                  </a:lnTo>
                  <a:lnTo>
                    <a:pt x="3003954" y="2017383"/>
                  </a:lnTo>
                  <a:lnTo>
                    <a:pt x="3014179" y="1963019"/>
                  </a:lnTo>
                  <a:lnTo>
                    <a:pt x="3015457" y="1924658"/>
                  </a:lnTo>
                  <a:lnTo>
                    <a:pt x="3015640" y="1877094"/>
                  </a:lnTo>
                  <a:lnTo>
                    <a:pt x="3015640" y="239050"/>
                  </a:lnTo>
                  <a:lnTo>
                    <a:pt x="3015457" y="191480"/>
                  </a:lnTo>
                  <a:lnTo>
                    <a:pt x="3014179" y="153119"/>
                  </a:lnTo>
                  <a:lnTo>
                    <a:pt x="3003954" y="98748"/>
                  </a:lnTo>
                  <a:lnTo>
                    <a:pt x="2970028" y="45586"/>
                  </a:lnTo>
                  <a:lnTo>
                    <a:pt x="2916878" y="11723"/>
                  </a:lnTo>
                  <a:lnTo>
                    <a:pt x="2862534" y="1465"/>
                  </a:lnTo>
                  <a:lnTo>
                    <a:pt x="2824148" y="183"/>
                  </a:lnTo>
                  <a:lnTo>
                    <a:pt x="2776526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19" name="object 23"/>
            <p:cNvSpPr/>
            <p:nvPr/>
          </p:nvSpPr>
          <p:spPr>
            <a:xfrm>
              <a:off x="11107238" y="7585088"/>
              <a:ext cx="3015615" cy="2116455"/>
            </a:xfrm>
            <a:custGeom>
              <a:avLst/>
              <a:gdLst/>
              <a:ahLst/>
              <a:cxnLst/>
              <a:rect l="l" t="t" r="r" b="b"/>
              <a:pathLst>
                <a:path w="3015615" h="2116454">
                  <a:moveTo>
                    <a:pt x="239046" y="0"/>
                  </a:moveTo>
                  <a:lnTo>
                    <a:pt x="2776564" y="0"/>
                  </a:lnTo>
                  <a:lnTo>
                    <a:pt x="2824135" y="183"/>
                  </a:lnTo>
                  <a:lnTo>
                    <a:pt x="2862500" y="1464"/>
                  </a:lnTo>
                  <a:lnTo>
                    <a:pt x="2916866" y="11714"/>
                  </a:lnTo>
                  <a:lnTo>
                    <a:pt x="2970030" y="45584"/>
                  </a:lnTo>
                  <a:lnTo>
                    <a:pt x="3003904" y="98750"/>
                  </a:lnTo>
                  <a:lnTo>
                    <a:pt x="3014151" y="153115"/>
                  </a:lnTo>
                  <a:lnTo>
                    <a:pt x="3015432" y="191477"/>
                  </a:lnTo>
                  <a:lnTo>
                    <a:pt x="3015614" y="239046"/>
                  </a:lnTo>
                  <a:lnTo>
                    <a:pt x="3015614" y="1877082"/>
                  </a:lnTo>
                  <a:lnTo>
                    <a:pt x="3015432" y="1924653"/>
                  </a:lnTo>
                  <a:lnTo>
                    <a:pt x="3014151" y="1963017"/>
                  </a:lnTo>
                  <a:lnTo>
                    <a:pt x="3003904" y="2017383"/>
                  </a:lnTo>
                  <a:lnTo>
                    <a:pt x="2970030" y="2070547"/>
                  </a:lnTo>
                  <a:lnTo>
                    <a:pt x="2916866" y="2104421"/>
                  </a:lnTo>
                  <a:lnTo>
                    <a:pt x="2862500" y="2114668"/>
                  </a:lnTo>
                  <a:lnTo>
                    <a:pt x="2824135" y="2115949"/>
                  </a:lnTo>
                  <a:lnTo>
                    <a:pt x="2776564" y="2116132"/>
                  </a:lnTo>
                  <a:lnTo>
                    <a:pt x="239046" y="2116132"/>
                  </a:lnTo>
                  <a:lnTo>
                    <a:pt x="191477" y="2115949"/>
                  </a:lnTo>
                  <a:lnTo>
                    <a:pt x="153115" y="2114668"/>
                  </a:lnTo>
                  <a:lnTo>
                    <a:pt x="98750" y="2104421"/>
                  </a:lnTo>
                  <a:lnTo>
                    <a:pt x="45584" y="2070547"/>
                  </a:lnTo>
                  <a:lnTo>
                    <a:pt x="11714" y="2017383"/>
                  </a:lnTo>
                  <a:lnTo>
                    <a:pt x="1464" y="1963017"/>
                  </a:lnTo>
                  <a:lnTo>
                    <a:pt x="183" y="1924653"/>
                  </a:lnTo>
                  <a:lnTo>
                    <a:pt x="0" y="1877082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20" name="object 24"/>
          <p:cNvSpPr txBox="1"/>
          <p:nvPr/>
        </p:nvSpPr>
        <p:spPr>
          <a:xfrm>
            <a:off x="11399957" y="6422465"/>
            <a:ext cx="2430780" cy="16637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차원</a:t>
            </a:r>
            <a:r>
              <a:rPr sz="3550" b="1" spc="-20" dirty="0">
                <a:latin typeface="Malgun Gothic"/>
                <a:ea typeface="Malgun Gothic"/>
                <a:cs typeface="Malgun Gothic"/>
              </a:rPr>
              <a:t> </a:t>
            </a:r>
            <a:r>
              <a:rPr sz="3550" b="1" spc="10" dirty="0">
                <a:latin typeface="Malgun Gothic"/>
                <a:ea typeface="Malgun Gothic"/>
                <a:cs typeface="Malgun Gothic"/>
              </a:rPr>
              <a:t>축소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2700" marR="5080" algn="ctr">
              <a:lnSpc>
                <a:spcPct val="122900"/>
              </a:lnSpc>
              <a:spcBef>
                <a:spcPts val="114"/>
              </a:spcBef>
            </a:pPr>
            <a:r>
              <a:rPr sz="2550" b="1" spc="-114" dirty="0">
                <a:latin typeface="Malgun Gothic"/>
                <a:ea typeface="Malgun Gothic"/>
                <a:cs typeface="Malgun Gothic"/>
              </a:rPr>
              <a:t>(Dimensionality  Reduction)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1" name="object 25"/>
          <p:cNvGrpSpPr/>
          <p:nvPr/>
        </p:nvGrpSpPr>
        <p:grpSpPr>
          <a:xfrm>
            <a:off x="9480395" y="1867580"/>
            <a:ext cx="2944495" cy="1116965"/>
            <a:chOff x="9480395" y="3201080"/>
            <a:chExt cx="2944495" cy="1116965"/>
          </a:xfrm>
        </p:grpSpPr>
        <p:sp>
          <p:nvSpPr>
            <p:cNvPr id="22" name="object 26"/>
            <p:cNvSpPr/>
            <p:nvPr/>
          </p:nvSpPr>
          <p:spPr>
            <a:xfrm>
              <a:off x="9485793" y="3206478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389" y="0"/>
                  </a:moveTo>
                  <a:lnTo>
                    <a:pt x="239050" y="0"/>
                  </a:lnTo>
                  <a:lnTo>
                    <a:pt x="191478" y="182"/>
                  </a:lnTo>
                  <a:lnTo>
                    <a:pt x="153114" y="1463"/>
                  </a:lnTo>
                  <a:lnTo>
                    <a:pt x="98748" y="11710"/>
                  </a:lnTo>
                  <a:lnTo>
                    <a:pt x="45584" y="45579"/>
                  </a:lnTo>
                  <a:lnTo>
                    <a:pt x="11710" y="98748"/>
                  </a:lnTo>
                  <a:lnTo>
                    <a:pt x="1463" y="153108"/>
                  </a:lnTo>
                  <a:lnTo>
                    <a:pt x="182" y="191468"/>
                  </a:lnTo>
                  <a:lnTo>
                    <a:pt x="0" y="239037"/>
                  </a:lnTo>
                  <a:lnTo>
                    <a:pt x="0" y="866675"/>
                  </a:lnTo>
                  <a:lnTo>
                    <a:pt x="182" y="914244"/>
                  </a:lnTo>
                  <a:lnTo>
                    <a:pt x="1463" y="952604"/>
                  </a:lnTo>
                  <a:lnTo>
                    <a:pt x="11710" y="1006964"/>
                  </a:lnTo>
                  <a:lnTo>
                    <a:pt x="45584" y="1060137"/>
                  </a:lnTo>
                  <a:lnTo>
                    <a:pt x="98748" y="1094002"/>
                  </a:lnTo>
                  <a:lnTo>
                    <a:pt x="153114" y="1104260"/>
                  </a:lnTo>
                  <a:lnTo>
                    <a:pt x="191478" y="1105542"/>
                  </a:lnTo>
                  <a:lnTo>
                    <a:pt x="239050" y="1105725"/>
                  </a:lnTo>
                  <a:lnTo>
                    <a:pt x="2694389" y="1105725"/>
                  </a:lnTo>
                  <a:lnTo>
                    <a:pt x="2741960" y="1105542"/>
                  </a:lnTo>
                  <a:lnTo>
                    <a:pt x="2780324" y="1104260"/>
                  </a:lnTo>
                  <a:lnTo>
                    <a:pt x="2834690" y="1094002"/>
                  </a:lnTo>
                  <a:lnTo>
                    <a:pt x="2887854" y="1060137"/>
                  </a:lnTo>
                  <a:lnTo>
                    <a:pt x="2921728" y="1006964"/>
                  </a:lnTo>
                  <a:lnTo>
                    <a:pt x="2931975" y="952604"/>
                  </a:lnTo>
                  <a:lnTo>
                    <a:pt x="2933256" y="914244"/>
                  </a:lnTo>
                  <a:lnTo>
                    <a:pt x="2933439" y="866675"/>
                  </a:lnTo>
                  <a:lnTo>
                    <a:pt x="2933439" y="239037"/>
                  </a:lnTo>
                  <a:lnTo>
                    <a:pt x="2933256" y="191468"/>
                  </a:lnTo>
                  <a:lnTo>
                    <a:pt x="2931975" y="153108"/>
                  </a:lnTo>
                  <a:lnTo>
                    <a:pt x="2921728" y="98748"/>
                  </a:lnTo>
                  <a:lnTo>
                    <a:pt x="2887854" y="45579"/>
                  </a:lnTo>
                  <a:lnTo>
                    <a:pt x="2834690" y="11710"/>
                  </a:lnTo>
                  <a:lnTo>
                    <a:pt x="2780324" y="1463"/>
                  </a:lnTo>
                  <a:lnTo>
                    <a:pt x="2741960" y="182"/>
                  </a:lnTo>
                  <a:lnTo>
                    <a:pt x="2694389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23" name="object 27"/>
            <p:cNvSpPr/>
            <p:nvPr/>
          </p:nvSpPr>
          <p:spPr>
            <a:xfrm>
              <a:off x="9485793" y="3206478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24" name="object 28"/>
          <p:cNvSpPr txBox="1"/>
          <p:nvPr/>
        </p:nvSpPr>
        <p:spPr>
          <a:xfrm>
            <a:off x="10120068" y="2155293"/>
            <a:ext cx="1865630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550" b="1" spc="10" dirty="0">
                <a:latin typeface="Malgun Gothic"/>
                <a:ea typeface="Malgun Gothic"/>
                <a:cs typeface="Malgun Gothic"/>
              </a:rPr>
              <a:t>머신러닝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5" name="object 29"/>
          <p:cNvGrpSpPr/>
          <p:nvPr/>
        </p:nvGrpSpPr>
        <p:grpSpPr>
          <a:xfrm>
            <a:off x="15112382" y="4204682"/>
            <a:ext cx="2944495" cy="1116965"/>
            <a:chOff x="15112382" y="5538182"/>
            <a:chExt cx="2944495" cy="1116965"/>
          </a:xfrm>
        </p:grpSpPr>
        <p:sp>
          <p:nvSpPr>
            <p:cNvPr id="26" name="object 30"/>
            <p:cNvSpPr/>
            <p:nvPr/>
          </p:nvSpPr>
          <p:spPr>
            <a:xfrm>
              <a:off x="15117780" y="5543580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694451" y="0"/>
                  </a:moveTo>
                  <a:lnTo>
                    <a:pt x="238987" y="0"/>
                  </a:lnTo>
                  <a:lnTo>
                    <a:pt x="191438" y="183"/>
                  </a:lnTo>
                  <a:lnTo>
                    <a:pt x="153089" y="1465"/>
                  </a:lnTo>
                  <a:lnTo>
                    <a:pt x="98761" y="11723"/>
                  </a:lnTo>
                  <a:lnTo>
                    <a:pt x="45564" y="45587"/>
                  </a:lnTo>
                  <a:lnTo>
                    <a:pt x="11685" y="98761"/>
                  </a:lnTo>
                  <a:lnTo>
                    <a:pt x="1460" y="153120"/>
                  </a:lnTo>
                  <a:lnTo>
                    <a:pt x="182" y="191480"/>
                  </a:lnTo>
                  <a:lnTo>
                    <a:pt x="0" y="239050"/>
                  </a:lnTo>
                  <a:lnTo>
                    <a:pt x="0" y="866687"/>
                  </a:lnTo>
                  <a:lnTo>
                    <a:pt x="182" y="914251"/>
                  </a:lnTo>
                  <a:lnTo>
                    <a:pt x="1460" y="952612"/>
                  </a:lnTo>
                  <a:lnTo>
                    <a:pt x="11685" y="1006976"/>
                  </a:lnTo>
                  <a:lnTo>
                    <a:pt x="45564" y="1060140"/>
                  </a:lnTo>
                  <a:lnTo>
                    <a:pt x="98761" y="1094014"/>
                  </a:lnTo>
                  <a:lnTo>
                    <a:pt x="153089" y="1104261"/>
                  </a:lnTo>
                  <a:lnTo>
                    <a:pt x="191438" y="1105542"/>
                  </a:lnTo>
                  <a:lnTo>
                    <a:pt x="238987" y="1105725"/>
                  </a:lnTo>
                  <a:lnTo>
                    <a:pt x="2694451" y="1105725"/>
                  </a:lnTo>
                  <a:lnTo>
                    <a:pt x="2742000" y="1105542"/>
                  </a:lnTo>
                  <a:lnTo>
                    <a:pt x="2780349" y="1104261"/>
                  </a:lnTo>
                  <a:lnTo>
                    <a:pt x="2834678" y="1094014"/>
                  </a:lnTo>
                  <a:lnTo>
                    <a:pt x="2887875" y="1060140"/>
                  </a:lnTo>
                  <a:lnTo>
                    <a:pt x="2921753" y="1006976"/>
                  </a:lnTo>
                  <a:lnTo>
                    <a:pt x="2931978" y="952612"/>
                  </a:lnTo>
                  <a:lnTo>
                    <a:pt x="2933256" y="914251"/>
                  </a:lnTo>
                  <a:lnTo>
                    <a:pt x="2933439" y="866687"/>
                  </a:lnTo>
                  <a:lnTo>
                    <a:pt x="2933439" y="239050"/>
                  </a:lnTo>
                  <a:lnTo>
                    <a:pt x="2933256" y="191480"/>
                  </a:lnTo>
                  <a:lnTo>
                    <a:pt x="2931978" y="153120"/>
                  </a:lnTo>
                  <a:lnTo>
                    <a:pt x="2921753" y="98761"/>
                  </a:lnTo>
                  <a:lnTo>
                    <a:pt x="2887875" y="45587"/>
                  </a:lnTo>
                  <a:lnTo>
                    <a:pt x="2834678" y="11723"/>
                  </a:lnTo>
                  <a:lnTo>
                    <a:pt x="2780349" y="1465"/>
                  </a:lnTo>
                  <a:lnTo>
                    <a:pt x="2742000" y="183"/>
                  </a:lnTo>
                  <a:lnTo>
                    <a:pt x="2694451" y="0"/>
                  </a:lnTo>
                  <a:close/>
                </a:path>
              </a:pathLst>
            </a:custGeom>
            <a:solidFill>
              <a:srgbClr val="EEEFF9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27" name="object 31"/>
            <p:cNvSpPr/>
            <p:nvPr/>
          </p:nvSpPr>
          <p:spPr>
            <a:xfrm>
              <a:off x="15117780" y="5543579"/>
              <a:ext cx="2933700" cy="1106170"/>
            </a:xfrm>
            <a:custGeom>
              <a:avLst/>
              <a:gdLst/>
              <a:ahLst/>
              <a:cxnLst/>
              <a:rect l="l" t="t" r="r" b="b"/>
              <a:pathLst>
                <a:path w="2933700" h="1106170">
                  <a:moveTo>
                    <a:pt x="239046" y="0"/>
                  </a:moveTo>
                  <a:lnTo>
                    <a:pt x="2694389" y="0"/>
                  </a:lnTo>
                  <a:lnTo>
                    <a:pt x="2741960" y="183"/>
                  </a:lnTo>
                  <a:lnTo>
                    <a:pt x="2780324" y="1464"/>
                  </a:lnTo>
                  <a:lnTo>
                    <a:pt x="2834690" y="11714"/>
                  </a:lnTo>
                  <a:lnTo>
                    <a:pt x="2887855" y="45584"/>
                  </a:lnTo>
                  <a:lnTo>
                    <a:pt x="2921728" y="98750"/>
                  </a:lnTo>
                  <a:lnTo>
                    <a:pt x="2931975" y="153115"/>
                  </a:lnTo>
                  <a:lnTo>
                    <a:pt x="2933256" y="191477"/>
                  </a:lnTo>
                  <a:lnTo>
                    <a:pt x="2933439" y="239046"/>
                  </a:lnTo>
                  <a:lnTo>
                    <a:pt x="2933439" y="866678"/>
                  </a:lnTo>
                  <a:lnTo>
                    <a:pt x="2933256" y="914248"/>
                  </a:lnTo>
                  <a:lnTo>
                    <a:pt x="2931975" y="952610"/>
                  </a:lnTo>
                  <a:lnTo>
                    <a:pt x="2921728" y="1006975"/>
                  </a:lnTo>
                  <a:lnTo>
                    <a:pt x="2887855" y="1060140"/>
                  </a:lnTo>
                  <a:lnTo>
                    <a:pt x="2834690" y="1094011"/>
                  </a:lnTo>
                  <a:lnTo>
                    <a:pt x="2780324" y="1104261"/>
                  </a:lnTo>
                  <a:lnTo>
                    <a:pt x="2741960" y="1105542"/>
                  </a:lnTo>
                  <a:lnTo>
                    <a:pt x="2694389" y="1105725"/>
                  </a:lnTo>
                  <a:lnTo>
                    <a:pt x="239046" y="1105725"/>
                  </a:lnTo>
                  <a:lnTo>
                    <a:pt x="191477" y="1105542"/>
                  </a:lnTo>
                  <a:lnTo>
                    <a:pt x="153115" y="1104261"/>
                  </a:lnTo>
                  <a:lnTo>
                    <a:pt x="98750" y="1094011"/>
                  </a:lnTo>
                  <a:lnTo>
                    <a:pt x="45584" y="1060140"/>
                  </a:lnTo>
                  <a:lnTo>
                    <a:pt x="11714" y="1006975"/>
                  </a:lnTo>
                  <a:lnTo>
                    <a:pt x="1464" y="952610"/>
                  </a:lnTo>
                  <a:lnTo>
                    <a:pt x="183" y="914248"/>
                  </a:lnTo>
                  <a:lnTo>
                    <a:pt x="0" y="866678"/>
                  </a:lnTo>
                  <a:lnTo>
                    <a:pt x="0" y="239046"/>
                  </a:lnTo>
                  <a:lnTo>
                    <a:pt x="183" y="191477"/>
                  </a:lnTo>
                  <a:lnTo>
                    <a:pt x="1464" y="153115"/>
                  </a:lnTo>
                  <a:lnTo>
                    <a:pt x="11714" y="98750"/>
                  </a:lnTo>
                  <a:lnTo>
                    <a:pt x="45584" y="45584"/>
                  </a:lnTo>
                  <a:lnTo>
                    <a:pt x="98750" y="11714"/>
                  </a:lnTo>
                  <a:lnTo>
                    <a:pt x="153115" y="1464"/>
                  </a:lnTo>
                  <a:lnTo>
                    <a:pt x="191477" y="183"/>
                  </a:lnTo>
                  <a:lnTo>
                    <a:pt x="239046" y="0"/>
                  </a:lnTo>
                  <a:close/>
                </a:path>
              </a:pathLst>
            </a:custGeom>
            <a:ln w="10680">
              <a:solidFill>
                <a:srgbClr val="E3E4FB"/>
              </a:solidFill>
            </a:ln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sp>
        <p:nvSpPr>
          <p:cNvPr id="28" name="object 32"/>
          <p:cNvSpPr txBox="1"/>
          <p:nvPr/>
        </p:nvSpPr>
        <p:spPr>
          <a:xfrm>
            <a:off x="15752055" y="4492407"/>
            <a:ext cx="1961515" cy="554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강화학습</a:t>
            </a:r>
            <a:endParaRPr sz="3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9" name="object 34"/>
          <p:cNvSpPr/>
          <p:nvPr/>
        </p:nvSpPr>
        <p:spPr>
          <a:xfrm>
            <a:off x="4355502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4" y="0"/>
                </a:moveTo>
                <a:lnTo>
                  <a:pt x="239050" y="0"/>
                </a:lnTo>
                <a:lnTo>
                  <a:pt x="191478" y="183"/>
                </a:lnTo>
                <a:lnTo>
                  <a:pt x="153114" y="1465"/>
                </a:lnTo>
                <a:lnTo>
                  <a:pt x="122642" y="4945"/>
                </a:lnTo>
                <a:lnTo>
                  <a:pt x="98748" y="11723"/>
                </a:lnTo>
                <a:lnTo>
                  <a:pt x="45584" y="45586"/>
                </a:lnTo>
                <a:lnTo>
                  <a:pt x="11710" y="98748"/>
                </a:lnTo>
                <a:lnTo>
                  <a:pt x="1463" y="153119"/>
                </a:lnTo>
                <a:lnTo>
                  <a:pt x="182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2" y="1572836"/>
                </a:lnTo>
                <a:lnTo>
                  <a:pt x="1463" y="1611197"/>
                </a:lnTo>
                <a:lnTo>
                  <a:pt x="11710" y="1665561"/>
                </a:lnTo>
                <a:lnTo>
                  <a:pt x="45584" y="1718726"/>
                </a:lnTo>
                <a:lnTo>
                  <a:pt x="98748" y="1752600"/>
                </a:lnTo>
                <a:lnTo>
                  <a:pt x="153114" y="1762846"/>
                </a:lnTo>
                <a:lnTo>
                  <a:pt x="191478" y="1764127"/>
                </a:lnTo>
                <a:lnTo>
                  <a:pt x="239050" y="1764310"/>
                </a:lnTo>
                <a:lnTo>
                  <a:pt x="2776564" y="1764310"/>
                </a:lnTo>
                <a:lnTo>
                  <a:pt x="2824135" y="1764127"/>
                </a:lnTo>
                <a:lnTo>
                  <a:pt x="2862500" y="1762846"/>
                </a:lnTo>
                <a:lnTo>
                  <a:pt x="2916866" y="1752600"/>
                </a:lnTo>
                <a:lnTo>
                  <a:pt x="2970030" y="1718726"/>
                </a:lnTo>
                <a:lnTo>
                  <a:pt x="3003904" y="1665561"/>
                </a:lnTo>
                <a:lnTo>
                  <a:pt x="3014151" y="1611197"/>
                </a:lnTo>
                <a:lnTo>
                  <a:pt x="3015431" y="1572836"/>
                </a:lnTo>
                <a:lnTo>
                  <a:pt x="3015614" y="1525272"/>
                </a:lnTo>
                <a:lnTo>
                  <a:pt x="3015614" y="239050"/>
                </a:lnTo>
                <a:lnTo>
                  <a:pt x="3015431" y="191480"/>
                </a:lnTo>
                <a:lnTo>
                  <a:pt x="3014151" y="153119"/>
                </a:lnTo>
                <a:lnTo>
                  <a:pt x="3003904" y="98748"/>
                </a:lnTo>
                <a:lnTo>
                  <a:pt x="2970030" y="45586"/>
                </a:lnTo>
                <a:lnTo>
                  <a:pt x="2916866" y="11723"/>
                </a:lnTo>
                <a:lnTo>
                  <a:pt x="2862500" y="1465"/>
                </a:lnTo>
                <a:lnTo>
                  <a:pt x="2824135" y="183"/>
                </a:lnTo>
                <a:lnTo>
                  <a:pt x="2776564" y="0"/>
                </a:lnTo>
                <a:close/>
              </a:path>
            </a:pathLst>
          </a:custGeom>
          <a:solidFill>
            <a:srgbClr val="EEEFF9">
              <a:alpha val="100000"/>
            </a:srgbClr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0" name="object 35"/>
          <p:cNvSpPr/>
          <p:nvPr/>
        </p:nvSpPr>
        <p:spPr>
          <a:xfrm>
            <a:off x="4355502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solidFill>
            <a:srgbClr val="EEEFF9">
              <a:alpha val="100000"/>
            </a:srgbClr>
          </a:solidFill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1" name="object 36"/>
          <p:cNvSpPr/>
          <p:nvPr/>
        </p:nvSpPr>
        <p:spPr>
          <a:xfrm>
            <a:off x="7858290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4" y="0"/>
                </a:moveTo>
                <a:lnTo>
                  <a:pt x="239050" y="0"/>
                </a:lnTo>
                <a:lnTo>
                  <a:pt x="191478" y="183"/>
                </a:lnTo>
                <a:lnTo>
                  <a:pt x="153114" y="1465"/>
                </a:lnTo>
                <a:lnTo>
                  <a:pt x="122642" y="4945"/>
                </a:lnTo>
                <a:lnTo>
                  <a:pt x="98748" y="11723"/>
                </a:lnTo>
                <a:lnTo>
                  <a:pt x="45584" y="45586"/>
                </a:lnTo>
                <a:lnTo>
                  <a:pt x="11710" y="98748"/>
                </a:lnTo>
                <a:lnTo>
                  <a:pt x="1463" y="153119"/>
                </a:lnTo>
                <a:lnTo>
                  <a:pt x="182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2" y="1572836"/>
                </a:lnTo>
                <a:lnTo>
                  <a:pt x="1463" y="1611197"/>
                </a:lnTo>
                <a:lnTo>
                  <a:pt x="11710" y="1665561"/>
                </a:lnTo>
                <a:lnTo>
                  <a:pt x="45584" y="1718726"/>
                </a:lnTo>
                <a:lnTo>
                  <a:pt x="98748" y="1752600"/>
                </a:lnTo>
                <a:lnTo>
                  <a:pt x="153114" y="1762846"/>
                </a:lnTo>
                <a:lnTo>
                  <a:pt x="191478" y="1764127"/>
                </a:lnTo>
                <a:lnTo>
                  <a:pt x="239050" y="1764310"/>
                </a:lnTo>
                <a:lnTo>
                  <a:pt x="2776564" y="1764310"/>
                </a:lnTo>
                <a:lnTo>
                  <a:pt x="2824135" y="1764127"/>
                </a:lnTo>
                <a:lnTo>
                  <a:pt x="2862500" y="1762846"/>
                </a:lnTo>
                <a:lnTo>
                  <a:pt x="2916866" y="1752600"/>
                </a:lnTo>
                <a:lnTo>
                  <a:pt x="2970030" y="1718726"/>
                </a:lnTo>
                <a:lnTo>
                  <a:pt x="3003904" y="1665561"/>
                </a:lnTo>
                <a:lnTo>
                  <a:pt x="3014151" y="1611197"/>
                </a:lnTo>
                <a:lnTo>
                  <a:pt x="3015431" y="1572836"/>
                </a:lnTo>
                <a:lnTo>
                  <a:pt x="3015614" y="1525272"/>
                </a:lnTo>
                <a:lnTo>
                  <a:pt x="3015614" y="239050"/>
                </a:lnTo>
                <a:lnTo>
                  <a:pt x="3015431" y="191480"/>
                </a:lnTo>
                <a:lnTo>
                  <a:pt x="3014151" y="153119"/>
                </a:lnTo>
                <a:lnTo>
                  <a:pt x="3003904" y="98748"/>
                </a:lnTo>
                <a:lnTo>
                  <a:pt x="2970030" y="45586"/>
                </a:lnTo>
                <a:lnTo>
                  <a:pt x="2916866" y="11723"/>
                </a:lnTo>
                <a:lnTo>
                  <a:pt x="2862500" y="1465"/>
                </a:lnTo>
                <a:lnTo>
                  <a:pt x="2824135" y="183"/>
                </a:lnTo>
                <a:lnTo>
                  <a:pt x="2776564" y="0"/>
                </a:lnTo>
                <a:close/>
              </a:path>
            </a:pathLst>
          </a:custGeom>
          <a:solidFill>
            <a:srgbClr val="EEEFF9"/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2" name="object 37"/>
          <p:cNvSpPr/>
          <p:nvPr/>
        </p:nvSpPr>
        <p:spPr>
          <a:xfrm>
            <a:off x="7858290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3" name="object 38"/>
          <p:cNvSpPr txBox="1"/>
          <p:nvPr/>
        </p:nvSpPr>
        <p:spPr>
          <a:xfrm>
            <a:off x="8217761" y="6422465"/>
            <a:ext cx="2425700" cy="11861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클러스터링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67005">
              <a:lnSpc>
                <a:spcPct val="100000"/>
              </a:lnSpc>
              <a:spcBef>
                <a:spcPts val="815"/>
              </a:spcBef>
            </a:pPr>
            <a:r>
              <a:rPr sz="2550" b="1" spc="-130" dirty="0">
                <a:latin typeface="Malgun Gothic"/>
                <a:ea typeface="Malgun Gothic"/>
                <a:cs typeface="Malgun Gothic"/>
              </a:rPr>
              <a:t>(Clustering)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4" name="object 40"/>
          <p:cNvSpPr/>
          <p:nvPr/>
        </p:nvSpPr>
        <p:spPr>
          <a:xfrm>
            <a:off x="1088587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3" y="0"/>
                </a:moveTo>
                <a:lnTo>
                  <a:pt x="239049" y="0"/>
                </a:lnTo>
                <a:lnTo>
                  <a:pt x="191478" y="183"/>
                </a:lnTo>
                <a:lnTo>
                  <a:pt x="153115" y="1465"/>
                </a:lnTo>
                <a:lnTo>
                  <a:pt x="122645" y="4945"/>
                </a:lnTo>
                <a:lnTo>
                  <a:pt x="98751" y="11723"/>
                </a:lnTo>
                <a:lnTo>
                  <a:pt x="45584" y="45586"/>
                </a:lnTo>
                <a:lnTo>
                  <a:pt x="11714" y="98748"/>
                </a:lnTo>
                <a:lnTo>
                  <a:pt x="1464" y="153119"/>
                </a:lnTo>
                <a:lnTo>
                  <a:pt x="183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3" y="1572836"/>
                </a:lnTo>
                <a:lnTo>
                  <a:pt x="1464" y="1611197"/>
                </a:lnTo>
                <a:lnTo>
                  <a:pt x="11714" y="1665561"/>
                </a:lnTo>
                <a:lnTo>
                  <a:pt x="45584" y="1718726"/>
                </a:lnTo>
                <a:lnTo>
                  <a:pt x="98751" y="1752600"/>
                </a:lnTo>
                <a:lnTo>
                  <a:pt x="153115" y="1762846"/>
                </a:lnTo>
                <a:lnTo>
                  <a:pt x="191478" y="1764127"/>
                </a:lnTo>
                <a:lnTo>
                  <a:pt x="239049" y="1764310"/>
                </a:lnTo>
                <a:lnTo>
                  <a:pt x="2776563" y="1764310"/>
                </a:lnTo>
                <a:lnTo>
                  <a:pt x="2824134" y="1764127"/>
                </a:lnTo>
                <a:lnTo>
                  <a:pt x="2862498" y="1762846"/>
                </a:lnTo>
                <a:lnTo>
                  <a:pt x="2916864" y="1752600"/>
                </a:lnTo>
                <a:lnTo>
                  <a:pt x="2970029" y="1718726"/>
                </a:lnTo>
                <a:lnTo>
                  <a:pt x="3003903" y="1665561"/>
                </a:lnTo>
                <a:lnTo>
                  <a:pt x="3014149" y="1611197"/>
                </a:lnTo>
                <a:lnTo>
                  <a:pt x="3015430" y="1572836"/>
                </a:lnTo>
                <a:lnTo>
                  <a:pt x="3015613" y="1525272"/>
                </a:lnTo>
                <a:lnTo>
                  <a:pt x="3015613" y="239050"/>
                </a:lnTo>
                <a:lnTo>
                  <a:pt x="3015430" y="191480"/>
                </a:lnTo>
                <a:lnTo>
                  <a:pt x="3014149" y="153119"/>
                </a:lnTo>
                <a:lnTo>
                  <a:pt x="3003903" y="98748"/>
                </a:lnTo>
                <a:lnTo>
                  <a:pt x="2970029" y="45586"/>
                </a:lnTo>
                <a:lnTo>
                  <a:pt x="2916864" y="11723"/>
                </a:lnTo>
                <a:lnTo>
                  <a:pt x="2862498" y="1465"/>
                </a:lnTo>
                <a:lnTo>
                  <a:pt x="2824134" y="183"/>
                </a:lnTo>
                <a:lnTo>
                  <a:pt x="2776563" y="0"/>
                </a:lnTo>
                <a:close/>
              </a:path>
            </a:pathLst>
          </a:custGeom>
          <a:solidFill>
            <a:srgbClr val="CDF2E4">
              <a:alpha val="100000"/>
            </a:srgbClr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5" name="object 41"/>
          <p:cNvSpPr/>
          <p:nvPr/>
        </p:nvSpPr>
        <p:spPr>
          <a:xfrm>
            <a:off x="1088587" y="625158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solidFill>
            <a:srgbClr val="CDF2E4">
              <a:alpha val="100000"/>
            </a:srgbClr>
          </a:solidFill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36" name="object 42"/>
          <p:cNvSpPr txBox="1"/>
          <p:nvPr/>
        </p:nvSpPr>
        <p:spPr>
          <a:xfrm>
            <a:off x="4722871" y="6422465"/>
            <a:ext cx="2280920" cy="1186180"/>
          </a:xfrm>
          <a:prstGeom prst="rect">
            <a:avLst/>
          </a:prstGeom>
          <a:noFill/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분류</a:t>
            </a:r>
            <a:endParaRPr sz="3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550" b="1" spc="-114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(Classification)</a:t>
            </a:r>
            <a:endParaRPr sz="2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object 43"/>
          <p:cNvSpPr txBox="1"/>
          <p:nvPr/>
        </p:nvSpPr>
        <p:spPr>
          <a:xfrm>
            <a:off x="1636615" y="6422465"/>
            <a:ext cx="2193290" cy="11861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05"/>
              </a:spcBef>
            </a:pPr>
            <a:r>
              <a:rPr sz="3550" b="1" spc="10" dirty="0">
                <a:latin typeface="Malgun Gothic"/>
                <a:ea typeface="Malgun Gothic"/>
                <a:cs typeface="Malgun Gothic"/>
              </a:rPr>
              <a:t>회귀분석</a:t>
            </a:r>
            <a:endParaRPr sz="3550" b="1">
              <a:latin typeface="Malgun Gothic"/>
              <a:ea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550" b="1" spc="-125" dirty="0">
                <a:latin typeface="Malgun Gothic"/>
                <a:ea typeface="Malgun Gothic"/>
                <a:cs typeface="Malgun Gothic"/>
              </a:rPr>
              <a:t>(Regression)</a:t>
            </a:r>
            <a:endParaRPr sz="25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8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object 9"/>
          <p:cNvSpPr/>
          <p:nvPr/>
        </p:nvSpPr>
        <p:spPr>
          <a:xfrm>
            <a:off x="1636809" y="8016642"/>
            <a:ext cx="1666718" cy="1040157"/>
          </a:xfrm>
          <a:custGeom>
            <a:avLst/>
            <a:gdLst/>
            <a:ahLst/>
            <a:cxnLst/>
            <a:rect l="l" t="t" r="r" b="b"/>
            <a:pathLst>
              <a:path w="1597660" h="1563370">
                <a:moveTo>
                  <a:pt x="1597337" y="0"/>
                </a:moveTo>
                <a:lnTo>
                  <a:pt x="0" y="1562922"/>
                </a:lnTo>
              </a:path>
            </a:pathLst>
          </a:custGeom>
          <a:ln w="25130">
            <a:solidFill>
              <a:srgbClr val="B8B7DC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40" name="object 34"/>
          <p:cNvSpPr/>
          <p:nvPr/>
        </p:nvSpPr>
        <p:spPr>
          <a:xfrm>
            <a:off x="3495108" y="9046223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776564" y="0"/>
                </a:moveTo>
                <a:lnTo>
                  <a:pt x="239050" y="0"/>
                </a:lnTo>
                <a:lnTo>
                  <a:pt x="191478" y="183"/>
                </a:lnTo>
                <a:lnTo>
                  <a:pt x="153114" y="1465"/>
                </a:lnTo>
                <a:lnTo>
                  <a:pt x="122642" y="4945"/>
                </a:lnTo>
                <a:lnTo>
                  <a:pt x="98748" y="11723"/>
                </a:lnTo>
                <a:lnTo>
                  <a:pt x="45584" y="45586"/>
                </a:lnTo>
                <a:lnTo>
                  <a:pt x="11710" y="98748"/>
                </a:lnTo>
                <a:lnTo>
                  <a:pt x="1463" y="153119"/>
                </a:lnTo>
                <a:lnTo>
                  <a:pt x="182" y="191480"/>
                </a:lnTo>
                <a:lnTo>
                  <a:pt x="0" y="239050"/>
                </a:lnTo>
                <a:lnTo>
                  <a:pt x="0" y="1525272"/>
                </a:lnTo>
                <a:lnTo>
                  <a:pt x="182" y="1572836"/>
                </a:lnTo>
                <a:lnTo>
                  <a:pt x="1463" y="1611197"/>
                </a:lnTo>
                <a:lnTo>
                  <a:pt x="11710" y="1665561"/>
                </a:lnTo>
                <a:lnTo>
                  <a:pt x="45584" y="1718726"/>
                </a:lnTo>
                <a:lnTo>
                  <a:pt x="98748" y="1752600"/>
                </a:lnTo>
                <a:lnTo>
                  <a:pt x="153114" y="1762846"/>
                </a:lnTo>
                <a:lnTo>
                  <a:pt x="191478" y="1764127"/>
                </a:lnTo>
                <a:lnTo>
                  <a:pt x="239050" y="1764310"/>
                </a:lnTo>
                <a:lnTo>
                  <a:pt x="2776564" y="1764310"/>
                </a:lnTo>
                <a:lnTo>
                  <a:pt x="2824135" y="1764127"/>
                </a:lnTo>
                <a:lnTo>
                  <a:pt x="2862500" y="1762846"/>
                </a:lnTo>
                <a:lnTo>
                  <a:pt x="2916866" y="1752600"/>
                </a:lnTo>
                <a:lnTo>
                  <a:pt x="2970030" y="1718726"/>
                </a:lnTo>
                <a:lnTo>
                  <a:pt x="3003904" y="1665561"/>
                </a:lnTo>
                <a:lnTo>
                  <a:pt x="3014151" y="1611197"/>
                </a:lnTo>
                <a:lnTo>
                  <a:pt x="3015431" y="1572836"/>
                </a:lnTo>
                <a:lnTo>
                  <a:pt x="3015614" y="1525272"/>
                </a:lnTo>
                <a:lnTo>
                  <a:pt x="3015614" y="239050"/>
                </a:lnTo>
                <a:lnTo>
                  <a:pt x="3015431" y="191480"/>
                </a:lnTo>
                <a:lnTo>
                  <a:pt x="3014151" y="153119"/>
                </a:lnTo>
                <a:lnTo>
                  <a:pt x="3003904" y="98748"/>
                </a:lnTo>
                <a:lnTo>
                  <a:pt x="2970030" y="45586"/>
                </a:lnTo>
                <a:lnTo>
                  <a:pt x="2916866" y="11723"/>
                </a:lnTo>
                <a:lnTo>
                  <a:pt x="2862500" y="1465"/>
                </a:lnTo>
                <a:lnTo>
                  <a:pt x="2824135" y="183"/>
                </a:lnTo>
                <a:lnTo>
                  <a:pt x="2776564" y="0"/>
                </a:lnTo>
                <a:close/>
              </a:path>
            </a:pathLst>
          </a:custGeom>
          <a:solidFill>
            <a:srgbClr val="CDF2E4">
              <a:alpha val="100000"/>
            </a:srgbClr>
          </a:solidFill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41" name="object 35"/>
          <p:cNvSpPr/>
          <p:nvPr/>
        </p:nvSpPr>
        <p:spPr>
          <a:xfrm>
            <a:off x="3495108" y="9046223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288736" y="9051938"/>
            <a:ext cx="3015615" cy="1764664"/>
          </a:xfrm>
          <a:custGeom>
            <a:avLst/>
            <a:gdLst/>
            <a:ahLst/>
            <a:cxnLst/>
            <a:rect l="l" t="t" r="r" b="b"/>
            <a:pathLst>
              <a:path w="3015615" h="1764665">
                <a:moveTo>
                  <a:pt x="239046" y="0"/>
                </a:moveTo>
                <a:lnTo>
                  <a:pt x="2776564" y="0"/>
                </a:lnTo>
                <a:lnTo>
                  <a:pt x="2824135" y="183"/>
                </a:lnTo>
                <a:lnTo>
                  <a:pt x="2862500" y="1464"/>
                </a:lnTo>
                <a:lnTo>
                  <a:pt x="2916866" y="11714"/>
                </a:lnTo>
                <a:lnTo>
                  <a:pt x="2970030" y="45584"/>
                </a:lnTo>
                <a:lnTo>
                  <a:pt x="3003904" y="98750"/>
                </a:lnTo>
                <a:lnTo>
                  <a:pt x="3014151" y="153115"/>
                </a:lnTo>
                <a:lnTo>
                  <a:pt x="3015432" y="191477"/>
                </a:lnTo>
                <a:lnTo>
                  <a:pt x="3015614" y="239046"/>
                </a:lnTo>
                <a:lnTo>
                  <a:pt x="3015614" y="1525260"/>
                </a:lnTo>
                <a:lnTo>
                  <a:pt x="3015432" y="1572831"/>
                </a:lnTo>
                <a:lnTo>
                  <a:pt x="3014151" y="1611195"/>
                </a:lnTo>
                <a:lnTo>
                  <a:pt x="3003904" y="1665561"/>
                </a:lnTo>
                <a:lnTo>
                  <a:pt x="2970030" y="1718726"/>
                </a:lnTo>
                <a:lnTo>
                  <a:pt x="2916866" y="1752600"/>
                </a:lnTo>
                <a:lnTo>
                  <a:pt x="2862500" y="1762846"/>
                </a:lnTo>
                <a:lnTo>
                  <a:pt x="2824135" y="1764127"/>
                </a:lnTo>
                <a:lnTo>
                  <a:pt x="2776564" y="1764310"/>
                </a:lnTo>
                <a:lnTo>
                  <a:pt x="239046" y="1764310"/>
                </a:lnTo>
                <a:lnTo>
                  <a:pt x="191477" y="1764127"/>
                </a:lnTo>
                <a:lnTo>
                  <a:pt x="153115" y="1762846"/>
                </a:lnTo>
                <a:lnTo>
                  <a:pt x="98750" y="1752600"/>
                </a:lnTo>
                <a:lnTo>
                  <a:pt x="45584" y="1718726"/>
                </a:lnTo>
                <a:lnTo>
                  <a:pt x="11714" y="1665561"/>
                </a:lnTo>
                <a:lnTo>
                  <a:pt x="1464" y="1611195"/>
                </a:lnTo>
                <a:lnTo>
                  <a:pt x="183" y="1572831"/>
                </a:lnTo>
                <a:lnTo>
                  <a:pt x="0" y="1525260"/>
                </a:lnTo>
                <a:lnTo>
                  <a:pt x="0" y="239046"/>
                </a:lnTo>
                <a:lnTo>
                  <a:pt x="183" y="191477"/>
                </a:lnTo>
                <a:lnTo>
                  <a:pt x="1464" y="153115"/>
                </a:lnTo>
                <a:lnTo>
                  <a:pt x="11714" y="98750"/>
                </a:lnTo>
                <a:lnTo>
                  <a:pt x="45584" y="45584"/>
                </a:lnTo>
                <a:lnTo>
                  <a:pt x="98750" y="11714"/>
                </a:lnTo>
                <a:lnTo>
                  <a:pt x="153115" y="1464"/>
                </a:lnTo>
                <a:lnTo>
                  <a:pt x="191477" y="183"/>
                </a:lnTo>
                <a:lnTo>
                  <a:pt x="239046" y="0"/>
                </a:lnTo>
                <a:close/>
              </a:path>
            </a:pathLst>
          </a:custGeom>
          <a:solidFill>
            <a:srgbClr val="EEEFF9">
              <a:alpha val="100000"/>
            </a:srgbClr>
          </a:solidFill>
          <a:ln w="10680">
            <a:solidFill>
              <a:srgbClr val="E3E4FB"/>
            </a:solidFill>
          </a:ln>
        </p:spPr>
        <p:txBody>
          <a:bodyPr wrap="square" lIns="0" tIns="0" rIns="0" bIns="0" rtlCol="0"/>
          <a:lstStyle/>
          <a:p>
            <a:pPr lvl="0"/>
            <a:endParaRPr/>
          </a:p>
        </p:txBody>
      </p:sp>
      <p:sp>
        <p:nvSpPr>
          <p:cNvPr id="43" name="object 42"/>
          <p:cNvSpPr txBox="1"/>
          <p:nvPr/>
        </p:nvSpPr>
        <p:spPr>
          <a:xfrm>
            <a:off x="3911341" y="9261550"/>
            <a:ext cx="2280920" cy="13881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다중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회귀</a:t>
            </a:r>
            <a:endParaRPr sz="2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44" name="prstName"/>
          <p:cNvCxnSpPr/>
          <p:nvPr/>
        </p:nvCxnSpPr>
        <p:spPr>
          <a:xfrm>
            <a:off x="3303362" y="8016642"/>
            <a:ext cx="1775204" cy="106505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42"/>
          <p:cNvSpPr txBox="1"/>
          <p:nvPr/>
        </p:nvSpPr>
        <p:spPr>
          <a:xfrm>
            <a:off x="755422" y="9219640"/>
            <a:ext cx="2280920" cy="13385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단순</a:t>
            </a:r>
            <a:endParaRPr lang="en-US" altLang="ko-KR" sz="3550" b="1" spc="10" dirty="0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선형</a:t>
            </a:r>
            <a:r>
              <a:rPr lang="en-US" altLang="ko-KR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3550" b="1" spc="1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회귀</a:t>
            </a:r>
            <a:endParaRPr sz="2550" b="1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다중 선형 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object 3"/>
          <p:cNvSpPr txBox="1"/>
          <p:nvPr/>
        </p:nvSpPr>
        <p:spPr>
          <a:xfrm>
            <a:off x="1484850" y="2135983"/>
            <a:ext cx="9417685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문제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4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7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5223" y="3010425"/>
            <a:ext cx="17881468" cy="7807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다중 선형 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9417685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문제</a:t>
            </a:r>
            <a:r>
              <a:rPr lang="en-US" altLang="ko-KR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해결하기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4992" y="2950963"/>
            <a:ext cx="17887984" cy="5189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다중 선형 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9417685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다중 선형 회귀 모델 이해하기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2348" y="2760810"/>
            <a:ext cx="15121298" cy="829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다중 선형 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9417685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다중 선형 회귀 모델의 Loss 함수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5578" y="3140974"/>
            <a:ext cx="17637036" cy="5879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다중 선형 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9417685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다중 선형 회귀 모델의 Loss 함수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38382" y="2819533"/>
            <a:ext cx="16024324" cy="8331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다중 선형 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9417685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다중 선형 회귀 모델의 경사 하강법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09" y="3010424"/>
            <a:ext cx="15321451" cy="8055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다중 선형 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320780" cy="1234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다중 선형 회귀 모델의 경사 하강법 결과 예시</a:t>
            </a:r>
            <a:b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</a:b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2181" y="3127727"/>
            <a:ext cx="15266322" cy="76902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다중 선형 회귀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32078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다중 선형 회귀 특징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2246" y="2760478"/>
            <a:ext cx="16501386" cy="8057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10" dirty="0">
                <a:latin typeface="Malgun Gothic"/>
                <a:ea typeface="Malgun Gothic"/>
                <a:cs typeface="Malgun Gothic"/>
              </a:rPr>
              <a:t>머신러닝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0758" y="3330034"/>
            <a:ext cx="14452744" cy="7011727"/>
          </a:xfrm>
          <a:prstGeom prst="rect">
            <a:avLst/>
          </a:prstGeom>
        </p:spPr>
      </p:pic>
      <p:grpSp>
        <p:nvGrpSpPr>
          <p:cNvPr id="5" name="object 6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7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9"/>
          <p:cNvSpPr txBox="1"/>
          <p:nvPr/>
        </p:nvSpPr>
        <p:spPr>
          <a:xfrm>
            <a:off x="902646" y="2122732"/>
            <a:ext cx="6320155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4040">
              <a:lnSpc>
                <a:spcPct val="100000"/>
              </a:lnSpc>
              <a:spcBef>
                <a:spcPts val="105"/>
              </a:spcBef>
            </a:pPr>
            <a:r>
              <a:rPr lang="en-US" altLang="ko-KR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Computer Science</a:t>
            </a:r>
            <a:endParaRPr sz="2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9" name="TextBox"/>
          <p:cNvSpPr txBox="1"/>
          <p:nvPr/>
        </p:nvSpPr>
        <p:spPr>
          <a:xfrm>
            <a:off x="7932549" y="9178242"/>
            <a:ext cx="1952625" cy="1005840"/>
          </a:xfrm>
          <a:prstGeom prst="rect">
            <a:avLst/>
          </a:prstGeom>
          <a:solidFill>
            <a:schemeClr val="bg1">
              <a:alpha val="10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 spc="-35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f(x)</a:t>
            </a:r>
            <a:endParaRPr lang="ko-KR" altLang="en-US" sz="6000">
              <a:solidFill>
                <a:schemeClr val="tx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회귀 평가 지표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32078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회귀 알고리즘 평가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5243" y="2950988"/>
            <a:ext cx="15089289" cy="7653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회귀 평가 지표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32078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RSS – 단순 오차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423" y="3105303"/>
            <a:ext cx="17532592" cy="7005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회귀 평가 지표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32078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RSS 특징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1885" y="2760345"/>
            <a:ext cx="17947016" cy="4451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회귀 평가 지표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32078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MSE, MAE – 절대적인 크기에 의존한 지표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4630" y="3114233"/>
            <a:ext cx="13670501" cy="7345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회귀 평가 지표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32078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MSE, MAE – 절대적인 크기에 의존한 지표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4630" y="2760345"/>
            <a:ext cx="17178452" cy="8058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회귀 평가 지표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32078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MSE, MAE 특징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6321" y="3045027"/>
            <a:ext cx="17041878" cy="571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회귀 평가 지표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32078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lvl="0">
              <a:defRPr/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𝑹</a:t>
            </a:r>
            <a:r>
              <a:rPr lang="en-US" altLang="ko-KR" sz="4000" b="1" spc="270" baseline="3000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2 </a:t>
            </a:r>
            <a:r>
              <a:rPr lang="ko-KR" altLang="en-US" sz="4000" b="1" spc="270" baseline="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(결정 계수)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4999" y="2941219"/>
            <a:ext cx="11320941" cy="77854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1EBDE1-56E1-802C-A8D3-2FB8857B9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9450" y="4283075"/>
            <a:ext cx="7213765" cy="4648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80D15F-47E1-7CFA-AC90-C2CEC5A25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4945" y="4806885"/>
            <a:ext cx="409632" cy="4667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76D37A-B855-2A99-67C2-891B52DA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2654" y="5421280"/>
            <a:ext cx="409632" cy="4667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652941-D9F3-A8E9-E3C9-D30829001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7857" y="5087911"/>
            <a:ext cx="142895" cy="371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7130FA-3CC9-C943-9AB0-E4F7D743CE51}"/>
              </a:ext>
            </a:extLst>
          </p:cNvPr>
          <p:cNvSpPr txBox="1"/>
          <p:nvPr/>
        </p:nvSpPr>
        <p:spPr>
          <a:xfrm>
            <a:off x="14700250" y="557847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8343BC-0814-17AB-419D-ADDC447A6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11004" y="5497480"/>
            <a:ext cx="296997" cy="4619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29ECE0-4E7D-E16F-70F9-3AA21FA92E4B}"/>
              </a:ext>
            </a:extLst>
          </p:cNvPr>
          <p:cNvSpPr txBox="1"/>
          <p:nvPr/>
        </p:nvSpPr>
        <p:spPr>
          <a:xfrm>
            <a:off x="13404850" y="5045075"/>
            <a:ext cx="57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RSS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B93BC2-1DF9-538A-416A-5C1C9546B9B5}"/>
              </a:ext>
            </a:extLst>
          </p:cNvPr>
          <p:cNvSpPr/>
          <p:nvPr/>
        </p:nvSpPr>
        <p:spPr>
          <a:xfrm>
            <a:off x="17900650" y="6096885"/>
            <a:ext cx="159713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29AA50-7989-931D-E610-5FD8C42A7A8E}"/>
              </a:ext>
            </a:extLst>
          </p:cNvPr>
          <p:cNvSpPr txBox="1"/>
          <p:nvPr/>
        </p:nvSpPr>
        <p:spPr>
          <a:xfrm>
            <a:off x="18129250" y="6111875"/>
            <a:ext cx="1133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TSS - RSS</a:t>
            </a:r>
            <a:endParaRPr lang="ko-KR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회귀 평가 지표</a:t>
            </a:r>
            <a:endParaRPr sz="395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object 3"/>
          <p:cNvSpPr txBox="1"/>
          <p:nvPr/>
        </p:nvSpPr>
        <p:spPr>
          <a:xfrm>
            <a:off x="1484850" y="2135983"/>
            <a:ext cx="1132078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lvl="0">
              <a:defRPr/>
            </a:pPr>
            <a:r>
              <a:rPr lang="ko-KR" altLang="en-US" sz="4000" b="1" spc="27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𝑹</a:t>
            </a:r>
            <a:r>
              <a:rPr lang="en-US" altLang="ko-KR" sz="4000" b="1" spc="270" baseline="3000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2</a:t>
            </a:r>
            <a:r>
              <a:rPr lang="en-US" altLang="ko-KR" sz="4000" b="1" spc="270" baseline="0" dirty="0">
                <a:solidFill>
                  <a:srgbClr val="524FA0"/>
                </a:solidFill>
                <a:latin typeface="Malgun Gothic"/>
                <a:ea typeface="Malgun Gothic"/>
                <a:cs typeface="Malgun Gothic"/>
              </a:rPr>
              <a:t> 특징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6" name="object 5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lvl="0"/>
              <a:endParaRPr/>
            </a:p>
          </p:txBody>
        </p:sp>
      </p:grp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6220" y="2760518"/>
            <a:ext cx="17404834" cy="8345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"/>
          <p:cNvSpPr txBox="1"/>
          <p:nvPr/>
        </p:nvSpPr>
        <p:spPr>
          <a:xfrm>
            <a:off x="14426302" y="525296"/>
            <a:ext cx="5616575" cy="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2B2D63"/>
                </a:solidFill>
                <a:latin typeface="맑은 고딕"/>
              </a:rPr>
              <a:t>AI·</a:t>
            </a:r>
            <a:r>
              <a:rPr lang="ko-KR" altLang="en-US" sz="2800">
                <a:solidFill>
                  <a:srgbClr val="2B2D63"/>
                </a:solidFill>
                <a:latin typeface="맑은 고딕"/>
              </a:rPr>
              <a:t>빅데이터</a:t>
            </a:r>
            <a:r>
              <a:rPr lang="en-US" altLang="ko-KR" sz="2800">
                <a:solidFill>
                  <a:srgbClr val="2B2D63"/>
                </a:solidFill>
                <a:latin typeface="맑은 고딕"/>
              </a:rPr>
              <a:t> </a:t>
            </a:r>
            <a:r>
              <a:rPr lang="ko-KR" altLang="en-US" sz="2800">
                <a:solidFill>
                  <a:srgbClr val="2B2D63"/>
                </a:solidFill>
                <a:latin typeface="맑은 고딕"/>
              </a:rPr>
              <a:t>융합</a:t>
            </a:r>
            <a:r>
              <a:rPr lang="en-US" altLang="ko-KR" sz="2800">
                <a:solidFill>
                  <a:srgbClr val="2B2D63"/>
                </a:solidFill>
                <a:latin typeface="맑은 고딕"/>
              </a:rPr>
              <a:t> </a:t>
            </a:r>
            <a:r>
              <a:rPr lang="ko-KR" altLang="en-US" sz="2800">
                <a:solidFill>
                  <a:srgbClr val="2B2D63"/>
                </a:solidFill>
                <a:latin typeface="맑은 고딕"/>
              </a:rPr>
              <a:t>기초</a:t>
            </a:r>
            <a:r>
              <a:rPr lang="en-US" altLang="ko-KR" sz="2800">
                <a:solidFill>
                  <a:srgbClr val="2B2D63"/>
                </a:solidFill>
                <a:latin typeface="맑은 고딕"/>
              </a:rPr>
              <a:t> </a:t>
            </a:r>
            <a:r>
              <a:rPr lang="ko-KR" altLang="en-US" sz="2800">
                <a:solidFill>
                  <a:srgbClr val="2B2D63"/>
                </a:solidFill>
                <a:latin typeface="맑은 고딕"/>
              </a:rPr>
              <a:t>연수과정</a:t>
            </a:r>
            <a:endParaRPr lang="en-US" altLang="ko-KR" sz="2800">
              <a:solidFill>
                <a:srgbClr val="2B2D63"/>
              </a:solidFill>
              <a:latin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024" y="3430881"/>
            <a:ext cx="10833100" cy="1082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500" b="1">
                <a:solidFill>
                  <a:schemeClr val="dk2"/>
                </a:solidFill>
                <a:latin typeface="맑은 고딕"/>
              </a:rPr>
              <a:t>감사합니다</a:t>
            </a:r>
            <a:r>
              <a:rPr lang="en-US" altLang="ko-KR" sz="6500" b="1">
                <a:solidFill>
                  <a:schemeClr val="dk2"/>
                </a:solidFill>
                <a:latin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10" dirty="0">
                <a:latin typeface="Malgun Gothic"/>
                <a:ea typeface="Malgun Gothic"/>
                <a:cs typeface="Malgun Gothic"/>
              </a:rPr>
              <a:t>머신러닝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object 6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5" name="object 7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 txBox="1"/>
          <p:nvPr/>
        </p:nvSpPr>
        <p:spPr>
          <a:xfrm>
            <a:off x="902646" y="2122732"/>
            <a:ext cx="6320155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4040">
              <a:lnSpc>
                <a:spcPct val="100000"/>
              </a:lnSpc>
              <a:spcBef>
                <a:spcPts val="105"/>
              </a:spcBef>
            </a:pPr>
            <a:r>
              <a:rPr lang="en-US" altLang="ko-KR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Computer Science</a:t>
            </a:r>
            <a:endParaRPr sz="2950" b="1"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7085" y="3151687"/>
            <a:ext cx="13709979" cy="7401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10" dirty="0">
                <a:latin typeface="Malgun Gothic"/>
                <a:ea typeface="Malgun Gothic"/>
                <a:cs typeface="Malgun Gothic"/>
              </a:rPr>
              <a:t>머신러닝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object 6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5" name="object 7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 txBox="1"/>
          <p:nvPr/>
        </p:nvSpPr>
        <p:spPr>
          <a:xfrm>
            <a:off x="902646" y="2122732"/>
            <a:ext cx="6320155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4040">
              <a:lnSpc>
                <a:spcPct val="100000"/>
              </a:lnSpc>
              <a:spcBef>
                <a:spcPts val="105"/>
              </a:spcBef>
            </a:pPr>
            <a:r>
              <a:rPr lang="en-US" altLang="ko-KR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Computer Science</a:t>
            </a:r>
            <a:endParaRPr sz="2950" b="1"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8707" y="2975822"/>
            <a:ext cx="13795749" cy="7842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10" dirty="0">
                <a:latin typeface="Malgun Gothic"/>
                <a:ea typeface="Malgun Gothic"/>
                <a:cs typeface="Malgun Gothic"/>
              </a:rPr>
              <a:t>머신러닝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object 6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5" name="object 7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 txBox="1"/>
          <p:nvPr/>
        </p:nvSpPr>
        <p:spPr>
          <a:xfrm>
            <a:off x="902646" y="2122732"/>
            <a:ext cx="6320155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4040">
              <a:lnSpc>
                <a:spcPct val="100000"/>
              </a:lnSpc>
              <a:spcBef>
                <a:spcPts val="105"/>
              </a:spcBef>
            </a:pPr>
            <a:r>
              <a:rPr lang="en-US" altLang="ko-KR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Machine Learning</a:t>
            </a:r>
            <a:endParaRPr sz="2950" b="1"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1072" y="2941219"/>
            <a:ext cx="13525729" cy="7846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10" dirty="0">
                <a:latin typeface="Malgun Gothic"/>
                <a:ea typeface="Malgun Gothic"/>
                <a:cs typeface="Malgun Gothic"/>
              </a:rPr>
              <a:t>머신러닝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object 6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5" name="object 7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 txBox="1"/>
          <p:nvPr/>
        </p:nvSpPr>
        <p:spPr>
          <a:xfrm>
            <a:off x="902646" y="2122732"/>
            <a:ext cx="6320155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4040">
              <a:lnSpc>
                <a:spcPct val="100000"/>
              </a:lnSpc>
              <a:spcBef>
                <a:spcPts val="105"/>
              </a:spcBef>
            </a:pPr>
            <a:r>
              <a:rPr lang="en-US" altLang="ko-KR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Machine Learning</a:t>
            </a:r>
            <a:endParaRPr sz="2950" b="1"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6950" y="3001867"/>
            <a:ext cx="16037146" cy="7378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37" y="486133"/>
            <a:ext cx="721614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4000" b="1" spc="10" dirty="0">
                <a:latin typeface="Malgun Gothic"/>
                <a:ea typeface="Malgun Gothic"/>
                <a:cs typeface="Malgun Gothic"/>
              </a:rPr>
              <a:t>머신러닝</a:t>
            </a:r>
            <a:endParaRPr sz="4000" b="1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168264" y="9908449"/>
            <a:ext cx="2329522" cy="909471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object 6"/>
          <p:cNvGrpSpPr/>
          <p:nvPr/>
        </p:nvGrpSpPr>
        <p:grpSpPr>
          <a:xfrm>
            <a:off x="873271" y="2252281"/>
            <a:ext cx="377190" cy="377190"/>
            <a:chOff x="873271" y="2252281"/>
            <a:chExt cx="377190" cy="377190"/>
          </a:xfrm>
        </p:grpSpPr>
        <p:sp>
          <p:nvSpPr>
            <p:cNvPr id="5" name="object 7"/>
            <p:cNvSpPr/>
            <p:nvPr/>
          </p:nvSpPr>
          <p:spPr>
            <a:xfrm>
              <a:off x="873271" y="2252281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90" h="377189">
                  <a:moveTo>
                    <a:pt x="188476" y="0"/>
                  </a:moveTo>
                  <a:lnTo>
                    <a:pt x="140664" y="6133"/>
                  </a:lnTo>
                  <a:lnTo>
                    <a:pt x="95393" y="24535"/>
                  </a:lnTo>
                  <a:lnTo>
                    <a:pt x="55203" y="55204"/>
                  </a:lnTo>
                  <a:lnTo>
                    <a:pt x="24534" y="95395"/>
                  </a:lnTo>
                  <a:lnTo>
                    <a:pt x="6133" y="140668"/>
                  </a:lnTo>
                  <a:lnTo>
                    <a:pt x="0" y="188482"/>
                  </a:lnTo>
                  <a:lnTo>
                    <a:pt x="6133" y="236296"/>
                  </a:lnTo>
                  <a:lnTo>
                    <a:pt x="24534" y="281568"/>
                  </a:lnTo>
                  <a:lnTo>
                    <a:pt x="55203" y="321759"/>
                  </a:lnTo>
                  <a:lnTo>
                    <a:pt x="95393" y="352423"/>
                  </a:lnTo>
                  <a:lnTo>
                    <a:pt x="140664" y="370822"/>
                  </a:lnTo>
                  <a:lnTo>
                    <a:pt x="188476" y="376955"/>
                  </a:lnTo>
                  <a:lnTo>
                    <a:pt x="236287" y="370822"/>
                  </a:lnTo>
                  <a:lnTo>
                    <a:pt x="281558" y="352423"/>
                  </a:lnTo>
                  <a:lnTo>
                    <a:pt x="321748" y="321759"/>
                  </a:lnTo>
                  <a:lnTo>
                    <a:pt x="352420" y="281568"/>
                  </a:lnTo>
                  <a:lnTo>
                    <a:pt x="370822" y="236296"/>
                  </a:lnTo>
                  <a:lnTo>
                    <a:pt x="376957" y="188482"/>
                  </a:lnTo>
                  <a:lnTo>
                    <a:pt x="370822" y="140668"/>
                  </a:lnTo>
                  <a:lnTo>
                    <a:pt x="352420" y="95395"/>
                  </a:lnTo>
                  <a:lnTo>
                    <a:pt x="321748" y="55204"/>
                  </a:lnTo>
                  <a:lnTo>
                    <a:pt x="281558" y="24535"/>
                  </a:lnTo>
                  <a:lnTo>
                    <a:pt x="236287" y="6133"/>
                  </a:lnTo>
                  <a:lnTo>
                    <a:pt x="188476" y="0"/>
                  </a:lnTo>
                  <a:close/>
                </a:path>
              </a:pathLst>
            </a:custGeom>
            <a:solidFill>
              <a:srgbClr val="524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983209" y="2365376"/>
              <a:ext cx="182193" cy="1457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"/>
          <p:cNvSpPr txBox="1"/>
          <p:nvPr/>
        </p:nvSpPr>
        <p:spPr>
          <a:xfrm>
            <a:off x="902646" y="2122732"/>
            <a:ext cx="12583160" cy="615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4040">
              <a:lnSpc>
                <a:spcPct val="100000"/>
              </a:lnSpc>
              <a:spcBef>
                <a:spcPts val="105"/>
              </a:spcBef>
            </a:pPr>
            <a:r>
              <a:rPr lang="en-US" altLang="ko-KR" sz="3950" b="1" spc="-35" dirty="0">
                <a:solidFill>
                  <a:srgbClr val="534FA6"/>
                </a:solidFill>
                <a:latin typeface="Malgun Gothic"/>
                <a:ea typeface="Malgun Gothic"/>
                <a:cs typeface="Malgun Gothic"/>
              </a:rPr>
              <a:t>Computer Science VS Machine Learning</a:t>
            </a:r>
            <a:endParaRPr sz="2950" b="1"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3137" y="2837412"/>
            <a:ext cx="15272449" cy="8256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738</Words>
  <Application>Microsoft Office PowerPoint</Application>
  <PresentationFormat>사용자 지정</PresentationFormat>
  <Paragraphs>217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Noto Sans CJK JP Medium</vt:lpstr>
      <vt:lpstr>STIXGeneral</vt:lpstr>
      <vt:lpstr>맑은 고딕</vt:lpstr>
      <vt:lpstr>맑은 고딕</vt:lpstr>
      <vt:lpstr>에스코어 드림 5 Medium</vt:lpstr>
      <vt:lpstr>에스코어 드림 7 ExtraBold</vt:lpstr>
      <vt:lpstr>한컴산뜻돋움</vt:lpstr>
      <vt:lpstr>Arial</vt:lpstr>
      <vt:lpstr>Calibri</vt:lpstr>
      <vt:lpstr>Office Theme</vt:lpstr>
      <vt:lpstr>PowerPoint 프레젠테이션</vt:lpstr>
      <vt:lpstr>교관소개</vt:lpstr>
      <vt:lpstr>AI•ML•DL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 유형</vt:lpstr>
      <vt:lpstr>회  귀</vt:lpstr>
      <vt:lpstr>회  귀</vt:lpstr>
      <vt:lpstr>회  귀</vt:lpstr>
      <vt:lpstr>회  귀</vt:lpstr>
      <vt:lpstr>회  귀</vt:lpstr>
      <vt:lpstr>회  귀</vt:lpstr>
      <vt:lpstr>단순 선형 회귀</vt:lpstr>
      <vt:lpstr>단순 선형 회귀</vt:lpstr>
      <vt:lpstr>단순 선형 회귀</vt:lpstr>
      <vt:lpstr>단순 선형 회귀</vt:lpstr>
      <vt:lpstr>단순 선형 회귀</vt:lpstr>
      <vt:lpstr>단순 선형 회귀</vt:lpstr>
      <vt:lpstr>단순 선형 회귀</vt:lpstr>
      <vt:lpstr>단순 선형 회귀</vt:lpstr>
      <vt:lpstr>단순 선형 회귀</vt:lpstr>
      <vt:lpstr>단순 선형 회귀</vt:lpstr>
      <vt:lpstr>단순 선형 회귀</vt:lpstr>
      <vt:lpstr>단순 선형 회귀</vt:lpstr>
      <vt:lpstr>단순 선형 회귀</vt:lpstr>
      <vt:lpstr>단순 선형 회귀</vt:lpstr>
      <vt:lpstr>회  귀</vt:lpstr>
      <vt:lpstr>다중 선형 회귀</vt:lpstr>
      <vt:lpstr>다중 선형 회귀</vt:lpstr>
      <vt:lpstr>다중 선형 회귀</vt:lpstr>
      <vt:lpstr>다중 선형 회귀</vt:lpstr>
      <vt:lpstr>다중 선형 회귀</vt:lpstr>
      <vt:lpstr>다중 선형 회귀</vt:lpstr>
      <vt:lpstr>다중 선형 회귀</vt:lpstr>
      <vt:lpstr>다중 선형 회귀</vt:lpstr>
      <vt:lpstr>회귀 평가 지표</vt:lpstr>
      <vt:lpstr>회귀 평가 지표</vt:lpstr>
      <vt:lpstr>회귀 평가 지표</vt:lpstr>
      <vt:lpstr>회귀 평가 지표</vt:lpstr>
      <vt:lpstr>회귀 평가 지표</vt:lpstr>
      <vt:lpstr>회귀 평가 지표</vt:lpstr>
      <vt:lpstr>회귀 평가 지표</vt:lpstr>
      <vt:lpstr>회귀 평가 지표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머신러닝 심화_Lecture02</dc:title>
  <cp:lastModifiedBy>최지호</cp:lastModifiedBy>
  <cp:revision>7</cp:revision>
  <dcterms:created xsi:type="dcterms:W3CDTF">2022-02-22T05:30:14Z</dcterms:created>
  <dcterms:modified xsi:type="dcterms:W3CDTF">2024-05-20T13:42:20Z</dcterms:modified>
  <cp:version/>
</cp:coreProperties>
</file>