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3" r:id="rId8"/>
    <p:sldId id="274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Arial Bold" panose="020B0604020202020204" charset="0"/>
      <p:regular r:id="rId20"/>
    </p:embeddedFont>
    <p:embeddedFont>
      <p:font typeface="Arial" panose="020B0604020202020204" pitchFamily="3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58690" y="1784112"/>
            <a:ext cx="2241345" cy="2241345"/>
          </a:xfrm>
          <a:custGeom>
            <a:avLst/>
            <a:gdLst/>
            <a:ahLst/>
            <a:cxnLst/>
            <a:rect l="l" t="t" r="r" b="b"/>
            <a:pathLst>
              <a:path w="2241345" h="2241345">
                <a:moveTo>
                  <a:pt x="0" y="0"/>
                </a:moveTo>
                <a:lnTo>
                  <a:pt x="2241345" y="0"/>
                </a:lnTo>
                <a:lnTo>
                  <a:pt x="2241345" y="2241345"/>
                </a:lnTo>
                <a:lnTo>
                  <a:pt x="0" y="224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463129" y="4187382"/>
            <a:ext cx="5093724" cy="1177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2"/>
              </a:lnSpc>
            </a:pPr>
            <a:r>
              <a:rPr lang="en-US" sz="3423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THỰC TẬP ĐỒ ÁN CƠ SỞ NGÀNH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37402" y="5585742"/>
            <a:ext cx="13422672" cy="1461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3"/>
              </a:lnSpc>
            </a:pPr>
            <a:r>
              <a:rPr lang="en-US" sz="4059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CƠ SỞ DỮ LIỆU VỀ ĐÁNH GIÁ, XẾP LOẠI </a:t>
            </a:r>
          </a:p>
          <a:p>
            <a:pPr algn="ctr">
              <a:lnSpc>
                <a:spcPts val="5683"/>
              </a:lnSpc>
            </a:pPr>
            <a:r>
              <a:rPr lang="en-US" sz="4059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 CHỨC TẠI TRƯỜNG ĐẠI HỌC TRÀ VINH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98492" y="7691620"/>
            <a:ext cx="5680873" cy="932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5"/>
              </a:lnSpc>
            </a:pP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ts val="3835"/>
              </a:lnSpc>
            </a:pP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Phan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076711" y="7707276"/>
            <a:ext cx="5680873" cy="932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5"/>
              </a:lnSpc>
            </a:pP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ts val="3835"/>
              </a:lnSpc>
            </a:pP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Đặng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Hào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endParaRPr lang="en-US" sz="273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076711" y="9046760"/>
            <a:ext cx="5680873" cy="445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5"/>
              </a:lnSpc>
            </a:pP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DA21TTC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128354" y="599832"/>
            <a:ext cx="5902021" cy="476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2"/>
              </a:lnSpc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KHOA KỸ THUẬT &amp; CÔNG NGHỆ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40651" y="1075507"/>
            <a:ext cx="6477425" cy="480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2"/>
              </a:lnSpc>
            </a:pPr>
            <a:r>
              <a:rPr lang="en-US" sz="2958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 MÔN CÔNG NGHỆ THÔNG 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56053" y="2114988"/>
            <a:ext cx="13794005" cy="7830393"/>
          </a:xfrm>
          <a:custGeom>
            <a:avLst/>
            <a:gdLst/>
            <a:ahLst/>
            <a:cxnLst/>
            <a:rect l="l" t="t" r="r" b="b"/>
            <a:pathLst>
              <a:path w="13794005" h="7830393">
                <a:moveTo>
                  <a:pt x="0" y="0"/>
                </a:moveTo>
                <a:lnTo>
                  <a:pt x="13794005" y="0"/>
                </a:lnTo>
                <a:lnTo>
                  <a:pt x="13794005" y="7830393"/>
                </a:lnTo>
                <a:lnTo>
                  <a:pt x="0" y="7830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505388"/>
            <a:ext cx="6277143" cy="5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3476478" y="403225"/>
            <a:ext cx="11230122" cy="9011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3: ĐÁNH GIÁ KẾT QUẢ</a:t>
            </a:r>
            <a:endParaRPr lang="en-US" sz="5499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7203" y="3984085"/>
            <a:ext cx="6313628" cy="2502886"/>
          </a:xfrm>
          <a:custGeom>
            <a:avLst/>
            <a:gdLst/>
            <a:ahLst/>
            <a:cxnLst/>
            <a:rect l="l" t="t" r="r" b="b"/>
            <a:pathLst>
              <a:path w="6313628" h="2502886">
                <a:moveTo>
                  <a:pt x="0" y="0"/>
                </a:moveTo>
                <a:lnTo>
                  <a:pt x="6313629" y="0"/>
                </a:lnTo>
                <a:lnTo>
                  <a:pt x="6313629" y="2502886"/>
                </a:lnTo>
                <a:lnTo>
                  <a:pt x="0" y="2502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930" t="-20687" r="-6834" b="-1264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14400" y="2036751"/>
            <a:ext cx="6277143" cy="5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.3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3292428"/>
            <a:ext cx="6630136" cy="3762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sz="2499">
                <a:solidFill>
                  <a:srgbClr val="497CED"/>
                </a:solidFill>
                <a:latin typeface="Arial Bold"/>
              </a:rPr>
              <a:t>INSERT INTO</a:t>
            </a:r>
            <a:r>
              <a:rPr lang="en-US" sz="2499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>
                <a:solidFill>
                  <a:srgbClr val="000000"/>
                </a:solidFill>
                <a:latin typeface="Arial"/>
              </a:rPr>
              <a:t>CAP_DANH_GIA</a:t>
            </a:r>
          </a:p>
          <a:p>
            <a:pPr>
              <a:lnSpc>
                <a:spcPts val="3749"/>
              </a:lnSpc>
            </a:pPr>
            <a:r>
              <a:rPr lang="en-US" sz="2499">
                <a:solidFill>
                  <a:srgbClr val="497CED"/>
                </a:solidFill>
                <a:latin typeface="Arial Bold"/>
              </a:rPr>
              <a:t>VALUES </a:t>
            </a:r>
            <a:r>
              <a:rPr lang="en-US" sz="2499">
                <a:solidFill>
                  <a:srgbClr val="FF3131"/>
                </a:solidFill>
                <a:latin typeface="Arial"/>
              </a:rPr>
              <a:t>(‘C1’, N‘Cấp Trường’)</a:t>
            </a:r>
          </a:p>
          <a:p>
            <a:pPr>
              <a:lnSpc>
                <a:spcPts val="3749"/>
              </a:lnSpc>
            </a:pPr>
            <a:endParaRPr lang="en-US" sz="2499">
              <a:solidFill>
                <a:srgbClr val="FF3131"/>
              </a:solidFill>
              <a:latin typeface="Arial"/>
            </a:endParaRPr>
          </a:p>
          <a:p>
            <a:pPr>
              <a:lnSpc>
                <a:spcPts val="3749"/>
              </a:lnSpc>
            </a:pPr>
            <a:r>
              <a:rPr lang="en-US" sz="2499">
                <a:solidFill>
                  <a:srgbClr val="497CED"/>
                </a:solidFill>
                <a:latin typeface="Arial Bold"/>
              </a:rPr>
              <a:t>INSERT INTO </a:t>
            </a:r>
            <a:r>
              <a:rPr lang="en-US" sz="2499">
                <a:solidFill>
                  <a:srgbClr val="000000"/>
                </a:solidFill>
                <a:latin typeface="Arial"/>
              </a:rPr>
              <a:t>CAP_DANH_GIA</a:t>
            </a:r>
          </a:p>
          <a:p>
            <a:pPr>
              <a:lnSpc>
                <a:spcPts val="3749"/>
              </a:lnSpc>
            </a:pPr>
            <a:r>
              <a:rPr lang="en-US" sz="2499">
                <a:solidFill>
                  <a:srgbClr val="497CED"/>
                </a:solidFill>
                <a:latin typeface="Arial Bold"/>
                <a:ea typeface="Arial Bold"/>
              </a:rPr>
              <a:t>VAL﻿UES</a:t>
            </a:r>
            <a:r>
              <a:rPr lang="en-US" sz="2499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>
                <a:solidFill>
                  <a:srgbClr val="FF3131"/>
                </a:solidFill>
                <a:latin typeface="Arial"/>
              </a:rPr>
              <a:t>(‘C2’, N‘Cấp Khoa và Phòng)</a:t>
            </a:r>
          </a:p>
          <a:p>
            <a:pPr>
              <a:lnSpc>
                <a:spcPts val="3749"/>
              </a:lnSpc>
            </a:pPr>
            <a:endParaRPr lang="en-US" sz="2499">
              <a:solidFill>
                <a:srgbClr val="FF3131"/>
              </a:solidFill>
              <a:latin typeface="Arial"/>
            </a:endParaRPr>
          </a:p>
          <a:p>
            <a:pPr>
              <a:lnSpc>
                <a:spcPts val="3749"/>
              </a:lnSpc>
            </a:pPr>
            <a:r>
              <a:rPr lang="en-US" sz="2499">
                <a:solidFill>
                  <a:srgbClr val="497CED"/>
                </a:solidFill>
                <a:latin typeface="Arial Bold"/>
              </a:rPr>
              <a:t>INSERT INTO</a:t>
            </a:r>
            <a:r>
              <a:rPr lang="en-US" sz="2499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>
                <a:solidFill>
                  <a:srgbClr val="000000"/>
                </a:solidFill>
                <a:latin typeface="Arial"/>
              </a:rPr>
              <a:t>CAP_DANH_GIA</a:t>
            </a:r>
          </a:p>
          <a:p>
            <a:pPr>
              <a:lnSpc>
                <a:spcPts val="3749"/>
              </a:lnSpc>
            </a:pPr>
            <a:r>
              <a:rPr lang="en-US" sz="2499">
                <a:solidFill>
                  <a:srgbClr val="497CED"/>
                </a:solidFill>
                <a:latin typeface="Arial Bold"/>
                <a:ea typeface="Arial Bold"/>
              </a:rPr>
              <a:t>VAL﻿UES </a:t>
            </a:r>
            <a:r>
              <a:rPr lang="en-US" sz="2499">
                <a:solidFill>
                  <a:srgbClr val="FF3131"/>
                </a:solidFill>
                <a:latin typeface="Arial"/>
              </a:rPr>
              <a:t>(‘C3’, N‘Cấp Bộ môn’)</a:t>
            </a:r>
          </a:p>
        </p:txBody>
      </p:sp>
      <p:sp>
        <p:nvSpPr>
          <p:cNvPr id="6" name="AutoShape 6"/>
          <p:cNvSpPr/>
          <p:nvPr/>
        </p:nvSpPr>
        <p:spPr>
          <a:xfrm>
            <a:off x="8046018" y="5105401"/>
            <a:ext cx="1814076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7" name="TextBox 3"/>
          <p:cNvSpPr txBox="1"/>
          <p:nvPr/>
        </p:nvSpPr>
        <p:spPr>
          <a:xfrm>
            <a:off x="3476478" y="403225"/>
            <a:ext cx="11230122" cy="9011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</a:t>
            </a:r>
            <a:r>
              <a:rPr lang="en-US" sz="5499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5499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ĐÁNH GIÁ KẾT QUẢ</a:t>
            </a:r>
            <a:endParaRPr lang="en-US" sz="5499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50819" y="2728932"/>
            <a:ext cx="7798837" cy="4752939"/>
          </a:xfrm>
          <a:custGeom>
            <a:avLst/>
            <a:gdLst/>
            <a:ahLst/>
            <a:cxnLst/>
            <a:rect l="l" t="t" r="r" b="b"/>
            <a:pathLst>
              <a:path w="7798837" h="4752939">
                <a:moveTo>
                  <a:pt x="0" y="0"/>
                </a:moveTo>
                <a:lnTo>
                  <a:pt x="7798837" y="0"/>
                </a:lnTo>
                <a:lnTo>
                  <a:pt x="7798837" y="4752939"/>
                </a:lnTo>
                <a:lnTo>
                  <a:pt x="0" y="47529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81889" y="2116126"/>
            <a:ext cx="6277143" cy="5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.4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1889" y="3425802"/>
            <a:ext cx="9637511" cy="282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sz="2499" dirty="0">
                <a:solidFill>
                  <a:srgbClr val="497CED"/>
                </a:solidFill>
                <a:latin typeface="Arial Bold"/>
              </a:rPr>
              <a:t>SELECT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>
                <a:solidFill>
                  <a:srgbClr val="000000"/>
                </a:solidFill>
                <a:latin typeface="Arial"/>
              </a:rPr>
              <a:t>TEN_VC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>
                <a:solidFill>
                  <a:srgbClr val="497CED"/>
                </a:solidFill>
                <a:latin typeface="Arial Bold"/>
              </a:rPr>
              <a:t>as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/>
              </a:rPr>
              <a:t>Tên_viên_chức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, </a:t>
            </a:r>
            <a:r>
              <a:rPr lang="en-US" sz="2499" dirty="0">
                <a:solidFill>
                  <a:srgbClr val="000000"/>
                </a:solidFill>
                <a:latin typeface="Arial"/>
              </a:rPr>
              <a:t>TEN_NV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>
                <a:solidFill>
                  <a:srgbClr val="497CED"/>
                </a:solidFill>
                <a:latin typeface="Arial Bold"/>
              </a:rPr>
              <a:t>as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/>
              </a:rPr>
              <a:t>Tên_nhiệm_vụ</a:t>
            </a:r>
            <a:endParaRPr lang="en-US" sz="2499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3749"/>
              </a:lnSpc>
            </a:pPr>
            <a:r>
              <a:rPr lang="en-US" sz="2499" dirty="0">
                <a:solidFill>
                  <a:srgbClr val="497CED"/>
                </a:solidFill>
                <a:latin typeface="Arial Bold"/>
              </a:rPr>
              <a:t>FROM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>
                <a:solidFill>
                  <a:srgbClr val="000000"/>
                </a:solidFill>
                <a:latin typeface="Arial"/>
              </a:rPr>
              <a:t>VIEN_CHUC A, NHIEM_VU B, DAM_NHAN C</a:t>
            </a:r>
          </a:p>
          <a:p>
            <a:pPr>
              <a:lnSpc>
                <a:spcPts val="3749"/>
              </a:lnSpc>
            </a:pPr>
            <a:r>
              <a:rPr lang="en-US" sz="2499" dirty="0">
                <a:solidFill>
                  <a:srgbClr val="497CED"/>
                </a:solidFill>
                <a:latin typeface="Arial Bold"/>
              </a:rPr>
              <a:t>WHERE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>
                <a:solidFill>
                  <a:srgbClr val="000000"/>
                </a:solidFill>
                <a:latin typeface="Arial"/>
              </a:rPr>
              <a:t>A.MA_VC = C.MA_VC</a:t>
            </a:r>
          </a:p>
          <a:p>
            <a:pPr>
              <a:lnSpc>
                <a:spcPts val="3749"/>
              </a:lnSpc>
            </a:pPr>
            <a:r>
              <a:rPr lang="en-US" sz="2499" dirty="0">
                <a:solidFill>
                  <a:srgbClr val="737373"/>
                </a:solidFill>
                <a:latin typeface="Arial Bold"/>
              </a:rPr>
              <a:t>AND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>
                <a:solidFill>
                  <a:srgbClr val="000000"/>
                </a:solidFill>
                <a:latin typeface="Arial"/>
              </a:rPr>
              <a:t>B.MA_NV = C.MA_NV</a:t>
            </a:r>
          </a:p>
          <a:p>
            <a:pPr>
              <a:lnSpc>
                <a:spcPts val="3749"/>
              </a:lnSpc>
            </a:pPr>
            <a:r>
              <a:rPr lang="en-US" sz="2499" dirty="0">
                <a:solidFill>
                  <a:srgbClr val="497CED"/>
                </a:solidFill>
                <a:latin typeface="Arial Bold"/>
              </a:rPr>
              <a:t>ORDER BY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>
                <a:solidFill>
                  <a:srgbClr val="000000"/>
                </a:solidFill>
                <a:latin typeface="Arial"/>
              </a:rPr>
              <a:t>TEN_VC</a:t>
            </a:r>
          </a:p>
          <a:p>
            <a:pPr>
              <a:lnSpc>
                <a:spcPts val="3749"/>
              </a:lnSpc>
            </a:pPr>
            <a:endParaRPr lang="en-US" sz="2499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59250" y="8662971"/>
            <a:ext cx="16877411" cy="422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Trà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Vinh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3476478" y="403225"/>
            <a:ext cx="11230122" cy="9011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3: ĐÁNH GIÁ KẾT QUẢ</a:t>
            </a:r>
            <a:endParaRPr lang="en-US" sz="5499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06324" y="403225"/>
            <a:ext cx="8152475" cy="9011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5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4: KẾT </a:t>
            </a:r>
            <a:r>
              <a:rPr lang="en-US" sz="5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87141" y="1915081"/>
            <a:ext cx="17113718" cy="289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Xây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dựng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một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về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đánh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xếp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loại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Trường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học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Tìm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hiểu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phân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tích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nguyên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tắc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nội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dung,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định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đánh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xếp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loại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algn="just">
              <a:lnSpc>
                <a:spcPts val="4500"/>
              </a:lnSpc>
            </a:pPr>
            <a:r>
              <a:rPr lang="en-US" sz="2500" dirty="0">
                <a:solidFill>
                  <a:srgbClr val="000000"/>
                </a:solidFill>
                <a:latin typeface="Arial"/>
              </a:rPr>
              <a:t>      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Trường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học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Nhập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câu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truy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vấn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thêm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sửa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xóa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xem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có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trong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87141" y="5277406"/>
            <a:ext cx="14273420" cy="108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Chưa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đánh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xếp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loại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một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ra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nhiều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kết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quả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khác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nhau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65626" y="3626605"/>
            <a:ext cx="10756748" cy="2243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11"/>
              </a:lnSpc>
            </a:pPr>
            <a:r>
              <a:rPr lang="en-US" sz="13222" dirty="0">
                <a:solidFill>
                  <a:schemeClr val="accent1">
                    <a:lumMod val="50000"/>
                  </a:schemeClr>
                </a:solidFill>
                <a:latin typeface="Arial Bold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3888" y="623499"/>
            <a:ext cx="4110139" cy="983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517775"/>
            <a:ext cx="14488859" cy="4206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49"/>
              </a:lnSpc>
            </a:pPr>
            <a:r>
              <a:rPr lang="en-US" sz="5499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1: TỔNG </a:t>
            </a:r>
            <a:r>
              <a:rPr lang="en-US" sz="5499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</a:p>
          <a:p>
            <a:pPr>
              <a:lnSpc>
                <a:spcPts val="8249"/>
              </a:lnSpc>
            </a:pPr>
            <a:r>
              <a:rPr lang="en-US" sz="5499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2: NGHIÊN CỨU LÝ THUYẾT</a:t>
            </a:r>
            <a:endParaRPr lang="en-US" sz="5499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249"/>
              </a:lnSpc>
            </a:pPr>
            <a:r>
              <a:rPr lang="en-US" sz="5499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3: ĐÁNH GIÁ KẾT QUẢ</a:t>
            </a:r>
          </a:p>
          <a:p>
            <a:pPr>
              <a:lnSpc>
                <a:spcPts val="8249"/>
              </a:lnSpc>
            </a:pPr>
            <a:r>
              <a:rPr lang="en-US" sz="5499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4: KẾT LUẬN</a:t>
            </a:r>
            <a:endParaRPr lang="en-US" sz="5499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96284" y="403225"/>
            <a:ext cx="8540711" cy="901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1: TỔNG </a:t>
            </a:r>
            <a:r>
              <a:rPr lang="en-US" sz="5499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03648" y="2341563"/>
            <a:ext cx="12554440" cy="1660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mẽ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dục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197786"/>
            <a:ext cx="12153900" cy="2885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Áp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dụng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thuyết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cài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đặt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vào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hệ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quản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trị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để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cài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đặt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  <a:latin typeface="Arial"/>
              </a:rPr>
              <a:t>mô</a:t>
            </a:r>
            <a:r>
              <a:rPr lang="en-US" sz="25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hình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quản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trị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khai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Tạo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tiền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đề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việc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xây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dựng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hệ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thống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quản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đánh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phân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loại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endParaRPr lang="en-US" sz="2500" dirty="0" smtClean="0">
              <a:solidFill>
                <a:srgbClr val="000000"/>
              </a:solidFill>
              <a:latin typeface="Arial"/>
            </a:endParaRPr>
          </a:p>
          <a:p>
            <a:pPr marL="323850" lvl="1" algn="just">
              <a:lnSpc>
                <a:spcPts val="4500"/>
              </a:lnSpc>
            </a:pP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smtClean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500" dirty="0" err="1" smtClean="0">
                <a:solidFill>
                  <a:srgbClr val="000000"/>
                </a:solidFill>
                <a:latin typeface="Arial"/>
              </a:rPr>
              <a:t>tại</a:t>
            </a:r>
            <a:r>
              <a:rPr lang="en-US" sz="25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Trường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học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2628905"/>
            <a:ext cx="17065982" cy="1660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Phương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pháp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nghiên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cứu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thuyết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Tham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khảo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phân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tích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tài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văn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bản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quan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Phương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pháp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nghiên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cứu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mô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hình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hóa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thiết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kế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mô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hình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nhập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mẫu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thử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562605"/>
            <a:ext cx="13914919" cy="1660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Xây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dựng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mô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hình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về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đánh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xếp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loại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Cài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đặt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mô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hình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vào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hệ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quản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trị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4396284" y="403225"/>
            <a:ext cx="8540711" cy="901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1: TỔNG </a:t>
            </a:r>
            <a:r>
              <a:rPr lang="en-US" sz="5499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65007" y="2402566"/>
            <a:ext cx="10545993" cy="2895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Nội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dung: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Nghiên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cứu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tìm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hiểu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định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đánh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xếp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loại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Trường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học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Không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gian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thực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hiện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Trường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học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Thời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gian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Đề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tài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thực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hiện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trong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năm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2023.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65007" y="5707142"/>
            <a:ext cx="15299266" cy="108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Xây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dựng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về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đánh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xếp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loại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Trường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học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4396284" y="403225"/>
            <a:ext cx="8540711" cy="901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1: TỔNG </a:t>
            </a:r>
            <a:r>
              <a:rPr lang="en-US" sz="5499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4518" y="403225"/>
            <a:ext cx="13142682" cy="9011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2: NGHIÊN CỨU LÝ THUYẾT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37756" y="2527155"/>
            <a:ext cx="14402244" cy="2895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(Database)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là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một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tập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hợp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có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tổ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quan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đến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nhau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thường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lưu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algn="just">
              <a:lnSpc>
                <a:spcPts val="4500"/>
              </a:lnSpc>
            </a:pPr>
            <a:r>
              <a:rPr lang="en-US" sz="2500" dirty="0">
                <a:solidFill>
                  <a:srgbClr val="000000"/>
                </a:solidFill>
                <a:latin typeface="Arial"/>
              </a:rPr>
              <a:t>      </a:t>
            </a:r>
            <a:r>
              <a:rPr lang="en-US" sz="25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  <a:latin typeface="Arial"/>
              </a:rPr>
              <a:t>và</a:t>
            </a:r>
            <a:r>
              <a:rPr lang="en-US" sz="25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truy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cập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điện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tử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từ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hệ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thống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máy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tính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 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Khi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tạp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hơn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chúng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thường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phát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triển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bằng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sử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dụng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kỹ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thuật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thiết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kế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mô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hình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hóa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chính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147264"/>
            <a:ext cx="16230600" cy="1660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Ưu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điểm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Dễ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quản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an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toàn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thao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tốc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độ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truy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cập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nhanh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Nhược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điểm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Cần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bảo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mật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quyền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khai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thông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tin,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đặc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biệt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khi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có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tranh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chấp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xảy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ra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trong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nội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bộ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001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4518" y="403225"/>
            <a:ext cx="13142682" cy="9011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2: NGHIÊN CỨU LÝ THUYẾT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27263"/>
            <a:ext cx="16636357" cy="108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(SQL)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là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một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ngôn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lập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trình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phục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vụ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việc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lưu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xử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thông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tin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trong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quan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hệ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189413"/>
            <a:ext cx="13830300" cy="2895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SQL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>
                <a:solidFill>
                  <a:srgbClr val="000000"/>
                </a:solidFill>
                <a:latin typeface="Arial"/>
              </a:rPr>
              <a:t>DDL (Data Definition Language –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Ngôn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định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nghĩa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bao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gồm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câu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lệnh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500" b="1" dirty="0">
                <a:solidFill>
                  <a:srgbClr val="00B0F0"/>
                </a:solidFill>
                <a:latin typeface="Arial"/>
              </a:rPr>
              <a:t>CREATE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b="1" dirty="0">
                <a:solidFill>
                  <a:srgbClr val="00B0F0"/>
                </a:solidFill>
                <a:latin typeface="Arial"/>
              </a:rPr>
              <a:t>ALTER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b="1" dirty="0">
                <a:solidFill>
                  <a:srgbClr val="00B0F0"/>
                </a:solidFill>
                <a:latin typeface="Arial"/>
              </a:rPr>
              <a:t>DROP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b="1" dirty="0">
                <a:solidFill>
                  <a:srgbClr val="00B0F0"/>
                </a:solidFill>
                <a:latin typeface="Arial"/>
              </a:rPr>
              <a:t>RENAME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>
                <a:solidFill>
                  <a:srgbClr val="000000"/>
                </a:solidFill>
                <a:latin typeface="Arial"/>
              </a:rPr>
              <a:t>DML (Data Manipulation Language –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Ngôn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thao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bao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gồm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câu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lệnh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500" b="1" dirty="0">
                <a:solidFill>
                  <a:srgbClr val="00B0F0"/>
                </a:solidFill>
                <a:latin typeface="Arial"/>
              </a:rPr>
              <a:t>INSERT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b="1" dirty="0">
                <a:solidFill>
                  <a:srgbClr val="00B0F0"/>
                </a:solidFill>
                <a:latin typeface="Arial"/>
              </a:rPr>
              <a:t>UPDATE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b="1" dirty="0">
                <a:solidFill>
                  <a:srgbClr val="00B0F0"/>
                </a:solidFill>
                <a:latin typeface="Arial"/>
              </a:rPr>
              <a:t>DELETE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270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4518" y="403225"/>
            <a:ext cx="13081754" cy="9011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2: NGHIÊN CỨU LÝ THUYẾT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37757" y="2247900"/>
            <a:ext cx="14630844" cy="2895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SQL Server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>
                <a:solidFill>
                  <a:srgbClr val="000000"/>
                </a:solidFill>
                <a:latin typeface="Arial"/>
              </a:rPr>
              <a:t>SQL Server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hệ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thống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quản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quan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hệ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(Relational Database Management System –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Hệ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quả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trị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quan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hệ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cung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cấp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người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dùng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công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cụ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tính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năng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để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quán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xử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truy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vấn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kiểm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soát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truy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cập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xử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giao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dịch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hỗ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trợ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tích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hợp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từ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nhiều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nguồn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khác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nhau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943600"/>
            <a:ext cx="14607572" cy="1660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Ưu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điểm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Tốc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độ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cao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tính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hoạt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ngôn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tương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Nhược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điểm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Chi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phí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cao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giao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diện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tạp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không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toàn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quyền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kiểm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soát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420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12734" y="2324538"/>
            <a:ext cx="13062531" cy="7410018"/>
          </a:xfrm>
          <a:custGeom>
            <a:avLst/>
            <a:gdLst/>
            <a:ahLst/>
            <a:cxnLst/>
            <a:rect l="l" t="t" r="r" b="b"/>
            <a:pathLst>
              <a:path w="13062531" h="7410018">
                <a:moveTo>
                  <a:pt x="0" y="0"/>
                </a:moveTo>
                <a:lnTo>
                  <a:pt x="13062532" y="0"/>
                </a:lnTo>
                <a:lnTo>
                  <a:pt x="13062532" y="7410018"/>
                </a:lnTo>
                <a:lnTo>
                  <a:pt x="0" y="74100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476478" y="403225"/>
            <a:ext cx="11230122" cy="9011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 3: ĐÁNH GIÁ KẾT QUẢ</a:t>
            </a:r>
            <a:endParaRPr lang="en-US" sz="5499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505388"/>
            <a:ext cx="6277143" cy="5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945</Words>
  <Application>Microsoft Office PowerPoint</Application>
  <PresentationFormat>Custom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Arial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ĐỒ ÁN CƠ SỞ NGÀNH</dc:title>
  <cp:lastModifiedBy>HAO NGUYEN</cp:lastModifiedBy>
  <cp:revision>31</cp:revision>
  <dcterms:created xsi:type="dcterms:W3CDTF">2006-08-16T00:00:00Z</dcterms:created>
  <dcterms:modified xsi:type="dcterms:W3CDTF">2024-01-18T06:24:53Z</dcterms:modified>
  <dc:identifier>DAF5re8EwdM</dc:identifier>
</cp:coreProperties>
</file>