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28066" y="1784112"/>
            <a:ext cx="2241345" cy="2241345"/>
          </a:xfrm>
          <a:custGeom>
            <a:avLst/>
            <a:gdLst/>
            <a:ahLst/>
            <a:cxnLst/>
            <a:rect r="r" b="b" t="t" l="l"/>
            <a:pathLst>
              <a:path h="2241345" w="2241345">
                <a:moveTo>
                  <a:pt x="0" y="0"/>
                </a:moveTo>
                <a:lnTo>
                  <a:pt x="2241345" y="0"/>
                </a:lnTo>
                <a:lnTo>
                  <a:pt x="2241345" y="2241345"/>
                </a:lnTo>
                <a:lnTo>
                  <a:pt x="0" y="2241345"/>
                </a:lnTo>
                <a:lnTo>
                  <a:pt x="0" y="0"/>
                </a:lnTo>
                <a:close/>
              </a:path>
            </a:pathLst>
          </a:custGeom>
          <a:blipFill>
            <a:blip r:embed="rId2"/>
            <a:stretch>
              <a:fillRect l="0" t="0" r="0" b="0"/>
            </a:stretch>
          </a:blipFill>
        </p:spPr>
      </p:sp>
      <p:sp>
        <p:nvSpPr>
          <p:cNvPr name="TextBox 3" id="3"/>
          <p:cNvSpPr txBox="true"/>
          <p:nvPr/>
        </p:nvSpPr>
        <p:spPr>
          <a:xfrm rot="0">
            <a:off x="6463129" y="4187382"/>
            <a:ext cx="5093724" cy="1258509"/>
          </a:xfrm>
          <a:prstGeom prst="rect">
            <a:avLst/>
          </a:prstGeom>
        </p:spPr>
        <p:txBody>
          <a:bodyPr anchor="t" rtlCol="false" tIns="0" lIns="0" bIns="0" rIns="0">
            <a:spAutoFit/>
          </a:bodyPr>
          <a:lstStyle/>
          <a:p>
            <a:pPr algn="ctr">
              <a:lnSpc>
                <a:spcPts val="4792"/>
              </a:lnSpc>
            </a:pPr>
            <a:r>
              <a:rPr lang="en-US" sz="3423">
                <a:solidFill>
                  <a:srgbClr val="000000"/>
                </a:solidFill>
                <a:latin typeface="Arial Bold"/>
              </a:rPr>
              <a:t>BÁO CÁO THỰC TẬP ĐỒ ÁN CƠ SỞ NGÀNH</a:t>
            </a:r>
          </a:p>
        </p:txBody>
      </p:sp>
      <p:sp>
        <p:nvSpPr>
          <p:cNvPr name="TextBox 4" id="4"/>
          <p:cNvSpPr txBox="true"/>
          <p:nvPr/>
        </p:nvSpPr>
        <p:spPr>
          <a:xfrm rot="0">
            <a:off x="2437402" y="5585742"/>
            <a:ext cx="13422672" cy="1486752"/>
          </a:xfrm>
          <a:prstGeom prst="rect">
            <a:avLst/>
          </a:prstGeom>
        </p:spPr>
        <p:txBody>
          <a:bodyPr anchor="t" rtlCol="false" tIns="0" lIns="0" bIns="0" rIns="0">
            <a:spAutoFit/>
          </a:bodyPr>
          <a:lstStyle/>
          <a:p>
            <a:pPr algn="ctr">
              <a:lnSpc>
                <a:spcPts val="5683"/>
              </a:lnSpc>
            </a:pPr>
            <a:r>
              <a:rPr lang="en-US" sz="4059">
                <a:solidFill>
                  <a:srgbClr val="000000"/>
                </a:solidFill>
                <a:latin typeface="Arial Bold"/>
              </a:rPr>
              <a:t>XÂY DỰNG CƠ SỞ DỮ LIỆU VỀ ĐÁNH GIÁ, XẾP LOẠI </a:t>
            </a:r>
          </a:p>
          <a:p>
            <a:pPr algn="ctr">
              <a:lnSpc>
                <a:spcPts val="5683"/>
              </a:lnSpc>
            </a:pPr>
            <a:r>
              <a:rPr lang="en-US" sz="4059">
                <a:solidFill>
                  <a:srgbClr val="000000"/>
                </a:solidFill>
                <a:latin typeface="Arial Bold"/>
              </a:rPr>
              <a:t>VIÊN CHỨC TẠI TRƯỜNG ĐẠI HỌC TRÀ VINH</a:t>
            </a:r>
          </a:p>
        </p:txBody>
      </p:sp>
      <p:sp>
        <p:nvSpPr>
          <p:cNvPr name="TextBox 5" id="5"/>
          <p:cNvSpPr txBox="true"/>
          <p:nvPr/>
        </p:nvSpPr>
        <p:spPr>
          <a:xfrm rot="0">
            <a:off x="3398492" y="7691620"/>
            <a:ext cx="5680873" cy="1004970"/>
          </a:xfrm>
          <a:prstGeom prst="rect">
            <a:avLst/>
          </a:prstGeom>
        </p:spPr>
        <p:txBody>
          <a:bodyPr anchor="t" rtlCol="false" tIns="0" lIns="0" bIns="0" rIns="0">
            <a:spAutoFit/>
          </a:bodyPr>
          <a:lstStyle/>
          <a:p>
            <a:pPr>
              <a:lnSpc>
                <a:spcPts val="3835"/>
              </a:lnSpc>
            </a:pPr>
            <a:r>
              <a:rPr lang="en-US" sz="2739">
                <a:solidFill>
                  <a:srgbClr val="000000"/>
                </a:solidFill>
                <a:latin typeface="Arial Italics"/>
              </a:rPr>
              <a:t>Giảng viên hướng dẫn: </a:t>
            </a:r>
          </a:p>
          <a:p>
            <a:pPr>
              <a:lnSpc>
                <a:spcPts val="3835"/>
              </a:lnSpc>
            </a:pPr>
            <a:r>
              <a:rPr lang="en-US" sz="2739">
                <a:solidFill>
                  <a:srgbClr val="000000"/>
                </a:solidFill>
                <a:latin typeface="Arial Italics"/>
              </a:rPr>
              <a:t>Phan Thị Phương Nam</a:t>
            </a:r>
          </a:p>
        </p:txBody>
      </p:sp>
      <p:sp>
        <p:nvSpPr>
          <p:cNvPr name="TextBox 6" id="6"/>
          <p:cNvSpPr txBox="true"/>
          <p:nvPr/>
        </p:nvSpPr>
        <p:spPr>
          <a:xfrm rot="0">
            <a:off x="11076711" y="7707276"/>
            <a:ext cx="5680873" cy="1004970"/>
          </a:xfrm>
          <a:prstGeom prst="rect">
            <a:avLst/>
          </a:prstGeom>
        </p:spPr>
        <p:txBody>
          <a:bodyPr anchor="t" rtlCol="false" tIns="0" lIns="0" bIns="0" rIns="0">
            <a:spAutoFit/>
          </a:bodyPr>
          <a:lstStyle/>
          <a:p>
            <a:pPr>
              <a:lnSpc>
                <a:spcPts val="3835"/>
              </a:lnSpc>
            </a:pPr>
            <a:r>
              <a:rPr lang="en-US" sz="2739">
                <a:solidFill>
                  <a:srgbClr val="000000"/>
                </a:solidFill>
                <a:latin typeface="Arial Italics"/>
              </a:rPr>
              <a:t>Sinh viên thực hiện: </a:t>
            </a:r>
          </a:p>
          <a:p>
            <a:pPr>
              <a:lnSpc>
                <a:spcPts val="3835"/>
              </a:lnSpc>
            </a:pPr>
            <a:r>
              <a:rPr lang="en-US" sz="2739">
                <a:solidFill>
                  <a:srgbClr val="000000"/>
                </a:solidFill>
                <a:latin typeface="Arial Italics"/>
              </a:rPr>
              <a:t>Đặng Hào Nguyên</a:t>
            </a:r>
          </a:p>
        </p:txBody>
      </p:sp>
      <p:sp>
        <p:nvSpPr>
          <p:cNvPr name="TextBox 7" id="7"/>
          <p:cNvSpPr txBox="true"/>
          <p:nvPr/>
        </p:nvSpPr>
        <p:spPr>
          <a:xfrm rot="0">
            <a:off x="11076711" y="9046760"/>
            <a:ext cx="5680873" cy="524843"/>
          </a:xfrm>
          <a:prstGeom prst="rect">
            <a:avLst/>
          </a:prstGeom>
        </p:spPr>
        <p:txBody>
          <a:bodyPr anchor="t" rtlCol="false" tIns="0" lIns="0" bIns="0" rIns="0">
            <a:spAutoFit/>
          </a:bodyPr>
          <a:lstStyle/>
          <a:p>
            <a:pPr>
              <a:lnSpc>
                <a:spcPts val="3835"/>
              </a:lnSpc>
            </a:pPr>
            <a:r>
              <a:rPr lang="en-US" sz="2739">
                <a:solidFill>
                  <a:srgbClr val="000000"/>
                </a:solidFill>
                <a:latin typeface="Arial Italics"/>
              </a:rPr>
              <a:t>Mã lớp: DA21TTC</a:t>
            </a:r>
          </a:p>
        </p:txBody>
      </p:sp>
      <p:sp>
        <p:nvSpPr>
          <p:cNvPr name="TextBox 8" id="8"/>
          <p:cNvSpPr txBox="true"/>
          <p:nvPr/>
        </p:nvSpPr>
        <p:spPr>
          <a:xfrm rot="0">
            <a:off x="6058981" y="601096"/>
            <a:ext cx="5902021" cy="561027"/>
          </a:xfrm>
          <a:prstGeom prst="rect">
            <a:avLst/>
          </a:prstGeom>
        </p:spPr>
        <p:txBody>
          <a:bodyPr anchor="t" rtlCol="false" tIns="0" lIns="0" bIns="0" rIns="0">
            <a:spAutoFit/>
          </a:bodyPr>
          <a:lstStyle/>
          <a:p>
            <a:pPr algn="ctr">
              <a:lnSpc>
                <a:spcPts val="4142"/>
              </a:lnSpc>
            </a:pPr>
            <a:r>
              <a:rPr lang="en-US" sz="2958">
                <a:solidFill>
                  <a:srgbClr val="000000"/>
                </a:solidFill>
                <a:latin typeface="Arial"/>
              </a:rPr>
              <a:t>KHOA KỸ THUẬT &amp; CÔNG NGHỆ</a:t>
            </a:r>
          </a:p>
        </p:txBody>
      </p:sp>
      <p:sp>
        <p:nvSpPr>
          <p:cNvPr name="TextBox 9" id="9"/>
          <p:cNvSpPr txBox="true"/>
          <p:nvPr/>
        </p:nvSpPr>
        <p:spPr>
          <a:xfrm rot="0">
            <a:off x="5910026" y="1047823"/>
            <a:ext cx="6477425" cy="561027"/>
          </a:xfrm>
          <a:prstGeom prst="rect">
            <a:avLst/>
          </a:prstGeom>
        </p:spPr>
        <p:txBody>
          <a:bodyPr anchor="t" rtlCol="false" tIns="0" lIns="0" bIns="0" rIns="0">
            <a:spAutoFit/>
          </a:bodyPr>
          <a:lstStyle/>
          <a:p>
            <a:pPr algn="ctr">
              <a:lnSpc>
                <a:spcPts val="4142"/>
              </a:lnSpc>
            </a:pPr>
            <a:r>
              <a:rPr lang="en-US" sz="2958">
                <a:solidFill>
                  <a:srgbClr val="000000"/>
                </a:solidFill>
                <a:latin typeface="Arial Bold"/>
              </a:rPr>
              <a:t>BỘ MÔN CÔNG NGHỆ THÔNG TIN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56053" y="2114988"/>
            <a:ext cx="13794005" cy="7830393"/>
          </a:xfrm>
          <a:custGeom>
            <a:avLst/>
            <a:gdLst/>
            <a:ahLst/>
            <a:cxnLst/>
            <a:rect r="r" b="b" t="t" l="l"/>
            <a:pathLst>
              <a:path h="7830393" w="13794005">
                <a:moveTo>
                  <a:pt x="0" y="0"/>
                </a:moveTo>
                <a:lnTo>
                  <a:pt x="13794005" y="0"/>
                </a:lnTo>
                <a:lnTo>
                  <a:pt x="13794005" y="7830393"/>
                </a:lnTo>
                <a:lnTo>
                  <a:pt x="0" y="7830393"/>
                </a:lnTo>
                <a:lnTo>
                  <a:pt x="0" y="0"/>
                </a:lnTo>
                <a:close/>
              </a:path>
            </a:pathLst>
          </a:custGeom>
          <a:blipFill>
            <a:blip r:embed="rId2"/>
            <a:stretch>
              <a:fillRect l="0" t="0" r="0" b="0"/>
            </a:stretch>
          </a:blipFill>
        </p:spPr>
      </p:sp>
      <p:sp>
        <p:nvSpPr>
          <p:cNvPr name="TextBox 3" id="3"/>
          <p:cNvSpPr txBox="true"/>
          <p:nvPr/>
        </p:nvSpPr>
        <p:spPr>
          <a:xfrm rot="0">
            <a:off x="3476478" y="403225"/>
            <a:ext cx="10953155"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3: ĐÁNH GIÁ KẾT QUẢ</a:t>
            </a:r>
          </a:p>
        </p:txBody>
      </p:sp>
      <p:sp>
        <p:nvSpPr>
          <p:cNvPr name="TextBox 4" id="4"/>
          <p:cNvSpPr txBox="true"/>
          <p:nvPr/>
        </p:nvSpPr>
        <p:spPr>
          <a:xfrm rot="0">
            <a:off x="1028700" y="1505388"/>
            <a:ext cx="6277143" cy="609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3.2 Mô hình dữ liệu vật lý</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17203" y="3984085"/>
            <a:ext cx="6313628" cy="2502886"/>
          </a:xfrm>
          <a:custGeom>
            <a:avLst/>
            <a:gdLst/>
            <a:ahLst/>
            <a:cxnLst/>
            <a:rect r="r" b="b" t="t" l="l"/>
            <a:pathLst>
              <a:path h="2502886" w="6313628">
                <a:moveTo>
                  <a:pt x="0" y="0"/>
                </a:moveTo>
                <a:lnTo>
                  <a:pt x="6313629" y="0"/>
                </a:lnTo>
                <a:lnTo>
                  <a:pt x="6313629" y="2502886"/>
                </a:lnTo>
                <a:lnTo>
                  <a:pt x="0" y="2502886"/>
                </a:lnTo>
                <a:lnTo>
                  <a:pt x="0" y="0"/>
                </a:lnTo>
                <a:close/>
              </a:path>
            </a:pathLst>
          </a:custGeom>
          <a:blipFill>
            <a:blip r:embed="rId2"/>
            <a:stretch>
              <a:fillRect l="-8930" t="-20687" r="-6834" b="-12642"/>
            </a:stretch>
          </a:blipFill>
        </p:spPr>
      </p:sp>
      <p:sp>
        <p:nvSpPr>
          <p:cNvPr name="TextBox 3" id="3"/>
          <p:cNvSpPr txBox="true"/>
          <p:nvPr/>
        </p:nvSpPr>
        <p:spPr>
          <a:xfrm rot="0">
            <a:off x="3476478" y="403225"/>
            <a:ext cx="10953155"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3: ĐÁNH GIÁ KẾT QUẢ</a:t>
            </a:r>
          </a:p>
        </p:txBody>
      </p:sp>
      <p:sp>
        <p:nvSpPr>
          <p:cNvPr name="TextBox 4" id="4"/>
          <p:cNvSpPr txBox="true"/>
          <p:nvPr/>
        </p:nvSpPr>
        <p:spPr>
          <a:xfrm rot="0">
            <a:off x="1028700" y="1505388"/>
            <a:ext cx="6277143" cy="609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3.3 Nhập dữ liệu mẫu thử</a:t>
            </a:r>
          </a:p>
        </p:txBody>
      </p:sp>
      <p:sp>
        <p:nvSpPr>
          <p:cNvPr name="TextBox 5" id="5"/>
          <p:cNvSpPr txBox="true"/>
          <p:nvPr/>
        </p:nvSpPr>
        <p:spPr>
          <a:xfrm rot="0">
            <a:off x="1028700" y="3292428"/>
            <a:ext cx="6630136" cy="3762375"/>
          </a:xfrm>
          <a:prstGeom prst="rect">
            <a:avLst/>
          </a:prstGeom>
        </p:spPr>
        <p:txBody>
          <a:bodyPr anchor="t" rtlCol="false" tIns="0" lIns="0" bIns="0" rIns="0">
            <a:spAutoFit/>
          </a:bodyPr>
          <a:lstStyle/>
          <a:p>
            <a:pPr>
              <a:lnSpc>
                <a:spcPts val="3749"/>
              </a:lnSpc>
            </a:pPr>
            <a:r>
              <a:rPr lang="en-US" sz="2499">
                <a:solidFill>
                  <a:srgbClr val="497CED"/>
                </a:solidFill>
                <a:latin typeface="Arial Bold"/>
              </a:rPr>
              <a:t>INSERT INTO</a:t>
            </a:r>
            <a:r>
              <a:rPr lang="en-US" sz="2499">
                <a:solidFill>
                  <a:srgbClr val="000000"/>
                </a:solidFill>
                <a:latin typeface="Arial Bold"/>
              </a:rPr>
              <a:t> </a:t>
            </a:r>
            <a:r>
              <a:rPr lang="en-US" sz="2499">
                <a:solidFill>
                  <a:srgbClr val="000000"/>
                </a:solidFill>
                <a:latin typeface="Arial"/>
              </a:rPr>
              <a:t>CAP_DANH_GIA</a:t>
            </a:r>
          </a:p>
          <a:p>
            <a:pPr>
              <a:lnSpc>
                <a:spcPts val="3749"/>
              </a:lnSpc>
            </a:pPr>
            <a:r>
              <a:rPr lang="en-US" sz="2499">
                <a:solidFill>
                  <a:srgbClr val="497CED"/>
                </a:solidFill>
                <a:latin typeface="Arial Bold"/>
              </a:rPr>
              <a:t>VALUES </a:t>
            </a:r>
            <a:r>
              <a:rPr lang="en-US" sz="2499">
                <a:solidFill>
                  <a:srgbClr val="FF3131"/>
                </a:solidFill>
                <a:latin typeface="Arial"/>
              </a:rPr>
              <a:t>(‘C1’, N‘Cấp Trường’)</a:t>
            </a:r>
          </a:p>
          <a:p>
            <a:pPr>
              <a:lnSpc>
                <a:spcPts val="3749"/>
              </a:lnSpc>
            </a:pPr>
          </a:p>
          <a:p>
            <a:pPr>
              <a:lnSpc>
                <a:spcPts val="3749"/>
              </a:lnSpc>
            </a:pPr>
            <a:r>
              <a:rPr lang="en-US" sz="2499">
                <a:solidFill>
                  <a:srgbClr val="497CED"/>
                </a:solidFill>
                <a:latin typeface="Arial Bold"/>
              </a:rPr>
              <a:t>INSERT INTO </a:t>
            </a:r>
            <a:r>
              <a:rPr lang="en-US" sz="2499">
                <a:solidFill>
                  <a:srgbClr val="000000"/>
                </a:solidFill>
                <a:latin typeface="Arial"/>
              </a:rPr>
              <a:t>CAP_DANH_GIA</a:t>
            </a:r>
          </a:p>
          <a:p>
            <a:pPr>
              <a:lnSpc>
                <a:spcPts val="3749"/>
              </a:lnSpc>
            </a:pPr>
            <a:r>
              <a:rPr lang="en-US" sz="2499">
                <a:solidFill>
                  <a:srgbClr val="497CED"/>
                </a:solidFill>
                <a:latin typeface="Arial Bold"/>
                <a:ea typeface="Arial Bold"/>
              </a:rPr>
              <a:t>VAL﻿UES</a:t>
            </a:r>
            <a:r>
              <a:rPr lang="en-US" sz="2499">
                <a:solidFill>
                  <a:srgbClr val="000000"/>
                </a:solidFill>
                <a:latin typeface="Arial Bold"/>
              </a:rPr>
              <a:t> </a:t>
            </a:r>
            <a:r>
              <a:rPr lang="en-US" sz="2499">
                <a:solidFill>
                  <a:srgbClr val="FF3131"/>
                </a:solidFill>
                <a:latin typeface="Arial"/>
              </a:rPr>
              <a:t>(‘C2’, N‘Cấp Khoa và Phòng)</a:t>
            </a:r>
          </a:p>
          <a:p>
            <a:pPr>
              <a:lnSpc>
                <a:spcPts val="3749"/>
              </a:lnSpc>
            </a:pPr>
          </a:p>
          <a:p>
            <a:pPr>
              <a:lnSpc>
                <a:spcPts val="3749"/>
              </a:lnSpc>
            </a:pPr>
            <a:r>
              <a:rPr lang="en-US" sz="2499">
                <a:solidFill>
                  <a:srgbClr val="497CED"/>
                </a:solidFill>
                <a:latin typeface="Arial Bold"/>
              </a:rPr>
              <a:t>INSERT INTO</a:t>
            </a:r>
            <a:r>
              <a:rPr lang="en-US" sz="2499">
                <a:solidFill>
                  <a:srgbClr val="000000"/>
                </a:solidFill>
                <a:latin typeface="Arial Bold"/>
              </a:rPr>
              <a:t> </a:t>
            </a:r>
            <a:r>
              <a:rPr lang="en-US" sz="2499">
                <a:solidFill>
                  <a:srgbClr val="000000"/>
                </a:solidFill>
                <a:latin typeface="Arial"/>
              </a:rPr>
              <a:t>CAP_DANH_GIA</a:t>
            </a:r>
          </a:p>
          <a:p>
            <a:pPr>
              <a:lnSpc>
                <a:spcPts val="3749"/>
              </a:lnSpc>
            </a:pPr>
            <a:r>
              <a:rPr lang="en-US" sz="2499">
                <a:solidFill>
                  <a:srgbClr val="497CED"/>
                </a:solidFill>
                <a:latin typeface="Arial Bold"/>
                <a:ea typeface="Arial Bold"/>
              </a:rPr>
              <a:t>VAL﻿UES </a:t>
            </a:r>
            <a:r>
              <a:rPr lang="en-US" sz="2499">
                <a:solidFill>
                  <a:srgbClr val="FF3131"/>
                </a:solidFill>
                <a:latin typeface="Arial"/>
              </a:rPr>
              <a:t>(‘C3’, N‘Cấp Bộ môn’)</a:t>
            </a:r>
          </a:p>
        </p:txBody>
      </p:sp>
      <p:sp>
        <p:nvSpPr>
          <p:cNvPr name="AutoShape 6" id="6"/>
          <p:cNvSpPr/>
          <p:nvPr/>
        </p:nvSpPr>
        <p:spPr>
          <a:xfrm>
            <a:off x="8046018" y="5105401"/>
            <a:ext cx="1814076" cy="19050"/>
          </a:xfrm>
          <a:prstGeom prst="line">
            <a:avLst/>
          </a:prstGeom>
          <a:ln cap="flat" w="38100">
            <a:solidFill>
              <a:srgbClr val="000000"/>
            </a:solidFill>
            <a:prstDash val="solid"/>
            <a:headEnd type="none" len="sm" w="sm"/>
            <a:tailEnd type="triangle" len="med" w="lg"/>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50819" y="2728932"/>
            <a:ext cx="7798837" cy="4752939"/>
          </a:xfrm>
          <a:custGeom>
            <a:avLst/>
            <a:gdLst/>
            <a:ahLst/>
            <a:cxnLst/>
            <a:rect r="r" b="b" t="t" l="l"/>
            <a:pathLst>
              <a:path h="4752939" w="7798837">
                <a:moveTo>
                  <a:pt x="0" y="0"/>
                </a:moveTo>
                <a:lnTo>
                  <a:pt x="7798837" y="0"/>
                </a:lnTo>
                <a:lnTo>
                  <a:pt x="7798837" y="4752939"/>
                </a:lnTo>
                <a:lnTo>
                  <a:pt x="0" y="4752939"/>
                </a:lnTo>
                <a:lnTo>
                  <a:pt x="0" y="0"/>
                </a:lnTo>
                <a:close/>
              </a:path>
            </a:pathLst>
          </a:custGeom>
          <a:blipFill>
            <a:blip r:embed="rId2"/>
            <a:stretch>
              <a:fillRect l="0" t="0" r="0" b="0"/>
            </a:stretch>
          </a:blipFill>
        </p:spPr>
      </p:sp>
      <p:sp>
        <p:nvSpPr>
          <p:cNvPr name="TextBox 3" id="3"/>
          <p:cNvSpPr txBox="true"/>
          <p:nvPr/>
        </p:nvSpPr>
        <p:spPr>
          <a:xfrm rot="0">
            <a:off x="3476478" y="403225"/>
            <a:ext cx="10953155"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3: ĐÁNH GIÁ KẾT QUẢ</a:t>
            </a:r>
          </a:p>
        </p:txBody>
      </p:sp>
      <p:sp>
        <p:nvSpPr>
          <p:cNvPr name="TextBox 4" id="4"/>
          <p:cNvSpPr txBox="true"/>
          <p:nvPr/>
        </p:nvSpPr>
        <p:spPr>
          <a:xfrm rot="0">
            <a:off x="381889" y="2116126"/>
            <a:ext cx="6277143" cy="609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3.4 Nhập các câu truy vấn</a:t>
            </a:r>
          </a:p>
        </p:txBody>
      </p:sp>
      <p:sp>
        <p:nvSpPr>
          <p:cNvPr name="TextBox 5" id="5"/>
          <p:cNvSpPr txBox="true"/>
          <p:nvPr/>
        </p:nvSpPr>
        <p:spPr>
          <a:xfrm rot="0">
            <a:off x="381889" y="3425802"/>
            <a:ext cx="9637511" cy="2828925"/>
          </a:xfrm>
          <a:prstGeom prst="rect">
            <a:avLst/>
          </a:prstGeom>
        </p:spPr>
        <p:txBody>
          <a:bodyPr anchor="t" rtlCol="false" tIns="0" lIns="0" bIns="0" rIns="0">
            <a:spAutoFit/>
          </a:bodyPr>
          <a:lstStyle/>
          <a:p>
            <a:pPr>
              <a:lnSpc>
                <a:spcPts val="3749"/>
              </a:lnSpc>
            </a:pPr>
            <a:r>
              <a:rPr lang="en-US" sz="2499">
                <a:solidFill>
                  <a:srgbClr val="497CED"/>
                </a:solidFill>
                <a:latin typeface="Arial Bold"/>
              </a:rPr>
              <a:t>SELECT</a:t>
            </a:r>
            <a:r>
              <a:rPr lang="en-US" sz="2499">
                <a:solidFill>
                  <a:srgbClr val="000000"/>
                </a:solidFill>
                <a:latin typeface="Arial Bold"/>
              </a:rPr>
              <a:t> </a:t>
            </a:r>
            <a:r>
              <a:rPr lang="en-US" sz="2499">
                <a:solidFill>
                  <a:srgbClr val="000000"/>
                </a:solidFill>
                <a:latin typeface="Arial"/>
              </a:rPr>
              <a:t>TEN_VC</a:t>
            </a:r>
            <a:r>
              <a:rPr lang="en-US" sz="2499">
                <a:solidFill>
                  <a:srgbClr val="000000"/>
                </a:solidFill>
                <a:latin typeface="Arial Bold"/>
              </a:rPr>
              <a:t> </a:t>
            </a:r>
            <a:r>
              <a:rPr lang="en-US" sz="2499">
                <a:solidFill>
                  <a:srgbClr val="497CED"/>
                </a:solidFill>
                <a:latin typeface="Arial Bold"/>
              </a:rPr>
              <a:t>as</a:t>
            </a:r>
            <a:r>
              <a:rPr lang="en-US" sz="2499">
                <a:solidFill>
                  <a:srgbClr val="000000"/>
                </a:solidFill>
                <a:latin typeface="Arial Bold"/>
              </a:rPr>
              <a:t> </a:t>
            </a:r>
            <a:r>
              <a:rPr lang="en-US" sz="2499">
                <a:solidFill>
                  <a:srgbClr val="000000"/>
                </a:solidFill>
                <a:latin typeface="Arial"/>
              </a:rPr>
              <a:t>Tên_viên_chức</a:t>
            </a:r>
            <a:r>
              <a:rPr lang="en-US" sz="2499">
                <a:solidFill>
                  <a:srgbClr val="000000"/>
                </a:solidFill>
                <a:latin typeface="Arial Bold"/>
              </a:rPr>
              <a:t>, </a:t>
            </a:r>
            <a:r>
              <a:rPr lang="en-US" sz="2499">
                <a:solidFill>
                  <a:srgbClr val="000000"/>
                </a:solidFill>
                <a:latin typeface="Arial"/>
              </a:rPr>
              <a:t>TEN_NV</a:t>
            </a:r>
            <a:r>
              <a:rPr lang="en-US" sz="2499">
                <a:solidFill>
                  <a:srgbClr val="000000"/>
                </a:solidFill>
                <a:latin typeface="Arial Bold"/>
              </a:rPr>
              <a:t> </a:t>
            </a:r>
            <a:r>
              <a:rPr lang="en-US" sz="2499">
                <a:solidFill>
                  <a:srgbClr val="497CED"/>
                </a:solidFill>
                <a:latin typeface="Arial Bold"/>
              </a:rPr>
              <a:t>as</a:t>
            </a:r>
            <a:r>
              <a:rPr lang="en-US" sz="2499">
                <a:solidFill>
                  <a:srgbClr val="000000"/>
                </a:solidFill>
                <a:latin typeface="Arial Bold"/>
              </a:rPr>
              <a:t> </a:t>
            </a:r>
            <a:r>
              <a:rPr lang="en-US" sz="2499">
                <a:solidFill>
                  <a:srgbClr val="000000"/>
                </a:solidFill>
                <a:latin typeface="Arial"/>
              </a:rPr>
              <a:t>Tên_nhiệm_vụ</a:t>
            </a:r>
          </a:p>
          <a:p>
            <a:pPr>
              <a:lnSpc>
                <a:spcPts val="3749"/>
              </a:lnSpc>
            </a:pPr>
            <a:r>
              <a:rPr lang="en-US" sz="2499">
                <a:solidFill>
                  <a:srgbClr val="497CED"/>
                </a:solidFill>
                <a:latin typeface="Arial Bold"/>
              </a:rPr>
              <a:t>FROM</a:t>
            </a:r>
            <a:r>
              <a:rPr lang="en-US" sz="2499">
                <a:solidFill>
                  <a:srgbClr val="000000"/>
                </a:solidFill>
                <a:latin typeface="Arial Bold"/>
              </a:rPr>
              <a:t> </a:t>
            </a:r>
            <a:r>
              <a:rPr lang="en-US" sz="2499">
                <a:solidFill>
                  <a:srgbClr val="000000"/>
                </a:solidFill>
                <a:latin typeface="Arial"/>
              </a:rPr>
              <a:t>VIEN_CHUC A, NHIEM_VU B, DAM_NHAN C</a:t>
            </a:r>
          </a:p>
          <a:p>
            <a:pPr>
              <a:lnSpc>
                <a:spcPts val="3749"/>
              </a:lnSpc>
            </a:pPr>
            <a:r>
              <a:rPr lang="en-US" sz="2499">
                <a:solidFill>
                  <a:srgbClr val="497CED"/>
                </a:solidFill>
                <a:latin typeface="Arial Bold"/>
              </a:rPr>
              <a:t>WHERE</a:t>
            </a:r>
            <a:r>
              <a:rPr lang="en-US" sz="2499">
                <a:solidFill>
                  <a:srgbClr val="000000"/>
                </a:solidFill>
                <a:latin typeface="Arial Bold"/>
              </a:rPr>
              <a:t> </a:t>
            </a:r>
            <a:r>
              <a:rPr lang="en-US" sz="2499">
                <a:solidFill>
                  <a:srgbClr val="000000"/>
                </a:solidFill>
                <a:latin typeface="Arial"/>
              </a:rPr>
              <a:t>A.MA_VC = C.MA_VC</a:t>
            </a:r>
          </a:p>
          <a:p>
            <a:pPr>
              <a:lnSpc>
                <a:spcPts val="3749"/>
              </a:lnSpc>
            </a:pPr>
            <a:r>
              <a:rPr lang="en-US" sz="2499">
                <a:solidFill>
                  <a:srgbClr val="737373"/>
                </a:solidFill>
                <a:latin typeface="Arial Bold"/>
              </a:rPr>
              <a:t>AND</a:t>
            </a:r>
            <a:r>
              <a:rPr lang="en-US" sz="2499">
                <a:solidFill>
                  <a:srgbClr val="000000"/>
                </a:solidFill>
                <a:latin typeface="Arial Bold"/>
              </a:rPr>
              <a:t> </a:t>
            </a:r>
            <a:r>
              <a:rPr lang="en-US" sz="2499">
                <a:solidFill>
                  <a:srgbClr val="000000"/>
                </a:solidFill>
                <a:latin typeface="Arial"/>
              </a:rPr>
              <a:t>B.MA_NV = C.MA_NV</a:t>
            </a:r>
          </a:p>
          <a:p>
            <a:pPr>
              <a:lnSpc>
                <a:spcPts val="3749"/>
              </a:lnSpc>
            </a:pPr>
            <a:r>
              <a:rPr lang="en-US" sz="2499">
                <a:solidFill>
                  <a:srgbClr val="497CED"/>
                </a:solidFill>
                <a:latin typeface="Arial Bold"/>
              </a:rPr>
              <a:t>ORDER BY</a:t>
            </a:r>
            <a:r>
              <a:rPr lang="en-US" sz="2499">
                <a:solidFill>
                  <a:srgbClr val="000000"/>
                </a:solidFill>
                <a:latin typeface="Arial Bold"/>
              </a:rPr>
              <a:t> </a:t>
            </a:r>
            <a:r>
              <a:rPr lang="en-US" sz="2499">
                <a:solidFill>
                  <a:srgbClr val="000000"/>
                </a:solidFill>
                <a:latin typeface="Arial"/>
              </a:rPr>
              <a:t>TEN_VC</a:t>
            </a:r>
          </a:p>
          <a:p>
            <a:pPr>
              <a:lnSpc>
                <a:spcPts val="3749"/>
              </a:lnSpc>
            </a:pPr>
          </a:p>
        </p:txBody>
      </p:sp>
      <p:sp>
        <p:nvSpPr>
          <p:cNvPr name="TextBox 6" id="6"/>
          <p:cNvSpPr txBox="true"/>
          <p:nvPr/>
        </p:nvSpPr>
        <p:spPr>
          <a:xfrm rot="0">
            <a:off x="859250" y="8662971"/>
            <a:ext cx="16877411" cy="495935"/>
          </a:xfrm>
          <a:prstGeom prst="rect">
            <a:avLst/>
          </a:prstGeom>
        </p:spPr>
        <p:txBody>
          <a:bodyPr anchor="t" rtlCol="false" tIns="0" lIns="0" bIns="0" rIns="0">
            <a:spAutoFit/>
          </a:bodyPr>
          <a:lstStyle/>
          <a:p>
            <a:pPr algn="just">
              <a:lnSpc>
                <a:spcPts val="3640"/>
              </a:lnSpc>
            </a:pPr>
            <a:r>
              <a:rPr lang="en-US" sz="2600">
                <a:solidFill>
                  <a:srgbClr val="FF3131"/>
                </a:solidFill>
                <a:latin typeface="Arial Italics"/>
              </a:rPr>
              <a:t>Các dữ liệu được lấy từ thông tin trên trang website của Khoa Kỹ Thuật và Công Nghệ tại Trường Đại học Trà Vinh.</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06325" y="403225"/>
            <a:ext cx="7693462"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4: KẾT LUẬN</a:t>
            </a:r>
          </a:p>
        </p:txBody>
      </p:sp>
      <p:sp>
        <p:nvSpPr>
          <p:cNvPr name="TextBox 3" id="3"/>
          <p:cNvSpPr txBox="true"/>
          <p:nvPr/>
        </p:nvSpPr>
        <p:spPr>
          <a:xfrm rot="0">
            <a:off x="587141" y="1915081"/>
            <a:ext cx="17113718" cy="2895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4.1 Kết quả đạt được</a:t>
            </a:r>
          </a:p>
          <a:p>
            <a:pPr algn="just" marL="647700" indent="-323850" lvl="1">
              <a:lnSpc>
                <a:spcPts val="4500"/>
              </a:lnSpc>
              <a:buFont typeface="Arial"/>
              <a:buChar char="•"/>
            </a:pPr>
            <a:r>
              <a:rPr lang="en-US" sz="3000">
                <a:solidFill>
                  <a:srgbClr val="000000"/>
                </a:solidFill>
                <a:latin typeface="Arial"/>
              </a:rPr>
              <a:t>Xây dựng được một cơ sở dữ liệu về đánh giá, xếp loại viên chức tại Trường Đại học Trà Vinh.</a:t>
            </a:r>
          </a:p>
          <a:p>
            <a:pPr algn="just" marL="647700" indent="-323850" lvl="1">
              <a:lnSpc>
                <a:spcPts val="4500"/>
              </a:lnSpc>
              <a:buFont typeface="Arial"/>
              <a:buChar char="•"/>
            </a:pPr>
            <a:r>
              <a:rPr lang="en-US" sz="3000">
                <a:solidFill>
                  <a:srgbClr val="000000"/>
                </a:solidFill>
                <a:latin typeface="Arial"/>
              </a:rPr>
              <a:t>Tìm hiểu, phân tích được các nguyên tắc, nội dung, quy định đánh giá, xếp loại viên chức </a:t>
            </a:r>
          </a:p>
          <a:p>
            <a:pPr algn="just">
              <a:lnSpc>
                <a:spcPts val="4500"/>
              </a:lnSpc>
            </a:pPr>
            <a:r>
              <a:rPr lang="en-US" sz="3000">
                <a:solidFill>
                  <a:srgbClr val="000000"/>
                </a:solidFill>
                <a:latin typeface="Arial"/>
              </a:rPr>
              <a:t>       </a:t>
            </a:r>
            <a:r>
              <a:rPr lang="en-US" sz="3000">
                <a:solidFill>
                  <a:srgbClr val="000000"/>
                </a:solidFill>
                <a:latin typeface="Arial"/>
              </a:rPr>
              <a:t>tại Trường Đại học Trà Vinh.</a:t>
            </a:r>
          </a:p>
          <a:p>
            <a:pPr algn="just" marL="647700" indent="-323850" lvl="1">
              <a:lnSpc>
                <a:spcPts val="4500"/>
              </a:lnSpc>
              <a:buFont typeface="Arial"/>
              <a:buChar char="•"/>
            </a:pPr>
            <a:r>
              <a:rPr lang="en-US" sz="3000">
                <a:solidFill>
                  <a:srgbClr val="000000"/>
                </a:solidFill>
                <a:latin typeface="Arial"/>
              </a:rPr>
              <a:t>Nhập được các câu truy vấn thêm, sửa, xóa, xem các dữ liệu có trong cơ sở dữ liệu.</a:t>
            </a:r>
          </a:p>
        </p:txBody>
      </p:sp>
      <p:sp>
        <p:nvSpPr>
          <p:cNvPr name="TextBox 4" id="4"/>
          <p:cNvSpPr txBox="true"/>
          <p:nvPr/>
        </p:nvSpPr>
        <p:spPr>
          <a:xfrm rot="0">
            <a:off x="587141" y="5277406"/>
            <a:ext cx="14273420" cy="11811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4.2 Kết quả chưa đạt được</a:t>
            </a:r>
          </a:p>
          <a:p>
            <a:pPr algn="just" marL="647700" indent="-323850" lvl="1">
              <a:lnSpc>
                <a:spcPts val="4500"/>
              </a:lnSpc>
              <a:buFont typeface="Arial"/>
              <a:buChar char="•"/>
            </a:pPr>
            <a:r>
              <a:rPr lang="en-US" sz="3000">
                <a:solidFill>
                  <a:srgbClr val="000000"/>
                </a:solidFill>
                <a:latin typeface="Arial"/>
              </a:rPr>
              <a:t>Chưa đánh giá, xếp loại được một viên chức cho ra nhiều kết quả khác nhau.</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765626" y="3626605"/>
            <a:ext cx="10756748" cy="2519439"/>
          </a:xfrm>
          <a:prstGeom prst="rect">
            <a:avLst/>
          </a:prstGeom>
        </p:spPr>
        <p:txBody>
          <a:bodyPr anchor="t" rtlCol="false" tIns="0" lIns="0" bIns="0" rIns="0">
            <a:spAutoFit/>
          </a:bodyPr>
          <a:lstStyle/>
          <a:p>
            <a:pPr algn="ctr">
              <a:lnSpc>
                <a:spcPts val="18511"/>
              </a:lnSpc>
            </a:pPr>
            <a:r>
              <a:rPr lang="en-US" sz="13222">
                <a:solidFill>
                  <a:srgbClr val="00000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53888" y="623499"/>
            <a:ext cx="4110139" cy="1152525"/>
          </a:xfrm>
          <a:prstGeom prst="rect">
            <a:avLst/>
          </a:prstGeom>
        </p:spPr>
        <p:txBody>
          <a:bodyPr anchor="t" rtlCol="false" tIns="0" lIns="0" bIns="0" rIns="0">
            <a:spAutoFit/>
          </a:bodyPr>
          <a:lstStyle/>
          <a:p>
            <a:pPr algn="ctr">
              <a:lnSpc>
                <a:spcPts val="8400"/>
              </a:lnSpc>
            </a:pPr>
            <a:r>
              <a:rPr lang="en-US" sz="6000">
                <a:solidFill>
                  <a:srgbClr val="000000"/>
                </a:solidFill>
                <a:latin typeface="Arial Bold"/>
              </a:rPr>
              <a:t>NỘI DUNG</a:t>
            </a:r>
          </a:p>
        </p:txBody>
      </p:sp>
      <p:sp>
        <p:nvSpPr>
          <p:cNvPr name="TextBox 3" id="3"/>
          <p:cNvSpPr txBox="true"/>
          <p:nvPr/>
        </p:nvSpPr>
        <p:spPr>
          <a:xfrm rot="0">
            <a:off x="1028700" y="2517775"/>
            <a:ext cx="14488859" cy="4210050"/>
          </a:xfrm>
          <a:prstGeom prst="rect">
            <a:avLst/>
          </a:prstGeom>
        </p:spPr>
        <p:txBody>
          <a:bodyPr anchor="t" rtlCol="false" tIns="0" lIns="0" bIns="0" rIns="0">
            <a:spAutoFit/>
          </a:bodyPr>
          <a:lstStyle/>
          <a:p>
            <a:pPr>
              <a:lnSpc>
                <a:spcPts val="8249"/>
              </a:lnSpc>
            </a:pPr>
            <a:r>
              <a:rPr lang="en-US" sz="5499">
                <a:solidFill>
                  <a:srgbClr val="000000"/>
                </a:solidFill>
                <a:latin typeface="Arial Bold"/>
              </a:rPr>
              <a:t>CHƯƠNG 1: TỔNG QUAN</a:t>
            </a:r>
          </a:p>
          <a:p>
            <a:pPr>
              <a:lnSpc>
                <a:spcPts val="8249"/>
              </a:lnSpc>
            </a:pPr>
            <a:r>
              <a:rPr lang="en-US" sz="5499">
                <a:solidFill>
                  <a:srgbClr val="000000"/>
                </a:solidFill>
                <a:latin typeface="Arial Bold"/>
              </a:rPr>
              <a:t>CHƯƠNG 2: NGHIÊN CỨU LÝ THUYẾT</a:t>
            </a:r>
          </a:p>
          <a:p>
            <a:pPr>
              <a:lnSpc>
                <a:spcPts val="8249"/>
              </a:lnSpc>
            </a:pPr>
            <a:r>
              <a:rPr lang="en-US" sz="5499">
                <a:solidFill>
                  <a:srgbClr val="000000"/>
                </a:solidFill>
                <a:latin typeface="Arial Bold"/>
              </a:rPr>
              <a:t>CHƯƠNG 3: ĐÁNH GIÁ KẾT QUẢ</a:t>
            </a:r>
          </a:p>
          <a:p>
            <a:pPr>
              <a:lnSpc>
                <a:spcPts val="8249"/>
              </a:lnSpc>
            </a:pPr>
            <a:r>
              <a:rPr lang="en-US" sz="5499">
                <a:solidFill>
                  <a:srgbClr val="000000"/>
                </a:solidFill>
                <a:latin typeface="Arial Bold"/>
              </a:rPr>
              <a:t>CHƯƠNG 4: KẾT LUẬN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96284" y="403225"/>
            <a:ext cx="8540711"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1: </a:t>
            </a:r>
            <a:r>
              <a:rPr lang="en-US" sz="5499">
                <a:solidFill>
                  <a:srgbClr val="000000"/>
                </a:solidFill>
                <a:latin typeface="Arial Bold"/>
              </a:rPr>
              <a:t>TỔNG QUAN</a:t>
            </a:r>
          </a:p>
        </p:txBody>
      </p:sp>
      <p:sp>
        <p:nvSpPr>
          <p:cNvPr name="TextBox 3" id="3"/>
          <p:cNvSpPr txBox="true"/>
          <p:nvPr/>
        </p:nvSpPr>
        <p:spPr>
          <a:xfrm rot="0">
            <a:off x="1103648" y="2341563"/>
            <a:ext cx="12554440" cy="1752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1.1 Lý do chọn đề tài</a:t>
            </a:r>
          </a:p>
          <a:p>
            <a:pPr algn="just" marL="647700" indent="-323850" lvl="1">
              <a:lnSpc>
                <a:spcPts val="4500"/>
              </a:lnSpc>
              <a:buFont typeface="Arial"/>
              <a:buChar char="•"/>
            </a:pPr>
            <a:r>
              <a:rPr lang="en-US" sz="3000">
                <a:solidFill>
                  <a:srgbClr val="000000"/>
                </a:solidFill>
                <a:latin typeface="Arial"/>
              </a:rPr>
              <a:t>Ngành công nghệ thông tin phát triển mạnh mẽ.</a:t>
            </a:r>
          </a:p>
          <a:p>
            <a:pPr algn="just" marL="647700" indent="-323850" lvl="1">
              <a:lnSpc>
                <a:spcPts val="4500"/>
              </a:lnSpc>
              <a:buFont typeface="Arial"/>
              <a:buChar char="•"/>
            </a:pPr>
            <a:r>
              <a:rPr lang="en-US" sz="3000">
                <a:solidFill>
                  <a:srgbClr val="000000"/>
                </a:solidFill>
                <a:latin typeface="Arial"/>
              </a:rPr>
              <a:t>Lĩnh vực giáo dục rất cần thiết cho việc xây dựng cơ sở dữ liệu</a:t>
            </a:r>
            <a:r>
              <a:rPr lang="en-US" sz="3000">
                <a:solidFill>
                  <a:srgbClr val="000000"/>
                </a:solidFill>
                <a:latin typeface="Arial Bold"/>
              </a:rPr>
              <a:t>.</a:t>
            </a:r>
          </a:p>
        </p:txBody>
      </p:sp>
      <p:sp>
        <p:nvSpPr>
          <p:cNvPr name="TextBox 4" id="4"/>
          <p:cNvSpPr txBox="true"/>
          <p:nvPr/>
        </p:nvSpPr>
        <p:spPr>
          <a:xfrm rot="0">
            <a:off x="1028700" y="5197786"/>
            <a:ext cx="14296808" cy="2895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1.2  Mục tiêu nghiên cứu</a:t>
            </a:r>
          </a:p>
          <a:p>
            <a:pPr algn="just" marL="647700" indent="-323850" lvl="1">
              <a:lnSpc>
                <a:spcPts val="4500"/>
              </a:lnSpc>
              <a:buFont typeface="Arial"/>
              <a:buChar char="•"/>
            </a:pPr>
            <a:r>
              <a:rPr lang="en-US" sz="3000">
                <a:solidFill>
                  <a:srgbClr val="000000"/>
                </a:solidFill>
                <a:latin typeface="Arial"/>
              </a:rPr>
              <a:t>Áp dụng được lý thuyết cài đặt dữ liệu vào hệ quản trị cơ sở dữ liệu để cài đặt các mô hình dữ liệu, quản trị và khai thác dữ liệu.</a:t>
            </a:r>
          </a:p>
          <a:p>
            <a:pPr algn="just" marL="647700" indent="-323850" lvl="1">
              <a:lnSpc>
                <a:spcPts val="4500"/>
              </a:lnSpc>
              <a:buFont typeface="Arial"/>
              <a:buChar char="•"/>
            </a:pPr>
            <a:r>
              <a:rPr lang="en-US" sz="3000">
                <a:solidFill>
                  <a:srgbClr val="000000"/>
                </a:solidFill>
                <a:latin typeface="Arial"/>
              </a:rPr>
              <a:t>Tạo tiền đề cho việc xây dựng hệ thống quản lý, đánh giá phân loại viên chức tại Trường Đại học Trà Vinh.</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96284" y="403225"/>
            <a:ext cx="8540711"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1: </a:t>
            </a:r>
            <a:r>
              <a:rPr lang="en-US" sz="5499">
                <a:solidFill>
                  <a:srgbClr val="000000"/>
                </a:solidFill>
                <a:latin typeface="Arial Bold"/>
              </a:rPr>
              <a:t>TỔNG QUAN</a:t>
            </a:r>
          </a:p>
        </p:txBody>
      </p:sp>
      <p:sp>
        <p:nvSpPr>
          <p:cNvPr name="TextBox 3" id="3"/>
          <p:cNvSpPr txBox="true"/>
          <p:nvPr/>
        </p:nvSpPr>
        <p:spPr>
          <a:xfrm rot="0">
            <a:off x="1028700" y="2628905"/>
            <a:ext cx="17065982" cy="1752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1.3 Phương pháp</a:t>
            </a:r>
          </a:p>
          <a:p>
            <a:pPr algn="just" marL="647700" indent="-323850" lvl="1">
              <a:lnSpc>
                <a:spcPts val="4500"/>
              </a:lnSpc>
              <a:buFont typeface="Arial"/>
              <a:buChar char="•"/>
            </a:pPr>
            <a:r>
              <a:rPr lang="en-US" sz="3000">
                <a:solidFill>
                  <a:srgbClr val="000000"/>
                </a:solidFill>
                <a:latin typeface="Arial"/>
              </a:rPr>
              <a:t>Phương pháp nghiên cứu lý thuyết: Tham khảo, phân tích các tài liệu, văn bản liên quan.</a:t>
            </a:r>
          </a:p>
          <a:p>
            <a:pPr algn="just" marL="647700" indent="-323850" lvl="1">
              <a:lnSpc>
                <a:spcPts val="4500"/>
              </a:lnSpc>
              <a:buFont typeface="Arial"/>
              <a:buChar char="•"/>
            </a:pPr>
            <a:r>
              <a:rPr lang="en-US" sz="3000">
                <a:solidFill>
                  <a:srgbClr val="000000"/>
                </a:solidFill>
                <a:latin typeface="Arial"/>
              </a:rPr>
              <a:t>Phương pháp nghiên cứu mô hình hóa: Vẽ và thiết kế mô hình, nhập dữ liệu mẫu thử. </a:t>
            </a:r>
          </a:p>
        </p:txBody>
      </p:sp>
      <p:sp>
        <p:nvSpPr>
          <p:cNvPr name="TextBox 4" id="4"/>
          <p:cNvSpPr txBox="true"/>
          <p:nvPr/>
        </p:nvSpPr>
        <p:spPr>
          <a:xfrm rot="0">
            <a:off x="1028700" y="5562605"/>
            <a:ext cx="13914919" cy="1752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1.4 Nội dung</a:t>
            </a:r>
          </a:p>
          <a:p>
            <a:pPr algn="just" marL="647700" indent="-323850" lvl="1">
              <a:lnSpc>
                <a:spcPts val="4500"/>
              </a:lnSpc>
              <a:buFont typeface="Arial"/>
              <a:buChar char="•"/>
            </a:pPr>
            <a:r>
              <a:rPr lang="en-US" sz="3000">
                <a:solidFill>
                  <a:srgbClr val="000000"/>
                </a:solidFill>
                <a:latin typeface="Arial"/>
              </a:rPr>
              <a:t>Xây dựng mô hình cơ sở dữ liệu về đánh giá, xếp loại viên chức.</a:t>
            </a:r>
          </a:p>
          <a:p>
            <a:pPr algn="just" marL="647700" indent="-323850" lvl="1">
              <a:lnSpc>
                <a:spcPts val="4500"/>
              </a:lnSpc>
              <a:buFont typeface="Arial"/>
              <a:buChar char="•"/>
            </a:pPr>
            <a:r>
              <a:rPr lang="en-US" sz="3000">
                <a:solidFill>
                  <a:srgbClr val="000000"/>
                </a:solidFill>
                <a:latin typeface="Arial"/>
              </a:rPr>
              <a:t>Cài đặt mô hình dữ liệu vào hệ quản trị cơ sở dữ liệu.</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96284" y="403225"/>
            <a:ext cx="8540711"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1: </a:t>
            </a:r>
            <a:r>
              <a:rPr lang="en-US" sz="5499">
                <a:solidFill>
                  <a:srgbClr val="000000"/>
                </a:solidFill>
                <a:latin typeface="Arial Bold"/>
              </a:rPr>
              <a:t>TỔNG QUAN</a:t>
            </a:r>
          </a:p>
        </p:txBody>
      </p:sp>
      <p:sp>
        <p:nvSpPr>
          <p:cNvPr name="TextBox 3" id="3"/>
          <p:cNvSpPr txBox="true"/>
          <p:nvPr/>
        </p:nvSpPr>
        <p:spPr>
          <a:xfrm rot="0">
            <a:off x="1265007" y="2402566"/>
            <a:ext cx="12697649" cy="2895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1.5 Phạm vi</a:t>
            </a:r>
          </a:p>
          <a:p>
            <a:pPr algn="just" marL="647700" indent="-323850" lvl="1">
              <a:lnSpc>
                <a:spcPts val="4500"/>
              </a:lnSpc>
              <a:buFont typeface="Arial"/>
              <a:buChar char="•"/>
            </a:pPr>
            <a:r>
              <a:rPr lang="en-US" sz="3000">
                <a:solidFill>
                  <a:srgbClr val="000000"/>
                </a:solidFill>
                <a:latin typeface="Arial"/>
              </a:rPr>
              <a:t>Nội dung: Nghiên cứu, tìm hiểu quy định đánh giá, xếp loại viên chức tại Trường Đại học Trà Vinh.</a:t>
            </a:r>
          </a:p>
          <a:p>
            <a:pPr algn="just" marL="647700" indent="-323850" lvl="1">
              <a:lnSpc>
                <a:spcPts val="4500"/>
              </a:lnSpc>
              <a:buFont typeface="Arial"/>
              <a:buChar char="•"/>
            </a:pPr>
            <a:r>
              <a:rPr lang="en-US" sz="3000">
                <a:solidFill>
                  <a:srgbClr val="000000"/>
                </a:solidFill>
                <a:latin typeface="Arial"/>
              </a:rPr>
              <a:t>Không gian: Được thực hiện tại Trường Đại học Trà Vinh.</a:t>
            </a:r>
          </a:p>
          <a:p>
            <a:pPr algn="just" marL="647700" indent="-323850" lvl="1">
              <a:lnSpc>
                <a:spcPts val="4500"/>
              </a:lnSpc>
              <a:buFont typeface="Arial"/>
              <a:buChar char="•"/>
            </a:pPr>
            <a:r>
              <a:rPr lang="en-US" sz="3000">
                <a:solidFill>
                  <a:srgbClr val="000000"/>
                </a:solidFill>
                <a:latin typeface="Arial"/>
              </a:rPr>
              <a:t>Thời gian: Đề tài được thực hiện trong năm 2023. </a:t>
            </a:r>
          </a:p>
        </p:txBody>
      </p:sp>
      <p:sp>
        <p:nvSpPr>
          <p:cNvPr name="TextBox 4" id="4"/>
          <p:cNvSpPr txBox="true"/>
          <p:nvPr/>
        </p:nvSpPr>
        <p:spPr>
          <a:xfrm rot="0">
            <a:off x="1265007" y="5707142"/>
            <a:ext cx="15299266" cy="11811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1.6 Đối tượng</a:t>
            </a:r>
          </a:p>
          <a:p>
            <a:pPr algn="just" marL="647700" indent="-323850" lvl="1">
              <a:lnSpc>
                <a:spcPts val="4500"/>
              </a:lnSpc>
              <a:buFont typeface="Arial"/>
              <a:buChar char="•"/>
            </a:pPr>
            <a:r>
              <a:rPr lang="en-US" sz="3000">
                <a:solidFill>
                  <a:srgbClr val="000000"/>
                </a:solidFill>
                <a:latin typeface="Arial"/>
              </a:rPr>
              <a:t>Xây dựng cơ sở dữ liệu về đánh giá, xếp loại viên chức tại Trường Đại học Trà Vinh.</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54518" y="403225"/>
            <a:ext cx="12797076"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2: NGHIÊN CỨU LÝ THUYẾT</a:t>
            </a:r>
          </a:p>
        </p:txBody>
      </p:sp>
      <p:sp>
        <p:nvSpPr>
          <p:cNvPr name="TextBox 3" id="3"/>
          <p:cNvSpPr txBox="true"/>
          <p:nvPr/>
        </p:nvSpPr>
        <p:spPr>
          <a:xfrm rot="0">
            <a:off x="837756" y="2527155"/>
            <a:ext cx="15156538" cy="2895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2.1 Cơ sở dữ liệu (Database)</a:t>
            </a:r>
          </a:p>
          <a:p>
            <a:pPr algn="just" marL="647700" indent="-323850" lvl="1">
              <a:lnSpc>
                <a:spcPts val="4500"/>
              </a:lnSpc>
              <a:buFont typeface="Arial"/>
              <a:buChar char="•"/>
            </a:pPr>
            <a:r>
              <a:rPr lang="en-US" sz="3000">
                <a:solidFill>
                  <a:srgbClr val="000000"/>
                </a:solidFill>
                <a:latin typeface="Arial"/>
              </a:rPr>
              <a:t>là một tập hợp các dữ liệu có tổ chức liên quan đến nhau, thường được lưu trữ </a:t>
            </a:r>
          </a:p>
          <a:p>
            <a:pPr algn="just">
              <a:lnSpc>
                <a:spcPts val="4500"/>
              </a:lnSpc>
            </a:pPr>
            <a:r>
              <a:rPr lang="en-US" sz="3000">
                <a:solidFill>
                  <a:srgbClr val="000000"/>
                </a:solidFill>
                <a:latin typeface="Arial"/>
              </a:rPr>
              <a:t>      </a:t>
            </a:r>
            <a:r>
              <a:rPr lang="en-US" sz="3000">
                <a:solidFill>
                  <a:srgbClr val="000000"/>
                </a:solidFill>
                <a:latin typeface="Arial"/>
              </a:rPr>
              <a:t>và truy cập điện tử từ hệ thống máy tính. </a:t>
            </a:r>
          </a:p>
          <a:p>
            <a:pPr algn="just" marL="647700" indent="-323850" lvl="1">
              <a:lnSpc>
                <a:spcPts val="4500"/>
              </a:lnSpc>
              <a:buFont typeface="Arial"/>
              <a:buChar char="•"/>
            </a:pPr>
            <a:r>
              <a:rPr lang="en-US" sz="3000">
                <a:solidFill>
                  <a:srgbClr val="000000"/>
                </a:solidFill>
                <a:latin typeface="Arial"/>
              </a:rPr>
              <a:t>Khi cơ sở dữ liệu phức tạp hơn, chúng thường được phát triển bằng cách sử dụng các kỹ thuật thiết kế và mô hình hóa chính thức. </a:t>
            </a:r>
          </a:p>
        </p:txBody>
      </p:sp>
      <p:sp>
        <p:nvSpPr>
          <p:cNvPr name="TextBox 4" id="4"/>
          <p:cNvSpPr txBox="true"/>
          <p:nvPr/>
        </p:nvSpPr>
        <p:spPr>
          <a:xfrm rot="0">
            <a:off x="1028700" y="6147264"/>
            <a:ext cx="16230600" cy="2324100"/>
          </a:xfrm>
          <a:prstGeom prst="rect">
            <a:avLst/>
          </a:prstGeom>
        </p:spPr>
        <p:txBody>
          <a:bodyPr anchor="t" rtlCol="false" tIns="0" lIns="0" bIns="0" rIns="0">
            <a:spAutoFit/>
          </a:bodyPr>
          <a:lstStyle/>
          <a:p>
            <a:pPr>
              <a:lnSpc>
                <a:spcPts val="4500"/>
              </a:lnSpc>
            </a:pPr>
            <a:r>
              <a:rPr lang="en-US" sz="3000">
                <a:solidFill>
                  <a:srgbClr val="000000"/>
                </a:solidFill>
                <a:latin typeface="Arial Bold"/>
              </a:rPr>
              <a:t>Ưu điểm &amp; Nhược điểm</a:t>
            </a:r>
          </a:p>
          <a:p>
            <a:pPr marL="647700" indent="-323850" lvl="1">
              <a:lnSpc>
                <a:spcPts val="4500"/>
              </a:lnSpc>
              <a:buFont typeface="Arial"/>
              <a:buChar char="•"/>
            </a:pPr>
            <a:r>
              <a:rPr lang="en-US" sz="3000">
                <a:solidFill>
                  <a:srgbClr val="000000"/>
                </a:solidFill>
                <a:latin typeface="Arial"/>
              </a:rPr>
              <a:t>Ưu điểm: Dễ quản lý, an toàn, thao tác, tốc độ truy cập nhanh.</a:t>
            </a:r>
          </a:p>
          <a:p>
            <a:pPr marL="647700" indent="-323850" lvl="1">
              <a:lnSpc>
                <a:spcPts val="4500"/>
              </a:lnSpc>
              <a:buFont typeface="Arial"/>
              <a:buChar char="•"/>
            </a:pPr>
            <a:r>
              <a:rPr lang="en-US" sz="3000">
                <a:solidFill>
                  <a:srgbClr val="000000"/>
                </a:solidFill>
                <a:latin typeface="Arial"/>
              </a:rPr>
              <a:t>Nhược điểm: Cần bảo mật quyền khai thác thông tin, đặc biệt là khi có tranh chấp dữ liệu xảy ra trong nội bộ.</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54518" y="403225"/>
            <a:ext cx="12797076"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2: NGHIÊN CỨU LÝ THUYẾT</a:t>
            </a:r>
          </a:p>
        </p:txBody>
      </p:sp>
      <p:sp>
        <p:nvSpPr>
          <p:cNvPr name="TextBox 3" id="3"/>
          <p:cNvSpPr txBox="true"/>
          <p:nvPr/>
        </p:nvSpPr>
        <p:spPr>
          <a:xfrm rot="0">
            <a:off x="1028700" y="2227263"/>
            <a:ext cx="16636357" cy="11811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2.2 Ngôn ngữ truy vấn có cấu trúc (SQL)</a:t>
            </a:r>
          </a:p>
          <a:p>
            <a:pPr algn="just" marL="647700" indent="-323850" lvl="1">
              <a:lnSpc>
                <a:spcPts val="4500"/>
              </a:lnSpc>
              <a:buFont typeface="Arial"/>
              <a:buChar char="•"/>
            </a:pPr>
            <a:r>
              <a:rPr lang="en-US" sz="3000">
                <a:solidFill>
                  <a:srgbClr val="000000"/>
                </a:solidFill>
                <a:latin typeface="Arial"/>
              </a:rPr>
              <a:t>là một ngôn ngữ lập trình phục vụ việc lưu trữ và xử lý thông tin trong cơ sở dữ liệu quan hệ. </a:t>
            </a:r>
          </a:p>
        </p:txBody>
      </p:sp>
      <p:sp>
        <p:nvSpPr>
          <p:cNvPr name="TextBox 4" id="4"/>
          <p:cNvSpPr txBox="true"/>
          <p:nvPr/>
        </p:nvSpPr>
        <p:spPr>
          <a:xfrm rot="0">
            <a:off x="1028700" y="4189413"/>
            <a:ext cx="17056422" cy="2895600"/>
          </a:xfrm>
          <a:prstGeom prst="rect">
            <a:avLst/>
          </a:prstGeom>
        </p:spPr>
        <p:txBody>
          <a:bodyPr anchor="t" rtlCol="false" tIns="0" lIns="0" bIns="0" rIns="0">
            <a:spAutoFit/>
          </a:bodyPr>
          <a:lstStyle/>
          <a:p>
            <a:pPr>
              <a:lnSpc>
                <a:spcPts val="4500"/>
              </a:lnSpc>
            </a:pPr>
            <a:r>
              <a:rPr lang="en-US" sz="3000">
                <a:solidFill>
                  <a:srgbClr val="000000"/>
                </a:solidFill>
                <a:latin typeface="Arial Bold"/>
              </a:rPr>
              <a:t>Thành phần của SQL</a:t>
            </a:r>
          </a:p>
          <a:p>
            <a:pPr algn="just" marL="647700" indent="-323850" lvl="1">
              <a:lnSpc>
                <a:spcPts val="4500"/>
              </a:lnSpc>
              <a:buFont typeface="Arial"/>
              <a:buChar char="•"/>
            </a:pPr>
            <a:r>
              <a:rPr lang="en-US" sz="3000">
                <a:solidFill>
                  <a:srgbClr val="000000"/>
                </a:solidFill>
                <a:latin typeface="Arial"/>
              </a:rPr>
              <a:t>DDL (Data Definition Language – Ngôn ngữ định nghĩa dữ liệu) bao gồm các câu lệnh: CREATE, ALTER, DROP, RENAME.</a:t>
            </a:r>
          </a:p>
          <a:p>
            <a:pPr algn="just" marL="647700" indent="-323850" lvl="1">
              <a:lnSpc>
                <a:spcPts val="4500"/>
              </a:lnSpc>
              <a:buFont typeface="Arial"/>
              <a:buChar char="•"/>
            </a:pPr>
            <a:r>
              <a:rPr lang="en-US" sz="3000">
                <a:solidFill>
                  <a:srgbClr val="000000"/>
                </a:solidFill>
                <a:latin typeface="Arial"/>
              </a:rPr>
              <a:t>DML (Data Manipulation Language – Ngôn ngữ thao tác dữ liệu) bao gồm các câu lệnh: INSERT, UPDATE, DELETE.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54518" y="403225"/>
            <a:ext cx="12797076"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2: NGHIÊN CỨU LÝ THUYẾT</a:t>
            </a:r>
          </a:p>
        </p:txBody>
      </p:sp>
      <p:sp>
        <p:nvSpPr>
          <p:cNvPr name="TextBox 3" id="3"/>
          <p:cNvSpPr txBox="true"/>
          <p:nvPr/>
        </p:nvSpPr>
        <p:spPr>
          <a:xfrm rot="0">
            <a:off x="837756" y="2247900"/>
            <a:ext cx="14941725" cy="2895600"/>
          </a:xfrm>
          <a:prstGeom prst="rect">
            <a:avLst/>
          </a:prstGeom>
        </p:spPr>
        <p:txBody>
          <a:bodyPr anchor="t" rtlCol="false" tIns="0" lIns="0" bIns="0" rIns="0">
            <a:spAutoFit/>
          </a:bodyPr>
          <a:lstStyle/>
          <a:p>
            <a:pPr>
              <a:lnSpc>
                <a:spcPts val="4500"/>
              </a:lnSpc>
            </a:pPr>
            <a:r>
              <a:rPr lang="en-US" sz="3000">
                <a:solidFill>
                  <a:srgbClr val="000000"/>
                </a:solidFill>
                <a:latin typeface="Arial Bold"/>
              </a:rPr>
              <a:t>2.3 Hệ quản trị cơ sở dữ liệu SQL Server</a:t>
            </a:r>
          </a:p>
          <a:p>
            <a:pPr algn="just" marL="647700" indent="-323850" lvl="1">
              <a:lnSpc>
                <a:spcPts val="4500"/>
              </a:lnSpc>
              <a:buFont typeface="Arial"/>
              <a:buChar char="•"/>
            </a:pPr>
            <a:r>
              <a:rPr lang="en-US" sz="3000">
                <a:solidFill>
                  <a:srgbClr val="000000"/>
                </a:solidFill>
                <a:latin typeface="Arial"/>
              </a:rPr>
              <a:t>SQL Server là hệ thống quản lý cơ sở dữ liệu quan hệ (Relational Database Management System – Hệ quả trị cơ sở dữ liệu quan hệ) cung cấp cho người dùng các công cụ và tính năng để quán lý, xử lý các truy vấn dữ liệu, kiểm soát truy cập, xử lý giao dịch và hỗ trợ tích hợp dữ liệu từ nhiều nguồn khác nhau.</a:t>
            </a:r>
          </a:p>
        </p:txBody>
      </p:sp>
      <p:sp>
        <p:nvSpPr>
          <p:cNvPr name="TextBox 4" id="4"/>
          <p:cNvSpPr txBox="true"/>
          <p:nvPr/>
        </p:nvSpPr>
        <p:spPr>
          <a:xfrm rot="0">
            <a:off x="1028700" y="5943600"/>
            <a:ext cx="14607572" cy="1752600"/>
          </a:xfrm>
          <a:prstGeom prst="rect">
            <a:avLst/>
          </a:prstGeom>
        </p:spPr>
        <p:txBody>
          <a:bodyPr anchor="t" rtlCol="false" tIns="0" lIns="0" bIns="0" rIns="0">
            <a:spAutoFit/>
          </a:bodyPr>
          <a:lstStyle/>
          <a:p>
            <a:pPr>
              <a:lnSpc>
                <a:spcPts val="4500"/>
              </a:lnSpc>
            </a:pPr>
            <a:r>
              <a:rPr lang="en-US" sz="3000">
                <a:solidFill>
                  <a:srgbClr val="000000"/>
                </a:solidFill>
                <a:latin typeface="Arial Bold"/>
              </a:rPr>
              <a:t>Ưu điểm &amp; Nhược điểm</a:t>
            </a:r>
          </a:p>
          <a:p>
            <a:pPr marL="647700" indent="-323850" lvl="1">
              <a:lnSpc>
                <a:spcPts val="4500"/>
              </a:lnSpc>
              <a:buFont typeface="Arial"/>
              <a:buChar char="•"/>
            </a:pPr>
            <a:r>
              <a:rPr lang="en-US" sz="3000">
                <a:solidFill>
                  <a:srgbClr val="000000"/>
                </a:solidFill>
                <a:latin typeface="Arial"/>
              </a:rPr>
              <a:t>Ưu điểm: Tốc độ cao, tính linh hoạt, ngôn ngữ tương tác.</a:t>
            </a:r>
          </a:p>
          <a:p>
            <a:pPr marL="647700" indent="-323850" lvl="1">
              <a:lnSpc>
                <a:spcPts val="4500"/>
              </a:lnSpc>
              <a:buFont typeface="Arial"/>
              <a:buChar char="•"/>
            </a:pPr>
            <a:r>
              <a:rPr lang="en-US" sz="3000">
                <a:solidFill>
                  <a:srgbClr val="000000"/>
                </a:solidFill>
                <a:latin typeface="Arial"/>
              </a:rPr>
              <a:t>Nhược điểm: Chi phí cao, giao diện phức tạp, không được toàn quyền kiểm soát.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12734" y="2324538"/>
            <a:ext cx="13062531" cy="7410018"/>
          </a:xfrm>
          <a:custGeom>
            <a:avLst/>
            <a:gdLst/>
            <a:ahLst/>
            <a:cxnLst/>
            <a:rect r="r" b="b" t="t" l="l"/>
            <a:pathLst>
              <a:path h="7410018" w="13062531">
                <a:moveTo>
                  <a:pt x="0" y="0"/>
                </a:moveTo>
                <a:lnTo>
                  <a:pt x="13062532" y="0"/>
                </a:lnTo>
                <a:lnTo>
                  <a:pt x="13062532" y="7410018"/>
                </a:lnTo>
                <a:lnTo>
                  <a:pt x="0" y="7410018"/>
                </a:lnTo>
                <a:lnTo>
                  <a:pt x="0" y="0"/>
                </a:lnTo>
                <a:close/>
              </a:path>
            </a:pathLst>
          </a:custGeom>
          <a:blipFill>
            <a:blip r:embed="rId2"/>
            <a:stretch>
              <a:fillRect l="0" t="0" r="0" b="0"/>
            </a:stretch>
          </a:blipFill>
        </p:spPr>
      </p:sp>
      <p:sp>
        <p:nvSpPr>
          <p:cNvPr name="TextBox 3" id="3"/>
          <p:cNvSpPr txBox="true"/>
          <p:nvPr/>
        </p:nvSpPr>
        <p:spPr>
          <a:xfrm rot="0">
            <a:off x="3476478" y="403225"/>
            <a:ext cx="10953155" cy="1041400"/>
          </a:xfrm>
          <a:prstGeom prst="rect">
            <a:avLst/>
          </a:prstGeom>
        </p:spPr>
        <p:txBody>
          <a:bodyPr anchor="t" rtlCol="false" tIns="0" lIns="0" bIns="0" rIns="0">
            <a:spAutoFit/>
          </a:bodyPr>
          <a:lstStyle/>
          <a:p>
            <a:pPr algn="ctr">
              <a:lnSpc>
                <a:spcPts val="7699"/>
              </a:lnSpc>
            </a:pPr>
            <a:r>
              <a:rPr lang="en-US" sz="5499">
                <a:solidFill>
                  <a:srgbClr val="000000"/>
                </a:solidFill>
                <a:latin typeface="Arial Bold"/>
              </a:rPr>
              <a:t>CHƯƠNG 3: ĐÁNH GIÁ KẾT QUẢ</a:t>
            </a:r>
          </a:p>
        </p:txBody>
      </p:sp>
      <p:sp>
        <p:nvSpPr>
          <p:cNvPr name="TextBox 4" id="4"/>
          <p:cNvSpPr txBox="true"/>
          <p:nvPr/>
        </p:nvSpPr>
        <p:spPr>
          <a:xfrm rot="0">
            <a:off x="1028700" y="1505388"/>
            <a:ext cx="6277143" cy="609600"/>
          </a:xfrm>
          <a:prstGeom prst="rect">
            <a:avLst/>
          </a:prstGeom>
        </p:spPr>
        <p:txBody>
          <a:bodyPr anchor="t" rtlCol="false" tIns="0" lIns="0" bIns="0" rIns="0">
            <a:spAutoFit/>
          </a:bodyPr>
          <a:lstStyle/>
          <a:p>
            <a:pPr algn="just">
              <a:lnSpc>
                <a:spcPts val="4500"/>
              </a:lnSpc>
            </a:pPr>
            <a:r>
              <a:rPr lang="en-US" sz="3000">
                <a:solidFill>
                  <a:srgbClr val="000000"/>
                </a:solidFill>
                <a:latin typeface="Arial Bold"/>
              </a:rPr>
              <a:t>3.1 Mô hình thực thể mối kết hợp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DAF5re8EwdM</dc:identifier>
  <dcterms:modified xsi:type="dcterms:W3CDTF">2011-08-01T06:04:30Z</dcterms:modified>
  <cp:revision>1</cp:revision>
  <dc:title>BÁO CÁO THỰC TẬP ĐỒ ÁN CƠ SỞ NGÀNH</dc:title>
</cp:coreProperties>
</file>