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al Bold" panose="020B0604020202020204" charset="0"/>
      <p:regular r:id="rId16"/>
    </p:embeddedFont>
    <p:embeddedFont>
      <p:font typeface="Arial" panose="020B0604020202020204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58690" y="1784112"/>
            <a:ext cx="2241345" cy="2241345"/>
          </a:xfrm>
          <a:custGeom>
            <a:avLst/>
            <a:gdLst/>
            <a:ahLst/>
            <a:cxnLst/>
            <a:rect l="l" t="t" r="r" b="b"/>
            <a:pathLst>
              <a:path w="2241345" h="2241345">
                <a:moveTo>
                  <a:pt x="0" y="0"/>
                </a:moveTo>
                <a:lnTo>
                  <a:pt x="2241345" y="0"/>
                </a:lnTo>
                <a:lnTo>
                  <a:pt x="2241345" y="2241345"/>
                </a:lnTo>
                <a:lnTo>
                  <a:pt x="0" y="224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63129" y="4187382"/>
            <a:ext cx="5093724" cy="1177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2"/>
              </a:lnSpc>
            </a:pPr>
            <a:r>
              <a:rPr lang="en-US" sz="3423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THỰC TẬP ĐỒ ÁN CƠ SỞ NGÀNH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37402" y="5585742"/>
            <a:ext cx="13422672" cy="139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</a:pPr>
            <a:r>
              <a:rPr lang="en-US" sz="405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CƠ SỞ DỮ LIỆU VỀ ĐÁNH GIÁ, XẾP LOẠI </a:t>
            </a:r>
          </a:p>
          <a:p>
            <a:pPr algn="ctr">
              <a:lnSpc>
                <a:spcPts val="5683"/>
              </a:lnSpc>
            </a:pPr>
            <a:r>
              <a:rPr lang="en-US" sz="405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 CHỨC TẠI TRƯỜNG ĐẠI HỌC TRÀ VINH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98492" y="7691620"/>
            <a:ext cx="5680873" cy="932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ts val="3835"/>
              </a:lnSpc>
            </a:pP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76711" y="7707276"/>
            <a:ext cx="5680873" cy="932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Hào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sz="273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076711" y="9046760"/>
            <a:ext cx="5680873" cy="445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DA21TTC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28354" y="599832"/>
            <a:ext cx="5902021" cy="476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2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KHOA KỸ THUẬT &amp; CÔNG NGHỆ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40651" y="1075507"/>
            <a:ext cx="6477425" cy="48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2"/>
              </a:lnSpc>
            </a:pPr>
            <a:r>
              <a:rPr lang="en-US" sz="2958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MÔN CÔNG NGHỆ THÔNG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56053" y="2114988"/>
            <a:ext cx="13794005" cy="7830393"/>
          </a:xfrm>
          <a:custGeom>
            <a:avLst/>
            <a:gdLst/>
            <a:ahLst/>
            <a:cxnLst/>
            <a:rect l="l" t="t" r="r" b="b"/>
            <a:pathLst>
              <a:path w="13794005" h="7830393">
                <a:moveTo>
                  <a:pt x="0" y="0"/>
                </a:moveTo>
                <a:lnTo>
                  <a:pt x="13794005" y="0"/>
                </a:lnTo>
                <a:lnTo>
                  <a:pt x="13794005" y="7830393"/>
                </a:lnTo>
                <a:lnTo>
                  <a:pt x="0" y="7830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76478" y="403225"/>
            <a:ext cx="11153922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3: ĐÁNH GIÁ KẾT QUẢ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505388"/>
            <a:ext cx="6277143" cy="537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7203" y="3984085"/>
            <a:ext cx="6313628" cy="2502886"/>
          </a:xfrm>
          <a:custGeom>
            <a:avLst/>
            <a:gdLst/>
            <a:ahLst/>
            <a:cxnLst/>
            <a:rect l="l" t="t" r="r" b="b"/>
            <a:pathLst>
              <a:path w="6313628" h="2502886">
                <a:moveTo>
                  <a:pt x="0" y="0"/>
                </a:moveTo>
                <a:lnTo>
                  <a:pt x="6313629" y="0"/>
                </a:lnTo>
                <a:lnTo>
                  <a:pt x="6313629" y="2502886"/>
                </a:lnTo>
                <a:lnTo>
                  <a:pt x="0" y="250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30" t="-20687" r="-6834" b="-1264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76478" y="403225"/>
            <a:ext cx="11306322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3: ĐÁNH GIÁ KẾT QUẢ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" y="2036751"/>
            <a:ext cx="6277143" cy="5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292428"/>
            <a:ext cx="6630136" cy="376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INSERT INTO</a:t>
            </a:r>
            <a:r>
              <a:rPr lang="en-US" sz="2499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Arial"/>
              </a:rPr>
              <a:t>CAP_DANH_GIA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VALUES </a:t>
            </a:r>
            <a:r>
              <a:rPr lang="en-US" sz="2499">
                <a:solidFill>
                  <a:srgbClr val="FF3131"/>
                </a:solidFill>
                <a:latin typeface="Arial"/>
              </a:rPr>
              <a:t>(‘C1’, N‘Cấp Trường’)</a:t>
            </a:r>
          </a:p>
          <a:p>
            <a:pPr>
              <a:lnSpc>
                <a:spcPts val="3749"/>
              </a:lnSpc>
            </a:pPr>
            <a:endParaRPr lang="en-US" sz="2499">
              <a:solidFill>
                <a:srgbClr val="FF3131"/>
              </a:solidFill>
              <a:latin typeface="Arial"/>
            </a:endParaRP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INSERT INTO </a:t>
            </a:r>
            <a:r>
              <a:rPr lang="en-US" sz="2499">
                <a:solidFill>
                  <a:srgbClr val="000000"/>
                </a:solidFill>
                <a:latin typeface="Arial"/>
              </a:rPr>
              <a:t>CAP_DANH_GIA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  <a:ea typeface="Arial Bold"/>
              </a:rPr>
              <a:t>VAL﻿UES</a:t>
            </a:r>
            <a:r>
              <a:rPr lang="en-US" sz="2499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>
                <a:solidFill>
                  <a:srgbClr val="FF3131"/>
                </a:solidFill>
                <a:latin typeface="Arial"/>
              </a:rPr>
              <a:t>(‘C2’, N‘Cấp Khoa và Phòng)</a:t>
            </a:r>
          </a:p>
          <a:p>
            <a:pPr>
              <a:lnSpc>
                <a:spcPts val="3749"/>
              </a:lnSpc>
            </a:pPr>
            <a:endParaRPr lang="en-US" sz="2499">
              <a:solidFill>
                <a:srgbClr val="FF3131"/>
              </a:solidFill>
              <a:latin typeface="Arial"/>
            </a:endParaRP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INSERT INTO</a:t>
            </a:r>
            <a:r>
              <a:rPr lang="en-US" sz="2499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Arial"/>
              </a:rPr>
              <a:t>CAP_DANH_GIA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  <a:ea typeface="Arial Bold"/>
              </a:rPr>
              <a:t>VAL﻿UES </a:t>
            </a:r>
            <a:r>
              <a:rPr lang="en-US" sz="2499">
                <a:solidFill>
                  <a:srgbClr val="FF3131"/>
                </a:solidFill>
                <a:latin typeface="Arial"/>
              </a:rPr>
              <a:t>(‘C3’, N‘Cấp Bộ môn’)</a:t>
            </a:r>
          </a:p>
        </p:txBody>
      </p:sp>
      <p:sp>
        <p:nvSpPr>
          <p:cNvPr id="6" name="AutoShape 6"/>
          <p:cNvSpPr/>
          <p:nvPr/>
        </p:nvSpPr>
        <p:spPr>
          <a:xfrm>
            <a:off x="8046018" y="5105401"/>
            <a:ext cx="181407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50819" y="2728932"/>
            <a:ext cx="7798837" cy="4752939"/>
          </a:xfrm>
          <a:custGeom>
            <a:avLst/>
            <a:gdLst/>
            <a:ahLst/>
            <a:cxnLst/>
            <a:rect l="l" t="t" r="r" b="b"/>
            <a:pathLst>
              <a:path w="7798837" h="4752939">
                <a:moveTo>
                  <a:pt x="0" y="0"/>
                </a:moveTo>
                <a:lnTo>
                  <a:pt x="7798837" y="0"/>
                </a:lnTo>
                <a:lnTo>
                  <a:pt x="7798837" y="4752939"/>
                </a:lnTo>
                <a:lnTo>
                  <a:pt x="0" y="4752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24200" y="441301"/>
            <a:ext cx="11458722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3: ĐÁNH GIÁ KẾT QUẢ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1889" y="2116126"/>
            <a:ext cx="6277143" cy="5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889" y="3425802"/>
            <a:ext cx="9637511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SELECT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TEN_VC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497CED"/>
                </a:solidFill>
                <a:latin typeface="Arial Bold"/>
              </a:rPr>
              <a:t>as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/>
              </a:rPr>
              <a:t>Tên_viên_chức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,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TEN_NV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497CED"/>
                </a:solidFill>
                <a:latin typeface="Arial Bold"/>
              </a:rPr>
              <a:t>as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/>
              </a:rPr>
              <a:t>Tên_nhiệm_vụ</a:t>
            </a:r>
            <a:endParaRPr lang="en-US" sz="2499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FROM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VIEN_CHUC A, NHIEM_VU B, DAM_NHAN C</a:t>
            </a: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WHERE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A.MA_VC = C.MA_VC</a:t>
            </a: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737373"/>
                </a:solidFill>
                <a:latin typeface="Arial Bold"/>
              </a:rPr>
              <a:t>AND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B.MA_NV = C.MA_NV</a:t>
            </a: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ORDER BY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TEN_VC</a:t>
            </a:r>
          </a:p>
          <a:p>
            <a:pPr>
              <a:lnSpc>
                <a:spcPts val="3749"/>
              </a:lnSpc>
            </a:pPr>
            <a:endParaRPr lang="en-US" sz="249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59250" y="8662971"/>
            <a:ext cx="16877411" cy="42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Vinh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6324" y="403225"/>
            <a:ext cx="8152475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4: KẾT LUẬN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7141" y="1915081"/>
            <a:ext cx="17113718" cy="289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Tìm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hiểu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nguyên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tắc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nội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dung,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định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just">
              <a:lnSpc>
                <a:spcPts val="45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      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Nhập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câu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vấn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thêm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sửa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xóa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xem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có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7141" y="5277406"/>
            <a:ext cx="14273420" cy="1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Chưa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ra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nhiều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nhau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65626" y="3626605"/>
            <a:ext cx="10756748" cy="2519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11"/>
              </a:lnSpc>
            </a:pPr>
            <a:r>
              <a:rPr lang="en-US" sz="13222">
                <a:solidFill>
                  <a:srgbClr val="000000"/>
                </a:solidFill>
                <a:latin typeface="Arial Bold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3888" y="623499"/>
            <a:ext cx="4110139" cy="98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17775"/>
            <a:ext cx="14488859" cy="421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4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1: TỔNG QUAN</a:t>
            </a:r>
          </a:p>
          <a:p>
            <a:pPr>
              <a:lnSpc>
                <a:spcPts val="824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2: NGHIÊN CỨU LÝ THUYẾT</a:t>
            </a:r>
          </a:p>
          <a:p>
            <a:pPr>
              <a:lnSpc>
                <a:spcPts val="824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3: ĐÁNH GIÁ KẾT QUẢ</a:t>
            </a:r>
          </a:p>
          <a:p>
            <a:pPr>
              <a:lnSpc>
                <a:spcPts val="824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4: KẾT LUẬN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6284" y="403225"/>
            <a:ext cx="8540711" cy="93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1: TỔNG QUAN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3648" y="2341563"/>
            <a:ext cx="12554440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197786"/>
            <a:ext cx="12153900" cy="2885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dụng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thuyết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đặt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để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đặt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khai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Tạo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tiền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việc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thống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endParaRPr lang="en-US" sz="2500" dirty="0" smtClean="0">
              <a:solidFill>
                <a:srgbClr val="000000"/>
              </a:solidFill>
              <a:latin typeface="Arial"/>
            </a:endParaRPr>
          </a:p>
          <a:p>
            <a:pPr marL="323850" lvl="1" algn="just">
              <a:lnSpc>
                <a:spcPts val="45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6284" y="403225"/>
            <a:ext cx="8540711" cy="93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1: TỔNG QUAN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28905"/>
            <a:ext cx="17065982" cy="1674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Phương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nghiên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cứu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thuyết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Tham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khảo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văn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Phương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nghiên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cứu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hóa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thiết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kế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mẫu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562605"/>
            <a:ext cx="13914919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Cài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đặt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6284" y="403225"/>
            <a:ext cx="8540711" cy="901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1: TỔNG QUAN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65007" y="2402566"/>
            <a:ext cx="10545993" cy="2895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Nội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dung: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Nghiên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cứu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tìm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hiểu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định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Không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thực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hiện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Thời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thực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hiện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2023.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65007" y="5707142"/>
            <a:ext cx="15299266" cy="10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4518" y="403225"/>
            <a:ext cx="12837882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2: NGHIÊN CỨU LÝ THUYẾT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7756" y="2527155"/>
            <a:ext cx="15156538" cy="289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(Database)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là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hợp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có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tổ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đến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nhau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lưu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just">
              <a:lnSpc>
                <a:spcPts val="45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điện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từ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thống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máy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Khi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hơn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chúng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phát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triển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dụng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kỹ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thuật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endParaRPr lang="en-US" sz="2500" dirty="0" smtClean="0">
              <a:solidFill>
                <a:srgbClr val="000000"/>
              </a:solidFill>
              <a:latin typeface="Arial"/>
            </a:endParaRPr>
          </a:p>
          <a:p>
            <a:pPr marL="323850" lvl="1" algn="just">
              <a:lnSpc>
                <a:spcPts val="45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thiết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kế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hóa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chính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147264"/>
            <a:ext cx="16230600" cy="166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Ưu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Dễ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an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toàn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tốc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độ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nhanh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Nhược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Cần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bảo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mật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quyền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khai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thông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tin,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đặc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biệt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có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tranh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chấp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xảy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ra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nội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bộ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4518" y="403225"/>
            <a:ext cx="13142682" cy="901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2: NGHIÊN CỨU LÝ THUYẾT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27263"/>
            <a:ext cx="16636357" cy="10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(SQL)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là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ngôn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phục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vụ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việc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lưu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thông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tin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189413"/>
            <a:ext cx="13525500" cy="2895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DDL (Data Definition Language –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Ngôn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định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nghĩa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gồm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câu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lệnh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CREATE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ALTER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DROP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RENAME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DML (Data Manipulation Language –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Ngôn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gồm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câu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lệnh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INSERT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UPDATE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DELETE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4518" y="403225"/>
            <a:ext cx="12914082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2: NGHIÊN CỨU LÝ THUYẾT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7756" y="2247900"/>
            <a:ext cx="14326043" cy="2895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 Server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SQL Server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thống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(Relational Database Management System –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cung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cấp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người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dùng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công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cụ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năng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để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quán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vấn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soát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dịch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hỗ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trợ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hợp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endParaRPr lang="en-US" sz="2500" dirty="0" smtClean="0">
              <a:solidFill>
                <a:srgbClr val="000000"/>
              </a:solidFill>
              <a:latin typeface="Arial"/>
            </a:endParaRPr>
          </a:p>
          <a:p>
            <a:pPr marL="323850" lvl="1" algn="just">
              <a:lnSpc>
                <a:spcPts val="45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từ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nhiều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nguồn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nhau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943600"/>
            <a:ext cx="14607572" cy="1674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Ưu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Tốc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độ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hoạt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ngôn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tương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Nhược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Chi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diện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không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toàn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quyền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soát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12734" y="2324538"/>
            <a:ext cx="13062531" cy="7410018"/>
          </a:xfrm>
          <a:custGeom>
            <a:avLst/>
            <a:gdLst/>
            <a:ahLst/>
            <a:cxnLst/>
            <a:rect l="l" t="t" r="r" b="b"/>
            <a:pathLst>
              <a:path w="13062531" h="7410018">
                <a:moveTo>
                  <a:pt x="0" y="0"/>
                </a:moveTo>
                <a:lnTo>
                  <a:pt x="13062532" y="0"/>
                </a:lnTo>
                <a:lnTo>
                  <a:pt x="13062532" y="7410018"/>
                </a:lnTo>
                <a:lnTo>
                  <a:pt x="0" y="7410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76478" y="403225"/>
            <a:ext cx="11230122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3: ĐÁNH GIÁ KẾT QUẢ</a:t>
            </a:r>
            <a:endParaRPr lang="en-US" sz="5499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505388"/>
            <a:ext cx="6277143" cy="5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948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ĐỒ ÁN CƠ SỞ NGÀNH</dc:title>
  <cp:lastModifiedBy>HAO NGUYEN</cp:lastModifiedBy>
  <cp:revision>23</cp:revision>
  <dcterms:created xsi:type="dcterms:W3CDTF">2006-08-16T00:00:00Z</dcterms:created>
  <dcterms:modified xsi:type="dcterms:W3CDTF">2024-01-17T17:43:52Z</dcterms:modified>
  <dc:identifier>DAF5re8EwdM</dc:identifier>
</cp:coreProperties>
</file>