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8288000" cy="10287000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Aileron" panose="020B0604020202020204" charset="0"/>
      <p:regular r:id="rId23"/>
    </p:embeddedFont>
    <p:embeddedFont>
      <p:font typeface="Arial" panose="020B0604020202020204" pitchFamily="34" charset="0"/>
      <p:regular r:id="rId24"/>
    </p:embeddedFont>
    <p:embeddedFont>
      <p:font typeface="Arial Bold" panose="020B0604020202020204" charset="0"/>
      <p:regular r:id="rId25"/>
    </p:embeddedFont>
    <p:embeddedFont>
      <p:font typeface="Aileron Bold" panose="020B0604020202020204" charset="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414" y="13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5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469396" y="2719229"/>
            <a:ext cx="2544433" cy="2544433"/>
          </a:xfrm>
          <a:custGeom>
            <a:avLst/>
            <a:gdLst/>
            <a:ahLst/>
            <a:cxnLst/>
            <a:rect l="l" t="t" r="r" b="b"/>
            <a:pathLst>
              <a:path w="2544433" h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1136521" y="3307946"/>
            <a:ext cx="2594369" cy="4588246"/>
            <a:chOff x="0" y="0"/>
            <a:chExt cx="683291" cy="120842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3291" cy="1208427"/>
            </a:xfrm>
            <a:custGeom>
              <a:avLst/>
              <a:gdLst/>
              <a:ahLst/>
              <a:cxnLst/>
              <a:rect l="l" t="t" r="r" b="b"/>
              <a:pathLst>
                <a:path w="683291" h="1208427">
                  <a:moveTo>
                    <a:pt x="152190" y="0"/>
                  </a:moveTo>
                  <a:lnTo>
                    <a:pt x="531100" y="0"/>
                  </a:lnTo>
                  <a:cubicBezTo>
                    <a:pt x="571464" y="0"/>
                    <a:pt x="610174" y="16034"/>
                    <a:pt x="638715" y="44576"/>
                  </a:cubicBezTo>
                  <a:cubicBezTo>
                    <a:pt x="667256" y="73117"/>
                    <a:pt x="683291" y="111827"/>
                    <a:pt x="683291" y="152190"/>
                  </a:cubicBezTo>
                  <a:lnTo>
                    <a:pt x="683291" y="1056237"/>
                  </a:lnTo>
                  <a:cubicBezTo>
                    <a:pt x="683291" y="1096600"/>
                    <a:pt x="667256" y="1135310"/>
                    <a:pt x="638715" y="1163852"/>
                  </a:cubicBezTo>
                  <a:cubicBezTo>
                    <a:pt x="610174" y="1192393"/>
                    <a:pt x="571464" y="1208427"/>
                    <a:pt x="531100" y="1208427"/>
                  </a:cubicBezTo>
                  <a:lnTo>
                    <a:pt x="152190" y="1208427"/>
                  </a:lnTo>
                  <a:cubicBezTo>
                    <a:pt x="111827" y="1208427"/>
                    <a:pt x="73117" y="1192393"/>
                    <a:pt x="44576" y="1163852"/>
                  </a:cubicBezTo>
                  <a:cubicBezTo>
                    <a:pt x="16034" y="1135310"/>
                    <a:pt x="0" y="1096600"/>
                    <a:pt x="0" y="1056237"/>
                  </a:cubicBezTo>
                  <a:lnTo>
                    <a:pt x="0" y="152190"/>
                  </a:lnTo>
                  <a:cubicBezTo>
                    <a:pt x="0" y="111827"/>
                    <a:pt x="16034" y="73117"/>
                    <a:pt x="44576" y="44576"/>
                  </a:cubicBezTo>
                  <a:cubicBezTo>
                    <a:pt x="73117" y="16034"/>
                    <a:pt x="111827" y="0"/>
                    <a:pt x="15219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83291" cy="12560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028700" y="-252231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7792826" y="898555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417749" y="124457"/>
            <a:ext cx="2870251" cy="2870251"/>
          </a:xfrm>
          <a:custGeom>
            <a:avLst/>
            <a:gdLst/>
            <a:ahLst/>
            <a:cxnLst/>
            <a:rect l="l" t="t" r="r" b="b"/>
            <a:pathLst>
              <a:path w="2870251" h="2870251">
                <a:moveTo>
                  <a:pt x="0" y="0"/>
                </a:moveTo>
                <a:lnTo>
                  <a:pt x="2870251" y="0"/>
                </a:lnTo>
                <a:lnTo>
                  <a:pt x="2870251" y="2870251"/>
                </a:lnTo>
                <a:lnTo>
                  <a:pt x="0" y="287025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392857" y="2949480"/>
            <a:ext cx="14670300" cy="41569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677"/>
              </a:lnSpc>
            </a:pPr>
            <a:r>
              <a:rPr lang="en-US" sz="7737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XÂY DỰNG ỨNG DỤNG </a:t>
            </a:r>
          </a:p>
          <a:p>
            <a:pPr algn="l">
              <a:lnSpc>
                <a:spcPts val="10677"/>
              </a:lnSpc>
            </a:pPr>
            <a:r>
              <a:rPr lang="en-US" sz="7737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PHÂN TÍCH DỮ LIỆU Y TẾ ĐỂ </a:t>
            </a:r>
          </a:p>
          <a:p>
            <a:pPr algn="l">
              <a:lnSpc>
                <a:spcPts val="10677"/>
              </a:lnSpc>
            </a:pPr>
            <a:r>
              <a:rPr lang="en-US" sz="7737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DỰ ĐOÁN BỆNH TIỂU ĐƯỜNG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412807" y="2313010"/>
            <a:ext cx="7315200" cy="616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0"/>
              </a:lnSpc>
            </a:pPr>
            <a:r>
              <a:rPr lang="en-US" sz="4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ĐỒ ÁN TỐT NGHIỆP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616568" y="467673"/>
            <a:ext cx="6684073" cy="480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42"/>
              </a:lnSpc>
            </a:pPr>
            <a:r>
              <a:rPr lang="en-US" sz="2958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TRƯỜNG KỸ THUẬT &amp; CÔNG NGHỆ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23217" y="996557"/>
            <a:ext cx="6477425" cy="563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142"/>
              </a:lnSpc>
            </a:pPr>
            <a:r>
              <a:rPr lang="en-US" sz="2958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BỘ MÔN CÔNG NGHỆ THÔNG TIN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412807" y="7106479"/>
            <a:ext cx="9962147" cy="54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Giảng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hướng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dẫn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ThS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Nguyễn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Khắc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Quốc</a:t>
            </a:r>
            <a:endParaRPr lang="en-US" sz="3000" dirty="0">
              <a:solidFill>
                <a:srgbClr val="0218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412807" y="7652633"/>
            <a:ext cx="8606173" cy="548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thực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hiện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Đặng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Hào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Nguyên</a:t>
            </a:r>
            <a:endParaRPr lang="en-US" sz="3000" dirty="0">
              <a:solidFill>
                <a:srgbClr val="02182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412807" y="8214360"/>
            <a:ext cx="5094269" cy="10439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30"/>
              </a:lnSpc>
            </a:pP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Mã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số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sinh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viên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: 110121179</a:t>
            </a:r>
          </a:p>
          <a:p>
            <a:pPr algn="l">
              <a:lnSpc>
                <a:spcPts val="3930"/>
              </a:lnSpc>
            </a:pP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Mã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000" dirty="0" err="1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lớp</a:t>
            </a:r>
            <a:r>
              <a:rPr lang="en-US" sz="3000" dirty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3000" dirty="0" smtClean="0">
                <a:solidFill>
                  <a:srgbClr val="021828"/>
                </a:solidFill>
                <a:latin typeface="Arial"/>
                <a:ea typeface="Arial"/>
                <a:cs typeface="Arial"/>
                <a:sym typeface="Arial"/>
              </a:rPr>
              <a:t>DA21TTC</a:t>
            </a:r>
            <a:endParaRPr lang="en-US" sz="3000" dirty="0">
              <a:solidFill>
                <a:srgbClr val="02182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6471" y="678072"/>
            <a:ext cx="12042774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5. QUÁ TRÌNH THỰC HIỆN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1840566"/>
            <a:ext cx="15568746" cy="42319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Bước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1: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Tiền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xử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lý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dữ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liệu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Đọc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bộ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dữ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liệu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Mã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hóa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dữ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liệu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 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                                   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cột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gender: Female → 0, Male → 1</a:t>
            </a:r>
          </a:p>
          <a:p>
            <a:pPr algn="just">
              <a:lnSpc>
                <a:spcPts val="6566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        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                          </a:t>
            </a:r>
            <a:r>
              <a:rPr lang="en-US" sz="3862" dirty="0" err="1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cột</a:t>
            </a: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diabetic: No → 0, Yes → 1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36471" y="6460551"/>
            <a:ext cx="8115300" cy="16025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Bước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2: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Chia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tập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huấn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luyện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- 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Tỷ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lệ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 80% train - 20% test</a:t>
            </a:r>
          </a:p>
        </p:txBody>
      </p:sp>
      <p:sp>
        <p:nvSpPr>
          <p:cNvPr id="5" name="Freeform 5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/>
          <p:cNvSpPr txBox="1"/>
          <p:nvPr/>
        </p:nvSpPr>
        <p:spPr>
          <a:xfrm>
            <a:off x="16764000" y="9327895"/>
            <a:ext cx="519045" cy="632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8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683250"/>
            <a:ext cx="15568746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Bước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3: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bằng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dữ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liệu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bằng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SMOTE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- SMOTE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Kỹ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thuật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tăng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dữ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liệu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lớp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thiểu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bằng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cách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tổng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hợp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mẫu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mới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 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Mục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đích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chính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 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dữ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liệu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bị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mất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bằng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về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lớp</a:t>
            </a: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36471" y="678072"/>
            <a:ext cx="12042774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5. QUÁ TRÌNH THỰC HIỆN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0" y="9327895"/>
            <a:ext cx="519045" cy="632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9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1883585"/>
            <a:ext cx="16711746" cy="7617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Bước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4: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Chuẩn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hóa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dữ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liệu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StandardScaler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để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đặc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trưng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về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cùng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phối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Mục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đích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chính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tránh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đặc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trưng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trị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lớn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chi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phối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quả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tăng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tốc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độ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học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giúp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hội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tụ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nhanh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chính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xác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 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- glucose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trị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lớn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5.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- height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trị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khoảng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1.5 (</a:t>
            </a: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1m50)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→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Nếu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không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chuẩn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hóa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sẽ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xem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cột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“glucose”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quan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trọng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“height”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vì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trị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lớn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6471" y="678072"/>
            <a:ext cx="12042774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5. QUÁ TRÌNH THỰC HIỆN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00" y="9327895"/>
            <a:ext cx="11430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10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36471" y="3158395"/>
            <a:ext cx="16006474" cy="4198481"/>
          </a:xfrm>
          <a:custGeom>
            <a:avLst/>
            <a:gdLst/>
            <a:ahLst/>
            <a:cxnLst/>
            <a:rect l="l" t="t" r="r" b="b"/>
            <a:pathLst>
              <a:path w="16006474" h="4198481">
                <a:moveTo>
                  <a:pt x="0" y="0"/>
                </a:moveTo>
                <a:lnTo>
                  <a:pt x="16006475" y="0"/>
                </a:lnTo>
                <a:lnTo>
                  <a:pt x="16006475" y="4198481"/>
                </a:lnTo>
                <a:lnTo>
                  <a:pt x="0" y="41984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r="-3933"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36471" y="2006001"/>
            <a:ext cx="14395667" cy="77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Bước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5: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Bắt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đầu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huấn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luyện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để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so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sánh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94360" y="7728351"/>
            <a:ext cx="10395167" cy="77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→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Chọn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Logistic Regression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6471" y="678072"/>
            <a:ext cx="12042774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5. QUÁ TRÌNH THỰC HIỆN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0" y="9327895"/>
            <a:ext cx="990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11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6471" y="678072"/>
            <a:ext cx="12042774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5. QUÁ TRÌNH THỰC HIỆN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329606" y="2022158"/>
            <a:ext cx="16546312" cy="751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66"/>
              </a:lnSpc>
            </a:pP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Lý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do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chọn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Logistic Regression: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So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sánh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giữa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thì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Logistic Regression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chỉ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Recall = 0.783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nhất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trong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tất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cả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Trong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y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tế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thì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chỉ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Recall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quan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trọng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Accuracy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vì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sẽ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làm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giảm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được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việc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bỏ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sót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chỉ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AUC = 0.853 →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biệt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tốt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giữa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không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F1-Score = 0.397 →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bằng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giữa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độ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chính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xác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khả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năng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phát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hiện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</p:txBody>
      </p:sp>
      <p:sp>
        <p:nvSpPr>
          <p:cNvPr id="4" name="Freeform 4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5"/>
          <p:cNvSpPr txBox="1"/>
          <p:nvPr/>
        </p:nvSpPr>
        <p:spPr>
          <a:xfrm>
            <a:off x="16764000" y="9327895"/>
            <a:ext cx="990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12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-377058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1483043"/>
            <a:ext cx="8717920" cy="8147099"/>
          </a:xfrm>
          <a:custGeom>
            <a:avLst/>
            <a:gdLst/>
            <a:ahLst/>
            <a:cxnLst/>
            <a:rect l="l" t="t" r="r" b="b"/>
            <a:pathLst>
              <a:path w="8717920" h="8147099">
                <a:moveTo>
                  <a:pt x="0" y="0"/>
                </a:moveTo>
                <a:lnTo>
                  <a:pt x="8717920" y="0"/>
                </a:lnTo>
                <a:lnTo>
                  <a:pt x="8717920" y="8147098"/>
                </a:lnTo>
                <a:lnTo>
                  <a:pt x="0" y="81470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t="-4099" r="-2587" b="-203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id="5" name="TextBox 5"/>
          <p:cNvSpPr txBox="1"/>
          <p:nvPr/>
        </p:nvSpPr>
        <p:spPr>
          <a:xfrm>
            <a:off x="1151511" y="412433"/>
            <a:ext cx="9696616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5. QUÁ TRÌNH THỰC HIỆN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23402" y="2591460"/>
            <a:ext cx="989733" cy="8079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25"/>
              </a:lnSpc>
            </a:pPr>
            <a:r>
              <a:rPr lang="en-US" sz="4518" b="1" dirty="0">
                <a:solidFill>
                  <a:srgbClr val="FFFFFF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TN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29560" y="7182910"/>
            <a:ext cx="733425" cy="737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5"/>
              </a:lnSpc>
            </a:pPr>
            <a:r>
              <a:rPr lang="en-US" sz="4518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TP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229560" y="2591460"/>
            <a:ext cx="733425" cy="737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25"/>
              </a:lnSpc>
            </a:pPr>
            <a:r>
              <a:rPr lang="en-US" sz="4518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FP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423403" y="7182910"/>
            <a:ext cx="989733" cy="737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325"/>
              </a:lnSpc>
            </a:pPr>
            <a:r>
              <a:rPr lang="en-US" sz="4518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FN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66074" y="1483544"/>
            <a:ext cx="8085182" cy="7235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08"/>
              </a:lnSpc>
              <a:spcBef>
                <a:spcPct val="0"/>
              </a:spcBef>
            </a:pPr>
            <a:r>
              <a:rPr lang="en-US" sz="3707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TP (True Positive = 54)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Dự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đoán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đúng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người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có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bệnh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algn="l">
              <a:lnSpc>
                <a:spcPts val="4708"/>
              </a:lnSpc>
              <a:spcBef>
                <a:spcPct val="0"/>
              </a:spcBef>
            </a:pPr>
            <a:endParaRPr lang="en-US" sz="3707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l">
              <a:lnSpc>
                <a:spcPts val="4708"/>
              </a:lnSpc>
              <a:spcBef>
                <a:spcPct val="0"/>
              </a:spcBef>
            </a:pPr>
            <a:r>
              <a:rPr lang="en-US" sz="3707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FN (False Negative = 15)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Bỏ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sót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người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bệnh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–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bị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dự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đoán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là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không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bệnh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  <a:p>
            <a:pPr algn="l">
              <a:lnSpc>
                <a:spcPts val="4708"/>
              </a:lnSpc>
              <a:spcBef>
                <a:spcPct val="0"/>
              </a:spcBef>
            </a:pPr>
            <a:endParaRPr lang="en-US" sz="3707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l">
              <a:lnSpc>
                <a:spcPts val="4708"/>
              </a:lnSpc>
              <a:spcBef>
                <a:spcPct val="0"/>
              </a:spcBef>
            </a:pPr>
            <a:r>
              <a:rPr lang="en-US" sz="3707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FP (False Positive = 149)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Người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khỏe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bị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báo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nhầm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là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bệnh</a:t>
            </a:r>
            <a:r>
              <a:rPr lang="en-US" sz="3707" dirty="0" smtClean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  <a:endParaRPr lang="en-US" sz="3707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l">
              <a:lnSpc>
                <a:spcPts val="4708"/>
              </a:lnSpc>
              <a:spcBef>
                <a:spcPct val="0"/>
              </a:spcBef>
            </a:pPr>
            <a:endParaRPr lang="en-US" sz="3707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  <a:p>
            <a:pPr algn="l">
              <a:lnSpc>
                <a:spcPts val="4708"/>
              </a:lnSpc>
              <a:spcBef>
                <a:spcPct val="0"/>
              </a:spcBef>
            </a:pPr>
            <a:r>
              <a:rPr lang="en-US" sz="3707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TN (True Negative = 870)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: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Dự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đoán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đúng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người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không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 </a:t>
            </a:r>
            <a:r>
              <a:rPr lang="en-US" sz="3707" dirty="0" err="1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bệnh</a:t>
            </a:r>
            <a:r>
              <a:rPr lang="en-US" sz="3707" dirty="0">
                <a:solidFill>
                  <a:srgbClr val="000000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764000" y="9327895"/>
            <a:ext cx="12192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13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242804" y="4527233"/>
            <a:ext cx="13802392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6. DEMO CHẠY CHƯƠNG TRÌNH</a:t>
            </a:r>
          </a:p>
        </p:txBody>
      </p:sp>
      <p:sp>
        <p:nvSpPr>
          <p:cNvPr id="3" name="Freeform 3"/>
          <p:cNvSpPr/>
          <p:nvPr/>
        </p:nvSpPr>
        <p:spPr>
          <a:xfrm>
            <a:off x="14734028" y="6733028"/>
            <a:ext cx="5050544" cy="5050544"/>
          </a:xfrm>
          <a:custGeom>
            <a:avLst/>
            <a:gdLst/>
            <a:ahLst/>
            <a:cxnLst/>
            <a:rect l="l" t="t" r="r" b="b"/>
            <a:pathLst>
              <a:path w="5050544" h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424608" y="-1072654"/>
            <a:ext cx="11438784" cy="2839490"/>
            <a:chOff x="0" y="0"/>
            <a:chExt cx="3012684" cy="7478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12684" cy="747849"/>
            </a:xfrm>
            <a:custGeom>
              <a:avLst/>
              <a:gdLst/>
              <a:ahLst/>
              <a:cxnLst/>
              <a:rect l="l" t="t" r="r" b="b"/>
              <a:pathLst>
                <a:path w="3012684" h="747849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-1496572" y="7080941"/>
            <a:ext cx="5050544" cy="5050544"/>
          </a:xfrm>
          <a:custGeom>
            <a:avLst/>
            <a:gdLst/>
            <a:ahLst/>
            <a:cxnLst/>
            <a:rect l="l" t="t" r="r" b="b"/>
            <a:pathLst>
              <a:path w="5050544" h="5050544">
                <a:moveTo>
                  <a:pt x="0" y="0"/>
                </a:moveTo>
                <a:lnTo>
                  <a:pt x="5050544" y="0"/>
                </a:lnTo>
                <a:lnTo>
                  <a:pt x="5050544" y="5050544"/>
                </a:lnTo>
                <a:lnTo>
                  <a:pt x="0" y="50505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7"/>
          <p:cNvSpPr txBox="1"/>
          <p:nvPr/>
        </p:nvSpPr>
        <p:spPr>
          <a:xfrm>
            <a:off x="16764000" y="9327895"/>
            <a:ext cx="990600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14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470689" y="3219408"/>
            <a:ext cx="9346622" cy="3790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658"/>
              </a:lnSpc>
            </a:pPr>
            <a:r>
              <a:rPr lang="en-US" sz="16848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THANK YOU!</a:t>
            </a:r>
          </a:p>
        </p:txBody>
      </p:sp>
      <p:sp>
        <p:nvSpPr>
          <p:cNvPr id="3" name="Freeform 3"/>
          <p:cNvSpPr/>
          <p:nvPr/>
        </p:nvSpPr>
        <p:spPr>
          <a:xfrm>
            <a:off x="7511163" y="7791225"/>
            <a:ext cx="305535" cy="302202"/>
          </a:xfrm>
          <a:custGeom>
            <a:avLst/>
            <a:gdLst/>
            <a:ahLst/>
            <a:cxnLst/>
            <a:rect l="l" t="t" r="r" b="b"/>
            <a:pathLst>
              <a:path w="305535" h="302202">
                <a:moveTo>
                  <a:pt x="0" y="0"/>
                </a:moveTo>
                <a:lnTo>
                  <a:pt x="305535" y="0"/>
                </a:lnTo>
                <a:lnTo>
                  <a:pt x="305535" y="302203"/>
                </a:lnTo>
                <a:lnTo>
                  <a:pt x="0" y="3022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7991226" y="7772175"/>
            <a:ext cx="3009626" cy="30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13"/>
              </a:lnSpc>
            </a:pPr>
            <a:r>
              <a:rPr lang="en-US" sz="1900">
                <a:solidFill>
                  <a:srgbClr val="FFFFFF"/>
                </a:solidFill>
                <a:latin typeface="Aileron"/>
                <a:ea typeface="Aileron"/>
                <a:cs typeface="Aileron"/>
                <a:sym typeface="Aileron"/>
              </a:rPr>
              <a:t>www.reallygreatsite.com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3424608" y="-1072654"/>
            <a:ext cx="11438784" cy="2839490"/>
            <a:chOff x="0" y="0"/>
            <a:chExt cx="3012684" cy="74784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012684" cy="747849"/>
            </a:xfrm>
            <a:custGeom>
              <a:avLst/>
              <a:gdLst/>
              <a:ahLst/>
              <a:cxnLst/>
              <a:rect l="l" t="t" r="r" b="b"/>
              <a:pathLst>
                <a:path w="3012684" h="747849">
                  <a:moveTo>
                    <a:pt x="39932" y="0"/>
                  </a:moveTo>
                  <a:lnTo>
                    <a:pt x="2972752" y="0"/>
                  </a:lnTo>
                  <a:cubicBezTo>
                    <a:pt x="2994806" y="0"/>
                    <a:pt x="3012684" y="17878"/>
                    <a:pt x="3012684" y="39932"/>
                  </a:cubicBezTo>
                  <a:lnTo>
                    <a:pt x="3012684" y="707917"/>
                  </a:lnTo>
                  <a:cubicBezTo>
                    <a:pt x="3012684" y="729971"/>
                    <a:pt x="2994806" y="747849"/>
                    <a:pt x="2972752" y="747849"/>
                  </a:cubicBezTo>
                  <a:lnTo>
                    <a:pt x="39932" y="747849"/>
                  </a:lnTo>
                  <a:cubicBezTo>
                    <a:pt x="17878" y="747849"/>
                    <a:pt x="0" y="729971"/>
                    <a:pt x="0" y="707917"/>
                  </a:cubicBezTo>
                  <a:lnTo>
                    <a:pt x="0" y="39932"/>
                  </a:lnTo>
                  <a:cubicBezTo>
                    <a:pt x="0" y="17878"/>
                    <a:pt x="17878" y="0"/>
                    <a:pt x="39932" y="0"/>
                  </a:cubicBezTo>
                  <a:close/>
                </a:path>
              </a:pathLst>
            </a:custGeom>
            <a:solidFill>
              <a:srgbClr val="E1EDFC"/>
            </a:solidFill>
            <a:ln cap="rnd">
              <a:noFill/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47625"/>
              <a:ext cx="3012684" cy="79547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8395527" y="1028700"/>
            <a:ext cx="1496945" cy="1496945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8C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3424608" y="4750679"/>
            <a:ext cx="1519327" cy="469610"/>
          </a:xfrm>
          <a:custGeom>
            <a:avLst/>
            <a:gdLst/>
            <a:ahLst/>
            <a:cxnLst/>
            <a:rect l="l" t="t" r="r" b="b"/>
            <a:pathLst>
              <a:path w="1519327" h="469610">
                <a:moveTo>
                  <a:pt x="0" y="0"/>
                </a:moveTo>
                <a:lnTo>
                  <a:pt x="1519327" y="0"/>
                </a:lnTo>
                <a:lnTo>
                  <a:pt x="1519327" y="469610"/>
                </a:lnTo>
                <a:lnTo>
                  <a:pt x="0" y="4696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3344065" y="4750679"/>
            <a:ext cx="1519327" cy="469610"/>
          </a:xfrm>
          <a:custGeom>
            <a:avLst/>
            <a:gdLst/>
            <a:ahLst/>
            <a:cxnLst/>
            <a:rect l="l" t="t" r="r" b="b"/>
            <a:pathLst>
              <a:path w="1519327" h="469610">
                <a:moveTo>
                  <a:pt x="1519327" y="0"/>
                </a:moveTo>
                <a:lnTo>
                  <a:pt x="0" y="0"/>
                </a:lnTo>
                <a:lnTo>
                  <a:pt x="0" y="469610"/>
                </a:lnTo>
                <a:lnTo>
                  <a:pt x="1519327" y="469610"/>
                </a:lnTo>
                <a:lnTo>
                  <a:pt x="151932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0" y="8996715"/>
            <a:ext cx="18288000" cy="1290285"/>
            <a:chOff x="0" y="0"/>
            <a:chExt cx="4816593" cy="339828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4816592" cy="339828"/>
            </a:xfrm>
            <a:custGeom>
              <a:avLst/>
              <a:gdLst/>
              <a:ahLst/>
              <a:cxnLst/>
              <a:rect l="l" t="t" r="r" b="b"/>
              <a:pathLst>
                <a:path w="4816592" h="339828">
                  <a:moveTo>
                    <a:pt x="0" y="0"/>
                  </a:moveTo>
                  <a:lnTo>
                    <a:pt x="4816592" y="0"/>
                  </a:lnTo>
                  <a:lnTo>
                    <a:pt x="4816592" y="339828"/>
                  </a:lnTo>
                  <a:lnTo>
                    <a:pt x="0" y="339828"/>
                  </a:lnTo>
                  <a:close/>
                </a:path>
              </a:pathLst>
            </a:custGeom>
            <a:solidFill>
              <a:srgbClr val="0E2F5F"/>
            </a:solidFill>
            <a:ln cap="sq">
              <a:noFill/>
              <a:prstDash val="solid"/>
              <a:miter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4816593" cy="3874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792826" y="898555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-252231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769424" y="2436835"/>
            <a:ext cx="806841" cy="564789"/>
          </a:xfrm>
          <a:custGeom>
            <a:avLst/>
            <a:gdLst/>
            <a:ahLst/>
            <a:cxnLst/>
            <a:rect l="l" t="t" r="r" b="b"/>
            <a:pathLst>
              <a:path w="806841" h="564789">
                <a:moveTo>
                  <a:pt x="0" y="0"/>
                </a:moveTo>
                <a:lnTo>
                  <a:pt x="806840" y="0"/>
                </a:lnTo>
                <a:lnTo>
                  <a:pt x="806840" y="564788"/>
                </a:lnTo>
                <a:lnTo>
                  <a:pt x="0" y="5647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3469396" y="2719229"/>
            <a:ext cx="2544433" cy="2544433"/>
          </a:xfrm>
          <a:custGeom>
            <a:avLst/>
            <a:gdLst/>
            <a:ahLst/>
            <a:cxnLst/>
            <a:rect l="l" t="t" r="r" b="b"/>
            <a:pathLst>
              <a:path w="2544433" h="2544433">
                <a:moveTo>
                  <a:pt x="0" y="0"/>
                </a:moveTo>
                <a:lnTo>
                  <a:pt x="2544432" y="0"/>
                </a:lnTo>
                <a:lnTo>
                  <a:pt x="2544432" y="2544433"/>
                </a:lnTo>
                <a:lnTo>
                  <a:pt x="0" y="254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958605" y="3307946"/>
            <a:ext cx="1025128" cy="1025128"/>
          </a:xfrm>
          <a:custGeom>
            <a:avLst/>
            <a:gdLst/>
            <a:ahLst/>
            <a:cxnLst/>
            <a:rect l="l" t="t" r="r" b="b"/>
            <a:pathLst>
              <a:path w="1025128" h="1025128">
                <a:moveTo>
                  <a:pt x="0" y="0"/>
                </a:moveTo>
                <a:lnTo>
                  <a:pt x="1025127" y="0"/>
                </a:lnTo>
                <a:lnTo>
                  <a:pt x="1025127" y="1025127"/>
                </a:lnTo>
                <a:lnTo>
                  <a:pt x="0" y="102512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527498" y="2075347"/>
            <a:ext cx="13922708" cy="63684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sz="6000" b="1" dirty="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1</a:t>
            </a: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. ĐẶT VẤN ĐỀ</a:t>
            </a:r>
          </a:p>
          <a:p>
            <a:pPr algn="l">
              <a:lnSpc>
                <a:spcPts val="828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2. MỤC TIÊU NGHIÊN CỨU </a:t>
            </a:r>
          </a:p>
          <a:p>
            <a:pPr algn="l">
              <a:lnSpc>
                <a:spcPts val="828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3. GIỚI THIỆU VỀ BỘ DỮ LIỆU</a:t>
            </a:r>
          </a:p>
          <a:p>
            <a:pPr algn="l">
              <a:lnSpc>
                <a:spcPts val="828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4. CÁC CHỈ SỐ SỬ DỤNG</a:t>
            </a:r>
          </a:p>
          <a:p>
            <a:pPr algn="l">
              <a:lnSpc>
                <a:spcPts val="828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5. QUÁ TRÌNH THỰC HIỆN</a:t>
            </a:r>
          </a:p>
          <a:p>
            <a:pPr algn="l">
              <a:lnSpc>
                <a:spcPts val="828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6. DEMO CHẠY CHƯƠNG TRÌNH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36471" y="678072"/>
            <a:ext cx="5650998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1. ĐẶT VẤN ĐỀ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86866" y="1761215"/>
            <a:ext cx="16148579" cy="351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5407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Tình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hình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thực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tế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 </a:t>
            </a:r>
          </a:p>
          <a:p>
            <a:pPr algn="just">
              <a:lnSpc>
                <a:spcPts val="5639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-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tiểu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một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trong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những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mãn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tính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phổ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biến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nguy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hiểm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xu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hướng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tăng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nhanh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tại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Việt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Nam.</a:t>
            </a:r>
          </a:p>
          <a:p>
            <a:pPr algn="just">
              <a:lnSpc>
                <a:spcPts val="5639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-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Theo WHO,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ca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mắc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tiểu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tuýp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2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ngày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càng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trẻ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hóa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không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biểu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hiện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rõ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ràng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ban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đầu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6866" y="5544555"/>
            <a:ext cx="16404250" cy="351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5407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Thách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thức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</a:t>
            </a:r>
          </a:p>
          <a:p>
            <a:pPr algn="just">
              <a:lnSpc>
                <a:spcPts val="5639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-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Việc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phát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hiện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sớm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tiểu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gặp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khăn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do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triệu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chứng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không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rõ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rệt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algn="just">
              <a:lnSpc>
                <a:spcPts val="5639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-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Nhiều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chỉ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phát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hiện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đã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chuyển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sang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giai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đoạn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nặng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dẫn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đến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biến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chứng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mạch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đột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quỵ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0" y="9327895"/>
            <a:ext cx="519045" cy="6924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1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36471" y="678072"/>
            <a:ext cx="5650998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1. ĐẶT VẤN ĐỀ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286866" y="1761215"/>
            <a:ext cx="16193697" cy="3516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5407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Nhu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cầu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đặt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ra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</a:t>
            </a:r>
          </a:p>
          <a:p>
            <a:pPr algn="just">
              <a:lnSpc>
                <a:spcPts val="5639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Cần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một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hệ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thống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hỗ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trợ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đoán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nguy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tiểu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sớm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trên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chỉ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y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tế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dễ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thập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algn="just">
              <a:lnSpc>
                <a:spcPts val="5639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hợp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tuệ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tạo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tích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dữ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liệu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y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tế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để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ra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cảnh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báo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nguy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sớm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gợi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ý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hành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động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phù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hợp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6866" y="5604713"/>
            <a:ext cx="16193697" cy="2801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5407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Ý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tưởng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đề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tài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</a:t>
            </a:r>
          </a:p>
          <a:p>
            <a:pPr algn="just">
              <a:lnSpc>
                <a:spcPts val="5639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Xây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một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ứng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web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phép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dùng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nhập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thông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tin y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tế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hệ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thống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sẽ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tích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đoán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nguy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mắc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tiểu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theo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gian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thực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0" y="9327895"/>
            <a:ext cx="519045" cy="632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2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136471" y="678072"/>
            <a:ext cx="10523787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2. MỤC TIÊU NGHIÊN CỨU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920132"/>
            <a:ext cx="14810066" cy="20450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5407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Mục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tiêu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tổng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quát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</a:t>
            </a:r>
          </a:p>
          <a:p>
            <a:pPr algn="just">
              <a:lnSpc>
                <a:spcPts val="5407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Xây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ứng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web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đoán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nguy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mắc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tiểu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trên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dữ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liệu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y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tế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213294"/>
            <a:ext cx="16543934" cy="3828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064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Mục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tiêu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cụ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thể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</a:t>
            </a:r>
          </a:p>
          <a:p>
            <a:pPr algn="just">
              <a:lnSpc>
                <a:spcPts val="6064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tích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dữ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liệu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y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tế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tuổi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huyết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BMI,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huyết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áp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tiền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…).</a:t>
            </a:r>
          </a:p>
          <a:p>
            <a:pPr algn="just">
              <a:lnSpc>
                <a:spcPts val="6064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Ứng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học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máy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để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đoán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nguy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tiểu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tuýp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2.</a:t>
            </a:r>
          </a:p>
          <a:p>
            <a:pPr algn="just">
              <a:lnSpc>
                <a:spcPts val="6064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Thiết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kế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diện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dùng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chức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năng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cần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thiết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algn="just">
              <a:lnSpc>
                <a:spcPts val="6064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-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Triển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khai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hệ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thống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764000" y="9327895"/>
            <a:ext cx="519045" cy="632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3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6471" y="678072"/>
            <a:ext cx="12042774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3. GIỚI THIỆU VỀ BỘ DỮ LIỆU</a:t>
            </a:r>
          </a:p>
        </p:txBody>
      </p:sp>
      <p:sp>
        <p:nvSpPr>
          <p:cNvPr id="3" name="Freeform 3"/>
          <p:cNvSpPr/>
          <p:nvPr/>
        </p:nvSpPr>
        <p:spPr>
          <a:xfrm>
            <a:off x="12545299" y="906074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136471" y="2718172"/>
            <a:ext cx="14810066" cy="6320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5407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Tên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bộ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dữ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liệu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 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Bangladeshi Dataset for Type 2 Diabetes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6471" y="3679508"/>
            <a:ext cx="15523628" cy="3385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Thông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tin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tổng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quan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</a:t>
            </a:r>
          </a:p>
          <a:p>
            <a:pPr algn="just">
              <a:lnSpc>
                <a:spcPts val="6566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 -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Số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dòng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5.437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dòng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  <a:p>
            <a:pPr algn="just">
              <a:lnSpc>
                <a:spcPts val="6566"/>
              </a:lnSpc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 -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Số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thuộc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tính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15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cột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gồm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trị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đầu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nhãn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quả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). 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- </a:t>
            </a:r>
            <a:r>
              <a:rPr lang="en-US" sz="3862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Loại</a:t>
            </a:r>
            <a:r>
              <a:rPr lang="en-US" sz="3862" b="1" dirty="0" smtClean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bộ</a:t>
            </a:r>
            <a:r>
              <a:rPr lang="en-US" sz="3862" b="1" dirty="0" smtClean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dữ</a:t>
            </a:r>
            <a:r>
              <a:rPr lang="en-US" sz="3862" b="1" dirty="0" smtClean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 smtClean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liệu</a:t>
            </a:r>
            <a:r>
              <a:rPr lang="en-US" sz="3862" b="1" dirty="0" smtClean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:</a:t>
            </a: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Các</a:t>
            </a: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thông</a:t>
            </a: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tin y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tế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bản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tiền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4000" y="9327895"/>
            <a:ext cx="519045" cy="632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4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6471" y="678072"/>
            <a:ext cx="12042774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3. GIỚI THIỆU VỀ BỘ DỮ LIỆU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25919" y="1883585"/>
            <a:ext cx="8770904" cy="751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age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Tuổi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 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gender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Giới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tính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pulse_rate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Nhịp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systolic_bp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Huyết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áp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tâm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diastolic_bp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Huyết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áp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tâm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trương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glucose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Chỉ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đường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huyết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height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Chiều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weight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nặng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bmi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Chỉ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khối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cơ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thể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366701" y="1883585"/>
            <a:ext cx="8770904" cy="7518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family_diabetes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Tiền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hypertensive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(Cao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huyết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áp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family_hypertensive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Tiền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huyết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áp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cardiovascular_disease</a:t>
            </a:r>
            <a:endParaRPr lang="en-US" sz="3862" b="1" dirty="0">
              <a:solidFill>
                <a:srgbClr val="000000"/>
              </a:solidFill>
              <a:latin typeface="Arial" panose="020B0604020202020204" pitchFamily="34" charset="0"/>
              <a:ea typeface="Aileron Bold"/>
              <a:cs typeface="Arial" panose="020B0604020202020204" pitchFamily="34" charset="0"/>
              <a:sym typeface="Aileron Bold"/>
            </a:endParaRP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Tiền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mạch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stroke 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Tiền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đột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quỵ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diabetic 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(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Nhãn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kết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quả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/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Không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)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05457" y="9451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/>
          <p:cNvSpPr txBox="1"/>
          <p:nvPr/>
        </p:nvSpPr>
        <p:spPr>
          <a:xfrm>
            <a:off x="16764000" y="9327895"/>
            <a:ext cx="519045" cy="632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5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6471" y="678072"/>
            <a:ext cx="12042774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4. CÁC CHỈ SỐ SỬ DỤNG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43739" y="3133961"/>
            <a:ext cx="16787061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Accuracy (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Độ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chính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xác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tổng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thể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):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Tỷ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lệ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dự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đoán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đúng</a:t>
            </a:r>
            <a:endParaRPr lang="en-US" sz="3862" b="1" dirty="0">
              <a:solidFill>
                <a:srgbClr val="000000"/>
              </a:solidFill>
              <a:latin typeface="Arial" panose="020B0604020202020204" pitchFamily="34" charset="0"/>
              <a:ea typeface="Aileron Bold"/>
              <a:cs typeface="Arial" panose="020B0604020202020204" pitchFamily="34" charset="0"/>
              <a:sym typeface="Aileron Bold"/>
            </a:endParaRP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  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đoán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đúng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900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/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tổng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1000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→ Accuracy = 90%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332096"/>
            <a:ext cx="16497300" cy="42319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Precision (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Độ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chính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xác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của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dự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đoán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có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bệnh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):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Trong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những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được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đoán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thì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nhiêu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thực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mắc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  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đoán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100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→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thực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tế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chỉ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70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→ Precision = 70%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05457" y="9451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2054376"/>
            <a:ext cx="15691557" cy="77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-&gt; Do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đề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tài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là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bài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toán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nhị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nên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chỉ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gồm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764000" y="9327895"/>
            <a:ext cx="519045" cy="632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6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136471" y="678072"/>
            <a:ext cx="12042774" cy="906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620"/>
              </a:lnSpc>
            </a:pPr>
            <a:r>
              <a:rPr lang="en-US" sz="6000" b="1" dirty="0">
                <a:solidFill>
                  <a:srgbClr val="000000"/>
                </a:solidFill>
                <a:latin typeface="Arial" panose="020B0604020202020204" pitchFamily="34" charset="0"/>
                <a:ea typeface="Arial Bold"/>
                <a:cs typeface="Arial" panose="020B0604020202020204" pitchFamily="34" charset="0"/>
                <a:sym typeface="Arial Bold"/>
              </a:rPr>
              <a:t>4. CÁC CHỈ SỐ SỬ DỤNG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2190902"/>
            <a:ext cx="16892220" cy="3259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Recall (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Tỷ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lệ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phát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hiện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người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bệnh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):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Trong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số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những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thực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bị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thì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phát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hiện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được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nhiêu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  <a:p>
            <a:pPr algn="just">
              <a:lnSpc>
                <a:spcPts val="6566"/>
              </a:lnSpc>
            </a:pP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   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Ví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dụ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: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Có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100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thực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sự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bị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bệnh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phát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hiện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80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người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→  Recall = 80%   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5888967"/>
            <a:ext cx="16726786" cy="2431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33969" lvl="1" indent="-416984" algn="just">
              <a:lnSpc>
                <a:spcPts val="6566"/>
              </a:lnSpc>
              <a:buFont typeface="Arial"/>
              <a:buChar char="•"/>
            </a:pP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F1-Score (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Trung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bình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điều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hòa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giữa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Precision </a:t>
            </a:r>
            <a:r>
              <a:rPr lang="en-US" sz="3862" b="1" dirty="0" err="1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và</a:t>
            </a:r>
            <a:r>
              <a:rPr lang="en-US" sz="3862" b="1" dirty="0">
                <a:solidFill>
                  <a:srgbClr val="000000"/>
                </a:solidFill>
                <a:latin typeface="Arial" panose="020B0604020202020204" pitchFamily="34" charset="0"/>
                <a:ea typeface="Aileron Bold"/>
                <a:cs typeface="Arial" panose="020B0604020202020204" pitchFamily="34" charset="0"/>
                <a:sym typeface="Aileron Bold"/>
              </a:rPr>
              <a:t> Recall):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Thước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đo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cân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bằng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giữa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chính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xác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và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phủ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cao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nếu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mô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hình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vừa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phát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hiện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tốt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,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vừa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không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báo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nhầm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 </a:t>
            </a:r>
            <a:r>
              <a:rPr lang="en-US" sz="3862" dirty="0" err="1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nhiều</a:t>
            </a:r>
            <a:r>
              <a:rPr lang="en-US" sz="3862" dirty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.</a:t>
            </a:r>
          </a:p>
        </p:txBody>
      </p:sp>
      <p:sp>
        <p:nvSpPr>
          <p:cNvPr id="5" name="Freeform 5"/>
          <p:cNvSpPr/>
          <p:nvPr/>
        </p:nvSpPr>
        <p:spPr>
          <a:xfrm>
            <a:off x="1028700" y="-352995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605457" y="9451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6"/>
          <p:cNvSpPr txBox="1"/>
          <p:nvPr/>
        </p:nvSpPr>
        <p:spPr>
          <a:xfrm>
            <a:off x="16764000" y="9327895"/>
            <a:ext cx="519045" cy="6320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16985" lvl="1">
              <a:lnSpc>
                <a:spcPts val="5407"/>
              </a:lnSpc>
            </a:pPr>
            <a:r>
              <a:rPr lang="en-US" sz="3862" dirty="0" smtClean="0">
                <a:solidFill>
                  <a:srgbClr val="000000"/>
                </a:solidFill>
                <a:latin typeface="Arial" panose="020B0604020202020204" pitchFamily="34" charset="0"/>
                <a:ea typeface="Aileron"/>
                <a:cs typeface="Arial" panose="020B0604020202020204" pitchFamily="34" charset="0"/>
                <a:sym typeface="Aileron"/>
              </a:rPr>
              <a:t>7</a:t>
            </a:r>
            <a:endParaRPr lang="en-US" sz="3862" dirty="0">
              <a:solidFill>
                <a:srgbClr val="000000"/>
              </a:solidFill>
              <a:latin typeface="Arial" panose="020B0604020202020204" pitchFamily="34" charset="0"/>
              <a:ea typeface="Aileron"/>
              <a:cs typeface="Arial" panose="020B0604020202020204" pitchFamily="34" charset="0"/>
              <a:sym typeface="Ailero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1265</Words>
  <Application>Microsoft Office PowerPoint</Application>
  <PresentationFormat>Custom</PresentationFormat>
  <Paragraphs>130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Aileron</vt:lpstr>
      <vt:lpstr>Arial</vt:lpstr>
      <vt:lpstr>Arial Bold</vt:lpstr>
      <vt:lpstr>Aileron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ĐỒ ÁN TỐT NGHIỆP</dc:title>
  <cp:lastModifiedBy>HAO NGUYEN</cp:lastModifiedBy>
  <cp:revision>8</cp:revision>
  <dcterms:created xsi:type="dcterms:W3CDTF">2006-08-16T00:00:00Z</dcterms:created>
  <dcterms:modified xsi:type="dcterms:W3CDTF">2025-07-07T22:02:07Z</dcterms:modified>
  <dc:identifier>DAGrLjLYU7s</dc:identifier>
</cp:coreProperties>
</file>