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CenturyGothic-italic.fntdata"/><Relationship Id="rId10" Type="http://schemas.openxmlformats.org/officeDocument/2006/relationships/slide" Target="slides/slide6.xml"/><Relationship Id="rId32" Type="http://schemas.openxmlformats.org/officeDocument/2006/relationships/font" Target="fonts/CenturyGothic-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CenturyGothic-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498fd8f65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498fd8f6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49b5dd250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49b5dd25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49b5dd250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49b5dd25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498fd8f6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498fd8f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498fd8f65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498fd8f6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498fd8f65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498fd8f6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498fd8f6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498fd8f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7" name="Google Shape;77;p1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1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1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1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14"/>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1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1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1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1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9" name="Google Shape;119;p1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1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2" name="Google Shape;122;p1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1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Google Shape;125;p1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1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5"/>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6"/>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6"/>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6"/>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9"/>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0" name="Google Shape;70;p1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hyperlink" Target="https://en.wikipedia.org/wiki/Inclusion_probability" TargetMode="External"/><Relationship Id="rId13" Type="http://schemas.openxmlformats.org/officeDocument/2006/relationships/image" Target="../media/image8.png"/><Relationship Id="rId12"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en.wikipedia.org/wiki/Statistics" TargetMode="External"/><Relationship Id="rId4" Type="http://schemas.openxmlformats.org/officeDocument/2006/relationships/hyperlink" Target="https://en.wikipedia.org/w/index.php?title=Pseudo-population&amp;action=edit&amp;redlink=1" TargetMode="External"/><Relationship Id="rId9" Type="http://schemas.openxmlformats.org/officeDocument/2006/relationships/hyperlink" Target="https://en.wikipedia.org/wiki/Independence_(probability_theory)" TargetMode="External"/><Relationship Id="rId5" Type="http://schemas.openxmlformats.org/officeDocument/2006/relationships/hyperlink" Target="https://en.wikipedia.org/wiki/Stratified_sample" TargetMode="External"/><Relationship Id="rId6" Type="http://schemas.openxmlformats.org/officeDocument/2006/relationships/hyperlink" Target="https://en.wikipedia.org/wiki/Inverse_probability_weighting" TargetMode="External"/><Relationship Id="rId7" Type="http://schemas.openxmlformats.org/officeDocument/2006/relationships/hyperlink" Target="https://en.wikipedia.org/wiki/Statistical_survey" TargetMode="External"/><Relationship Id="rId8" Type="http://schemas.openxmlformats.org/officeDocument/2006/relationships/hyperlink" Target="https://en.wikipedia.org/wiki/Missing_valu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scribbr.com/statistics/variability/" TargetMode="External"/><Relationship Id="rId4" Type="http://schemas.openxmlformats.org/officeDocument/2006/relationships/hyperlink" Target="https://www.scribbr.com/statistics/mean/" TargetMode="External"/><Relationship Id="rId5" Type="http://schemas.openxmlformats.org/officeDocument/2006/relationships/hyperlink" Target="https://www.scribbr.com/statistics/standard-deviation/" TargetMode="External"/><Relationship Id="rId6" Type="http://schemas.openxmlformats.org/officeDocument/2006/relationships/hyperlink" Target="https://www.scribbr.com/statistics/variability/" TargetMode="External"/></Relationships>
</file>

<file path=ppt/slides/_rels/slide13.xml.rels><?xml version="1.0" encoding="UTF-8" standalone="yes"?><Relationships xmlns="http://schemas.openxmlformats.org/package/2006/relationships"><Relationship Id="rId11" Type="http://schemas.openxmlformats.org/officeDocument/2006/relationships/hyperlink" Target="https://en.wikipedia.org/wiki/Joint_probability_distribution" TargetMode="External"/><Relationship Id="rId10" Type="http://schemas.openxmlformats.org/officeDocument/2006/relationships/hyperlink" Target="https://en.wikipedia.org/wiki/Statistical_parameter" TargetMode="External"/><Relationship Id="rId13" Type="http://schemas.openxmlformats.org/officeDocument/2006/relationships/hyperlink" Target="https://en.wikipedia.org/wiki/Statistical_estimation" TargetMode="External"/><Relationship Id="rId12" Type="http://schemas.openxmlformats.org/officeDocument/2006/relationships/hyperlink" Target="https://en.wikipedia.org/wiki/Sample_(statistics)"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en.wikipedia.org/wiki/Probability_theory" TargetMode="External"/><Relationship Id="rId4" Type="http://schemas.openxmlformats.org/officeDocument/2006/relationships/hyperlink" Target="https://en.wikipedia.org/wiki/Statistics" TargetMode="External"/><Relationship Id="rId9" Type="http://schemas.openxmlformats.org/officeDocument/2006/relationships/hyperlink" Target="https://en.wikipedia.org/wiki/Statistical_population" TargetMode="External"/><Relationship Id="rId5" Type="http://schemas.openxmlformats.org/officeDocument/2006/relationships/hyperlink" Target="https://en.wikipedia.org/wiki/Random_variable" TargetMode="External"/><Relationship Id="rId6" Type="http://schemas.openxmlformats.org/officeDocument/2006/relationships/hyperlink" Target="https://en.wikipedia.org/wiki/Linear_relationship" TargetMode="External"/><Relationship Id="rId7" Type="http://schemas.openxmlformats.org/officeDocument/2006/relationships/hyperlink" Target="https://en.wikipedia.org/wiki/Covariance_and_correlation" TargetMode="External"/><Relationship Id="rId8" Type="http://schemas.openxmlformats.org/officeDocument/2006/relationships/hyperlink" Target="https://en.wikipedia.org/wiki/Pearson_product-moment_correlation_coefficien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19.png"/><Relationship Id="rId5" Type="http://schemas.openxmlformats.org/officeDocument/2006/relationships/image" Target="../media/image22.png"/><Relationship Id="rId6"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en.wikipedia.org/wiki/Computer_science" TargetMode="External"/><Relationship Id="rId4" Type="http://schemas.openxmlformats.org/officeDocument/2006/relationships/hyperlink" Target="https://en.wikipedia.org/wiki/Tree_(data_structure)" TargetMode="External"/><Relationship Id="rId5" Type="http://schemas.openxmlformats.org/officeDocument/2006/relationships/hyperlink" Target="https://en.wikipedia.org/wiki/Data_structure" TargetMode="External"/><Relationship Id="rId6" Type="http://schemas.openxmlformats.org/officeDocument/2006/relationships/hyperlink" Target="https://en.wikipedia.org/wiki/Node_(computer_science)" TargetMode="External"/><Relationship Id="rId7"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n.wikipedia.org/wiki/Randomized_algorithm" TargetMode="External"/><Relationship Id="rId4" Type="http://schemas.openxmlformats.org/officeDocument/2006/relationships/hyperlink" Target="https://en.wikipedia.org/wiki/Simple_random_sample" TargetMode="External"/><Relationship Id="rId5" Type="http://schemas.openxmlformats.org/officeDocument/2006/relationships/hyperlink" Target="https://en.wikipedia.org/wiki/Main_memory" TargetMode="External"/></Relationships>
</file>

<file path=ppt/slides/_rels/slide9.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hyperlink" Target="https://en.wikipedia.org/wiki/Conditional_expected_value"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en.wikipedia.org/wiki/Paul_L%C3%A9vy_(mathematician)" TargetMode="External"/><Relationship Id="rId4" Type="http://schemas.openxmlformats.org/officeDocument/2006/relationships/hyperlink" Target="https://en.wikipedia.org/wiki/Martingale_(probability_theory)#CITEREFVille1939" TargetMode="External"/><Relationship Id="rId9" Type="http://schemas.openxmlformats.org/officeDocument/2006/relationships/hyperlink" Target="https://en.wikipedia.org/wiki/Random_variable" TargetMode="External"/><Relationship Id="rId5" Type="http://schemas.openxmlformats.org/officeDocument/2006/relationships/hyperlink" Target="https://en.wikipedia.org/wiki/Joseph_Leo_Doob" TargetMode="External"/><Relationship Id="rId6" Type="http://schemas.openxmlformats.org/officeDocument/2006/relationships/hyperlink" Target="https://en.wikipedia.org/wiki/Discrete-time_stochastic_process" TargetMode="External"/><Relationship Id="rId7" Type="http://schemas.openxmlformats.org/officeDocument/2006/relationships/hyperlink" Target="https://en.wikipedia.org/wiki/Stochastic_process" TargetMode="External"/><Relationship Id="rId8" Type="http://schemas.openxmlformats.org/officeDocument/2006/relationships/hyperlink" Target="https://en.wikipedia.org/wiki/Sequenc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Century Gothic"/>
              <a:buNone/>
            </a:pPr>
            <a:r>
              <a:rPr lang="en-US"/>
              <a:t>On Sampling from Massive Graph Streams </a:t>
            </a:r>
            <a:endParaRPr/>
          </a:p>
        </p:txBody>
      </p:sp>
      <p:sp>
        <p:nvSpPr>
          <p:cNvPr id="148" name="Google Shape;148;p19"/>
          <p:cNvSpPr txBox="1"/>
          <p:nvPr>
            <p:ph idx="1" type="subTitle"/>
          </p:nvPr>
        </p:nvSpPr>
        <p:spPr>
          <a:xfrm>
            <a:off x="1154955" y="5035075"/>
            <a:ext cx="8825658" cy="8614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a:t>ONU STEFAN</a:t>
            </a:r>
            <a:endParaRPr/>
          </a:p>
          <a:p>
            <a:pPr indent="0" lvl="0" marL="0" rtl="0" algn="l">
              <a:spcBef>
                <a:spcPts val="0"/>
              </a:spcBef>
              <a:spcAft>
                <a:spcPts val="0"/>
              </a:spcAft>
              <a:buSzPts val="1600"/>
              <a:buNone/>
            </a:pPr>
            <a:r>
              <a:rPr lang="en-US"/>
              <a:t>GHERMAN DAN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lnSpc>
                <a:spcPct val="130000"/>
              </a:lnSpc>
              <a:spcBef>
                <a:spcPts val="0"/>
              </a:spcBef>
              <a:spcAft>
                <a:spcPts val="0"/>
              </a:spcAft>
              <a:buClr>
                <a:schemeClr val="dk1"/>
              </a:buClr>
              <a:buSzPts val="1100"/>
              <a:buFont typeface="Arial"/>
              <a:buNone/>
            </a:pPr>
            <a:r>
              <a:rPr lang="en-US" sz="4150">
                <a:solidFill>
                  <a:schemeClr val="lt1"/>
                </a:solidFill>
                <a:latin typeface="Georgia"/>
                <a:ea typeface="Georgia"/>
                <a:cs typeface="Georgia"/>
                <a:sym typeface="Georgia"/>
              </a:rPr>
              <a:t>Horvitz–Thompson estimator</a:t>
            </a:r>
            <a:endParaRPr sz="4150">
              <a:solidFill>
                <a:schemeClr val="lt1"/>
              </a:solidFill>
              <a:latin typeface="Georgia"/>
              <a:ea typeface="Georgia"/>
              <a:cs typeface="Georgia"/>
              <a:sym typeface="Georgia"/>
            </a:endParaRPr>
          </a:p>
          <a:p>
            <a:pPr indent="0" lvl="0" marL="0" rtl="0" algn="l">
              <a:spcBef>
                <a:spcPts val="600"/>
              </a:spcBef>
              <a:spcAft>
                <a:spcPts val="0"/>
              </a:spcAft>
              <a:buNone/>
            </a:pPr>
            <a:r>
              <a:t/>
            </a:r>
            <a:endParaRPr>
              <a:solidFill>
                <a:schemeClr val="lt1"/>
              </a:solidFill>
            </a:endParaRPr>
          </a:p>
        </p:txBody>
      </p:sp>
      <p:sp>
        <p:nvSpPr>
          <p:cNvPr id="212" name="Google Shape;212;p28"/>
          <p:cNvSpPr txBox="1"/>
          <p:nvPr>
            <p:ph idx="1" type="body"/>
          </p:nvPr>
        </p:nvSpPr>
        <p:spPr>
          <a:xfrm>
            <a:off x="1103312" y="2052918"/>
            <a:ext cx="8946600" cy="419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350"/>
              <a:t>In </a:t>
            </a:r>
            <a:r>
              <a:rPr lang="en-US" sz="1350">
                <a:uFill>
                  <a:noFill/>
                </a:uFill>
                <a:hlinkClick r:id="rId3"/>
              </a:rPr>
              <a:t>statistics</a:t>
            </a:r>
            <a:r>
              <a:rPr lang="en-US" sz="1350"/>
              <a:t>, the </a:t>
            </a:r>
            <a:r>
              <a:rPr b="1" lang="en-US" sz="1350"/>
              <a:t>Horvitz–Thompson estimator</a:t>
            </a:r>
            <a:r>
              <a:rPr lang="en-US" sz="1350"/>
              <a:t>, named after Daniel G. Horvitz and Donovan J. Thompson, is a method for estimating the total and mean of a </a:t>
            </a:r>
            <a:r>
              <a:rPr lang="en-US" sz="1350">
                <a:uFill>
                  <a:noFill/>
                </a:uFill>
                <a:hlinkClick r:id="rId4"/>
              </a:rPr>
              <a:t>pseudo-population</a:t>
            </a:r>
            <a:r>
              <a:rPr lang="en-US" sz="1350"/>
              <a:t> in a </a:t>
            </a:r>
            <a:r>
              <a:rPr lang="en-US" sz="1350">
                <a:uFill>
                  <a:noFill/>
                </a:uFill>
                <a:hlinkClick r:id="rId5"/>
              </a:rPr>
              <a:t>stratified sample</a:t>
            </a:r>
            <a:r>
              <a:rPr lang="en-US" sz="1350"/>
              <a:t>. </a:t>
            </a:r>
            <a:r>
              <a:rPr lang="en-US" sz="1350">
                <a:uFill>
                  <a:noFill/>
                </a:uFill>
                <a:hlinkClick r:id="rId6"/>
              </a:rPr>
              <a:t>Inverse probability weighting</a:t>
            </a:r>
            <a:r>
              <a:rPr lang="en-US" sz="1350"/>
              <a:t> is applied to account for different proportions of observations within strata in a target population. The Horvitz–Thompson estimator is frequently applied in </a:t>
            </a:r>
            <a:r>
              <a:rPr lang="en-US" sz="1350">
                <a:uFill>
                  <a:noFill/>
                </a:uFill>
                <a:hlinkClick r:id="rId7"/>
              </a:rPr>
              <a:t>survey analyses</a:t>
            </a:r>
            <a:r>
              <a:rPr lang="en-US" sz="1350"/>
              <a:t> and can be used to account for </a:t>
            </a:r>
            <a:r>
              <a:rPr lang="en-US" sz="1350">
                <a:uFill>
                  <a:noFill/>
                </a:uFill>
                <a:hlinkClick r:id="rId8"/>
              </a:rPr>
              <a:t>missing data</a:t>
            </a:r>
            <a:r>
              <a:rPr lang="en-US" sz="1350"/>
              <a:t>.</a:t>
            </a:r>
            <a:endParaRPr sz="1350"/>
          </a:p>
          <a:p>
            <a:pPr indent="0" lvl="0" marL="0" rtl="0" algn="l">
              <a:spcBef>
                <a:spcPts val="1000"/>
              </a:spcBef>
              <a:spcAft>
                <a:spcPts val="0"/>
              </a:spcAft>
              <a:buNone/>
            </a:pPr>
            <a:r>
              <a:rPr lang="en-US" sz="1350"/>
              <a:t>Formally, let  </a:t>
            </a:r>
            <a:endParaRPr sz="1350"/>
          </a:p>
          <a:p>
            <a:pPr indent="0" lvl="0" marL="0" rtl="0" algn="l">
              <a:spcBef>
                <a:spcPts val="1000"/>
              </a:spcBef>
              <a:spcAft>
                <a:spcPts val="0"/>
              </a:spcAft>
              <a:buNone/>
            </a:pPr>
            <a:r>
              <a:t/>
            </a:r>
            <a:endParaRPr sz="1350"/>
          </a:p>
          <a:p>
            <a:pPr indent="0" lvl="0" marL="0" rtl="0" algn="l">
              <a:spcBef>
                <a:spcPts val="1000"/>
              </a:spcBef>
              <a:spcAft>
                <a:spcPts val="0"/>
              </a:spcAft>
              <a:buNone/>
            </a:pPr>
            <a:r>
              <a:rPr lang="en-US" sz="1350"/>
              <a:t>be an </a:t>
            </a:r>
            <a:r>
              <a:rPr lang="en-US" sz="1350">
                <a:uFill>
                  <a:noFill/>
                </a:uFill>
                <a:hlinkClick r:id="rId9"/>
              </a:rPr>
              <a:t>independent</a:t>
            </a:r>
            <a:r>
              <a:rPr lang="en-US" sz="1350"/>
              <a:t> sample from </a:t>
            </a:r>
            <a:r>
              <a:rPr i="1" lang="en-US" sz="1350"/>
              <a:t>n</a:t>
            </a:r>
            <a:r>
              <a:rPr lang="en-US" sz="1350"/>
              <a:t> of </a:t>
            </a:r>
            <a:r>
              <a:rPr i="1" lang="en-US" sz="1350"/>
              <a:t>N ≥ n</a:t>
            </a:r>
            <a:r>
              <a:rPr lang="en-US" sz="1350"/>
              <a:t> distinct strata with a common mean </a:t>
            </a:r>
            <a:r>
              <a:rPr i="1" lang="en-US" sz="1350"/>
              <a:t>μ</a:t>
            </a:r>
            <a:r>
              <a:rPr lang="en-US" sz="1350"/>
              <a:t>. Suppose further that </a:t>
            </a:r>
            <a:endParaRPr sz="1350"/>
          </a:p>
          <a:p>
            <a:pPr indent="0" lvl="0" marL="0" rtl="0" algn="l">
              <a:spcBef>
                <a:spcPts val="1000"/>
              </a:spcBef>
              <a:spcAft>
                <a:spcPts val="0"/>
              </a:spcAft>
              <a:buNone/>
            </a:pPr>
            <a:r>
              <a:rPr lang="en-US" sz="1350"/>
              <a:t>is the </a:t>
            </a:r>
            <a:r>
              <a:rPr lang="en-US" sz="1350">
                <a:uFill>
                  <a:noFill/>
                </a:uFill>
                <a:hlinkClick r:id="rId10"/>
              </a:rPr>
              <a:t>inclusion probability</a:t>
            </a:r>
            <a:r>
              <a:rPr lang="en-US" sz="1350"/>
              <a:t> that a randomly sampled individual in a superpopulation belongs to the </a:t>
            </a:r>
            <a:r>
              <a:rPr i="1" lang="en-US" sz="1350"/>
              <a:t>i</a:t>
            </a:r>
            <a:r>
              <a:rPr lang="en-US" sz="1350"/>
              <a:t>th stratum. The Horvitz–Thompson estimate of the total is given by:</a:t>
            </a:r>
            <a:endParaRPr sz="1700"/>
          </a:p>
          <a:p>
            <a:pPr indent="0" lvl="0" marL="0" rtl="0" algn="l">
              <a:spcBef>
                <a:spcPts val="1000"/>
              </a:spcBef>
              <a:spcAft>
                <a:spcPts val="0"/>
              </a:spcAft>
              <a:buNone/>
            </a:pPr>
            <a:r>
              <a:t/>
            </a:r>
            <a:endParaRPr sz="1350"/>
          </a:p>
        </p:txBody>
      </p:sp>
      <p:pic>
        <p:nvPicPr>
          <p:cNvPr descr="Y_{i},i=1,2,\ldots ,n" id="213" name="Google Shape;213;p28" title="MathEquation,#ffffff"/>
          <p:cNvPicPr preferRelativeResize="0"/>
          <p:nvPr/>
        </p:nvPicPr>
        <p:blipFill>
          <a:blip r:embed="rId11">
            <a:alphaModFix/>
          </a:blip>
          <a:stretch>
            <a:fillRect/>
          </a:stretch>
        </p:blipFill>
        <p:spPr>
          <a:xfrm>
            <a:off x="1164379" y="3635000"/>
            <a:ext cx="2157224" cy="320900"/>
          </a:xfrm>
          <a:prstGeom prst="rect">
            <a:avLst/>
          </a:prstGeom>
          <a:noFill/>
          <a:ln>
            <a:noFill/>
          </a:ln>
        </p:spPr>
      </p:pic>
      <p:pic>
        <p:nvPicPr>
          <p:cNvPr descr="pi_i" id="214" name="Google Shape;214;p28" title="MathEquation,#ffffff"/>
          <p:cNvPicPr preferRelativeResize="0"/>
          <p:nvPr/>
        </p:nvPicPr>
        <p:blipFill>
          <a:blip r:embed="rId12">
            <a:alphaModFix/>
          </a:blip>
          <a:stretch>
            <a:fillRect/>
          </a:stretch>
        </p:blipFill>
        <p:spPr>
          <a:xfrm>
            <a:off x="9812174" y="4022400"/>
            <a:ext cx="307726" cy="256550"/>
          </a:xfrm>
          <a:prstGeom prst="rect">
            <a:avLst/>
          </a:prstGeom>
          <a:noFill/>
          <a:ln>
            <a:noFill/>
          </a:ln>
        </p:spPr>
      </p:pic>
      <p:pic>
        <p:nvPicPr>
          <p:cNvPr descr="{\hat  {Y}}_{{HT}}=\sum _{{i=1}}^{n}\pi _{i}^{{-1}}Y_{i}" id="215" name="Google Shape;215;p28" title="MathEquation,#ffffff"/>
          <p:cNvPicPr preferRelativeResize="0"/>
          <p:nvPr/>
        </p:nvPicPr>
        <p:blipFill>
          <a:blip r:embed="rId13">
            <a:alphaModFix/>
          </a:blip>
          <a:stretch>
            <a:fillRect/>
          </a:stretch>
        </p:blipFill>
        <p:spPr>
          <a:xfrm>
            <a:off x="1164375" y="4923950"/>
            <a:ext cx="3628572" cy="63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9"/>
          <p:cNvPicPr preferRelativeResize="0"/>
          <p:nvPr>
            <p:ph idx="1" type="body"/>
          </p:nvPr>
        </p:nvPicPr>
        <p:blipFill rotWithShape="1">
          <a:blip r:embed="rId3">
            <a:alphaModFix/>
          </a:blip>
          <a:srcRect b="0" l="0" r="0" t="0"/>
          <a:stretch/>
        </p:blipFill>
        <p:spPr>
          <a:xfrm>
            <a:off x="2525189" y="147143"/>
            <a:ext cx="6062202" cy="4897581"/>
          </a:xfrm>
          <a:prstGeom prst="rect">
            <a:avLst/>
          </a:prstGeom>
          <a:noFill/>
          <a:ln>
            <a:noFill/>
          </a:ln>
        </p:spPr>
      </p:pic>
      <p:sp>
        <p:nvSpPr>
          <p:cNvPr id="221" name="Google Shape;221;p29"/>
          <p:cNvSpPr txBox="1"/>
          <p:nvPr/>
        </p:nvSpPr>
        <p:spPr>
          <a:xfrm>
            <a:off x="1753985" y="5206724"/>
            <a:ext cx="845479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In statistics, the Horvitz–Thompson estimator, is a method for estimating the total and mean of a pseudo-population in a stratified sample.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Finally, at any time in the stream, we can call the procedure GPSNORMALIZE to obtain the edge sampling probabilities.</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Variance</a:t>
            </a:r>
            <a:endParaRPr/>
          </a:p>
        </p:txBody>
      </p:sp>
      <p:sp>
        <p:nvSpPr>
          <p:cNvPr id="227" name="Google Shape;227;p30"/>
          <p:cNvSpPr txBox="1"/>
          <p:nvPr>
            <p:ph idx="1" type="body"/>
          </p:nvPr>
        </p:nvSpPr>
        <p:spPr>
          <a:xfrm>
            <a:off x="1104212" y="1331243"/>
            <a:ext cx="8946600" cy="4195500"/>
          </a:xfrm>
          <a:prstGeom prst="rect">
            <a:avLst/>
          </a:prstGeom>
        </p:spPr>
        <p:txBody>
          <a:bodyPr anchorCtr="0" anchor="t" bIns="45700" lIns="91425" spcFirstLastPara="1" rIns="91425" wrap="square" tIns="45700">
            <a:noAutofit/>
          </a:bodyPr>
          <a:lstStyle/>
          <a:p>
            <a:pPr indent="457200" lvl="0" marL="0" rtl="0" algn="l">
              <a:lnSpc>
                <a:spcPct val="180000"/>
              </a:lnSpc>
              <a:spcBef>
                <a:spcPts val="0"/>
              </a:spcBef>
              <a:spcAft>
                <a:spcPts val="0"/>
              </a:spcAft>
              <a:buClr>
                <a:schemeClr val="dk1"/>
              </a:buClr>
              <a:buSzPts val="1100"/>
              <a:buFont typeface="Arial"/>
              <a:buNone/>
            </a:pPr>
            <a:r>
              <a:rPr lang="en-US" sz="1400"/>
              <a:t>The variance is a measure of </a:t>
            </a:r>
            <a:r>
              <a:rPr lang="en-US" sz="1400">
                <a:uFill>
                  <a:noFill/>
                </a:uFill>
                <a:hlinkClick r:id="rId3"/>
              </a:rPr>
              <a:t>variability</a:t>
            </a:r>
            <a:r>
              <a:rPr lang="en-US" sz="1400"/>
              <a:t>. It is calculated by taking the average of squared deviations from the mean.</a:t>
            </a:r>
            <a:endParaRPr sz="1400"/>
          </a:p>
          <a:p>
            <a:pPr indent="457200" lvl="0" marL="0" rtl="0" algn="l">
              <a:lnSpc>
                <a:spcPct val="180000"/>
              </a:lnSpc>
              <a:spcBef>
                <a:spcPts val="1200"/>
              </a:spcBef>
              <a:spcAft>
                <a:spcPts val="0"/>
              </a:spcAft>
              <a:buClr>
                <a:schemeClr val="dk1"/>
              </a:buClr>
              <a:buSzPts val="1100"/>
              <a:buFont typeface="Arial"/>
              <a:buNone/>
            </a:pPr>
            <a:r>
              <a:rPr lang="en-US" sz="1400"/>
              <a:t>Variance tells you the degree of spread in your data set. The more spread the data, the larger the variance is in relation to the </a:t>
            </a:r>
            <a:r>
              <a:rPr lang="en-US" sz="1400">
                <a:uFill>
                  <a:noFill/>
                </a:uFill>
                <a:hlinkClick r:id="rId4"/>
              </a:rPr>
              <a:t>mean</a:t>
            </a:r>
            <a:r>
              <a:rPr lang="en-US" sz="1400"/>
              <a:t>.</a:t>
            </a:r>
            <a:endParaRPr sz="1400"/>
          </a:p>
          <a:p>
            <a:pPr indent="457200" lvl="0" marL="0" rtl="0" algn="l">
              <a:lnSpc>
                <a:spcPct val="180000"/>
              </a:lnSpc>
              <a:spcBef>
                <a:spcPts val="1200"/>
              </a:spcBef>
              <a:spcAft>
                <a:spcPts val="0"/>
              </a:spcAft>
              <a:buClr>
                <a:schemeClr val="dk1"/>
              </a:buClr>
              <a:buSzPts val="1100"/>
              <a:buFont typeface="Arial"/>
              <a:buNone/>
            </a:pPr>
            <a:r>
              <a:rPr lang="en-US" sz="1400"/>
              <a:t>The </a:t>
            </a:r>
            <a:r>
              <a:rPr lang="en-US" sz="1400">
                <a:uFill>
                  <a:noFill/>
                </a:uFill>
                <a:hlinkClick r:id="rId5"/>
              </a:rPr>
              <a:t>standard deviation</a:t>
            </a:r>
            <a:r>
              <a:rPr lang="en-US" sz="1400"/>
              <a:t> is derived from variance and tells you, on average, how far each value lies from the mean. It’s the square root of variance.</a:t>
            </a:r>
            <a:endParaRPr sz="1400"/>
          </a:p>
          <a:p>
            <a:pPr indent="0" lvl="0" marL="0" rtl="0" algn="l">
              <a:lnSpc>
                <a:spcPct val="180000"/>
              </a:lnSpc>
              <a:spcBef>
                <a:spcPts val="1200"/>
              </a:spcBef>
              <a:spcAft>
                <a:spcPts val="0"/>
              </a:spcAft>
              <a:buClr>
                <a:schemeClr val="dk1"/>
              </a:buClr>
              <a:buSzPts val="1100"/>
              <a:buFont typeface="Arial"/>
              <a:buNone/>
            </a:pPr>
            <a:r>
              <a:rPr lang="en-US" sz="1400"/>
              <a:t>Both measures reflect </a:t>
            </a:r>
            <a:r>
              <a:rPr lang="en-US" sz="1400">
                <a:uFill>
                  <a:noFill/>
                </a:uFill>
                <a:hlinkClick r:id="rId6"/>
              </a:rPr>
              <a:t>variability</a:t>
            </a:r>
            <a:r>
              <a:rPr lang="en-US" sz="1400"/>
              <a:t> in a distribution, but their units differ:</a:t>
            </a:r>
            <a:endParaRPr sz="1400"/>
          </a:p>
          <a:p>
            <a:pPr indent="-317500" lvl="0" marL="457200" rtl="0" algn="l">
              <a:lnSpc>
                <a:spcPct val="180000"/>
              </a:lnSpc>
              <a:spcBef>
                <a:spcPts val="1200"/>
              </a:spcBef>
              <a:spcAft>
                <a:spcPts val="0"/>
              </a:spcAft>
              <a:buClr>
                <a:schemeClr val="lt1"/>
              </a:buClr>
              <a:buSzPts val="1400"/>
              <a:buFont typeface="Century Gothic"/>
              <a:buChar char="●"/>
            </a:pPr>
            <a:r>
              <a:rPr lang="en-US" sz="1400"/>
              <a:t>Standard deviation is expressed in the same units as the original values (e.g., meters).</a:t>
            </a:r>
            <a:endParaRPr sz="1400"/>
          </a:p>
          <a:p>
            <a:pPr indent="-317500" lvl="0" marL="457200" rtl="0" algn="l">
              <a:lnSpc>
                <a:spcPct val="180000"/>
              </a:lnSpc>
              <a:spcBef>
                <a:spcPts val="0"/>
              </a:spcBef>
              <a:spcAft>
                <a:spcPts val="0"/>
              </a:spcAft>
              <a:buClr>
                <a:schemeClr val="lt1"/>
              </a:buClr>
              <a:buSzPts val="1400"/>
              <a:buFont typeface="Century Gothic"/>
              <a:buChar char="●"/>
            </a:pPr>
            <a:r>
              <a:rPr lang="en-US" sz="1400"/>
              <a:t>Variance is expressed in much larger units (e.g., meters squared)</a:t>
            </a:r>
            <a:endParaRPr sz="1400"/>
          </a:p>
          <a:p>
            <a:pPr indent="457200" lvl="0" marL="0" rtl="0" algn="l">
              <a:lnSpc>
                <a:spcPct val="180000"/>
              </a:lnSpc>
              <a:spcBef>
                <a:spcPts val="1200"/>
              </a:spcBef>
              <a:spcAft>
                <a:spcPts val="0"/>
              </a:spcAft>
              <a:buClr>
                <a:schemeClr val="dk1"/>
              </a:buClr>
              <a:buSzPts val="1100"/>
              <a:buFont typeface="Arial"/>
              <a:buNone/>
            </a:pPr>
            <a:r>
              <a:rPr lang="en-US" sz="1400"/>
              <a:t>Since the units of variance are much larger than those of a typical value of a data set, it’s harder to interpret the variance number intuitively. That’s why standard deviation is often preferred as a main measure of variability.</a:t>
            </a:r>
            <a:endParaRPr sz="1400"/>
          </a:p>
          <a:p>
            <a:pPr indent="0" lvl="0" marL="0" rtl="0" algn="l">
              <a:spcBef>
                <a:spcPts val="1200"/>
              </a:spcBef>
              <a:spcAft>
                <a:spcPts val="0"/>
              </a:spcAft>
              <a:buNone/>
            </a:pPr>
            <a:r>
              <a:t/>
            </a:r>
            <a:endParaRPr sz="125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Covariance</a:t>
            </a:r>
            <a:endParaRPr/>
          </a:p>
        </p:txBody>
      </p:sp>
      <p:sp>
        <p:nvSpPr>
          <p:cNvPr id="233" name="Google Shape;233;p31"/>
          <p:cNvSpPr txBox="1"/>
          <p:nvPr>
            <p:ph idx="1" type="body"/>
          </p:nvPr>
        </p:nvSpPr>
        <p:spPr>
          <a:xfrm>
            <a:off x="984912" y="1658193"/>
            <a:ext cx="8946600" cy="4195500"/>
          </a:xfrm>
          <a:prstGeom prst="rect">
            <a:avLst/>
          </a:prstGeom>
        </p:spPr>
        <p:txBody>
          <a:bodyPr anchorCtr="0" anchor="t" bIns="45700" lIns="91425" spcFirstLastPara="1" rIns="91425" wrap="square" tIns="45700">
            <a:noAutofit/>
          </a:bodyPr>
          <a:lstStyle/>
          <a:p>
            <a:pPr indent="457200" lvl="0" marL="0" rtl="0" algn="l">
              <a:spcBef>
                <a:spcPts val="1000"/>
              </a:spcBef>
              <a:spcAft>
                <a:spcPts val="0"/>
              </a:spcAft>
              <a:buNone/>
            </a:pPr>
            <a:r>
              <a:rPr lang="en-US" sz="1550"/>
              <a:t>In </a:t>
            </a:r>
            <a:r>
              <a:rPr lang="en-US" sz="1550">
                <a:uFill>
                  <a:noFill/>
                </a:uFill>
                <a:hlinkClick r:id="rId3"/>
              </a:rPr>
              <a:t>probability theory</a:t>
            </a:r>
            <a:r>
              <a:rPr lang="en-US" sz="1550"/>
              <a:t> and </a:t>
            </a:r>
            <a:r>
              <a:rPr lang="en-US" sz="1550">
                <a:uFill>
                  <a:noFill/>
                </a:uFill>
                <a:hlinkClick r:id="rId4"/>
              </a:rPr>
              <a:t>statistics</a:t>
            </a:r>
            <a:r>
              <a:rPr lang="en-US" sz="1550"/>
              <a:t>, </a:t>
            </a:r>
            <a:r>
              <a:rPr b="1" lang="en-US" sz="1550"/>
              <a:t>covariance</a:t>
            </a:r>
            <a:r>
              <a:rPr lang="en-US" sz="1550"/>
              <a:t> is a measure of the joint variability of two </a:t>
            </a:r>
            <a:r>
              <a:rPr lang="en-US" sz="1550">
                <a:uFill>
                  <a:noFill/>
                </a:uFill>
                <a:hlinkClick r:id="rId5"/>
              </a:rPr>
              <a:t>random variables</a:t>
            </a:r>
            <a:r>
              <a:rPr lang="en-US" sz="1550"/>
              <a:t>. If the greater values of one variable mainly correspond with the greater values of the other variable, and the same holds for the lesser values (that is, the variables tend to show similar behavior), the covariance is positive. In the opposite case, when the greater values of one variable mainly correspond to the lesser values of the other, (that is, the variables tend to show opposite behavior), the covariance is negative. The sign of the covariance therefore shows the tendency in the </a:t>
            </a:r>
            <a:r>
              <a:rPr lang="en-US" sz="1550">
                <a:uFill>
                  <a:noFill/>
                </a:uFill>
                <a:hlinkClick r:id="rId6"/>
              </a:rPr>
              <a:t>linear relationship</a:t>
            </a:r>
            <a:r>
              <a:rPr lang="en-US" sz="1550"/>
              <a:t> between the variables. </a:t>
            </a:r>
            <a:endParaRPr sz="1550"/>
          </a:p>
          <a:p>
            <a:pPr indent="457200" lvl="0" marL="0" rtl="0" algn="l">
              <a:spcBef>
                <a:spcPts val="1000"/>
              </a:spcBef>
              <a:spcAft>
                <a:spcPts val="0"/>
              </a:spcAft>
              <a:buNone/>
            </a:pPr>
            <a:r>
              <a:rPr lang="en-US" sz="1550"/>
              <a:t>The magnitude of the covariance is not easy to interpret because it is not normalized and hence depends on the magnitudes of the variables. The </a:t>
            </a:r>
            <a:r>
              <a:rPr lang="en-US" sz="1550">
                <a:uFill>
                  <a:noFill/>
                </a:uFill>
                <a:hlinkClick r:id="rId7"/>
              </a:rPr>
              <a:t>normalized version of the covariance</a:t>
            </a:r>
            <a:r>
              <a:rPr lang="en-US" sz="1550"/>
              <a:t>, the </a:t>
            </a:r>
            <a:r>
              <a:rPr lang="en-US" sz="1550">
                <a:uFill>
                  <a:noFill/>
                </a:uFill>
                <a:hlinkClick r:id="rId8"/>
              </a:rPr>
              <a:t>correlation coefficient</a:t>
            </a:r>
            <a:r>
              <a:rPr lang="en-US" sz="1550"/>
              <a:t>, however, shows by its magnitude the strength of the linear relation.</a:t>
            </a:r>
            <a:endParaRPr sz="1550"/>
          </a:p>
          <a:p>
            <a:pPr indent="457200" lvl="0" marL="0" rtl="0" algn="l">
              <a:lnSpc>
                <a:spcPct val="115000"/>
              </a:lnSpc>
              <a:spcBef>
                <a:spcPts val="500"/>
              </a:spcBef>
              <a:spcAft>
                <a:spcPts val="0"/>
              </a:spcAft>
              <a:buClr>
                <a:schemeClr val="dk1"/>
              </a:buClr>
              <a:buSzPts val="1100"/>
              <a:buFont typeface="Arial"/>
              <a:buNone/>
            </a:pPr>
            <a:r>
              <a:rPr lang="en-US" sz="1550"/>
              <a:t>A distinction must be made between (1) the covariance of two random variables, which is a </a:t>
            </a:r>
            <a:r>
              <a:rPr lang="en-US" sz="1550">
                <a:uFill>
                  <a:noFill/>
                </a:uFill>
                <a:hlinkClick r:id="rId9"/>
              </a:rPr>
              <a:t>population</a:t>
            </a:r>
            <a:r>
              <a:rPr lang="en-US" sz="1550"/>
              <a:t> </a:t>
            </a:r>
            <a:r>
              <a:rPr lang="en-US" sz="1550">
                <a:uFill>
                  <a:noFill/>
                </a:uFill>
                <a:hlinkClick r:id="rId10"/>
              </a:rPr>
              <a:t>parameter</a:t>
            </a:r>
            <a:r>
              <a:rPr lang="en-US" sz="1550"/>
              <a:t> that can be seen as a property of the </a:t>
            </a:r>
            <a:r>
              <a:rPr lang="en-US" sz="1550">
                <a:uFill>
                  <a:noFill/>
                </a:uFill>
                <a:hlinkClick r:id="rId11"/>
              </a:rPr>
              <a:t>joint probability distribution</a:t>
            </a:r>
            <a:r>
              <a:rPr lang="en-US" sz="1550"/>
              <a:t>, and (2) the </a:t>
            </a:r>
            <a:r>
              <a:rPr lang="en-US" sz="1550">
                <a:uFill>
                  <a:noFill/>
                </a:uFill>
                <a:hlinkClick r:id="rId12"/>
              </a:rPr>
              <a:t>sample</a:t>
            </a:r>
            <a:r>
              <a:rPr lang="en-US" sz="1550"/>
              <a:t> covariance, which in addition to serving as a descriptor of the sample, also serves as an </a:t>
            </a:r>
            <a:r>
              <a:rPr lang="en-US" sz="1550">
                <a:uFill>
                  <a:noFill/>
                </a:uFill>
                <a:hlinkClick r:id="rId13"/>
              </a:rPr>
              <a:t>estimated</a:t>
            </a:r>
            <a:r>
              <a:rPr lang="en-US" sz="1550"/>
              <a:t> value of the population parameter.</a:t>
            </a:r>
            <a:endParaRPr sz="1550"/>
          </a:p>
          <a:p>
            <a:pPr indent="0" lvl="0" marL="0" rtl="0" algn="l">
              <a:spcBef>
                <a:spcPts val="1000"/>
              </a:spcBef>
              <a:spcAft>
                <a:spcPts val="0"/>
              </a:spcAft>
              <a:buNone/>
            </a:pPr>
            <a:r>
              <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Algorithm 2 Unbiased Estimation of Triangle &amp; Wedge Counts</a:t>
            </a:r>
            <a:endParaRPr/>
          </a:p>
        </p:txBody>
      </p:sp>
      <p:sp>
        <p:nvSpPr>
          <p:cNvPr id="239" name="Google Shape;239;p3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US"/>
              <a:t>We start by calling Algorithm 1 to collect a weighted sample </a:t>
            </a:r>
            <a:r>
              <a:rPr b="1" lang="en-US"/>
              <a:t>K</a:t>
            </a:r>
            <a:r>
              <a:rPr lang="en-US"/>
              <a:t> of capacity </a:t>
            </a:r>
            <a:r>
              <a:rPr b="1" lang="en-US"/>
              <a:t>m</a:t>
            </a:r>
            <a:r>
              <a:rPr lang="en-US"/>
              <a:t> edges. For each edge k ∈ K, we use W(k, K) = 9 ∗ |△(k)|+1 where |△(k)| is the number of triangles completed by edge k and whose edges in K. Then, we call Algorithm 2 at any time t in the stream to obtain unbiased estimates of triangle/wedge counts, global clustering, and their unbiased variance.</a:t>
            </a:r>
            <a:endParaRPr/>
          </a:p>
        </p:txBody>
      </p:sp>
      <p:pic>
        <p:nvPicPr>
          <p:cNvPr id="240" name="Google Shape;240;p32"/>
          <p:cNvPicPr preferRelativeResize="0"/>
          <p:nvPr/>
        </p:nvPicPr>
        <p:blipFill rotWithShape="1">
          <a:blip r:embed="rId3">
            <a:alphaModFix/>
          </a:blip>
          <a:srcRect b="0" l="0" r="0" t="0"/>
          <a:stretch/>
        </p:blipFill>
        <p:spPr>
          <a:xfrm>
            <a:off x="8999204" y="2117560"/>
            <a:ext cx="228632" cy="295316"/>
          </a:xfrm>
          <a:prstGeom prst="rect">
            <a:avLst/>
          </a:prstGeom>
          <a:noFill/>
          <a:ln>
            <a:noFill/>
          </a:ln>
        </p:spPr>
      </p:pic>
      <p:pic>
        <p:nvPicPr>
          <p:cNvPr id="241" name="Google Shape;241;p32"/>
          <p:cNvPicPr preferRelativeResize="0"/>
          <p:nvPr/>
        </p:nvPicPr>
        <p:blipFill rotWithShape="1">
          <a:blip r:embed="rId3">
            <a:alphaModFix/>
          </a:blip>
          <a:srcRect b="0" l="0" r="0" t="0"/>
          <a:stretch/>
        </p:blipFill>
        <p:spPr>
          <a:xfrm>
            <a:off x="6256004" y="2412876"/>
            <a:ext cx="228632" cy="295316"/>
          </a:xfrm>
          <a:prstGeom prst="rect">
            <a:avLst/>
          </a:prstGeom>
          <a:noFill/>
          <a:ln>
            <a:noFill/>
          </a:ln>
        </p:spPr>
      </p:pic>
      <p:pic>
        <p:nvPicPr>
          <p:cNvPr id="242" name="Google Shape;242;p32"/>
          <p:cNvPicPr preferRelativeResize="0"/>
          <p:nvPr/>
        </p:nvPicPr>
        <p:blipFill rotWithShape="1">
          <a:blip r:embed="rId3">
            <a:alphaModFix/>
          </a:blip>
          <a:srcRect b="0" l="0" r="0" t="0"/>
          <a:stretch/>
        </p:blipFill>
        <p:spPr>
          <a:xfrm>
            <a:off x="8062871" y="2412876"/>
            <a:ext cx="228632" cy="295316"/>
          </a:xfrm>
          <a:prstGeom prst="rect">
            <a:avLst/>
          </a:prstGeom>
          <a:noFill/>
          <a:ln>
            <a:noFill/>
          </a:ln>
        </p:spPr>
      </p:pic>
      <p:pic>
        <p:nvPicPr>
          <p:cNvPr id="243" name="Google Shape;243;p32"/>
          <p:cNvPicPr preferRelativeResize="0"/>
          <p:nvPr/>
        </p:nvPicPr>
        <p:blipFill rotWithShape="1">
          <a:blip r:embed="rId3">
            <a:alphaModFix/>
          </a:blip>
          <a:srcRect b="0" l="0" r="0" t="0"/>
          <a:stretch/>
        </p:blipFill>
        <p:spPr>
          <a:xfrm>
            <a:off x="4984157" y="2998709"/>
            <a:ext cx="228632" cy="2953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3"/>
          <p:cNvPicPr preferRelativeResize="0"/>
          <p:nvPr/>
        </p:nvPicPr>
        <p:blipFill rotWithShape="1">
          <a:blip r:embed="rId3">
            <a:alphaModFix/>
          </a:blip>
          <a:srcRect b="0" l="0" r="0" t="0"/>
          <a:stretch/>
        </p:blipFill>
        <p:spPr>
          <a:xfrm>
            <a:off x="3890357" y="99095"/>
            <a:ext cx="4466185" cy="64430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4"/>
          <p:cNvPicPr preferRelativeResize="0"/>
          <p:nvPr/>
        </p:nvPicPr>
        <p:blipFill rotWithShape="1">
          <a:blip r:embed="rId3">
            <a:alphaModFix/>
          </a:blip>
          <a:srcRect b="0" l="0" r="0" t="0"/>
          <a:stretch/>
        </p:blipFill>
        <p:spPr>
          <a:xfrm>
            <a:off x="3837616" y="1263534"/>
            <a:ext cx="3521745" cy="839800"/>
          </a:xfrm>
          <a:prstGeom prst="rect">
            <a:avLst/>
          </a:prstGeom>
          <a:noFill/>
          <a:ln>
            <a:noFill/>
          </a:ln>
        </p:spPr>
      </p:pic>
      <p:pic>
        <p:nvPicPr>
          <p:cNvPr id="254" name="Google Shape;254;p34"/>
          <p:cNvPicPr preferRelativeResize="0"/>
          <p:nvPr/>
        </p:nvPicPr>
        <p:blipFill rotWithShape="1">
          <a:blip r:embed="rId4">
            <a:alphaModFix/>
          </a:blip>
          <a:srcRect b="0" l="0" r="0" t="0"/>
          <a:stretch/>
        </p:blipFill>
        <p:spPr>
          <a:xfrm>
            <a:off x="3025245" y="2880351"/>
            <a:ext cx="5925377" cy="261021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Algorithm 2 Unbiased Estimation of Triangle &amp; Wedge Counts</a:t>
            </a:r>
            <a:endParaRPr/>
          </a:p>
        </p:txBody>
      </p:sp>
      <p:sp>
        <p:nvSpPr>
          <p:cNvPr id="260" name="Google Shape;260;p3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US"/>
              <a:t>Steps :</a:t>
            </a:r>
            <a:endParaRPr/>
          </a:p>
          <a:p>
            <a:pPr indent="-285750" lvl="1" marL="742950" rtl="0" algn="l">
              <a:spcBef>
                <a:spcPts val="1000"/>
              </a:spcBef>
              <a:spcAft>
                <a:spcPts val="0"/>
              </a:spcAft>
              <a:buSzPts val="1440"/>
              <a:buChar char="►"/>
            </a:pPr>
            <a:r>
              <a:rPr lang="en-US"/>
              <a:t>For each edge k = (v1, v2) ∈ Kb, Alg. 2 searches the neighborhood Γ(v1) of the node with minimum degree (i.e., deg(v1) ≤ deg(v2) for triangles (Line 5)</a:t>
            </a:r>
            <a:endParaRPr/>
          </a:p>
          <a:p>
            <a:pPr indent="-285750" lvl="1" marL="742950" rtl="0" algn="l">
              <a:spcBef>
                <a:spcPts val="1000"/>
              </a:spcBef>
              <a:spcAft>
                <a:spcPts val="0"/>
              </a:spcAft>
              <a:buSzPts val="1440"/>
              <a:buChar char="►"/>
            </a:pPr>
            <a:r>
              <a:rPr lang="en-US"/>
              <a:t>Lines 9–15 compute the estimates for each triangle (k1, k2, k) incident to edge k</a:t>
            </a:r>
            <a:endParaRPr/>
          </a:p>
          <a:p>
            <a:pPr indent="-285750" lvl="1" marL="742950" rtl="0" algn="l">
              <a:spcBef>
                <a:spcPts val="1000"/>
              </a:spcBef>
              <a:spcAft>
                <a:spcPts val="0"/>
              </a:spcAft>
              <a:buSzPts val="1440"/>
              <a:buChar char="►"/>
            </a:pPr>
            <a:r>
              <a:rPr lang="en-US"/>
              <a:t>Lines 17–20 compute the estimates for each wedge (k1, k) incident to edge k (and centered on node v1)</a:t>
            </a:r>
            <a:endParaRPr/>
          </a:p>
          <a:p>
            <a:pPr indent="-285750" lvl="1" marL="742950" rtl="0" algn="l">
              <a:spcBef>
                <a:spcPts val="1000"/>
              </a:spcBef>
              <a:spcAft>
                <a:spcPts val="0"/>
              </a:spcAft>
              <a:buSzPts val="1440"/>
              <a:buChar char="►"/>
            </a:pPr>
            <a:r>
              <a:rPr lang="en-US"/>
              <a:t>Then, Lines 25–28 compute the estimates for each wedge (k2, k) incident to edge k (and centered on node v2)</a:t>
            </a:r>
            <a:endParaRPr/>
          </a:p>
          <a:p>
            <a:pPr indent="-285750" lvl="1" marL="742950" rtl="0" algn="l">
              <a:spcBef>
                <a:spcPts val="1000"/>
              </a:spcBef>
              <a:spcAft>
                <a:spcPts val="0"/>
              </a:spcAft>
              <a:buSzPts val="1440"/>
              <a:buChar char="►"/>
            </a:pPr>
            <a:r>
              <a:rPr lang="en-US"/>
              <a:t>Finally, the individual edge estimators are summed in Lines 32–36, and returned in Line 37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Complexity Algorithm 2</a:t>
            </a:r>
            <a:endParaRPr/>
          </a:p>
        </p:txBody>
      </p:sp>
      <p:pic>
        <p:nvPicPr>
          <p:cNvPr id="266" name="Google Shape;266;p36"/>
          <p:cNvPicPr preferRelativeResize="0"/>
          <p:nvPr>
            <p:ph idx="1" type="body"/>
          </p:nvPr>
        </p:nvPicPr>
        <p:blipFill rotWithShape="1">
          <a:blip r:embed="rId3">
            <a:alphaModFix/>
          </a:blip>
          <a:srcRect b="0" l="0" r="0" t="0"/>
          <a:stretch/>
        </p:blipFill>
        <p:spPr>
          <a:xfrm>
            <a:off x="1596095" y="2489907"/>
            <a:ext cx="7944959" cy="20576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Algorithm 3 In-Stream Estimation of Triangle &amp; Wedge Counts</a:t>
            </a:r>
            <a:endParaRPr/>
          </a:p>
        </p:txBody>
      </p:sp>
      <p:sp>
        <p:nvSpPr>
          <p:cNvPr id="272" name="Google Shape;272;p3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80"/>
              <a:buChar char="►"/>
            </a:pPr>
            <a:r>
              <a:rPr lang="en-US" sz="1850"/>
              <a:t>We now describe a second estimation framework that we call In-Stream Estimation. </a:t>
            </a:r>
            <a:endParaRPr sz="1850"/>
          </a:p>
          <a:p>
            <a:pPr indent="-342900" lvl="0" marL="342900" rtl="0" algn="l">
              <a:lnSpc>
                <a:spcPct val="90000"/>
              </a:lnSpc>
              <a:spcBef>
                <a:spcPts val="1000"/>
              </a:spcBef>
              <a:spcAft>
                <a:spcPts val="0"/>
              </a:spcAft>
              <a:buSzPts val="1480"/>
              <a:buChar char="►"/>
            </a:pPr>
            <a:r>
              <a:rPr lang="en-US" sz="1850"/>
              <a:t>In this paradigm, we can take “snapshots” of specific sampled subgraphs at arbitrary times during the stream, and preserve them as unbiased estimators. These can be used or combined to form desired estimators. </a:t>
            </a:r>
            <a:endParaRPr sz="1850"/>
          </a:p>
          <a:p>
            <a:pPr indent="-342900" lvl="0" marL="342900" rtl="0" algn="l">
              <a:lnSpc>
                <a:spcPct val="90000"/>
              </a:lnSpc>
              <a:spcBef>
                <a:spcPts val="1000"/>
              </a:spcBef>
              <a:spcAft>
                <a:spcPts val="0"/>
              </a:spcAft>
              <a:buSzPts val="1480"/>
              <a:buChar char="►"/>
            </a:pPr>
            <a:r>
              <a:rPr lang="en-US" sz="1850"/>
              <a:t>These snapshots are not subject to further sampling; their estimates are not updated. However their original subgraphs remain in the graph sample and are subject to sampling in the normal way.</a:t>
            </a:r>
            <a:endParaRPr/>
          </a:p>
          <a:p>
            <a:pPr indent="-342900" lvl="0" marL="342900" rtl="0" algn="l">
              <a:lnSpc>
                <a:spcPct val="90000"/>
              </a:lnSpc>
              <a:spcBef>
                <a:spcPts val="1000"/>
              </a:spcBef>
              <a:spcAft>
                <a:spcPts val="0"/>
              </a:spcAft>
              <a:buSzPts val="1480"/>
              <a:buChar char="►"/>
            </a:pPr>
            <a:r>
              <a:rPr lang="en-US" sz="1850"/>
              <a:t>For example, each time a subgraph that matches a specified motif appears (e.g. a triangle or other clique) we take a snapshot of the subgraph estimator. If we only need to estimate the number of such subgraphs, it suffices to add the inverse probability of each matching subgraph to a counter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Purpose of the article </a:t>
            </a:r>
            <a:endParaRPr/>
          </a:p>
        </p:txBody>
      </p:sp>
      <p:sp>
        <p:nvSpPr>
          <p:cNvPr id="154" name="Google Shape;154;p2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US"/>
              <a:t>Graph Priority Sampling  provides a general way to weight edge sampling according to auxiliary and/or size variables so as to accomplish various estimation goals of graph properties. </a:t>
            </a:r>
            <a:endParaRPr/>
          </a:p>
          <a:p>
            <a:pPr indent="-342900" lvl="0" marL="342900" rtl="0" algn="l">
              <a:spcBef>
                <a:spcPts val="1000"/>
              </a:spcBef>
              <a:spcAft>
                <a:spcPts val="0"/>
              </a:spcAft>
              <a:buSzPts val="1600"/>
              <a:buChar char="►"/>
            </a:pPr>
            <a:r>
              <a:rPr lang="en-US"/>
              <a:t>In the context of subgraph counting, we show how edge sampling weights can be chosen so as to minimize the estimation variance of counts of specified sets of subgraphs. </a:t>
            </a:r>
            <a:endParaRPr/>
          </a:p>
          <a:p>
            <a:pPr indent="-342900" lvl="0" marL="342900" rtl="0" algn="l">
              <a:spcBef>
                <a:spcPts val="1000"/>
              </a:spcBef>
              <a:spcAft>
                <a:spcPts val="0"/>
              </a:spcAft>
              <a:buSzPts val="1600"/>
              <a:buChar char="►"/>
            </a:pPr>
            <a:r>
              <a:rPr lang="en-US"/>
              <a:t>In distinction with many prior graph sampling schemes, GPS separates the functions of edge sampling and subgraph estimation.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8"/>
          <p:cNvPicPr preferRelativeResize="0"/>
          <p:nvPr/>
        </p:nvPicPr>
        <p:blipFill rotWithShape="1">
          <a:blip r:embed="rId3">
            <a:alphaModFix/>
          </a:blip>
          <a:srcRect b="0" l="0" r="0" t="0"/>
          <a:stretch/>
        </p:blipFill>
        <p:spPr>
          <a:xfrm>
            <a:off x="3747145" y="66502"/>
            <a:ext cx="3983505" cy="660861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Algorithm 3 In-Stream Estimation of Triangle &amp; Wedge Counts</a:t>
            </a:r>
            <a:endParaRPr/>
          </a:p>
        </p:txBody>
      </p:sp>
      <p:sp>
        <p:nvSpPr>
          <p:cNvPr id="283" name="Google Shape;283;p3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360"/>
              <a:buChar char="►"/>
            </a:pPr>
            <a:r>
              <a:rPr lang="en-US" sz="1700"/>
              <a:t>When an edge k arrives, an update is performed for each triangle that k completes (line 9). </a:t>
            </a:r>
            <a:endParaRPr sz="1700"/>
          </a:p>
          <a:p>
            <a:pPr indent="-342900" lvl="0" marL="342900" rtl="0" algn="l">
              <a:lnSpc>
                <a:spcPct val="80000"/>
              </a:lnSpc>
              <a:spcBef>
                <a:spcPts val="1000"/>
              </a:spcBef>
              <a:spcAft>
                <a:spcPts val="0"/>
              </a:spcAft>
              <a:buSzPts val="1360"/>
              <a:buChar char="►"/>
            </a:pPr>
            <a:r>
              <a:rPr lang="en-US" sz="1700"/>
              <a:t>These updates can be performed in parallel because each such triangle must have distinct edges other than k. Triangle count  Ne  is updated with the current inverse probabilities of its first two edges k1 and k2 (line 14)</a:t>
            </a:r>
            <a:endParaRPr/>
          </a:p>
          <a:p>
            <a:pPr indent="-342900" lvl="0" marL="342900" rtl="0" algn="l">
              <a:lnSpc>
                <a:spcPct val="80000"/>
              </a:lnSpc>
              <a:spcBef>
                <a:spcPts val="1000"/>
              </a:spcBef>
              <a:spcAft>
                <a:spcPts val="0"/>
              </a:spcAft>
              <a:buSzPts val="1360"/>
              <a:buChar char="►"/>
            </a:pPr>
            <a:r>
              <a:rPr lang="en-US" sz="1700"/>
              <a:t>The variance Ve( I  is updated first with the variance term for the current triangle (line 15) then secondly with its cumulative contributions Cbk1 ( and Cbk1 to the covariances with all previous triangles whose first two edges include k1 or k2 (line 16).</a:t>
            </a:r>
            <a:endParaRPr/>
          </a:p>
          <a:p>
            <a:pPr indent="-342900" lvl="0" marL="342900" rtl="0" algn="l">
              <a:lnSpc>
                <a:spcPct val="80000"/>
              </a:lnSpc>
              <a:spcBef>
                <a:spcPts val="1000"/>
              </a:spcBef>
              <a:spcAft>
                <a:spcPts val="0"/>
              </a:spcAft>
              <a:buSzPts val="1360"/>
              <a:buChar char="►"/>
            </a:pPr>
            <a:r>
              <a:rPr lang="en-US" sz="1700"/>
              <a:t>These cumulative terms are then updated by the current triangle (lines 18 and 19)</a:t>
            </a:r>
            <a:endParaRPr/>
          </a:p>
          <a:p>
            <a:pPr indent="-342900" lvl="0" marL="342900" rtl="0" algn="l">
              <a:lnSpc>
                <a:spcPct val="80000"/>
              </a:lnSpc>
              <a:spcBef>
                <a:spcPts val="1000"/>
              </a:spcBef>
              <a:spcAft>
                <a:spcPts val="0"/>
              </a:spcAft>
              <a:buSzPts val="1360"/>
              <a:buChar char="►"/>
            </a:pPr>
            <a:r>
              <a:rPr lang="en-US" sz="1700"/>
              <a:t>Wedge count variables are updated in a similar manner in lines 20–27</a:t>
            </a:r>
            <a:endParaRPr/>
          </a:p>
          <a:p>
            <a:pPr indent="-342900" lvl="0" marL="342900" rtl="0" algn="l">
              <a:lnSpc>
                <a:spcPct val="80000"/>
              </a:lnSpc>
              <a:spcBef>
                <a:spcPts val="1000"/>
              </a:spcBef>
              <a:spcAft>
                <a:spcPts val="0"/>
              </a:spcAft>
              <a:buSzPts val="1360"/>
              <a:buChar char="►"/>
            </a:pPr>
            <a:r>
              <a:rPr lang="en-US" sz="1700"/>
              <a:t>The edge-wedge covariance Ve(△,  used for estimation of the global clustering coefficient α is updated using the cumulative triangle and wedge covariances in lines 17 and 26.</a:t>
            </a:r>
            <a:endParaRPr/>
          </a:p>
          <a:p>
            <a:pPr indent="-256540" lvl="0" marL="342900" rtl="0" algn="l">
              <a:lnSpc>
                <a:spcPct val="80000"/>
              </a:lnSpc>
              <a:spcBef>
                <a:spcPts val="1000"/>
              </a:spcBef>
              <a:spcAft>
                <a:spcPts val="0"/>
              </a:spcAft>
              <a:buSzPts val="1360"/>
              <a:buNone/>
            </a:pPr>
            <a:r>
              <a:t/>
            </a:r>
            <a:endParaRPr sz="1700"/>
          </a:p>
        </p:txBody>
      </p:sp>
      <p:pic>
        <p:nvPicPr>
          <p:cNvPr id="284" name="Google Shape;284;p39"/>
          <p:cNvPicPr preferRelativeResize="0"/>
          <p:nvPr/>
        </p:nvPicPr>
        <p:blipFill rotWithShape="1">
          <a:blip r:embed="rId3">
            <a:alphaModFix/>
          </a:blip>
          <a:srcRect b="0" l="0" r="0" t="0"/>
          <a:stretch/>
        </p:blipFill>
        <p:spPr>
          <a:xfrm>
            <a:off x="6623918" y="2818256"/>
            <a:ext cx="358773" cy="236265"/>
          </a:xfrm>
          <a:prstGeom prst="rect">
            <a:avLst/>
          </a:prstGeom>
          <a:noFill/>
          <a:ln>
            <a:noFill/>
          </a:ln>
        </p:spPr>
      </p:pic>
      <p:pic>
        <p:nvPicPr>
          <p:cNvPr id="285" name="Google Shape;285;p39"/>
          <p:cNvPicPr preferRelativeResize="0"/>
          <p:nvPr/>
        </p:nvPicPr>
        <p:blipFill rotWithShape="1">
          <a:blip r:embed="rId4">
            <a:alphaModFix/>
          </a:blip>
          <a:srcRect b="0" l="0" r="0" t="0"/>
          <a:stretch/>
        </p:blipFill>
        <p:spPr>
          <a:xfrm>
            <a:off x="2920233" y="3290822"/>
            <a:ext cx="576550" cy="300809"/>
          </a:xfrm>
          <a:prstGeom prst="rect">
            <a:avLst/>
          </a:prstGeom>
          <a:noFill/>
          <a:ln>
            <a:noFill/>
          </a:ln>
        </p:spPr>
      </p:pic>
      <p:pic>
        <p:nvPicPr>
          <p:cNvPr id="286" name="Google Shape;286;p39"/>
          <p:cNvPicPr preferRelativeResize="0"/>
          <p:nvPr/>
        </p:nvPicPr>
        <p:blipFill rotWithShape="1">
          <a:blip r:embed="rId5">
            <a:alphaModFix/>
          </a:blip>
          <a:srcRect b="0" l="0" r="0" t="0"/>
          <a:stretch/>
        </p:blipFill>
        <p:spPr>
          <a:xfrm>
            <a:off x="8575858" y="3542287"/>
            <a:ext cx="514455" cy="253011"/>
          </a:xfrm>
          <a:prstGeom prst="rect">
            <a:avLst/>
          </a:prstGeom>
          <a:noFill/>
          <a:ln>
            <a:noFill/>
          </a:ln>
        </p:spPr>
      </p:pic>
      <p:pic>
        <p:nvPicPr>
          <p:cNvPr id="287" name="Google Shape;287;p39"/>
          <p:cNvPicPr preferRelativeResize="0"/>
          <p:nvPr/>
        </p:nvPicPr>
        <p:blipFill rotWithShape="1">
          <a:blip r:embed="rId5">
            <a:alphaModFix/>
          </a:blip>
          <a:srcRect b="0" l="0" r="0" t="0"/>
          <a:stretch/>
        </p:blipFill>
        <p:spPr>
          <a:xfrm>
            <a:off x="7331825" y="3542287"/>
            <a:ext cx="539340" cy="265250"/>
          </a:xfrm>
          <a:prstGeom prst="rect">
            <a:avLst/>
          </a:prstGeom>
          <a:noFill/>
          <a:ln>
            <a:noFill/>
          </a:ln>
        </p:spPr>
      </p:pic>
      <p:pic>
        <p:nvPicPr>
          <p:cNvPr id="288" name="Google Shape;288;p39"/>
          <p:cNvPicPr preferRelativeResize="0"/>
          <p:nvPr/>
        </p:nvPicPr>
        <p:blipFill rotWithShape="1">
          <a:blip r:embed="rId6">
            <a:alphaModFix/>
          </a:blip>
          <a:srcRect b="0" l="0" r="0" t="0"/>
          <a:stretch/>
        </p:blipFill>
        <p:spPr>
          <a:xfrm>
            <a:off x="4708006" y="5158896"/>
            <a:ext cx="640466" cy="27753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Experiments and results </a:t>
            </a:r>
            <a:endParaRPr/>
          </a:p>
        </p:txBody>
      </p:sp>
      <p:sp>
        <p:nvSpPr>
          <p:cNvPr id="294" name="Google Shape;294;p4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80"/>
              <a:buChar char="►"/>
            </a:pPr>
            <a:r>
              <a:rPr lang="en-US" sz="1850"/>
              <a:t>The article have tested the performance of graph priority sampling on a large set of 50 graphs with hundreds of millions of nodes/edges, selected from a variety of domains and types, such as social, web, among others. </a:t>
            </a:r>
            <a:endParaRPr sz="1850"/>
          </a:p>
          <a:p>
            <a:pPr indent="-342900" lvl="0" marL="342900" rtl="0" algn="l">
              <a:lnSpc>
                <a:spcPct val="80000"/>
              </a:lnSpc>
              <a:spcBef>
                <a:spcPts val="1000"/>
              </a:spcBef>
              <a:spcAft>
                <a:spcPts val="0"/>
              </a:spcAft>
              <a:buSzPts val="1480"/>
              <a:buChar char="►"/>
            </a:pPr>
            <a:r>
              <a:rPr lang="en-US" sz="1850"/>
              <a:t>All graph data sets are available for download 1 [33, 34]. For all graph datasets, we consider an undirected, unweighted, simplified graph without self loops. </a:t>
            </a:r>
            <a:endParaRPr sz="1850"/>
          </a:p>
          <a:p>
            <a:pPr indent="-342900" lvl="0" marL="342900" rtl="0" algn="l">
              <a:lnSpc>
                <a:spcPct val="80000"/>
              </a:lnSpc>
              <a:spcBef>
                <a:spcPts val="1000"/>
              </a:spcBef>
              <a:spcAft>
                <a:spcPts val="0"/>
              </a:spcAft>
              <a:buSzPts val="1480"/>
              <a:buChar char="►"/>
            </a:pPr>
            <a:r>
              <a:rPr lang="en-US" sz="1850"/>
              <a:t>They generate the graph stream by randomly permuting the set of edges in each graph. For each graph, we perform ten different experiments with sample sizes in the range of 10K–1M edges. </a:t>
            </a:r>
            <a:endParaRPr sz="1850"/>
          </a:p>
          <a:p>
            <a:pPr indent="-342900" lvl="0" marL="342900" rtl="0" algn="l">
              <a:lnSpc>
                <a:spcPct val="80000"/>
              </a:lnSpc>
              <a:spcBef>
                <a:spcPts val="1000"/>
              </a:spcBef>
              <a:spcAft>
                <a:spcPts val="0"/>
              </a:spcAft>
              <a:buSzPts val="1480"/>
              <a:buChar char="►"/>
            </a:pPr>
            <a:r>
              <a:rPr lang="en-US" sz="1850"/>
              <a:t>They tested GPS as well as baseline methods using a single pass over the edge stream (such that each edge is processed once): both GPS post and in-stream estimation randomly select the same set of edges with the same random seeds. Thus, the two methods only differ in the estimation procedure.</a:t>
            </a:r>
            <a:endParaRPr sz="185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Experiment steps for each dataset.</a:t>
            </a:r>
            <a:endParaRPr/>
          </a:p>
        </p:txBody>
      </p:sp>
      <p:sp>
        <p:nvSpPr>
          <p:cNvPr id="300" name="Google Shape;300;p4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US"/>
              <a:t>For each sample size m, Alg 1 collects an edge sample Kb ⊂ </a:t>
            </a:r>
            <a:endParaRPr/>
          </a:p>
          <a:p>
            <a:pPr indent="-342900" lvl="0" marL="342900" rtl="0" algn="l">
              <a:spcBef>
                <a:spcPts val="1000"/>
              </a:spcBef>
              <a:spcAft>
                <a:spcPts val="0"/>
              </a:spcAft>
              <a:buSzPts val="1600"/>
              <a:buChar char="►"/>
            </a:pPr>
            <a:r>
              <a:rPr lang="en-US"/>
              <a:t>They use Alg 2 for post stream estimation, where the estimates are obtained only from the sample. </a:t>
            </a:r>
            <a:endParaRPr/>
          </a:p>
          <a:p>
            <a:pPr indent="-342900" lvl="0" marL="342900" rtl="0" algn="l">
              <a:spcBef>
                <a:spcPts val="1000"/>
              </a:spcBef>
              <a:spcAft>
                <a:spcPts val="0"/>
              </a:spcAft>
              <a:buSzPts val="1600"/>
              <a:buChar char="►"/>
            </a:pPr>
            <a:r>
              <a:rPr lang="en-US"/>
              <a:t>They use Alg 3 for in-stream estimation, where the estimates are updated incrementally in a single pass during the sampling process. Thus, both GPS post and in-stream estimation use the same sample</a:t>
            </a:r>
            <a:endParaRPr/>
          </a:p>
          <a:p>
            <a:pPr indent="-342900" lvl="0" marL="342900" rtl="0" algn="l">
              <a:spcBef>
                <a:spcPts val="1000"/>
              </a:spcBef>
              <a:spcAft>
                <a:spcPts val="0"/>
              </a:spcAft>
              <a:buSzPts val="1600"/>
              <a:buChar char="►"/>
            </a:pPr>
            <a:r>
              <a:rPr lang="en-US"/>
              <a:t>Given a sample Kb ⊂ K, we use the absolute relative error (ARE) |E[Xb] − X  to measure the deviation between the expected value of the estimates     and the actual statistics X. We use X to refer to triangle, wedge counts, or global clustering.</a:t>
            </a:r>
            <a:endParaRPr/>
          </a:p>
          <a:p>
            <a:pPr indent="-342900" lvl="0" marL="342900" rtl="0" algn="l">
              <a:spcBef>
                <a:spcPts val="1000"/>
              </a:spcBef>
              <a:spcAft>
                <a:spcPts val="0"/>
              </a:spcAft>
              <a:buSzPts val="1600"/>
              <a:buChar char="►"/>
            </a:pPr>
            <a:r>
              <a:rPr lang="en-US"/>
              <a:t>They e compute the 95% confidence bounds as</a:t>
            </a:r>
            <a:endParaRPr/>
          </a:p>
        </p:txBody>
      </p:sp>
      <p:pic>
        <p:nvPicPr>
          <p:cNvPr id="301" name="Google Shape;301;p41"/>
          <p:cNvPicPr preferRelativeResize="0"/>
          <p:nvPr/>
        </p:nvPicPr>
        <p:blipFill rotWithShape="1">
          <a:blip r:embed="rId3">
            <a:alphaModFix/>
          </a:blip>
          <a:srcRect b="0" l="0" r="0" t="0"/>
          <a:stretch/>
        </p:blipFill>
        <p:spPr>
          <a:xfrm>
            <a:off x="8353814" y="2138666"/>
            <a:ext cx="765248" cy="274119"/>
          </a:xfrm>
          <a:prstGeom prst="rect">
            <a:avLst/>
          </a:prstGeom>
          <a:noFill/>
          <a:ln>
            <a:noFill/>
          </a:ln>
        </p:spPr>
      </p:pic>
      <p:pic>
        <p:nvPicPr>
          <p:cNvPr id="302" name="Google Shape;302;p41"/>
          <p:cNvPicPr preferRelativeResize="0"/>
          <p:nvPr/>
        </p:nvPicPr>
        <p:blipFill rotWithShape="1">
          <a:blip r:embed="rId3">
            <a:alphaModFix/>
          </a:blip>
          <a:srcRect b="0" l="0" r="0" t="0"/>
          <a:stretch/>
        </p:blipFill>
        <p:spPr>
          <a:xfrm>
            <a:off x="3524119" y="4322618"/>
            <a:ext cx="831193" cy="297741"/>
          </a:xfrm>
          <a:prstGeom prst="rect">
            <a:avLst/>
          </a:prstGeom>
          <a:noFill/>
          <a:ln>
            <a:noFill/>
          </a:ln>
        </p:spPr>
      </p:pic>
      <p:pic>
        <p:nvPicPr>
          <p:cNvPr id="303" name="Google Shape;303;p41"/>
          <p:cNvPicPr preferRelativeResize="0"/>
          <p:nvPr/>
        </p:nvPicPr>
        <p:blipFill rotWithShape="1">
          <a:blip r:embed="rId4">
            <a:alphaModFix/>
          </a:blip>
          <a:srcRect b="0" l="0" r="0" t="0"/>
          <a:stretch/>
        </p:blipFill>
        <p:spPr>
          <a:xfrm>
            <a:off x="1561767" y="4620359"/>
            <a:ext cx="1310802" cy="312669"/>
          </a:xfrm>
          <a:prstGeom prst="rect">
            <a:avLst/>
          </a:prstGeom>
          <a:noFill/>
          <a:ln>
            <a:noFill/>
          </a:ln>
        </p:spPr>
      </p:pic>
      <p:pic>
        <p:nvPicPr>
          <p:cNvPr id="304" name="Google Shape;304;p41"/>
          <p:cNvPicPr preferRelativeResize="0"/>
          <p:nvPr/>
        </p:nvPicPr>
        <p:blipFill rotWithShape="1">
          <a:blip r:embed="rId5">
            <a:alphaModFix/>
          </a:blip>
          <a:srcRect b="0" l="0" r="0" t="0"/>
          <a:stretch/>
        </p:blipFill>
        <p:spPr>
          <a:xfrm>
            <a:off x="3589624" y="4918415"/>
            <a:ext cx="238137" cy="343976"/>
          </a:xfrm>
          <a:prstGeom prst="rect">
            <a:avLst/>
          </a:prstGeom>
          <a:noFill/>
          <a:ln>
            <a:noFill/>
          </a:ln>
        </p:spPr>
      </p:pic>
      <p:pic>
        <p:nvPicPr>
          <p:cNvPr id="305" name="Google Shape;305;p41"/>
          <p:cNvPicPr preferRelativeResize="0"/>
          <p:nvPr/>
        </p:nvPicPr>
        <p:blipFill rotWithShape="1">
          <a:blip r:embed="rId6">
            <a:alphaModFix/>
          </a:blip>
          <a:srcRect b="0" l="0" r="0" t="0"/>
          <a:stretch/>
        </p:blipFill>
        <p:spPr>
          <a:xfrm>
            <a:off x="7554625" y="5503026"/>
            <a:ext cx="2016537" cy="4867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Results</a:t>
            </a:r>
            <a:endParaRPr/>
          </a:p>
        </p:txBody>
      </p:sp>
      <p:pic>
        <p:nvPicPr>
          <p:cNvPr id="311" name="Google Shape;311;p42"/>
          <p:cNvPicPr preferRelativeResize="0"/>
          <p:nvPr/>
        </p:nvPicPr>
        <p:blipFill rotWithShape="1">
          <a:blip r:embed="rId3">
            <a:alphaModFix/>
          </a:blip>
          <a:srcRect b="0" l="0" r="0" t="0"/>
          <a:stretch/>
        </p:blipFill>
        <p:spPr>
          <a:xfrm>
            <a:off x="1388226" y="1093333"/>
            <a:ext cx="9167599" cy="5639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Conclusion </a:t>
            </a:r>
            <a:endParaRPr/>
          </a:p>
        </p:txBody>
      </p:sp>
      <p:sp>
        <p:nvSpPr>
          <p:cNvPr id="317" name="Google Shape;317;p43"/>
          <p:cNvSpPr txBox="1"/>
          <p:nvPr>
            <p:ph idx="1" type="body"/>
          </p:nvPr>
        </p:nvSpPr>
        <p:spPr>
          <a:xfrm>
            <a:off x="1104293" y="1546167"/>
            <a:ext cx="9286616" cy="44362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US"/>
              <a:t>In this paper, they presented graph priority sampling, a new framework for order-based reservoir sampling from massive graph streams. </a:t>
            </a:r>
            <a:endParaRPr/>
          </a:p>
          <a:p>
            <a:pPr indent="-342900" lvl="0" marL="342900" rtl="0" algn="l">
              <a:spcBef>
                <a:spcPts val="1000"/>
              </a:spcBef>
              <a:spcAft>
                <a:spcPts val="0"/>
              </a:spcAft>
              <a:buSzPts val="1600"/>
              <a:buChar char="►"/>
            </a:pPr>
            <a:r>
              <a:rPr lang="en-US"/>
              <a:t>GPS provides a general way to weight edge sampling according to auxiliary variables to estimate various graph properties. We showed how edge sampling weights can be chosen so as to minimize the estimation variance of counts of subgraphs, such as triangles and wedges. Unlike previous graph sampling algorithms, GPS differentiates between the functions of sampling and estimation. We proposed two estimation approaches</a:t>
            </a:r>
            <a:endParaRPr/>
          </a:p>
          <a:p>
            <a:pPr indent="-285750" lvl="1" marL="742950" rtl="0" algn="l">
              <a:spcBef>
                <a:spcPts val="1000"/>
              </a:spcBef>
              <a:spcAft>
                <a:spcPts val="0"/>
              </a:spcAft>
              <a:buSzPts val="1440"/>
              <a:buChar char="►"/>
            </a:pPr>
            <a:r>
              <a:rPr lang="en-US"/>
              <a:t>Post-stream estimation, to allow GPS to construct a reference sample of edges to support retrospective graph queries</a:t>
            </a:r>
            <a:endParaRPr/>
          </a:p>
          <a:p>
            <a:pPr indent="-285750" lvl="1" marL="742950" rtl="0" algn="l">
              <a:spcBef>
                <a:spcPts val="1000"/>
              </a:spcBef>
              <a:spcAft>
                <a:spcPts val="0"/>
              </a:spcAft>
              <a:buSzPts val="1440"/>
              <a:buChar char="►"/>
            </a:pPr>
            <a:r>
              <a:rPr lang="en-US"/>
              <a:t>In-stream estimation, to allow GPS to obtain lower variance estimates by incrementally updating the count estimates during stream processing.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4"/>
          <p:cNvSpPr txBox="1"/>
          <p:nvPr>
            <p:ph idx="1" type="body"/>
          </p:nvPr>
        </p:nvSpPr>
        <p:spPr>
          <a:xfrm>
            <a:off x="1186439" y="3025508"/>
            <a:ext cx="8647517" cy="75678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3200"/>
              <a:buNone/>
            </a:pPr>
            <a:r>
              <a:rPr lang="en-US" sz="4000"/>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Frameworks </a:t>
            </a:r>
            <a:endParaRPr/>
          </a:p>
        </p:txBody>
      </p:sp>
      <p:sp>
        <p:nvSpPr>
          <p:cNvPr id="160" name="Google Shape;160;p21"/>
          <p:cNvSpPr txBox="1"/>
          <p:nvPr>
            <p:ph idx="1" type="body"/>
          </p:nvPr>
        </p:nvSpPr>
        <p:spPr>
          <a:xfrm>
            <a:off x="1103312" y="2052918"/>
            <a:ext cx="9295910" cy="438113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US"/>
              <a:t>The  article propose two estimation frameworks: </a:t>
            </a:r>
            <a:endParaRPr/>
          </a:p>
          <a:p>
            <a:pPr indent="-241300" lvl="0" marL="342900" rtl="0" algn="l">
              <a:spcBef>
                <a:spcPts val="1000"/>
              </a:spcBef>
              <a:spcAft>
                <a:spcPts val="0"/>
              </a:spcAft>
              <a:buSzPts val="1600"/>
              <a:buNone/>
            </a:pPr>
            <a:r>
              <a:t/>
            </a:r>
            <a:endParaRPr/>
          </a:p>
          <a:p>
            <a:pPr indent="-285750" lvl="1" marL="742950" rtl="0" algn="l">
              <a:spcBef>
                <a:spcPts val="1000"/>
              </a:spcBef>
              <a:spcAft>
                <a:spcPts val="0"/>
              </a:spcAft>
              <a:buSzPts val="1440"/>
              <a:buChar char="►"/>
            </a:pPr>
            <a:r>
              <a:rPr lang="en-US"/>
              <a:t>Post-Stream estimation, to allow GPS to construct a reference sample of edges to support retrospective graph queries.</a:t>
            </a:r>
            <a:endParaRPr/>
          </a:p>
          <a:p>
            <a:pPr indent="-194309" lvl="1" marL="742950" rtl="0" algn="l">
              <a:spcBef>
                <a:spcPts val="1000"/>
              </a:spcBef>
              <a:spcAft>
                <a:spcPts val="0"/>
              </a:spcAft>
              <a:buSzPts val="1440"/>
              <a:buNone/>
            </a:pPr>
            <a:r>
              <a:t/>
            </a:r>
            <a:endParaRPr/>
          </a:p>
          <a:p>
            <a:pPr indent="-285750" lvl="1" marL="742950" rtl="0" algn="l">
              <a:spcBef>
                <a:spcPts val="1000"/>
              </a:spcBef>
              <a:spcAft>
                <a:spcPts val="0"/>
              </a:spcAft>
              <a:buSzPts val="1440"/>
              <a:buChar char="►"/>
            </a:pPr>
            <a:r>
              <a:rPr lang="en-US"/>
              <a:t>In-Stream estimation, to allow GPS to obtain lower variance estimates by incrementally updating the subgraph count estimates during stream processing</a:t>
            </a:r>
            <a:endParaRPr/>
          </a:p>
          <a:p>
            <a:pPr indent="0" lvl="1" marL="457200" rtl="0" algn="l">
              <a:spcBef>
                <a:spcPts val="1000"/>
              </a:spcBef>
              <a:spcAft>
                <a:spcPts val="0"/>
              </a:spcAft>
              <a:buSzPts val="1440"/>
              <a:buNone/>
            </a:pPr>
            <a:r>
              <a:rPr lang="en-US"/>
              <a:t>The article is illustrate its results with applications to triangle and wedge counting.</a:t>
            </a:r>
            <a:endParaRPr/>
          </a:p>
        </p:txBody>
      </p:sp>
      <p:pic>
        <p:nvPicPr>
          <p:cNvPr id="161" name="Google Shape;161;p21"/>
          <p:cNvPicPr preferRelativeResize="0"/>
          <p:nvPr/>
        </p:nvPicPr>
        <p:blipFill rotWithShape="1">
          <a:blip r:embed="rId3">
            <a:alphaModFix/>
          </a:blip>
          <a:srcRect b="0" l="0" r="0" t="0"/>
          <a:stretch/>
        </p:blipFill>
        <p:spPr>
          <a:xfrm>
            <a:off x="3575390" y="5754620"/>
            <a:ext cx="485843" cy="552527"/>
          </a:xfrm>
          <a:prstGeom prst="rect">
            <a:avLst/>
          </a:prstGeom>
          <a:noFill/>
          <a:ln>
            <a:noFill/>
          </a:ln>
        </p:spPr>
      </p:pic>
      <p:pic>
        <p:nvPicPr>
          <p:cNvPr id="162" name="Google Shape;162;p21"/>
          <p:cNvPicPr preferRelativeResize="0"/>
          <p:nvPr/>
        </p:nvPicPr>
        <p:blipFill rotWithShape="1">
          <a:blip r:embed="rId4">
            <a:alphaModFix/>
          </a:blip>
          <a:srcRect b="0" l="0" r="0" t="0"/>
          <a:stretch/>
        </p:blipFill>
        <p:spPr>
          <a:xfrm>
            <a:off x="6139816" y="5754620"/>
            <a:ext cx="381053" cy="600159"/>
          </a:xfrm>
          <a:prstGeom prst="rect">
            <a:avLst/>
          </a:prstGeom>
          <a:noFill/>
          <a:ln>
            <a:noFill/>
          </a:ln>
        </p:spPr>
      </p:pic>
      <p:sp>
        <p:nvSpPr>
          <p:cNvPr id="163" name="Google Shape;163;p21"/>
          <p:cNvSpPr txBox="1"/>
          <p:nvPr/>
        </p:nvSpPr>
        <p:spPr>
          <a:xfrm>
            <a:off x="2485503" y="5846217"/>
            <a:ext cx="121365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triangle</a:t>
            </a:r>
            <a:endParaRPr sz="1800">
              <a:solidFill>
                <a:schemeClr val="lt1"/>
              </a:solidFill>
              <a:latin typeface="Century Gothic"/>
              <a:ea typeface="Century Gothic"/>
              <a:cs typeface="Century Gothic"/>
              <a:sym typeface="Century Gothic"/>
            </a:endParaRPr>
          </a:p>
        </p:txBody>
      </p:sp>
      <p:sp>
        <p:nvSpPr>
          <p:cNvPr id="164" name="Google Shape;164;p21"/>
          <p:cNvSpPr txBox="1"/>
          <p:nvPr/>
        </p:nvSpPr>
        <p:spPr>
          <a:xfrm>
            <a:off x="4958744" y="5840417"/>
            <a:ext cx="118107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wedges</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Goal </a:t>
            </a:r>
            <a:endParaRPr/>
          </a:p>
        </p:txBody>
      </p:sp>
      <p:sp>
        <p:nvSpPr>
          <p:cNvPr id="170" name="Google Shape;170;p2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US"/>
              <a:t>The main goal of this paper is to propose some solutions that are able to predict graph information like (triangle and wedge counting ) with a sample from the huge graph . As an example :</a:t>
            </a:r>
            <a:endParaRPr/>
          </a:p>
          <a:p>
            <a:pPr indent="0" lvl="0" marL="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n-US"/>
              <a:t>GPS achieves high accuracy with &lt; 1% error for triangle and wedge counting, while storing a small fraction of the graph with average update times of a few microseconds per edge. Notably, for a large Twitter graph with more than 260M edges, GPS accurately estimates triangle counts with &lt; 1% error, while storing only 40K edges.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Algorithm and Intuition </a:t>
            </a:r>
            <a:endParaRPr/>
          </a:p>
        </p:txBody>
      </p:sp>
      <p:sp>
        <p:nvSpPr>
          <p:cNvPr id="176" name="Google Shape;176;p2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US"/>
              <a:t>The basic outline and intuition of the proposed framework comprises of two steps. In the first step, we select a small sample of edges</a:t>
            </a:r>
            <a:endParaRPr/>
          </a:p>
          <a:p>
            <a:pPr indent="-342900" lvl="0" marL="342900" rtl="0" algn="l">
              <a:spcBef>
                <a:spcPts val="1000"/>
              </a:spcBef>
              <a:spcAft>
                <a:spcPts val="0"/>
              </a:spcAft>
              <a:buSzPts val="1600"/>
              <a:buChar char="►"/>
            </a:pPr>
            <a:r>
              <a:rPr lang="en-US"/>
              <a:t> from the set of all edges arriving by time t, with m = |Kbt| is the reservoir capacity. The second step allows us to estimate the count of general subgraphs in G regardless of whether they were all sampled. We define the subset indicator of a subset of edges J ⊂ [|K|] by the function,</a:t>
            </a:r>
            <a:endParaRPr/>
          </a:p>
        </p:txBody>
      </p:sp>
      <p:pic>
        <p:nvPicPr>
          <p:cNvPr id="177" name="Google Shape;177;p23"/>
          <p:cNvPicPr preferRelativeResize="0"/>
          <p:nvPr/>
        </p:nvPicPr>
        <p:blipFill rotWithShape="1">
          <a:blip r:embed="rId3">
            <a:alphaModFix/>
          </a:blip>
          <a:srcRect b="0" l="0" r="0" t="0"/>
          <a:stretch/>
        </p:blipFill>
        <p:spPr>
          <a:xfrm>
            <a:off x="9333380" y="2410691"/>
            <a:ext cx="1001233" cy="339549"/>
          </a:xfrm>
          <a:prstGeom prst="rect">
            <a:avLst/>
          </a:prstGeom>
          <a:noFill/>
          <a:ln>
            <a:noFill/>
          </a:ln>
        </p:spPr>
      </p:pic>
      <p:pic>
        <p:nvPicPr>
          <p:cNvPr id="178" name="Google Shape;178;p23"/>
          <p:cNvPicPr preferRelativeResize="0"/>
          <p:nvPr/>
        </p:nvPicPr>
        <p:blipFill rotWithShape="1">
          <a:blip r:embed="rId4">
            <a:alphaModFix/>
          </a:blip>
          <a:srcRect b="0" l="0" r="0" t="0"/>
          <a:stretch/>
        </p:blipFill>
        <p:spPr>
          <a:xfrm>
            <a:off x="7414953" y="2812189"/>
            <a:ext cx="1204904" cy="352474"/>
          </a:xfrm>
          <a:prstGeom prst="rect">
            <a:avLst/>
          </a:prstGeom>
          <a:noFill/>
          <a:ln>
            <a:noFill/>
          </a:ln>
        </p:spPr>
      </p:pic>
      <p:pic>
        <p:nvPicPr>
          <p:cNvPr id="179" name="Google Shape;179;p23"/>
          <p:cNvPicPr preferRelativeResize="0"/>
          <p:nvPr/>
        </p:nvPicPr>
        <p:blipFill rotWithShape="1">
          <a:blip r:embed="rId5">
            <a:alphaModFix/>
          </a:blip>
          <a:srcRect b="0" l="0" r="0" t="0"/>
          <a:stretch/>
        </p:blipFill>
        <p:spPr>
          <a:xfrm>
            <a:off x="4095238" y="4571603"/>
            <a:ext cx="2962688" cy="724001"/>
          </a:xfrm>
          <a:prstGeom prst="rect">
            <a:avLst/>
          </a:prstGeom>
          <a:noFill/>
          <a:ln>
            <a:noFill/>
          </a:ln>
        </p:spPr>
      </p:pic>
      <p:sp>
        <p:nvSpPr>
          <p:cNvPr id="180" name="Google Shape;180;p23"/>
          <p:cNvSpPr txBox="1"/>
          <p:nvPr/>
        </p:nvSpPr>
        <p:spPr>
          <a:xfrm>
            <a:off x="1363287" y="5495274"/>
            <a:ext cx="635923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Thus, SJ,t = 1 if and only if all the edges in J have arrived by time t.</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Concepts used by the a</a:t>
            </a:r>
            <a:r>
              <a:rPr lang="en-US"/>
              <a:t>lgorithms</a:t>
            </a:r>
            <a:endParaRPr/>
          </a:p>
        </p:txBody>
      </p:sp>
      <p:sp>
        <p:nvSpPr>
          <p:cNvPr id="186" name="Google Shape;186;p24"/>
          <p:cNvSpPr txBox="1"/>
          <p:nvPr>
            <p:ph idx="1" type="body"/>
          </p:nvPr>
        </p:nvSpPr>
        <p:spPr>
          <a:xfrm>
            <a:off x="1103312" y="2052918"/>
            <a:ext cx="8946600" cy="4195500"/>
          </a:xfrm>
          <a:prstGeom prst="rect">
            <a:avLst/>
          </a:prstGeom>
        </p:spPr>
        <p:txBody>
          <a:bodyPr anchorCtr="0" anchor="t" bIns="45700" lIns="91425" spcFirstLastPara="1" rIns="91425" wrap="square" tIns="45700">
            <a:noAutofit/>
          </a:bodyPr>
          <a:lstStyle/>
          <a:p>
            <a:pPr indent="-422275" lvl="0" marL="457200" rtl="0" algn="l">
              <a:spcBef>
                <a:spcPts val="1000"/>
              </a:spcBef>
              <a:spcAft>
                <a:spcPts val="0"/>
              </a:spcAft>
              <a:buClr>
                <a:srgbClr val="FFFFFF"/>
              </a:buClr>
              <a:buSzPts val="3050"/>
              <a:buFont typeface="Century Gothic"/>
              <a:buChar char="►"/>
            </a:pPr>
            <a:r>
              <a:rPr lang="en-US" sz="3050"/>
              <a:t>Min Heap</a:t>
            </a:r>
            <a:endParaRPr sz="3050">
              <a:solidFill>
                <a:srgbClr val="FFFFFF"/>
              </a:solidFill>
            </a:endParaRPr>
          </a:p>
          <a:p>
            <a:pPr indent="-422275" lvl="0" marL="457200" rtl="0" algn="l">
              <a:spcBef>
                <a:spcPts val="0"/>
              </a:spcBef>
              <a:spcAft>
                <a:spcPts val="0"/>
              </a:spcAft>
              <a:buClr>
                <a:srgbClr val="FFFFFF"/>
              </a:buClr>
              <a:buSzPts val="3050"/>
              <a:buFont typeface="Century Gothic"/>
              <a:buChar char="►"/>
            </a:pPr>
            <a:r>
              <a:rPr lang="en-US" sz="3050">
                <a:solidFill>
                  <a:srgbClr val="FFFFFF"/>
                </a:solidFill>
              </a:rPr>
              <a:t>Reservoir Sampling</a:t>
            </a:r>
            <a:endParaRPr sz="3050">
              <a:solidFill>
                <a:srgbClr val="FFFFFF"/>
              </a:solidFill>
            </a:endParaRPr>
          </a:p>
          <a:p>
            <a:pPr indent="-422275" lvl="0" marL="457200" rtl="0" algn="l">
              <a:spcBef>
                <a:spcPts val="0"/>
              </a:spcBef>
              <a:spcAft>
                <a:spcPts val="0"/>
              </a:spcAft>
              <a:buClr>
                <a:schemeClr val="lt1"/>
              </a:buClr>
              <a:buSzPts val="3050"/>
              <a:buFont typeface="Century Gothic"/>
              <a:buChar char="►"/>
            </a:pPr>
            <a:r>
              <a:rPr lang="en-US" sz="3050"/>
              <a:t>Martingale formula</a:t>
            </a:r>
            <a:endParaRPr sz="3050">
              <a:solidFill>
                <a:srgbClr val="FFFFFF"/>
              </a:solidFill>
            </a:endParaRPr>
          </a:p>
          <a:p>
            <a:pPr indent="-422275" lvl="0" marL="457200" rtl="0" algn="l">
              <a:spcBef>
                <a:spcPts val="0"/>
              </a:spcBef>
              <a:spcAft>
                <a:spcPts val="0"/>
              </a:spcAft>
              <a:buClr>
                <a:srgbClr val="FFFFFF"/>
              </a:buClr>
              <a:buSzPts val="3050"/>
              <a:buFont typeface="Century Gothic"/>
              <a:buChar char="►"/>
            </a:pPr>
            <a:r>
              <a:rPr lang="en-US" sz="3050">
                <a:solidFill>
                  <a:srgbClr val="FFFFFF"/>
                </a:solidFill>
              </a:rPr>
              <a:t>Horvitz-Thompson estimator</a:t>
            </a:r>
            <a:endParaRPr sz="3050">
              <a:solidFill>
                <a:srgbClr val="FFFFFF"/>
              </a:solidFill>
            </a:endParaRPr>
          </a:p>
          <a:p>
            <a:pPr indent="-422275" lvl="0" marL="457200" rtl="0" algn="l">
              <a:spcBef>
                <a:spcPts val="0"/>
              </a:spcBef>
              <a:spcAft>
                <a:spcPts val="0"/>
              </a:spcAft>
              <a:buClr>
                <a:srgbClr val="FFFFFF"/>
              </a:buClr>
              <a:buSzPts val="3050"/>
              <a:buFont typeface="Century Gothic"/>
              <a:buChar char="►"/>
            </a:pPr>
            <a:r>
              <a:rPr lang="en-US" sz="3050">
                <a:solidFill>
                  <a:srgbClr val="FFFFFF"/>
                </a:solidFill>
              </a:rPr>
              <a:t>Variance and Covariance estimators</a:t>
            </a:r>
            <a:endParaRPr sz="305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lnSpc>
                <a:spcPct val="130000"/>
              </a:lnSpc>
              <a:spcBef>
                <a:spcPts val="0"/>
              </a:spcBef>
              <a:spcAft>
                <a:spcPts val="0"/>
              </a:spcAft>
              <a:buClr>
                <a:schemeClr val="dk1"/>
              </a:buClr>
              <a:buSzPts val="1100"/>
              <a:buFont typeface="Arial"/>
              <a:buNone/>
            </a:pPr>
            <a:r>
              <a:rPr lang="en-US" sz="4150">
                <a:solidFill>
                  <a:schemeClr val="lt1"/>
                </a:solidFill>
              </a:rPr>
              <a:t>Heap (data structure)</a:t>
            </a:r>
            <a:endParaRPr sz="4150">
              <a:solidFill>
                <a:schemeClr val="lt1"/>
              </a:solidFill>
            </a:endParaRPr>
          </a:p>
          <a:p>
            <a:pPr indent="0" lvl="0" marL="0" rtl="0" algn="l">
              <a:spcBef>
                <a:spcPts val="600"/>
              </a:spcBef>
              <a:spcAft>
                <a:spcPts val="0"/>
              </a:spcAft>
              <a:buNone/>
            </a:pPr>
            <a:r>
              <a:t/>
            </a:r>
            <a:endParaRPr>
              <a:solidFill>
                <a:schemeClr val="lt1"/>
              </a:solidFill>
            </a:endParaRPr>
          </a:p>
        </p:txBody>
      </p:sp>
      <p:sp>
        <p:nvSpPr>
          <p:cNvPr id="192" name="Google Shape;192;p25"/>
          <p:cNvSpPr txBox="1"/>
          <p:nvPr>
            <p:ph idx="1" type="body"/>
          </p:nvPr>
        </p:nvSpPr>
        <p:spPr>
          <a:xfrm>
            <a:off x="1103300" y="2052925"/>
            <a:ext cx="6672300" cy="419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150"/>
              <a:t>In </a:t>
            </a:r>
            <a:r>
              <a:rPr lang="en-US" sz="2150">
                <a:uFill>
                  <a:noFill/>
                </a:uFill>
                <a:hlinkClick r:id="rId3"/>
              </a:rPr>
              <a:t>computer science</a:t>
            </a:r>
            <a:r>
              <a:rPr lang="en-US" sz="2150"/>
              <a:t>, a </a:t>
            </a:r>
            <a:r>
              <a:rPr b="1" lang="en-US" sz="2150"/>
              <a:t>heap</a:t>
            </a:r>
            <a:r>
              <a:rPr lang="en-US" sz="2150"/>
              <a:t> is a specialized </a:t>
            </a:r>
            <a:r>
              <a:rPr lang="en-US" sz="2150">
                <a:uFill>
                  <a:noFill/>
                </a:uFill>
                <a:hlinkClick r:id="rId4"/>
              </a:rPr>
              <a:t>tree</a:t>
            </a:r>
            <a:r>
              <a:rPr lang="en-US" sz="2150"/>
              <a:t>-based </a:t>
            </a:r>
            <a:r>
              <a:rPr lang="en-US" sz="2150">
                <a:uFill>
                  <a:noFill/>
                </a:uFill>
                <a:hlinkClick r:id="rId5"/>
              </a:rPr>
              <a:t>data structure</a:t>
            </a:r>
            <a:r>
              <a:rPr lang="en-US" sz="2150"/>
              <a:t> which is essentially an almost complete tree that satisfies the </a:t>
            </a:r>
            <a:r>
              <a:rPr b="1" lang="en-US" sz="2150"/>
              <a:t>heap property</a:t>
            </a:r>
            <a:r>
              <a:rPr lang="en-US" sz="2150"/>
              <a:t>: in a </a:t>
            </a:r>
            <a:r>
              <a:rPr i="1" lang="en-US" sz="2150"/>
              <a:t>max heap</a:t>
            </a:r>
            <a:r>
              <a:rPr lang="en-US" sz="2150"/>
              <a:t>, for any given </a:t>
            </a:r>
            <a:r>
              <a:rPr lang="en-US" sz="2150">
                <a:uFill>
                  <a:noFill/>
                </a:uFill>
                <a:hlinkClick r:id="rId6"/>
              </a:rPr>
              <a:t>node</a:t>
            </a:r>
            <a:r>
              <a:rPr lang="en-US" sz="2150"/>
              <a:t> C, if P is a parent node of C, then the </a:t>
            </a:r>
            <a:r>
              <a:rPr i="1" lang="en-US" sz="2150"/>
              <a:t>key</a:t>
            </a:r>
            <a:r>
              <a:rPr lang="en-US" sz="2150"/>
              <a:t> (the </a:t>
            </a:r>
            <a:r>
              <a:rPr i="1" lang="en-US" sz="2150"/>
              <a:t>value</a:t>
            </a:r>
            <a:r>
              <a:rPr lang="en-US" sz="2150"/>
              <a:t>) of P is greater than or equal to the key of C. In a </a:t>
            </a:r>
            <a:r>
              <a:rPr i="1" lang="en-US" sz="2150"/>
              <a:t>min heap</a:t>
            </a:r>
            <a:r>
              <a:rPr lang="en-US" sz="2150"/>
              <a:t>, the key of P is less than or equal to the key of C. The node at the "top" of the heap (with no parents) is called the </a:t>
            </a:r>
            <a:r>
              <a:rPr i="1" lang="en-US" sz="2150"/>
              <a:t>root</a:t>
            </a:r>
            <a:r>
              <a:rPr lang="en-US" sz="2150"/>
              <a:t> node.</a:t>
            </a:r>
            <a:endParaRPr sz="3100"/>
          </a:p>
        </p:txBody>
      </p:sp>
      <p:pic>
        <p:nvPicPr>
          <p:cNvPr id="193" name="Google Shape;193;p25"/>
          <p:cNvPicPr preferRelativeResize="0"/>
          <p:nvPr/>
        </p:nvPicPr>
        <p:blipFill>
          <a:blip r:embed="rId7">
            <a:alphaModFix/>
          </a:blip>
          <a:stretch>
            <a:fillRect/>
          </a:stretch>
        </p:blipFill>
        <p:spPr>
          <a:xfrm>
            <a:off x="7775601" y="2011000"/>
            <a:ext cx="4173950" cy="309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Reservoir sampling</a:t>
            </a:r>
            <a:endParaRPr/>
          </a:p>
        </p:txBody>
      </p:sp>
      <p:sp>
        <p:nvSpPr>
          <p:cNvPr id="199" name="Google Shape;199;p26"/>
          <p:cNvSpPr txBox="1"/>
          <p:nvPr>
            <p:ph idx="1" type="body"/>
          </p:nvPr>
        </p:nvSpPr>
        <p:spPr>
          <a:xfrm>
            <a:off x="1103312" y="2052918"/>
            <a:ext cx="8946600" cy="4195500"/>
          </a:xfrm>
          <a:prstGeom prst="rect">
            <a:avLst/>
          </a:prstGeom>
        </p:spPr>
        <p:txBody>
          <a:bodyPr anchorCtr="0" anchor="t" bIns="45700" lIns="91425" spcFirstLastPara="1" rIns="91425" wrap="square" tIns="45700">
            <a:noAutofit/>
          </a:bodyPr>
          <a:lstStyle/>
          <a:p>
            <a:pPr indent="457200" lvl="0" marL="0" rtl="0" algn="l">
              <a:spcBef>
                <a:spcPts val="1000"/>
              </a:spcBef>
              <a:spcAft>
                <a:spcPts val="0"/>
              </a:spcAft>
              <a:buNone/>
            </a:pPr>
            <a:r>
              <a:rPr b="1" lang="en-US" sz="2150"/>
              <a:t>Reservoir sampling</a:t>
            </a:r>
            <a:r>
              <a:rPr lang="en-US" sz="2150"/>
              <a:t> is a family of </a:t>
            </a:r>
            <a:r>
              <a:rPr lang="en-US" sz="2150">
                <a:uFill>
                  <a:noFill/>
                </a:uFill>
                <a:hlinkClick r:id="rId3"/>
              </a:rPr>
              <a:t>randomized algorithms</a:t>
            </a:r>
            <a:r>
              <a:rPr lang="en-US" sz="2150"/>
              <a:t> for choosing a </a:t>
            </a:r>
            <a:r>
              <a:rPr lang="en-US" sz="2150">
                <a:uFill>
                  <a:noFill/>
                </a:uFill>
                <a:hlinkClick r:id="rId4"/>
              </a:rPr>
              <a:t>simple random sample</a:t>
            </a:r>
            <a:r>
              <a:rPr lang="en-US" sz="2150"/>
              <a:t>, without replacement, of </a:t>
            </a:r>
            <a:r>
              <a:rPr i="1" lang="en-US" sz="2350"/>
              <a:t>k</a:t>
            </a:r>
            <a:r>
              <a:rPr lang="en-US" sz="2150"/>
              <a:t> items from a population of unknown size </a:t>
            </a:r>
            <a:r>
              <a:rPr i="1" lang="en-US" sz="2350"/>
              <a:t>n</a:t>
            </a:r>
            <a:r>
              <a:rPr lang="en-US" sz="2150"/>
              <a:t> in a single pass over the items. The size of the population </a:t>
            </a:r>
            <a:r>
              <a:rPr i="1" lang="en-US" sz="2350"/>
              <a:t>n</a:t>
            </a:r>
            <a:r>
              <a:rPr lang="en-US" sz="2150"/>
              <a:t> is not known to the algorithm and is typically too large for all </a:t>
            </a:r>
            <a:r>
              <a:rPr i="1" lang="en-US" sz="2350"/>
              <a:t>n</a:t>
            </a:r>
            <a:r>
              <a:rPr lang="en-US" sz="2150"/>
              <a:t> items to fit into </a:t>
            </a:r>
            <a:r>
              <a:rPr lang="en-US" sz="2150">
                <a:uFill>
                  <a:noFill/>
                </a:uFill>
                <a:hlinkClick r:id="rId5"/>
              </a:rPr>
              <a:t>main memory</a:t>
            </a:r>
            <a:r>
              <a:rPr lang="en-US" sz="2150"/>
              <a:t>. The population is revealed to the algorithm over time, and the algorithm cannot look back at previous items. At any point, the current state of the algorithm must permit extraction of a simple random sample without replacement of size </a:t>
            </a:r>
            <a:r>
              <a:rPr i="1" lang="en-US" sz="2350"/>
              <a:t>k</a:t>
            </a:r>
            <a:r>
              <a:rPr lang="en-US" sz="2150"/>
              <a:t> over the part of the population seen so far.</a:t>
            </a:r>
            <a:endParaRPr sz="3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Martingale</a:t>
            </a:r>
            <a:endParaRPr/>
          </a:p>
        </p:txBody>
      </p:sp>
      <p:sp>
        <p:nvSpPr>
          <p:cNvPr id="205" name="Google Shape;205;p27"/>
          <p:cNvSpPr txBox="1"/>
          <p:nvPr>
            <p:ph idx="1" type="body"/>
          </p:nvPr>
        </p:nvSpPr>
        <p:spPr>
          <a:xfrm>
            <a:off x="865421" y="1431275"/>
            <a:ext cx="9030600" cy="4195500"/>
          </a:xfrm>
          <a:prstGeom prst="rect">
            <a:avLst/>
          </a:prstGeom>
          <a:noFill/>
          <a:ln>
            <a:noFill/>
          </a:ln>
        </p:spPr>
        <p:txBody>
          <a:bodyPr anchorCtr="0" anchor="t" bIns="45700" lIns="91425" spcFirstLastPara="1" rIns="91425" wrap="square" tIns="45700">
            <a:noAutofit/>
          </a:bodyPr>
          <a:lstStyle/>
          <a:p>
            <a:pPr indent="457200" lvl="0" marL="0" rtl="0" algn="l">
              <a:spcBef>
                <a:spcPts val="1000"/>
              </a:spcBef>
              <a:spcAft>
                <a:spcPts val="0"/>
              </a:spcAft>
              <a:buNone/>
            </a:pPr>
            <a:r>
              <a:rPr lang="en-US" sz="1550"/>
              <a:t>In probability theory, a martingale is a sequence of random variables (i.e., a stochastic process) for which, at a particular time, the conditional expectation of the next value in the sequence is equal to the present value, regardless of all prior values.</a:t>
            </a:r>
            <a:endParaRPr sz="1550"/>
          </a:p>
          <a:p>
            <a:pPr indent="457200" lvl="0" marL="0" rtl="0" algn="l">
              <a:spcBef>
                <a:spcPts val="1000"/>
              </a:spcBef>
              <a:spcAft>
                <a:spcPts val="0"/>
              </a:spcAft>
              <a:buNone/>
            </a:pPr>
            <a:r>
              <a:rPr lang="en-US" sz="1550"/>
              <a:t>The concept of martingale in probability theory was introduced by </a:t>
            </a:r>
            <a:r>
              <a:rPr lang="en-US" sz="1550">
                <a:uFill>
                  <a:noFill/>
                </a:uFill>
                <a:hlinkClick r:id="rId3"/>
              </a:rPr>
              <a:t>Paul Lévy</a:t>
            </a:r>
            <a:r>
              <a:rPr lang="en-US" sz="1550"/>
              <a:t> in 1934, though he did not name it. The term "martingale" was introduced later by </a:t>
            </a:r>
            <a:r>
              <a:rPr lang="en-US" sz="1550">
                <a:uFill>
                  <a:noFill/>
                </a:uFill>
                <a:hlinkClick r:id="rId4"/>
              </a:rPr>
              <a:t>Ville (1939)</a:t>
            </a:r>
            <a:r>
              <a:rPr lang="en-US" sz="1550"/>
              <a:t>, who also extended the definition to continuous martingales. Much of the original development of the theory was done by </a:t>
            </a:r>
            <a:r>
              <a:rPr lang="en-US" sz="1550">
                <a:uFill>
                  <a:noFill/>
                </a:uFill>
                <a:hlinkClick r:id="rId5"/>
              </a:rPr>
              <a:t>Joseph Leo Doob</a:t>
            </a:r>
            <a:r>
              <a:rPr lang="en-US" sz="1550"/>
              <a:t> among others. Part of the motivation for that work was to show the impossibility of successful betting strategies in games of chance.</a:t>
            </a:r>
            <a:endParaRPr sz="1550"/>
          </a:p>
          <a:p>
            <a:pPr indent="457200" lvl="0" marL="0" rtl="0" algn="l">
              <a:lnSpc>
                <a:spcPct val="115000"/>
              </a:lnSpc>
              <a:spcBef>
                <a:spcPts val="500"/>
              </a:spcBef>
              <a:spcAft>
                <a:spcPts val="0"/>
              </a:spcAft>
              <a:buNone/>
            </a:pPr>
            <a:r>
              <a:rPr lang="en-US" sz="1550"/>
              <a:t>A basic definition of a </a:t>
            </a:r>
            <a:r>
              <a:rPr lang="en-US" sz="1550">
                <a:uFill>
                  <a:noFill/>
                </a:uFill>
                <a:hlinkClick r:id="rId6"/>
              </a:rPr>
              <a:t>discrete-time</a:t>
            </a:r>
            <a:r>
              <a:rPr lang="en-US" sz="1550"/>
              <a:t> </a:t>
            </a:r>
            <a:r>
              <a:rPr b="1" lang="en-US" sz="1550"/>
              <a:t>martingale</a:t>
            </a:r>
            <a:r>
              <a:rPr lang="en-US" sz="1550"/>
              <a:t> is a discrete-time </a:t>
            </a:r>
            <a:r>
              <a:rPr lang="en-US" sz="1550">
                <a:uFill>
                  <a:noFill/>
                </a:uFill>
                <a:hlinkClick r:id="rId7"/>
              </a:rPr>
              <a:t>stochastic process</a:t>
            </a:r>
            <a:r>
              <a:rPr lang="en-US" sz="1550"/>
              <a:t> (i.e., a </a:t>
            </a:r>
            <a:r>
              <a:rPr lang="en-US" sz="1550">
                <a:uFill>
                  <a:noFill/>
                </a:uFill>
                <a:hlinkClick r:id="rId8"/>
              </a:rPr>
              <a:t>sequence</a:t>
            </a:r>
            <a:r>
              <a:rPr lang="en-US" sz="1550"/>
              <a:t> of </a:t>
            </a:r>
            <a:r>
              <a:rPr lang="en-US" sz="1550">
                <a:uFill>
                  <a:noFill/>
                </a:uFill>
                <a:hlinkClick r:id="rId9"/>
              </a:rPr>
              <a:t>random variables</a:t>
            </a:r>
            <a:r>
              <a:rPr lang="en-US" sz="1550"/>
              <a:t>) </a:t>
            </a:r>
            <a:r>
              <a:rPr i="1" lang="en-US" sz="1550"/>
              <a:t>X</a:t>
            </a:r>
            <a:r>
              <a:rPr baseline="-25000" lang="en-US" sz="1900"/>
              <a:t>1</a:t>
            </a:r>
            <a:r>
              <a:rPr lang="en-US" sz="1550"/>
              <a:t>, </a:t>
            </a:r>
            <a:r>
              <a:rPr i="1" lang="en-US" sz="1550"/>
              <a:t>X</a:t>
            </a:r>
            <a:r>
              <a:rPr baseline="-25000" lang="en-US" sz="1900"/>
              <a:t>2</a:t>
            </a:r>
            <a:r>
              <a:rPr lang="en-US" sz="1550"/>
              <a:t>, </a:t>
            </a:r>
            <a:r>
              <a:rPr i="1" lang="en-US" sz="1550"/>
              <a:t>X</a:t>
            </a:r>
            <a:r>
              <a:rPr baseline="-25000" lang="en-US" sz="1900"/>
              <a:t>3</a:t>
            </a:r>
            <a:r>
              <a:rPr lang="en-US" sz="1550"/>
              <a:t>, ... that satisfies for any time </a:t>
            </a:r>
            <a:r>
              <a:rPr i="1" lang="en-US" sz="1550"/>
              <a:t>n</a:t>
            </a:r>
            <a:r>
              <a:rPr lang="en-US" sz="1550"/>
              <a:t>,</a:t>
            </a:r>
            <a:endParaRPr sz="1550"/>
          </a:p>
          <a:p>
            <a:pPr indent="0" lvl="0" marL="0" rtl="0" algn="l">
              <a:lnSpc>
                <a:spcPct val="115000"/>
              </a:lnSpc>
              <a:spcBef>
                <a:spcPts val="500"/>
              </a:spcBef>
              <a:spcAft>
                <a:spcPts val="0"/>
              </a:spcAft>
              <a:buNone/>
            </a:pPr>
            <a:r>
              <a:t/>
            </a:r>
            <a:endParaRPr sz="1550"/>
          </a:p>
          <a:p>
            <a:pPr indent="0" lvl="0" marL="0" rtl="0" algn="l">
              <a:lnSpc>
                <a:spcPct val="115000"/>
              </a:lnSpc>
              <a:spcBef>
                <a:spcPts val="500"/>
              </a:spcBef>
              <a:spcAft>
                <a:spcPts val="0"/>
              </a:spcAft>
              <a:buNone/>
            </a:pPr>
            <a:r>
              <a:t/>
            </a:r>
            <a:endParaRPr sz="1550"/>
          </a:p>
          <a:p>
            <a:pPr indent="0" lvl="0" marL="0" rtl="0" algn="l">
              <a:lnSpc>
                <a:spcPct val="115000"/>
              </a:lnSpc>
              <a:spcBef>
                <a:spcPts val="500"/>
              </a:spcBef>
              <a:spcAft>
                <a:spcPts val="0"/>
              </a:spcAft>
              <a:buNone/>
            </a:pPr>
            <a:r>
              <a:t/>
            </a:r>
            <a:endParaRPr sz="1550"/>
          </a:p>
          <a:p>
            <a:pPr indent="457200" lvl="0" marL="0" rtl="0" algn="l">
              <a:lnSpc>
                <a:spcPct val="115000"/>
              </a:lnSpc>
              <a:spcBef>
                <a:spcPts val="500"/>
              </a:spcBef>
              <a:spcAft>
                <a:spcPts val="0"/>
              </a:spcAft>
              <a:buNone/>
            </a:pPr>
            <a:r>
              <a:rPr lang="en-US" sz="1550"/>
              <a:t>That is, the </a:t>
            </a:r>
            <a:r>
              <a:rPr lang="en-US" sz="1550">
                <a:uFill>
                  <a:noFill/>
                </a:uFill>
                <a:hlinkClick r:id="rId10"/>
              </a:rPr>
              <a:t>conditional expected value</a:t>
            </a:r>
            <a:r>
              <a:rPr lang="en-US" sz="1550"/>
              <a:t> of the next observation, given all the past observations, is equal to the most recent observation.</a:t>
            </a:r>
            <a:endParaRPr sz="1550"/>
          </a:p>
          <a:p>
            <a:pPr indent="0" lvl="0" marL="0" rtl="0" algn="l">
              <a:spcBef>
                <a:spcPts val="1000"/>
              </a:spcBef>
              <a:spcAft>
                <a:spcPts val="0"/>
              </a:spcAft>
              <a:buNone/>
            </a:pPr>
            <a:r>
              <a:t/>
            </a:r>
            <a:endParaRPr sz="1550"/>
          </a:p>
        </p:txBody>
      </p:sp>
      <p:pic>
        <p:nvPicPr>
          <p:cNvPr id="206" name="Google Shape;206;p27"/>
          <p:cNvPicPr preferRelativeResize="0"/>
          <p:nvPr/>
        </p:nvPicPr>
        <p:blipFill>
          <a:blip r:embed="rId11">
            <a:alphaModFix/>
          </a:blip>
          <a:stretch>
            <a:fillRect/>
          </a:stretch>
        </p:blipFill>
        <p:spPr>
          <a:xfrm>
            <a:off x="1040605" y="4463575"/>
            <a:ext cx="2352675" cy="60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