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51A12D-F264-454C-90AA-EDD12487FC2B}">
  <a:tblStyle styleId="{C651A12D-F264-454C-90AA-EDD12487FC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303f3c9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303f3c9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303f3c9b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303f3c9b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303f3c9b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303f3c9b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31414c8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31414c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31414c8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31414c8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31414c8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31414c8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31414c8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31414c8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31414c8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31414c8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31414c89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31414c89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31414c89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31414c89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31414c89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31414c89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31414c8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31414c8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31414c89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31414c89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31414c89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31414c89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31414c89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31414c89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31414c89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31414c89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373737"/>
              </a:buClr>
              <a:buSzPts val="1150"/>
              <a:buFont typeface="Roboto"/>
              <a:buChar char="-"/>
            </a:pPr>
            <a:r>
              <a:rPr lang="en" sz="1150">
                <a:solidFill>
                  <a:srgbClr val="373737"/>
                </a:solidFill>
                <a:highlight>
                  <a:srgbClr val="FFFFFF"/>
                </a:highlight>
                <a:latin typeface="Roboto"/>
                <a:ea typeface="Roboto"/>
                <a:cs typeface="Roboto"/>
                <a:sym typeface="Roboto"/>
              </a:rPr>
              <a:t>Một ứng dụng mang ngôn ngữ thiết kế Monolithic được thiết kế một cách đóng gói</a:t>
            </a:r>
            <a:endParaRPr sz="1150">
              <a:solidFill>
                <a:srgbClr val="373737"/>
              </a:solidFill>
              <a:highlight>
                <a:srgbClr val="FFFFFF"/>
              </a:highlight>
              <a:latin typeface="Roboto"/>
              <a:ea typeface="Roboto"/>
              <a:cs typeface="Roboto"/>
              <a:sym typeface="Roboto"/>
            </a:endParaRPr>
          </a:p>
          <a:p>
            <a:pPr indent="-301625" lvl="0" marL="457200" rtl="0" algn="l">
              <a:spcBef>
                <a:spcPts val="0"/>
              </a:spcBef>
              <a:spcAft>
                <a:spcPts val="0"/>
              </a:spcAft>
              <a:buClr>
                <a:srgbClr val="373737"/>
              </a:buClr>
              <a:buSzPts val="1150"/>
              <a:buFont typeface="Roboto"/>
              <a:buChar char="-"/>
            </a:pPr>
            <a:r>
              <a:rPr lang="en" sz="1150">
                <a:solidFill>
                  <a:srgbClr val="373737"/>
                </a:solidFill>
                <a:highlight>
                  <a:srgbClr val="FFFFFF"/>
                </a:highlight>
                <a:latin typeface="Roboto"/>
                <a:ea typeface="Roboto"/>
                <a:cs typeface="Roboto"/>
                <a:sym typeface="Roboto"/>
              </a:rPr>
              <a:t>Cách thiết kế Monolithic có thể giúp người sử dụng thực hiện công việc hoàn chỉnh từ đầu đến cuối, chứ không phải là các bộ phận của riêng lẻ một hệ thống ứng dụng lớn hơn hoạt động cùng nhau.</a:t>
            </a:r>
            <a:endParaRPr sz="1150">
              <a:solidFill>
                <a:srgbClr val="373737"/>
              </a:solidFill>
              <a:highlight>
                <a:srgbClr val="FFFFFF"/>
              </a:highlight>
              <a:latin typeface="Roboto"/>
              <a:ea typeface="Roboto"/>
              <a:cs typeface="Roboto"/>
              <a:sym typeface="Roboto"/>
            </a:endParaRPr>
          </a:p>
          <a:p>
            <a:pPr indent="-301625" lvl="0" marL="457200" rtl="0" algn="l">
              <a:spcBef>
                <a:spcPts val="0"/>
              </a:spcBef>
              <a:spcAft>
                <a:spcPts val="0"/>
              </a:spcAft>
              <a:buClr>
                <a:srgbClr val="373737"/>
              </a:buClr>
              <a:buSzPts val="1150"/>
              <a:buFont typeface="Roboto"/>
              <a:buChar char="-"/>
            </a:pPr>
            <a:r>
              <a:rPr lang="en" sz="1150">
                <a:solidFill>
                  <a:srgbClr val="373737"/>
                </a:solidFill>
                <a:highlight>
                  <a:srgbClr val="FFFFFF"/>
                </a:highlight>
                <a:latin typeface="Roboto"/>
                <a:ea typeface="Roboto"/>
                <a:cs typeface="Roboto"/>
                <a:sym typeface="Roboto"/>
              </a:rPr>
              <a:t>Trong kỹ thuật phần mềm, một ứng dụng mang ngôn ngữ thiết kế Monolithic mô tả một phần mềm được thiết kế mà không có mô đun. Mô đun là cần thiết vì nó hỗ trợ tái sử dụng các bộ phận của logic ứng dụng và cũng tạo điều kiện bảo trì bằng cách cho phép sửa chữa hoặc thay thế các bộ phận của ứng dụng mà không yêu cầu phải thay thế toàn phần.</a:t>
            </a:r>
            <a:endParaRPr sz="1150">
              <a:solidFill>
                <a:srgbClr val="373737"/>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Nhìn vào hình minh họa chúng ta có thể thấy ứng dụng mang tính đóng gói, tùy vào ngôn ngữ lập trình, và framework sử dụng. Giả sử nếu bạn sử dụng framework spring framework của java sẽ được đóng gói thành file .jar và được thực thi bằng spring boot, còn nếu bạn sử dụng nodejs thì ứng dụng sẽ đóng gói thành module. Ứng dụng kiểu này cực kì khá phổ biến vì tính dễ triển khai, chỉ cần lập trình viên sử dụng 1 framework nào đó là có thể sử dụng được rồi. Lấy ví dụ bạn cần 1 framework php hổ trợ webservice, upload ảnh, hổ trợ luôn template html,... thì yii2, laravel sẽ giúp bạn, còn nodejs thì sails.js,...Rõ ràng kiến trúc 1 khối dễ dàng triễn khai phải không ? còn nữa khi thực thi kiến trúc 1 khối cũng rất dễ dàng. Nếu yii trong môi trường develop chỉ cần chạy command line yii serve web/backend , còn các ứng dụng nodejs npm start là xong mọi thứ :))). Quay lại hình minh họa bạn có thể thấy Webui cho desktop cũng phát triễn trong khối đó, web ui mobile cũng vậy, api, media data đều sử dụng chung một khối thì điều gì sẽ xảy ra tiếp theo ???, đáp án sẽ thử phân tích trong slide tiếp theo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03f3c9b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03f3c9b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303f3c9b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303f3c9b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03f3c9b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03f3c9b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03f3c9b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03f3c9b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303f3c9b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303f3c9b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98100" y="1775226"/>
            <a:ext cx="8222100" cy="11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MicroServices Architecture &amp; Nodejs</a:t>
            </a:r>
            <a:endParaRPr/>
          </a:p>
        </p:txBody>
      </p:sp>
      <p:sp>
        <p:nvSpPr>
          <p:cNvPr id="129" name="Google Shape;129;p13"/>
          <p:cNvSpPr txBox="1"/>
          <p:nvPr>
            <p:ph idx="1" type="subTitle"/>
          </p:nvPr>
        </p:nvSpPr>
        <p:spPr>
          <a:xfrm>
            <a:off x="598100" y="2917916"/>
            <a:ext cx="8222100" cy="1010700"/>
          </a:xfrm>
          <a:prstGeom prst="rect">
            <a:avLst/>
          </a:prstGeom>
        </p:spPr>
        <p:txBody>
          <a:bodyPr anchorCtr="0" anchor="t" bIns="91425" lIns="91425" spcFirstLastPara="1" rIns="91425" wrap="square" tIns="91425">
            <a:noAutofit/>
          </a:bodyPr>
          <a:lstStyle/>
          <a:p>
            <a:pPr indent="0" lvl="0" marL="2743200" rtl="0" algn="l">
              <a:lnSpc>
                <a:spcPct val="150000"/>
              </a:lnSpc>
              <a:spcBef>
                <a:spcPts val="0"/>
              </a:spcBef>
              <a:spcAft>
                <a:spcPts val="0"/>
              </a:spcAft>
              <a:buNone/>
            </a:pPr>
            <a:r>
              <a:rPr lang="en" sz="1800">
                <a:latin typeface="Lato"/>
                <a:ea typeface="Lato"/>
                <a:cs typeface="Lato"/>
                <a:sym typeface="Lato"/>
              </a:rPr>
              <a:t>   Actor: Le Van Thuan</a:t>
            </a:r>
            <a:endParaRPr sz="1800">
              <a:latin typeface="Lato"/>
              <a:ea typeface="Lato"/>
              <a:cs typeface="Lato"/>
              <a:sym typeface="Lato"/>
            </a:endParaRPr>
          </a:p>
          <a:p>
            <a:pPr indent="0" lvl="0" marL="0" rtl="0" algn="ctr">
              <a:lnSpc>
                <a:spcPct val="150000"/>
              </a:lnSpc>
              <a:spcBef>
                <a:spcPts val="0"/>
              </a:spcBef>
              <a:spcAft>
                <a:spcPts val="0"/>
              </a:spcAft>
              <a:buNone/>
            </a:pPr>
            <a:r>
              <a:rPr lang="en" sz="1800">
                <a:latin typeface="Lato"/>
                <a:ea typeface="Lato"/>
                <a:cs typeface="Lato"/>
                <a:sym typeface="Lato"/>
              </a:rPr>
              <a:t>Company: RIKKEISOFT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0" y="250000"/>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Tìm giải pháp</a:t>
            </a:r>
            <a:r>
              <a:rPr b="1" lang="en" sz="2400"/>
              <a:t>?</a:t>
            </a:r>
            <a:endParaRPr b="1" sz="2400"/>
          </a:p>
        </p:txBody>
      </p:sp>
      <p:sp>
        <p:nvSpPr>
          <p:cNvPr id="202" name="Google Shape;202;p22"/>
          <p:cNvSpPr txBox="1"/>
          <p:nvPr/>
        </p:nvSpPr>
        <p:spPr>
          <a:xfrm>
            <a:off x="605625" y="857800"/>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Memcached data, tối ưu câu lệnh sql ?</a:t>
            </a:r>
            <a:endParaRPr>
              <a:solidFill>
                <a:srgbClr val="0000FF"/>
              </a:solidFill>
            </a:endParaRPr>
          </a:p>
        </p:txBody>
      </p:sp>
      <p:sp>
        <p:nvSpPr>
          <p:cNvPr id="203" name="Google Shape;203;p22"/>
          <p:cNvSpPr txBox="1"/>
          <p:nvPr/>
        </p:nvSpPr>
        <p:spPr>
          <a:xfrm>
            <a:off x="849725" y="1274575"/>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Memcached chỉ giải quyết giảm lượng truy vấn db nhưng không giải quyết được lượng xử lý của một khối ứng dụng</a:t>
            </a:r>
            <a:endParaRPr sz="1200"/>
          </a:p>
        </p:txBody>
      </p:sp>
      <p:sp>
        <p:nvSpPr>
          <p:cNvPr id="204" name="Google Shape;204;p22"/>
          <p:cNvSpPr txBox="1"/>
          <p:nvPr/>
        </p:nvSpPr>
        <p:spPr>
          <a:xfrm>
            <a:off x="671400" y="2226400"/>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Gzip response, nén media data</a:t>
            </a:r>
            <a:r>
              <a:rPr lang="en">
                <a:solidFill>
                  <a:srgbClr val="0000FF"/>
                </a:solidFill>
              </a:rPr>
              <a:t> ?</a:t>
            </a:r>
            <a:endParaRPr>
              <a:solidFill>
                <a:srgbClr val="0000FF"/>
              </a:solidFill>
            </a:endParaRPr>
          </a:p>
        </p:txBody>
      </p:sp>
      <p:sp>
        <p:nvSpPr>
          <p:cNvPr id="205" name="Google Shape;205;p22"/>
          <p:cNvSpPr txBox="1"/>
          <p:nvPr/>
        </p:nvSpPr>
        <p:spPr>
          <a:xfrm>
            <a:off x="911750" y="2637700"/>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Gzip response chỉ nén kiểu dữ liệu trã về</a:t>
            </a:r>
            <a:endParaRPr sz="1200"/>
          </a:p>
        </p:txBody>
      </p:sp>
      <p:sp>
        <p:nvSpPr>
          <p:cNvPr id="206" name="Google Shape;206;p22"/>
          <p:cNvSpPr txBox="1"/>
          <p:nvPr/>
        </p:nvSpPr>
        <p:spPr>
          <a:xfrm>
            <a:off x="911750" y="3058950"/>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Nén media data chỉ cải thiện 1 chút load file phía client user.</a:t>
            </a:r>
            <a:endParaRPr sz="1200"/>
          </a:p>
        </p:txBody>
      </p:sp>
      <p:sp>
        <p:nvSpPr>
          <p:cNvPr id="207" name="Google Shape;207;p22"/>
          <p:cNvSpPr txBox="1"/>
          <p:nvPr/>
        </p:nvSpPr>
        <p:spPr>
          <a:xfrm>
            <a:off x="849725" y="1750475"/>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Tối ưu sql giúp truy vấn nhanh hơn, giảm thiếu bộ nhớ chứ không giải quyết được bài toán trên</a:t>
            </a:r>
            <a:endParaRPr sz="1200"/>
          </a:p>
        </p:txBody>
      </p:sp>
      <p:sp>
        <p:nvSpPr>
          <p:cNvPr id="208" name="Google Shape;208;p22"/>
          <p:cNvSpPr txBox="1"/>
          <p:nvPr/>
        </p:nvSpPr>
        <p:spPr>
          <a:xfrm>
            <a:off x="769550" y="3418350"/>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Tìm dev có nhiều năm kinh nghiệm để giải quyết bài toán trên ?</a:t>
            </a:r>
            <a:endParaRPr>
              <a:solidFill>
                <a:srgbClr val="0000FF"/>
              </a:solidFill>
            </a:endParaRPr>
          </a:p>
        </p:txBody>
      </p:sp>
      <p:sp>
        <p:nvSpPr>
          <p:cNvPr id="209" name="Google Shape;209;p22"/>
          <p:cNvSpPr txBox="1"/>
          <p:nvPr/>
        </p:nvSpPr>
        <p:spPr>
          <a:xfrm>
            <a:off x="911750" y="3916425"/>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Khó có thể tìm 1 dev có thể am hiểu hết nghiệp vụ và code của hệ thống và đủ khả năng giải quyết vấn đề performance của 1 ứng dụng monolithic</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3"/>
          <p:cNvPicPr preferRelativeResize="0"/>
          <p:nvPr/>
        </p:nvPicPr>
        <p:blipFill>
          <a:blip r:embed="rId3">
            <a:alphaModFix/>
          </a:blip>
          <a:stretch>
            <a:fillRect/>
          </a:stretch>
        </p:blipFill>
        <p:spPr>
          <a:xfrm>
            <a:off x="2556950" y="1535425"/>
            <a:ext cx="3810000" cy="2857500"/>
          </a:xfrm>
          <a:prstGeom prst="rect">
            <a:avLst/>
          </a:prstGeom>
          <a:noFill/>
          <a:ln>
            <a:noFill/>
          </a:ln>
        </p:spPr>
      </p:pic>
      <p:sp>
        <p:nvSpPr>
          <p:cNvPr id="215" name="Google Shape;215;p23"/>
          <p:cNvSpPr txBox="1"/>
          <p:nvPr>
            <p:ph type="title"/>
          </p:nvPr>
        </p:nvSpPr>
        <p:spPr>
          <a:xfrm>
            <a:off x="442950" y="665825"/>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 Giải pháp với microservices architecture</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0" y="250000"/>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Microservices architecture là gì</a:t>
            </a:r>
            <a:r>
              <a:rPr b="1" lang="en" sz="2400"/>
              <a:t>?</a:t>
            </a:r>
            <a:endParaRPr b="1" sz="2400"/>
          </a:p>
        </p:txBody>
      </p:sp>
      <p:sp>
        <p:nvSpPr>
          <p:cNvPr id="221" name="Google Shape;221;p24"/>
          <p:cNvSpPr txBox="1"/>
          <p:nvPr/>
        </p:nvSpPr>
        <p:spPr>
          <a:xfrm>
            <a:off x="544500" y="801300"/>
            <a:ext cx="7521900" cy="354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Trong giới phần mềm được gọi là kiến trúc của nhiều dịch vụ nhỏ. Kh</a:t>
            </a:r>
            <a:r>
              <a:rPr lang="en"/>
              <a:t>ối các tính năng được module hóa thành một service. Các module service này sẽ chạy độc lập với nhau mà không cần phải phụ thuộc vào bất kỳ module service nào khác. </a:t>
            </a:r>
            <a:endParaRPr/>
          </a:p>
          <a:p>
            <a:pPr indent="0" lvl="0" marL="0" rtl="0" algn="l">
              <a:lnSpc>
                <a:spcPct val="150000"/>
              </a:lnSpc>
              <a:spcBef>
                <a:spcPts val="0"/>
              </a:spcBef>
              <a:spcAft>
                <a:spcPts val="0"/>
              </a:spcAft>
              <a:buNone/>
            </a:pPr>
            <a:r>
              <a:rPr lang="en"/>
              <a:t>Các service được giao tiếp với nhau chủ yếu dựa trên api gateway.</a:t>
            </a:r>
            <a:endParaRPr/>
          </a:p>
          <a:p>
            <a:pPr indent="0" lvl="0" marL="0" rtl="0" algn="l">
              <a:lnSpc>
                <a:spcPct val="150000"/>
              </a:lnSpc>
              <a:spcBef>
                <a:spcPts val="0"/>
              </a:spcBef>
              <a:spcAft>
                <a:spcPts val="0"/>
              </a:spcAft>
              <a:buNone/>
            </a:pPr>
            <a:r>
              <a:rPr lang="en"/>
              <a:t>Microservices cũng có thể gọi là hệ thống phân tán(distributed system)</a:t>
            </a:r>
            <a:endParaRPr/>
          </a:p>
          <a:p>
            <a:pPr indent="0" lvl="0" marL="0" rtl="0" algn="l">
              <a:lnSpc>
                <a:spcPct val="150000"/>
              </a:lnSpc>
              <a:spcBef>
                <a:spcPts val="0"/>
              </a:spcBef>
              <a:spcAft>
                <a:spcPts val="0"/>
              </a:spcAft>
              <a:buNone/>
            </a:pPr>
            <a:r>
              <a:rPr lang="en"/>
              <a:t>Mỗi microservices:</a:t>
            </a:r>
            <a:endParaRPr/>
          </a:p>
          <a:p>
            <a:pPr indent="-317500" lvl="0" marL="457200" rtl="0" algn="l">
              <a:lnSpc>
                <a:spcPct val="150000"/>
              </a:lnSpc>
              <a:spcBef>
                <a:spcPts val="0"/>
              </a:spcBef>
              <a:spcAft>
                <a:spcPts val="0"/>
              </a:spcAft>
              <a:buSzPts val="1400"/>
              <a:buChar char="●"/>
            </a:pPr>
            <a:r>
              <a:rPr lang="en"/>
              <a:t> Có thể triễn khai bất kỳ ngôn ngữ lập trình nào, mỗi microservices có thể phân thành nhiều ngôn ngữ thiết kế khác nhau.</a:t>
            </a:r>
            <a:endParaRPr/>
          </a:p>
          <a:p>
            <a:pPr indent="-317500" lvl="0" marL="457200" rtl="0" algn="l">
              <a:lnSpc>
                <a:spcPct val="150000"/>
              </a:lnSpc>
              <a:spcBef>
                <a:spcPts val="0"/>
              </a:spcBef>
              <a:spcAft>
                <a:spcPts val="0"/>
              </a:spcAft>
              <a:buSzPts val="1400"/>
              <a:buChar char="●"/>
            </a:pPr>
            <a:r>
              <a:rPr lang="en"/>
              <a:t>Có thể triễn khai và thay thế một cách độc lập</a:t>
            </a:r>
            <a:endParaRPr/>
          </a:p>
          <a:p>
            <a:pPr indent="-317500" lvl="0" marL="457200" rtl="0" algn="l">
              <a:lnSpc>
                <a:spcPct val="150000"/>
              </a:lnSpc>
              <a:spcBef>
                <a:spcPts val="0"/>
              </a:spcBef>
              <a:spcAft>
                <a:spcPts val="0"/>
              </a:spcAft>
              <a:buSzPts val="1400"/>
              <a:buChar char="●"/>
            </a:pPr>
            <a:r>
              <a:rPr lang="en"/>
              <a:t>Có thể sử dụng các nền tảng database khác nhau.</a:t>
            </a:r>
            <a:endParaRPr/>
          </a:p>
          <a:p>
            <a:pPr indent="0" lvl="0" marL="0" rtl="0" algn="l">
              <a:lnSpc>
                <a:spcPct val="150000"/>
              </a:lnSpc>
              <a:spcBef>
                <a:spcPts val="0"/>
              </a:spcBef>
              <a:spcAft>
                <a:spcPts val="0"/>
              </a:spcAft>
              <a:buNone/>
            </a:pPr>
            <a:r>
              <a:rPr lang="en"/>
              <a:t>Ngày nay, các công ty lớn như netflix, amazon, ebay đều đang áp dụng kiến trúc microservice làm kiến trúc chính của họ</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5"/>
          <p:cNvPicPr preferRelativeResize="0"/>
          <p:nvPr/>
        </p:nvPicPr>
        <p:blipFill>
          <a:blip r:embed="rId3">
            <a:alphaModFix/>
          </a:blip>
          <a:stretch>
            <a:fillRect/>
          </a:stretch>
        </p:blipFill>
        <p:spPr>
          <a:xfrm>
            <a:off x="358900" y="1310975"/>
            <a:ext cx="4925400" cy="2803200"/>
          </a:xfrm>
          <a:prstGeom prst="rect">
            <a:avLst/>
          </a:prstGeom>
          <a:noFill/>
          <a:ln>
            <a:noFill/>
          </a:ln>
        </p:spPr>
      </p:pic>
      <p:sp>
        <p:nvSpPr>
          <p:cNvPr id="227" name="Google Shape;227;p25"/>
          <p:cNvSpPr txBox="1"/>
          <p:nvPr/>
        </p:nvSpPr>
        <p:spPr>
          <a:xfrm>
            <a:off x="5659725" y="1248325"/>
            <a:ext cx="3031800" cy="27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“Monolithic and microservices are not a simple binary choice. </a:t>
            </a:r>
            <a:endParaRPr b="1">
              <a:solidFill>
                <a:srgbClr val="073763"/>
              </a:solidFill>
            </a:endParaRPr>
          </a:p>
          <a:p>
            <a:pPr indent="0" lvl="0" marL="0" rtl="0" algn="l">
              <a:spcBef>
                <a:spcPts val="0"/>
              </a:spcBef>
              <a:spcAft>
                <a:spcPts val="0"/>
              </a:spcAft>
              <a:buNone/>
            </a:pPr>
            <a:r>
              <a:t/>
            </a:r>
            <a:endParaRPr b="1">
              <a:solidFill>
                <a:srgbClr val="073763"/>
              </a:solidFill>
            </a:endParaRPr>
          </a:p>
          <a:p>
            <a:pPr indent="0" lvl="0" marL="0" rtl="0" algn="l">
              <a:spcBef>
                <a:spcPts val="0"/>
              </a:spcBef>
              <a:spcAft>
                <a:spcPts val="0"/>
              </a:spcAft>
              <a:buNone/>
            </a:pPr>
            <a:r>
              <a:rPr b="1" lang="en">
                <a:solidFill>
                  <a:srgbClr val="073763"/>
                </a:solidFill>
              </a:rPr>
              <a:t>Both are fuzzy definitions that mean many systems would lie in a </a:t>
            </a:r>
            <a:endParaRPr b="1">
              <a:solidFill>
                <a:srgbClr val="073763"/>
              </a:solidFill>
            </a:endParaRPr>
          </a:p>
          <a:p>
            <a:pPr indent="0" lvl="0" marL="0" rtl="0" algn="l">
              <a:spcBef>
                <a:spcPts val="0"/>
              </a:spcBef>
              <a:spcAft>
                <a:spcPts val="0"/>
              </a:spcAft>
              <a:buNone/>
            </a:pPr>
            <a:r>
              <a:rPr b="1" lang="en">
                <a:solidFill>
                  <a:srgbClr val="073763"/>
                </a:solidFill>
              </a:rPr>
              <a:t>blurred boundary area among the two”</a:t>
            </a:r>
            <a:endParaRPr b="1">
              <a:solidFill>
                <a:srgbClr val="073763"/>
              </a:solidFill>
            </a:endParaRPr>
          </a:p>
          <a:p>
            <a:pPr indent="0" lvl="0" marL="0" rtl="0" algn="l">
              <a:spcBef>
                <a:spcPts val="0"/>
              </a:spcBef>
              <a:spcAft>
                <a:spcPts val="0"/>
              </a:spcAft>
              <a:buNone/>
            </a:pPr>
            <a:r>
              <a:t/>
            </a:r>
            <a:endParaRPr>
              <a:solidFill>
                <a:srgbClr val="073763"/>
              </a:solidFill>
            </a:endParaRPr>
          </a:p>
          <a:p>
            <a:pPr indent="-317500" lvl="0" marL="457200" rtl="0" algn="l">
              <a:spcBef>
                <a:spcPts val="0"/>
              </a:spcBef>
              <a:spcAft>
                <a:spcPts val="0"/>
              </a:spcAft>
              <a:buClr>
                <a:srgbClr val="073763"/>
              </a:buClr>
              <a:buSzPts val="1400"/>
              <a:buChar char="-"/>
            </a:pPr>
            <a:r>
              <a:rPr b="1" lang="en">
                <a:solidFill>
                  <a:srgbClr val="073763"/>
                </a:solidFill>
              </a:rPr>
              <a:t>Martin Fowler</a:t>
            </a:r>
            <a:endParaRPr b="1">
              <a:solidFill>
                <a:srgbClr val="073763"/>
              </a:solidFill>
            </a:endParaRPr>
          </a:p>
          <a:p>
            <a:pPr indent="0" lvl="0" marL="0" rtl="0" algn="l">
              <a:spcBef>
                <a:spcPts val="0"/>
              </a:spcBef>
              <a:spcAft>
                <a:spcPts val="0"/>
              </a:spcAft>
              <a:buNone/>
            </a:pPr>
            <a:r>
              <a:rPr lang="en">
                <a:solidFill>
                  <a:srgbClr val="073763"/>
                </a:solidFill>
              </a:rPr>
              <a:t>	https://martinfowler.com/</a:t>
            </a:r>
            <a:endParaRPr>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0" y="250000"/>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Lợi ích khi sử dụng m</a:t>
            </a:r>
            <a:r>
              <a:rPr b="1" lang="en" sz="2400"/>
              <a:t>icroservices architecture ?</a:t>
            </a:r>
            <a:endParaRPr b="1" sz="2400"/>
          </a:p>
        </p:txBody>
      </p:sp>
      <p:sp>
        <p:nvSpPr>
          <p:cNvPr id="233" name="Google Shape;233;p26"/>
          <p:cNvSpPr txBox="1"/>
          <p:nvPr/>
        </p:nvSpPr>
        <p:spPr>
          <a:xfrm>
            <a:off x="739050" y="980350"/>
            <a:ext cx="6607800" cy="296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Hiệu suất cao nhờ việc sử dụng tính ghép nối các service với nhau.</a:t>
            </a:r>
            <a:endParaRPr/>
          </a:p>
          <a:p>
            <a:pPr indent="-317500" lvl="0" marL="457200" rtl="0" algn="l">
              <a:lnSpc>
                <a:spcPct val="150000"/>
              </a:lnSpc>
              <a:spcBef>
                <a:spcPts val="0"/>
              </a:spcBef>
              <a:spcAft>
                <a:spcPts val="0"/>
              </a:spcAft>
              <a:buSzPts val="1400"/>
              <a:buChar char="●"/>
            </a:pPr>
            <a:r>
              <a:rPr lang="en"/>
              <a:t>Kiến trúc microservices rất dễ nâng cấp, phát triễn và xử lý lỗi và viết test dễ dàng.</a:t>
            </a:r>
            <a:endParaRPr/>
          </a:p>
          <a:p>
            <a:pPr indent="-317500" lvl="0" marL="457200" rtl="0" algn="l">
              <a:lnSpc>
                <a:spcPct val="150000"/>
              </a:lnSpc>
              <a:spcBef>
                <a:spcPts val="0"/>
              </a:spcBef>
              <a:spcAft>
                <a:spcPts val="0"/>
              </a:spcAft>
              <a:buSzPts val="1400"/>
              <a:buChar char="●"/>
            </a:pPr>
            <a:r>
              <a:rPr lang="en"/>
              <a:t>Mỗi service có thể dễ dàng nhân bản dựa trên 1 service có sẳn.</a:t>
            </a:r>
            <a:endParaRPr/>
          </a:p>
          <a:p>
            <a:pPr indent="-317500" lvl="0" marL="457200" rtl="0" algn="l">
              <a:lnSpc>
                <a:spcPct val="150000"/>
              </a:lnSpc>
              <a:spcBef>
                <a:spcPts val="0"/>
              </a:spcBef>
              <a:spcAft>
                <a:spcPts val="0"/>
              </a:spcAft>
              <a:buSzPts val="1400"/>
              <a:buChar char="●"/>
            </a:pPr>
            <a:r>
              <a:rPr lang="en"/>
              <a:t>Mỗi service có thể sử dụng ngôn ngữ lập trình riêng biệt.</a:t>
            </a:r>
            <a:endParaRPr/>
          </a:p>
          <a:p>
            <a:pPr indent="-317500" lvl="0" marL="457200" rtl="0" algn="l">
              <a:lnSpc>
                <a:spcPct val="150000"/>
              </a:lnSpc>
              <a:spcBef>
                <a:spcPts val="0"/>
              </a:spcBef>
              <a:spcAft>
                <a:spcPts val="0"/>
              </a:spcAft>
              <a:buSzPts val="1400"/>
              <a:buChar char="●"/>
            </a:pPr>
            <a:r>
              <a:rPr lang="en"/>
              <a:t>Microservices giúp thể hiện rành rạch khối các chức năng.</a:t>
            </a:r>
            <a:endParaRPr/>
          </a:p>
          <a:p>
            <a:pPr indent="-317500" lvl="0" marL="457200" rtl="0" algn="l">
              <a:lnSpc>
                <a:spcPct val="150000"/>
              </a:lnSpc>
              <a:spcBef>
                <a:spcPts val="0"/>
              </a:spcBef>
              <a:spcAft>
                <a:spcPts val="0"/>
              </a:spcAft>
              <a:buSzPts val="1400"/>
              <a:buChar char="●"/>
            </a:pPr>
            <a:r>
              <a:rPr lang="en"/>
              <a:t>Mỗi service có thể sử dụng các nền tảng database khác nhau.</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0" y="250000"/>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Nhược điểm</a:t>
            </a:r>
            <a:r>
              <a:rPr b="1" lang="en" sz="2400"/>
              <a:t> khi sử dụng microservices architecture ?</a:t>
            </a:r>
            <a:endParaRPr b="1" sz="2400"/>
          </a:p>
        </p:txBody>
      </p:sp>
      <p:sp>
        <p:nvSpPr>
          <p:cNvPr id="239" name="Google Shape;239;p27"/>
          <p:cNvSpPr txBox="1"/>
          <p:nvPr/>
        </p:nvSpPr>
        <p:spPr>
          <a:xfrm>
            <a:off x="739050" y="980350"/>
            <a:ext cx="6607800" cy="296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Mỗi service sử dụng một database riêng, nên việc đồng nhất dữ liệu rất phức tạp. </a:t>
            </a:r>
            <a:endParaRPr/>
          </a:p>
          <a:p>
            <a:pPr indent="-317500" lvl="0" marL="457200" rtl="0" algn="l">
              <a:lnSpc>
                <a:spcPct val="150000"/>
              </a:lnSpc>
              <a:spcBef>
                <a:spcPts val="0"/>
              </a:spcBef>
              <a:spcAft>
                <a:spcPts val="0"/>
              </a:spcAft>
              <a:buSzPts val="1400"/>
              <a:buChar char="●"/>
            </a:pPr>
            <a:r>
              <a:rPr lang="en"/>
              <a:t>Mỗi service chạy trên một nền tảng khác nhau phải đảm bảo tính cân bằng tải và ổn định.</a:t>
            </a:r>
            <a:endParaRPr/>
          </a:p>
          <a:p>
            <a:pPr indent="-317500" lvl="0" marL="457200" rtl="0" algn="l">
              <a:lnSpc>
                <a:spcPct val="150000"/>
              </a:lnSpc>
              <a:spcBef>
                <a:spcPts val="0"/>
              </a:spcBef>
              <a:spcAft>
                <a:spcPts val="0"/>
              </a:spcAft>
              <a:buSzPts val="1400"/>
              <a:buChar char="●"/>
            </a:pPr>
            <a:r>
              <a:rPr lang="en"/>
              <a:t>Xây dựng một kiến trúc microservices không đơn giản, cần có developer có kinh nghiệm và năng lực để triễn khai các module service, ngoài ra microservices thường được xây dựng kết hợp ci deployment cần phải có đội ngũ devops.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0" y="250000"/>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Làm thế nào để triễn khai</a:t>
            </a:r>
            <a:r>
              <a:rPr b="1" lang="en" sz="2400"/>
              <a:t> microservices architecture ?</a:t>
            </a:r>
            <a:endParaRPr b="1" sz="2400"/>
          </a:p>
        </p:txBody>
      </p:sp>
      <p:sp>
        <p:nvSpPr>
          <p:cNvPr id="245" name="Google Shape;245;p28"/>
          <p:cNvSpPr txBox="1"/>
          <p:nvPr/>
        </p:nvSpPr>
        <p:spPr>
          <a:xfrm>
            <a:off x="775400" y="1076950"/>
            <a:ext cx="7133700" cy="3282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Ngôn ngữ thiết kế, không quan trọng ngôn ngữ thiết kế bạn có thể chọn bất kỳ ngôn ngữ nào.</a:t>
            </a:r>
            <a:endParaRPr/>
          </a:p>
          <a:p>
            <a:pPr indent="-317500" lvl="0" marL="457200" rtl="0" algn="l">
              <a:lnSpc>
                <a:spcPct val="150000"/>
              </a:lnSpc>
              <a:spcBef>
                <a:spcPts val="0"/>
              </a:spcBef>
              <a:spcAft>
                <a:spcPts val="0"/>
              </a:spcAft>
              <a:buSzPts val="1400"/>
              <a:buChar char="●"/>
            </a:pPr>
            <a:r>
              <a:rPr lang="en"/>
              <a:t>Database, cũng giống như ngôn ngữ thiết kế có thể sử dụng bất kỳ nền tảng database.</a:t>
            </a:r>
            <a:endParaRPr/>
          </a:p>
          <a:p>
            <a:pPr indent="-317500" lvl="0" marL="457200" rtl="0" algn="l">
              <a:lnSpc>
                <a:spcPct val="150000"/>
              </a:lnSpc>
              <a:spcBef>
                <a:spcPts val="0"/>
              </a:spcBef>
              <a:spcAft>
                <a:spcPts val="0"/>
              </a:spcAft>
              <a:buSzPts val="1400"/>
              <a:buChar char="●"/>
            </a:pPr>
            <a:r>
              <a:rPr lang="en"/>
              <a:t>Docker(bạn có thể sử dụng docker để dễ dàng triễn khái các service, docker không bắt buộc sử dụng nhưng nó được sử dụng cho microservices rất phổ biến hiện nay) </a:t>
            </a:r>
            <a:endParaRPr/>
          </a:p>
          <a:p>
            <a:pPr indent="-317500" lvl="0" marL="457200" rtl="0" algn="l">
              <a:lnSpc>
                <a:spcPct val="150000"/>
              </a:lnSpc>
              <a:spcBef>
                <a:spcPts val="0"/>
              </a:spcBef>
              <a:spcAft>
                <a:spcPts val="0"/>
              </a:spcAft>
              <a:buSzPts val="1400"/>
              <a:buChar char="●"/>
            </a:pPr>
            <a:r>
              <a:rPr lang="en"/>
              <a:t>Cách thiết kế restful api(để giao tiếp các service với nhau cần sử dụng restful api, cũng có thể thay thế sử dụng rpc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28050" y="31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 &amp; Microservices</a:t>
            </a:r>
            <a:endParaRPr/>
          </a:p>
        </p:txBody>
      </p:sp>
      <p:pic>
        <p:nvPicPr>
          <p:cNvPr id="251" name="Google Shape;251;p29"/>
          <p:cNvPicPr preferRelativeResize="0"/>
          <p:nvPr/>
        </p:nvPicPr>
        <p:blipFill rotWithShape="1">
          <a:blip r:embed="rId3">
            <a:alphaModFix/>
          </a:blip>
          <a:srcRect b="-10290" l="-2960" r="2960" t="10290"/>
          <a:stretch/>
        </p:blipFill>
        <p:spPr>
          <a:xfrm>
            <a:off x="445325" y="1619750"/>
            <a:ext cx="3491976" cy="2010125"/>
          </a:xfrm>
          <a:prstGeom prst="rect">
            <a:avLst/>
          </a:prstGeom>
          <a:noFill/>
          <a:ln>
            <a:noFill/>
          </a:ln>
        </p:spPr>
      </p:pic>
      <p:pic>
        <p:nvPicPr>
          <p:cNvPr id="252" name="Google Shape;252;p29"/>
          <p:cNvPicPr preferRelativeResize="0"/>
          <p:nvPr/>
        </p:nvPicPr>
        <p:blipFill>
          <a:blip r:embed="rId4">
            <a:alphaModFix/>
          </a:blip>
          <a:stretch>
            <a:fillRect/>
          </a:stretch>
        </p:blipFill>
        <p:spPr>
          <a:xfrm>
            <a:off x="4323150" y="1076950"/>
            <a:ext cx="3810000" cy="248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440050" y="320050"/>
            <a:ext cx="83478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Tại sao nodejs nên xây dựng cấu trúc module riêng biệt ?</a:t>
            </a:r>
            <a:endParaRPr b="1" sz="2400"/>
          </a:p>
        </p:txBody>
      </p:sp>
      <p:sp>
        <p:nvSpPr>
          <p:cNvPr id="258" name="Google Shape;258;p30"/>
          <p:cNvSpPr txBox="1"/>
          <p:nvPr/>
        </p:nvSpPr>
        <p:spPr>
          <a:xfrm>
            <a:off x="646150" y="1111350"/>
            <a:ext cx="7900500" cy="292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Nodejs là một ngôn ngữ đơn luồng single-thread(</a:t>
            </a:r>
            <a:r>
              <a:rPr lang="en" sz="1350">
                <a:solidFill>
                  <a:srgbClr val="1B1B1B"/>
                </a:solidFill>
                <a:highlight>
                  <a:srgbClr val="FFFFFF"/>
                </a:highlight>
              </a:rPr>
              <a:t>CPU đơn nhân không thể chạy được nhiều hơn 1 tác vụ tại mỗi thời điểm</a:t>
            </a:r>
            <a:r>
              <a:rPr lang="en"/>
              <a:t>), do vậy nodejs thường có tình trạng high cpu 100%.</a:t>
            </a:r>
            <a:endParaRPr/>
          </a:p>
          <a:p>
            <a:pPr indent="-317500" lvl="0" marL="457200" rtl="0" algn="l">
              <a:lnSpc>
                <a:spcPct val="150000"/>
              </a:lnSpc>
              <a:spcBef>
                <a:spcPts val="0"/>
              </a:spcBef>
              <a:spcAft>
                <a:spcPts val="0"/>
              </a:spcAft>
              <a:buSzPts val="1400"/>
              <a:buChar char="●"/>
            </a:pPr>
            <a:r>
              <a:rPr lang="en"/>
              <a:t>NodeJS sử dụng non-blocking phương thức thực thi asynchronous.</a:t>
            </a:r>
            <a:endParaRPr/>
          </a:p>
          <a:p>
            <a:pPr indent="0" lvl="0" marL="0" rtl="0" algn="l">
              <a:lnSpc>
                <a:spcPct val="150000"/>
              </a:lnSpc>
              <a:spcBef>
                <a:spcPts val="0"/>
              </a:spcBef>
              <a:spcAft>
                <a:spcPts val="0"/>
              </a:spcAft>
              <a:buNone/>
            </a:pPr>
            <a:r>
              <a:rPr lang="en"/>
              <a:t>  =&gt; Nodejs sử dụng non-blocking io. Ngoài ra, nodejs làm việc rất tốt với các giao thức socket hoặc restful api hoàn toàn bằng json do vậy nodejs r</a:t>
            </a:r>
            <a:r>
              <a:rPr lang="en"/>
              <a:t>ất phù hợp với các ứng dụng lớn muốn triễn khai microservice architecture.</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nvSpPr>
        <p:spPr>
          <a:xfrm>
            <a:off x="499675" y="396300"/>
            <a:ext cx="7461000" cy="67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Hướng dẫn xây dựng microservices kết hợp nodejs</a:t>
            </a:r>
            <a:endParaRPr b="1" sz="2400">
              <a:solidFill>
                <a:schemeClr val="lt1"/>
              </a:solidFill>
              <a:latin typeface="Nunito"/>
              <a:ea typeface="Nunito"/>
              <a:cs typeface="Nunito"/>
              <a:sym typeface="Nunito"/>
            </a:endParaRPr>
          </a:p>
        </p:txBody>
      </p:sp>
      <p:pic>
        <p:nvPicPr>
          <p:cNvPr id="264" name="Google Shape;264;p31"/>
          <p:cNvPicPr preferRelativeResize="0"/>
          <p:nvPr/>
        </p:nvPicPr>
        <p:blipFill>
          <a:blip r:embed="rId3">
            <a:alphaModFix/>
          </a:blip>
          <a:stretch>
            <a:fillRect/>
          </a:stretch>
        </p:blipFill>
        <p:spPr>
          <a:xfrm>
            <a:off x="1552700" y="1128650"/>
            <a:ext cx="5734050" cy="3032675"/>
          </a:xfrm>
          <a:prstGeom prst="rect">
            <a:avLst/>
          </a:prstGeom>
          <a:noFill/>
          <a:ln>
            <a:noFill/>
          </a:ln>
        </p:spPr>
      </p:pic>
      <p:sp>
        <p:nvSpPr>
          <p:cNvPr id="265" name="Google Shape;265;p31"/>
          <p:cNvSpPr txBox="1"/>
          <p:nvPr/>
        </p:nvSpPr>
        <p:spPr>
          <a:xfrm>
            <a:off x="3114350" y="4256150"/>
            <a:ext cx="22617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rPr>
              <a:t>Hình 5: Kiến trúc về project</a:t>
            </a:r>
            <a:endParaRPr i="1" sz="1200">
              <a:solidFill>
                <a:schemeClr val="lt1"/>
              </a:solidFill>
            </a:endParaRPr>
          </a:p>
          <a:p>
            <a:pPr indent="0" lvl="0" marL="0" rtl="0" algn="l">
              <a:spcBef>
                <a:spcPts val="0"/>
              </a:spcBef>
              <a:spcAft>
                <a:spcPts val="0"/>
              </a:spcAft>
              <a:buNone/>
            </a:pPr>
            <a:r>
              <a:t/>
            </a:r>
            <a:endParaRPr i="1"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29875" y="3394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135" name="Google Shape;135;p14"/>
          <p:cNvSpPr txBox="1"/>
          <p:nvPr>
            <p:ph idx="2" type="body"/>
          </p:nvPr>
        </p:nvSpPr>
        <p:spPr>
          <a:xfrm>
            <a:off x="662675" y="989500"/>
            <a:ext cx="7671900" cy="3695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Nhìn lại kiến trúc một khối(monilithic application).</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Microservices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Microservices và nodejs</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2"/>
          <p:cNvSpPr txBox="1"/>
          <p:nvPr/>
        </p:nvSpPr>
        <p:spPr>
          <a:xfrm>
            <a:off x="707125" y="538425"/>
            <a:ext cx="71772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Tạo 2 database riêng biệt là movie_microservice và genre_microservice trên nền tảng PostgreSQL</a:t>
            </a:r>
            <a:endParaRPr/>
          </a:p>
        </p:txBody>
      </p:sp>
      <p:pic>
        <p:nvPicPr>
          <p:cNvPr id="271" name="Google Shape;271;p32"/>
          <p:cNvPicPr preferRelativeResize="0"/>
          <p:nvPr/>
        </p:nvPicPr>
        <p:blipFill>
          <a:blip r:embed="rId3">
            <a:alphaModFix/>
          </a:blip>
          <a:stretch>
            <a:fillRect/>
          </a:stretch>
        </p:blipFill>
        <p:spPr>
          <a:xfrm>
            <a:off x="1899950" y="1344400"/>
            <a:ext cx="4031825" cy="27394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nvSpPr>
        <p:spPr>
          <a:xfrm>
            <a:off x="852950" y="740925"/>
            <a:ext cx="4842000" cy="326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Các gói package cần cài đặt:</a:t>
            </a:r>
            <a:endParaRPr b="1"/>
          </a:p>
          <a:p>
            <a:pPr indent="-317500" lvl="0" marL="457200" rtl="0" algn="l">
              <a:lnSpc>
                <a:spcPct val="150000"/>
              </a:lnSpc>
              <a:spcBef>
                <a:spcPts val="0"/>
              </a:spcBef>
              <a:spcAft>
                <a:spcPts val="0"/>
              </a:spcAft>
              <a:buSzPts val="1400"/>
              <a:buChar char="●"/>
            </a:pPr>
            <a:r>
              <a:rPr lang="en"/>
              <a:t>body-parser: </a:t>
            </a:r>
            <a:r>
              <a:rPr lang="en" sz="1350">
                <a:solidFill>
                  <a:srgbClr val="292B2C"/>
                </a:solidFill>
                <a:highlight>
                  <a:srgbClr val="FFFFFF"/>
                </a:highlight>
              </a:rPr>
              <a:t>là lớp trung gian, xỷ lý JSON, text và mã hóa URL.</a:t>
            </a:r>
            <a:endParaRPr sz="1350">
              <a:solidFill>
                <a:srgbClr val="292B2C"/>
              </a:solidFill>
              <a:highlight>
                <a:srgbClr val="FFFFFF"/>
              </a:highlight>
            </a:endParaRPr>
          </a:p>
          <a:p>
            <a:pPr indent="-314325" lvl="0" marL="457200" rtl="0" algn="l">
              <a:lnSpc>
                <a:spcPct val="150000"/>
              </a:lnSpc>
              <a:spcBef>
                <a:spcPts val="0"/>
              </a:spcBef>
              <a:spcAft>
                <a:spcPts val="0"/>
              </a:spcAft>
              <a:buClr>
                <a:srgbClr val="292B2C"/>
              </a:buClr>
              <a:buSzPts val="1350"/>
              <a:buChar char="●"/>
            </a:pPr>
            <a:r>
              <a:rPr lang="en" sz="1350">
                <a:solidFill>
                  <a:srgbClr val="292B2C"/>
                </a:solidFill>
                <a:highlight>
                  <a:srgbClr val="FFFFFF"/>
                </a:highlight>
              </a:rPr>
              <a:t>compression: nén data response trã về.</a:t>
            </a:r>
            <a:endParaRPr sz="1350">
              <a:solidFill>
                <a:srgbClr val="292B2C"/>
              </a:solidFill>
              <a:highlight>
                <a:srgbClr val="FFFFFF"/>
              </a:highlight>
            </a:endParaRPr>
          </a:p>
          <a:p>
            <a:pPr indent="-314325" lvl="0" marL="457200" rtl="0" algn="l">
              <a:lnSpc>
                <a:spcPct val="150000"/>
              </a:lnSpc>
              <a:spcBef>
                <a:spcPts val="0"/>
              </a:spcBef>
              <a:spcAft>
                <a:spcPts val="0"/>
              </a:spcAft>
              <a:buClr>
                <a:srgbClr val="292B2C"/>
              </a:buClr>
              <a:buSzPts val="1350"/>
              <a:buChar char="●"/>
            </a:pPr>
            <a:r>
              <a:rPr lang="en" sz="1350">
                <a:solidFill>
                  <a:srgbClr val="292B2C"/>
                </a:solidFill>
                <a:highlight>
                  <a:srgbClr val="FFFFFF"/>
                </a:highlight>
              </a:rPr>
              <a:t>express: là một framework nhỏ, nhưng linh hoạt được xây dựng trên nền tảng của Nodejs. Nó cung cấp các tính năng mạnh mẽ để phát triển web hoặc mobile.</a:t>
            </a:r>
            <a:endParaRPr sz="1350">
              <a:solidFill>
                <a:srgbClr val="292B2C"/>
              </a:solidFill>
              <a:highlight>
                <a:srgbClr val="FFFFFF"/>
              </a:highlight>
            </a:endParaRPr>
          </a:p>
          <a:p>
            <a:pPr indent="-314325" lvl="0" marL="457200" rtl="0" algn="l">
              <a:lnSpc>
                <a:spcPct val="150000"/>
              </a:lnSpc>
              <a:spcBef>
                <a:spcPts val="0"/>
              </a:spcBef>
              <a:spcAft>
                <a:spcPts val="0"/>
              </a:spcAft>
              <a:buClr>
                <a:srgbClr val="292B2C"/>
              </a:buClr>
              <a:buSzPts val="1350"/>
              <a:buChar char="●"/>
            </a:pPr>
            <a:r>
              <a:rPr lang="en" sz="1350">
                <a:solidFill>
                  <a:srgbClr val="292B2C"/>
                </a:solidFill>
                <a:highlight>
                  <a:srgbClr val="FFFFFF"/>
                </a:highlight>
              </a:rPr>
              <a:t>pg và pg-hstore: các gói hỗ trợ PosgreSQL cho nodejs. </a:t>
            </a:r>
            <a:endParaRPr sz="1350">
              <a:solidFill>
                <a:srgbClr val="292B2C"/>
              </a:solidFill>
              <a:highlight>
                <a:srgbClr val="FFFFFF"/>
              </a:highlight>
            </a:endParaRPr>
          </a:p>
          <a:p>
            <a:pPr indent="-314325" lvl="0" marL="457200" rtl="0" algn="l">
              <a:lnSpc>
                <a:spcPct val="150000"/>
              </a:lnSpc>
              <a:spcBef>
                <a:spcPts val="0"/>
              </a:spcBef>
              <a:spcAft>
                <a:spcPts val="0"/>
              </a:spcAft>
              <a:buClr>
                <a:srgbClr val="292B2C"/>
              </a:buClr>
              <a:buSzPts val="1350"/>
              <a:buChar char="●"/>
            </a:pPr>
            <a:r>
              <a:rPr lang="en" sz="1350">
                <a:solidFill>
                  <a:srgbClr val="292B2C"/>
                </a:solidFill>
                <a:highlight>
                  <a:srgbClr val="FFFFFF"/>
                </a:highlight>
              </a:rPr>
              <a:t>request và request-promise: Gói hỗ trỡ http request.</a:t>
            </a:r>
            <a:endParaRPr sz="1350">
              <a:solidFill>
                <a:srgbClr val="292B2C"/>
              </a:solidFill>
              <a:highlight>
                <a:srgbClr val="FFFFFF"/>
              </a:highlight>
            </a:endParaRPr>
          </a:p>
          <a:p>
            <a:pPr indent="-314325" lvl="0" marL="457200" rtl="0" algn="l">
              <a:lnSpc>
                <a:spcPct val="150000"/>
              </a:lnSpc>
              <a:spcBef>
                <a:spcPts val="0"/>
              </a:spcBef>
              <a:spcAft>
                <a:spcPts val="0"/>
              </a:spcAft>
              <a:buClr>
                <a:srgbClr val="292B2C"/>
              </a:buClr>
              <a:buSzPts val="1350"/>
              <a:buChar char="●"/>
            </a:pPr>
            <a:r>
              <a:rPr lang="en" sz="1350">
                <a:solidFill>
                  <a:srgbClr val="292B2C"/>
                </a:solidFill>
                <a:highlight>
                  <a:srgbClr val="FFFFFF"/>
                </a:highlight>
              </a:rPr>
              <a:t>sequelize: orm cho nodejs.</a:t>
            </a:r>
            <a:endParaRPr sz="1350">
              <a:solidFill>
                <a:srgbClr val="292B2C"/>
              </a:solidFill>
              <a:highlight>
                <a:srgbClr val="FFFFFF"/>
              </a:highlight>
            </a:endParaRPr>
          </a:p>
        </p:txBody>
      </p:sp>
      <p:pic>
        <p:nvPicPr>
          <p:cNvPr id="277" name="Google Shape;277;p33"/>
          <p:cNvPicPr preferRelativeResize="0"/>
          <p:nvPr/>
        </p:nvPicPr>
        <p:blipFill>
          <a:blip r:embed="rId3">
            <a:alphaModFix/>
          </a:blip>
          <a:stretch>
            <a:fillRect/>
          </a:stretch>
        </p:blipFill>
        <p:spPr>
          <a:xfrm>
            <a:off x="5808250" y="740924"/>
            <a:ext cx="2438400" cy="2042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nvSpPr>
        <p:spPr>
          <a:xfrm>
            <a:off x="574375" y="456625"/>
            <a:ext cx="4776000" cy="334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Cấu trúc thư mục của mỗi microservices:</a:t>
            </a:r>
            <a:endParaRPr b="1"/>
          </a:p>
          <a:p>
            <a:pPr indent="-317500" lvl="0" marL="457200" rtl="0" algn="l">
              <a:lnSpc>
                <a:spcPct val="150000"/>
              </a:lnSpc>
              <a:spcBef>
                <a:spcPts val="0"/>
              </a:spcBef>
              <a:spcAft>
                <a:spcPts val="0"/>
              </a:spcAft>
              <a:buSzPts val="1400"/>
              <a:buChar char="●"/>
            </a:pPr>
            <a:r>
              <a:rPr lang="en"/>
              <a:t>Thư mục config dùng để cấu hình các package, route cho ứng dụng.</a:t>
            </a:r>
            <a:endParaRPr/>
          </a:p>
          <a:p>
            <a:pPr indent="-317500" lvl="0" marL="457200" rtl="0" algn="l">
              <a:lnSpc>
                <a:spcPct val="150000"/>
              </a:lnSpc>
              <a:spcBef>
                <a:spcPts val="0"/>
              </a:spcBef>
              <a:spcAft>
                <a:spcPts val="0"/>
              </a:spcAft>
              <a:buSzPts val="1400"/>
              <a:buChar char="●"/>
            </a:pPr>
            <a:r>
              <a:rPr lang="en"/>
              <a:t>Thư mục database dùng để thao tác database thông qua orm, các lớp repository, service tạo các phương thức cho service.</a:t>
            </a:r>
            <a:endParaRPr/>
          </a:p>
          <a:p>
            <a:pPr indent="-317500" lvl="0" marL="457200" rtl="0" algn="l">
              <a:lnSpc>
                <a:spcPct val="150000"/>
              </a:lnSpc>
              <a:spcBef>
                <a:spcPts val="0"/>
              </a:spcBef>
              <a:spcAft>
                <a:spcPts val="0"/>
              </a:spcAft>
              <a:buSzPts val="1400"/>
              <a:buChar char="●"/>
            </a:pPr>
            <a:r>
              <a:rPr lang="en"/>
              <a:t>Thư mục http chứa các lớp middleware dùng để giao tiếp các microservices và điều hướng response.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283" name="Google Shape;283;p34"/>
          <p:cNvPicPr preferRelativeResize="0"/>
          <p:nvPr/>
        </p:nvPicPr>
        <p:blipFill>
          <a:blip r:embed="rId3">
            <a:alphaModFix/>
          </a:blip>
          <a:stretch>
            <a:fillRect/>
          </a:stretch>
        </p:blipFill>
        <p:spPr>
          <a:xfrm>
            <a:off x="6148925" y="695175"/>
            <a:ext cx="2390775" cy="3667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5"/>
          <p:cNvSpPr txBox="1"/>
          <p:nvPr/>
        </p:nvSpPr>
        <p:spPr>
          <a:xfrm>
            <a:off x="574375" y="456625"/>
            <a:ext cx="4776000" cy="58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Giao thức restful giữa 2 microservice:</a:t>
            </a:r>
            <a:endParaRPr b="1"/>
          </a:p>
          <a:p>
            <a:pPr indent="0" lvl="0" marL="0" rtl="0" algn="l">
              <a:lnSpc>
                <a:spcPct val="150000"/>
              </a:lnSpc>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289" name="Google Shape;289;p35"/>
          <p:cNvPicPr preferRelativeResize="0"/>
          <p:nvPr/>
        </p:nvPicPr>
        <p:blipFill>
          <a:blip r:embed="rId3">
            <a:alphaModFix/>
          </a:blip>
          <a:stretch>
            <a:fillRect/>
          </a:stretch>
        </p:blipFill>
        <p:spPr>
          <a:xfrm>
            <a:off x="649850" y="856425"/>
            <a:ext cx="3970674" cy="3796776"/>
          </a:xfrm>
          <a:prstGeom prst="rect">
            <a:avLst/>
          </a:prstGeom>
          <a:noFill/>
          <a:ln>
            <a:noFill/>
          </a:ln>
        </p:spPr>
      </p:pic>
      <p:sp>
        <p:nvSpPr>
          <p:cNvPr id="290" name="Google Shape;290;p35"/>
          <p:cNvSpPr txBox="1"/>
          <p:nvPr/>
        </p:nvSpPr>
        <p:spPr>
          <a:xfrm>
            <a:off x="5002700" y="994900"/>
            <a:ext cx="3397800" cy="21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Sử dụng module request để giao tiếp 2 service với nhau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6"/>
          <p:cNvSpPr txBox="1"/>
          <p:nvPr/>
        </p:nvSpPr>
        <p:spPr>
          <a:xfrm>
            <a:off x="593125" y="616175"/>
            <a:ext cx="4776000" cy="57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Xây dựng web ui</a:t>
            </a:r>
            <a:r>
              <a:rPr b="1" lang="en"/>
              <a:t>:</a:t>
            </a:r>
            <a:endParaRPr b="1"/>
          </a:p>
          <a:p>
            <a:pPr indent="0" lvl="0" marL="0" rtl="0" algn="l">
              <a:lnSpc>
                <a:spcPct val="150000"/>
              </a:lnSpc>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715575" y="1192175"/>
            <a:ext cx="2105025" cy="2327550"/>
          </a:xfrm>
          <a:prstGeom prst="rect">
            <a:avLst/>
          </a:prstGeom>
          <a:noFill/>
          <a:ln>
            <a:noFill/>
          </a:ln>
        </p:spPr>
      </p:pic>
      <p:pic>
        <p:nvPicPr>
          <p:cNvPr id="297" name="Google Shape;297;p36"/>
          <p:cNvPicPr preferRelativeResize="0"/>
          <p:nvPr/>
        </p:nvPicPr>
        <p:blipFill>
          <a:blip r:embed="rId4">
            <a:alphaModFix/>
          </a:blip>
          <a:stretch>
            <a:fillRect/>
          </a:stretch>
        </p:blipFill>
        <p:spPr>
          <a:xfrm>
            <a:off x="3207650" y="1016050"/>
            <a:ext cx="5002038" cy="36465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440050" y="320050"/>
            <a:ext cx="83478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Kết luận</a:t>
            </a:r>
            <a:endParaRPr b="1" sz="2400"/>
          </a:p>
        </p:txBody>
      </p:sp>
      <p:sp>
        <p:nvSpPr>
          <p:cNvPr id="303" name="Google Shape;303;p37"/>
          <p:cNvSpPr txBox="1"/>
          <p:nvPr/>
        </p:nvSpPr>
        <p:spPr>
          <a:xfrm>
            <a:off x="694550" y="1267100"/>
            <a:ext cx="7217700" cy="3050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Microservices phù hợp với các dự án lớn vì tính dễ maintain và nâng cấp của nó.</a:t>
            </a:r>
            <a:endParaRPr/>
          </a:p>
          <a:p>
            <a:pPr indent="-317500" lvl="0" marL="457200" rtl="0" algn="l">
              <a:lnSpc>
                <a:spcPct val="150000"/>
              </a:lnSpc>
              <a:spcBef>
                <a:spcPts val="0"/>
              </a:spcBef>
              <a:spcAft>
                <a:spcPts val="0"/>
              </a:spcAft>
              <a:buSzPts val="1400"/>
              <a:buChar char="●"/>
            </a:pPr>
            <a:r>
              <a:rPr lang="en"/>
              <a:t>Microservices không hẳn sẽ thay thế monolithics.</a:t>
            </a:r>
            <a:endParaRPr/>
          </a:p>
          <a:p>
            <a:pPr indent="-317500" lvl="0" marL="457200" rtl="0" algn="l">
              <a:lnSpc>
                <a:spcPct val="150000"/>
              </a:lnSpc>
              <a:spcBef>
                <a:spcPts val="0"/>
              </a:spcBef>
              <a:spcAft>
                <a:spcPts val="0"/>
              </a:spcAft>
              <a:buSzPts val="1400"/>
              <a:buChar char="●"/>
            </a:pPr>
            <a:r>
              <a:rPr lang="en"/>
              <a:t>Không hẳn dự án nào cũng nên áp dụng microservices. </a:t>
            </a:r>
            <a:endParaRPr/>
          </a:p>
          <a:p>
            <a:pPr indent="-314325" lvl="0" marL="457200" rtl="0" algn="l">
              <a:lnSpc>
                <a:spcPct val="115000"/>
              </a:lnSpc>
              <a:spcBef>
                <a:spcPts val="0"/>
              </a:spcBef>
              <a:spcAft>
                <a:spcPts val="0"/>
              </a:spcAft>
              <a:buClr>
                <a:srgbClr val="292B2C"/>
              </a:buClr>
              <a:buSzPts val="1350"/>
              <a:buChar char="●"/>
            </a:pPr>
            <a:r>
              <a:rPr lang="en" sz="1350">
                <a:solidFill>
                  <a:srgbClr val="292B2C"/>
                </a:solidFill>
              </a:rPr>
              <a:t>Về tính bảo mật nó sẽ có độ an toàn cao hơn bởi vì mỗi feature nằm ở từng service riêng biệt và mỗi service có cơ chế bảo mật riêng và khác nhau. nên sẽ rất khó sâm nhập vào hết được</a:t>
            </a:r>
            <a:endParaRPr sz="1350">
              <a:solidFill>
                <a:srgbClr val="292B2C"/>
              </a:solidFill>
            </a:endParaRPr>
          </a:p>
          <a:p>
            <a:pPr indent="-317500" lvl="0" marL="457200" rtl="0" algn="l">
              <a:lnSpc>
                <a:spcPct val="150000"/>
              </a:lnSpc>
              <a:spcBef>
                <a:spcPts val="0"/>
              </a:spcBef>
              <a:spcAft>
                <a:spcPts val="0"/>
              </a:spcAft>
              <a:buSzPts val="1400"/>
              <a:buChar char="●"/>
            </a:pPr>
            <a:r>
              <a:rPr lang="en" sz="1350">
                <a:solidFill>
                  <a:srgbClr val="1B1B1B"/>
                </a:solidFill>
                <a:highlight>
                  <a:srgbClr val="FFFFFF"/>
                </a:highlight>
              </a:rPr>
              <a:t>Hiện tại với những dự án outsource thì ít ai sử dụng giải pháp này, nhưng với những dự án production hay dự án lớn mang tính chất lâu dài thì microservice là 1 ý tưởng không tồi.</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55350" y="343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Nhìn lại kiến trúc một khối(Monolithic Applications)</a:t>
            </a:r>
            <a:endParaRPr b="1" sz="2400"/>
          </a:p>
        </p:txBody>
      </p:sp>
      <p:pic>
        <p:nvPicPr>
          <p:cNvPr id="141" name="Google Shape;141;p15"/>
          <p:cNvPicPr preferRelativeResize="0"/>
          <p:nvPr/>
        </p:nvPicPr>
        <p:blipFill>
          <a:blip r:embed="rId3">
            <a:alphaModFix/>
          </a:blip>
          <a:stretch>
            <a:fillRect/>
          </a:stretch>
        </p:blipFill>
        <p:spPr>
          <a:xfrm>
            <a:off x="1563850" y="1681350"/>
            <a:ext cx="5297173" cy="2574751"/>
          </a:xfrm>
          <a:prstGeom prst="rect">
            <a:avLst/>
          </a:prstGeom>
          <a:noFill/>
          <a:ln>
            <a:noFill/>
          </a:ln>
        </p:spPr>
      </p:pic>
      <p:sp>
        <p:nvSpPr>
          <p:cNvPr id="142" name="Google Shape;142;p15"/>
          <p:cNvSpPr txBox="1"/>
          <p:nvPr/>
        </p:nvSpPr>
        <p:spPr>
          <a:xfrm>
            <a:off x="2494350" y="4358100"/>
            <a:ext cx="4155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rPr>
              <a:t>Hình 1: Minh họa về kiến trúc một khối</a:t>
            </a:r>
            <a:endParaRPr i="1" sz="1200">
              <a:solidFill>
                <a:schemeClr val="lt1"/>
              </a:solidFill>
            </a:endParaRPr>
          </a:p>
        </p:txBody>
      </p:sp>
      <p:sp>
        <p:nvSpPr>
          <p:cNvPr id="143" name="Google Shape;143;p15"/>
          <p:cNvSpPr txBox="1"/>
          <p:nvPr/>
        </p:nvSpPr>
        <p:spPr>
          <a:xfrm>
            <a:off x="259700" y="597925"/>
            <a:ext cx="4155300" cy="48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en">
                <a:solidFill>
                  <a:schemeClr val="dk1"/>
                </a:solidFill>
              </a:rPr>
              <a:t>Mô hình kiến trúc một khối</a:t>
            </a:r>
            <a:endParaRPr b="1">
              <a:solidFill>
                <a:schemeClr val="dk1"/>
              </a:solidFill>
            </a:endParaRPr>
          </a:p>
        </p:txBody>
      </p:sp>
      <p:sp>
        <p:nvSpPr>
          <p:cNvPr id="144" name="Google Shape;144;p15"/>
          <p:cNvSpPr txBox="1"/>
          <p:nvPr/>
        </p:nvSpPr>
        <p:spPr>
          <a:xfrm>
            <a:off x="641825" y="1012450"/>
            <a:ext cx="78192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Các tính năng, giao diện người dùng và mã truy cập dữ liệu được kết hợp thành một chương trình duy nhất từ một nền tảng duy nhất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nvSpPr>
        <p:spPr>
          <a:xfrm>
            <a:off x="1882325" y="4086975"/>
            <a:ext cx="49626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rPr>
              <a:t>Hình 2: Minh họa về kiến trúc một khối của web xem phim</a:t>
            </a:r>
            <a:endParaRPr i="1" sz="1200">
              <a:solidFill>
                <a:schemeClr val="lt1"/>
              </a:solidFill>
            </a:endParaRPr>
          </a:p>
          <a:p>
            <a:pPr indent="0" lvl="0" marL="0" rtl="0" algn="l">
              <a:spcBef>
                <a:spcPts val="0"/>
              </a:spcBef>
              <a:spcAft>
                <a:spcPts val="0"/>
              </a:spcAft>
              <a:buNone/>
            </a:pPr>
            <a:r>
              <a:t/>
            </a:r>
            <a:endParaRPr i="1" sz="1200">
              <a:solidFill>
                <a:schemeClr val="lt1"/>
              </a:solidFill>
            </a:endParaRPr>
          </a:p>
        </p:txBody>
      </p:sp>
      <p:pic>
        <p:nvPicPr>
          <p:cNvPr id="150" name="Google Shape;150;p16"/>
          <p:cNvPicPr preferRelativeResize="0"/>
          <p:nvPr/>
        </p:nvPicPr>
        <p:blipFill>
          <a:blip r:embed="rId3">
            <a:alphaModFix/>
          </a:blip>
          <a:stretch>
            <a:fillRect/>
          </a:stretch>
        </p:blipFill>
        <p:spPr>
          <a:xfrm>
            <a:off x="1631525" y="574250"/>
            <a:ext cx="5257800" cy="31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73175" y="304225"/>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Đặt vấn đề và phân tích web phim theo thời gian ?</a:t>
            </a:r>
            <a:endParaRPr b="1" sz="2400"/>
          </a:p>
        </p:txBody>
      </p:sp>
      <p:pic>
        <p:nvPicPr>
          <p:cNvPr id="156" name="Google Shape;156;p17" title="Points scored"/>
          <p:cNvPicPr preferRelativeResize="0"/>
          <p:nvPr/>
        </p:nvPicPr>
        <p:blipFill rotWithShape="1">
          <a:blip r:embed="rId3">
            <a:alphaModFix/>
          </a:blip>
          <a:srcRect b="0" l="0" r="-17882" t="0"/>
          <a:stretch/>
        </p:blipFill>
        <p:spPr>
          <a:xfrm>
            <a:off x="649575" y="912025"/>
            <a:ext cx="6419349" cy="3137699"/>
          </a:xfrm>
          <a:prstGeom prst="rect">
            <a:avLst/>
          </a:prstGeom>
          <a:noFill/>
          <a:ln>
            <a:noFill/>
          </a:ln>
        </p:spPr>
      </p:pic>
      <p:sp>
        <p:nvSpPr>
          <p:cNvPr id="157" name="Google Shape;157;p17"/>
          <p:cNvSpPr txBox="1"/>
          <p:nvPr/>
        </p:nvSpPr>
        <p:spPr>
          <a:xfrm>
            <a:off x="1177225" y="4231600"/>
            <a:ext cx="49626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rPr>
              <a:t>Hình 3: Column chart số lượng user theo thời gian</a:t>
            </a:r>
            <a:endParaRPr i="1" sz="1200">
              <a:solidFill>
                <a:schemeClr val="lt1"/>
              </a:solidFill>
            </a:endParaRPr>
          </a:p>
          <a:p>
            <a:pPr indent="0" lvl="0" marL="0" rtl="0" algn="l">
              <a:spcBef>
                <a:spcPts val="0"/>
              </a:spcBef>
              <a:spcAft>
                <a:spcPts val="0"/>
              </a:spcAft>
              <a:buNone/>
            </a:pPr>
            <a:r>
              <a:t/>
            </a:r>
            <a:endParaRPr i="1"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nvSpPr>
        <p:spPr>
          <a:xfrm>
            <a:off x="1168200" y="4059850"/>
            <a:ext cx="49626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lt1"/>
                </a:solidFill>
              </a:rPr>
              <a:t>Hình 4: Bar chart về số lượng phim theo thời gian</a:t>
            </a:r>
            <a:endParaRPr i="1" sz="1200">
              <a:solidFill>
                <a:schemeClr val="lt1"/>
              </a:solidFill>
            </a:endParaRPr>
          </a:p>
          <a:p>
            <a:pPr indent="0" lvl="0" marL="0" rtl="0" algn="l">
              <a:spcBef>
                <a:spcPts val="0"/>
              </a:spcBef>
              <a:spcAft>
                <a:spcPts val="0"/>
              </a:spcAft>
              <a:buNone/>
            </a:pPr>
            <a:r>
              <a:t/>
            </a:r>
            <a:endParaRPr i="1" sz="1200">
              <a:solidFill>
                <a:schemeClr val="lt1"/>
              </a:solidFill>
            </a:endParaRPr>
          </a:p>
        </p:txBody>
      </p:sp>
      <p:pic>
        <p:nvPicPr>
          <p:cNvPr id="163" name="Google Shape;163;p18" title="Points scored"/>
          <p:cNvPicPr preferRelativeResize="0"/>
          <p:nvPr/>
        </p:nvPicPr>
        <p:blipFill>
          <a:blip r:embed="rId3">
            <a:alphaModFix/>
          </a:blip>
          <a:stretch>
            <a:fillRect/>
          </a:stretch>
        </p:blipFill>
        <p:spPr>
          <a:xfrm>
            <a:off x="712850" y="304800"/>
            <a:ext cx="6072858" cy="3755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73175" y="304225"/>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Làm một phép toán ?</a:t>
            </a:r>
            <a:endParaRPr b="1" sz="2400"/>
          </a:p>
        </p:txBody>
      </p:sp>
      <p:graphicFrame>
        <p:nvGraphicFramePr>
          <p:cNvPr id="169" name="Google Shape;169;p19"/>
          <p:cNvGraphicFramePr/>
          <p:nvPr/>
        </p:nvGraphicFramePr>
        <p:xfrm>
          <a:off x="699375" y="1005225"/>
          <a:ext cx="3000000" cy="3000000"/>
        </p:xfrm>
        <a:graphic>
          <a:graphicData uri="http://schemas.openxmlformats.org/drawingml/2006/table">
            <a:tbl>
              <a:tblPr>
                <a:noFill/>
                <a:tableStyleId>{C651A12D-F264-454C-90AA-EDD12487FC2B}</a:tableStyleId>
              </a:tblPr>
              <a:tblGrid>
                <a:gridCol w="1845925"/>
                <a:gridCol w="1809750"/>
                <a:gridCol w="1809750"/>
                <a:gridCol w="1809750"/>
              </a:tblGrid>
              <a:tr h="381000">
                <a:tc>
                  <a:txBody>
                    <a:bodyPr>
                      <a:noAutofit/>
                    </a:bodyPr>
                    <a:lstStyle/>
                    <a:p>
                      <a:pPr indent="0" lvl="0" marL="0" rtl="0" algn="l">
                        <a:spcBef>
                          <a:spcPts val="0"/>
                        </a:spcBef>
                        <a:spcAft>
                          <a:spcPts val="0"/>
                        </a:spcAft>
                        <a:buNone/>
                      </a:pPr>
                      <a:r>
                        <a:rPr b="1" lang="en"/>
                        <a:t>Số lượng user tổng</a:t>
                      </a:r>
                      <a:endParaRPr b="1"/>
                    </a:p>
                  </a:txBody>
                  <a:tcPr marT="91425" marB="91425" marR="91425" marL="91425"/>
                </a:tc>
                <a:tc>
                  <a:txBody>
                    <a:bodyPr>
                      <a:noAutofit/>
                    </a:bodyPr>
                    <a:lstStyle/>
                    <a:p>
                      <a:pPr indent="0" lvl="0" marL="0" rtl="0" algn="l">
                        <a:spcBef>
                          <a:spcPts val="0"/>
                        </a:spcBef>
                        <a:spcAft>
                          <a:spcPts val="0"/>
                        </a:spcAft>
                        <a:buNone/>
                      </a:pPr>
                      <a:r>
                        <a:rPr b="1" lang="en"/>
                        <a:t>Số lượng user truy cập trong 1 ngày </a:t>
                      </a:r>
                      <a:endParaRPr b="1"/>
                    </a:p>
                  </a:txBody>
                  <a:tcPr marT="91425" marB="91425" marR="91425" marL="91425"/>
                </a:tc>
                <a:tc>
                  <a:txBody>
                    <a:bodyPr>
                      <a:noAutofit/>
                    </a:bodyPr>
                    <a:lstStyle/>
                    <a:p>
                      <a:pPr indent="0" lvl="0" marL="0" rtl="0" algn="l">
                        <a:spcBef>
                          <a:spcPts val="0"/>
                        </a:spcBef>
                        <a:spcAft>
                          <a:spcPts val="0"/>
                        </a:spcAft>
                        <a:buNone/>
                      </a:pPr>
                      <a:r>
                        <a:rPr b="1" lang="en"/>
                        <a:t>Tỉ lệ </a:t>
                      </a:r>
                      <a:r>
                        <a:rPr b="1" lang="en"/>
                        <a:t>user -</a:t>
                      </a:r>
                      <a:r>
                        <a:rPr b="1" lang="en"/>
                        <a:t> Tỉ lệ  Movie được xem</a:t>
                      </a:r>
                      <a:endParaRPr b="1"/>
                    </a:p>
                  </a:txBody>
                  <a:tcPr marT="91425" marB="91425" marR="91425" marL="91425"/>
                </a:tc>
                <a:tc>
                  <a:txBody>
                    <a:bodyPr>
                      <a:noAutofit/>
                    </a:bodyPr>
                    <a:lstStyle/>
                    <a:p>
                      <a:pPr indent="0" lvl="0" marL="0" rtl="0" algn="l">
                        <a:spcBef>
                          <a:spcPts val="0"/>
                        </a:spcBef>
                        <a:spcAft>
                          <a:spcPts val="0"/>
                        </a:spcAft>
                        <a:buNone/>
                      </a:pPr>
                      <a:r>
                        <a:rPr b="1" lang="en"/>
                        <a:t>Tổng số lượng phim xem của các user trong 1 ngày</a:t>
                      </a:r>
                      <a:endParaRPr b="1"/>
                    </a:p>
                  </a:txBody>
                  <a:tcPr marT="91425" marB="91425" marR="91425" marL="91425"/>
                </a:tc>
              </a:tr>
              <a:tr h="381000">
                <a:tc>
                  <a:txBody>
                    <a:bodyPr>
                      <a:noAutofit/>
                    </a:bodyPr>
                    <a:lstStyle/>
                    <a:p>
                      <a:pPr indent="0" lvl="0" marL="0" rtl="0" algn="l">
                        <a:spcBef>
                          <a:spcPts val="0"/>
                        </a:spcBef>
                        <a:spcAft>
                          <a:spcPts val="0"/>
                        </a:spcAft>
                        <a:buNone/>
                      </a:pPr>
                      <a:r>
                        <a:rPr lang="en"/>
                        <a:t>10.000.000</a:t>
                      </a:r>
                      <a:endParaRPr/>
                    </a:p>
                  </a:txBody>
                  <a:tcPr marT="91425" marB="91425" marR="91425" marL="91425"/>
                </a:tc>
                <a:tc>
                  <a:txBody>
                    <a:bodyPr>
                      <a:noAutofit/>
                    </a:bodyPr>
                    <a:lstStyle/>
                    <a:p>
                      <a:pPr indent="0" lvl="0" marL="0" rtl="0" algn="l">
                        <a:spcBef>
                          <a:spcPts val="0"/>
                        </a:spcBef>
                        <a:spcAft>
                          <a:spcPts val="0"/>
                        </a:spcAft>
                        <a:buNone/>
                      </a:pPr>
                      <a:r>
                        <a:rPr lang="en"/>
                        <a:t>4.000.000</a:t>
                      </a:r>
                      <a:endParaRPr/>
                    </a:p>
                  </a:txBody>
                  <a:tcPr marT="91425" marB="91425" marR="91425" marL="91425"/>
                </a:tc>
                <a:tc>
                  <a:txBody>
                    <a:bodyPr>
                      <a:noAutofit/>
                    </a:bodyPr>
                    <a:lstStyle/>
                    <a:p>
                      <a:pPr indent="0" lvl="0" marL="0" rtl="0" algn="l">
                        <a:spcBef>
                          <a:spcPts val="0"/>
                        </a:spcBef>
                        <a:spcAft>
                          <a:spcPts val="0"/>
                        </a:spcAft>
                        <a:buNone/>
                      </a:pPr>
                      <a:r>
                        <a:rPr lang="en"/>
                        <a:t>1 - 5</a:t>
                      </a:r>
                      <a:endParaRPr/>
                    </a:p>
                  </a:txBody>
                  <a:tcPr marT="91425" marB="91425" marR="91425" marL="91425"/>
                </a:tc>
                <a:tc>
                  <a:txBody>
                    <a:bodyPr>
                      <a:noAutofit/>
                    </a:bodyPr>
                    <a:lstStyle/>
                    <a:p>
                      <a:pPr indent="0" lvl="0" marL="0" rtl="0" algn="l">
                        <a:spcBef>
                          <a:spcPts val="0"/>
                        </a:spcBef>
                        <a:spcAft>
                          <a:spcPts val="0"/>
                        </a:spcAft>
                        <a:buNone/>
                      </a:pPr>
                      <a:r>
                        <a:rPr lang="en"/>
                        <a:t> 4.000.000 * 5 /1 = 20.000.000 lượt xem</a:t>
                      </a:r>
                      <a:endParaRPr/>
                    </a:p>
                  </a:txBody>
                  <a:tcPr marT="91425" marB="91425" marR="91425" marL="91425"/>
                </a:tc>
              </a:tr>
            </a:tbl>
          </a:graphicData>
        </a:graphic>
      </p:graphicFrame>
      <p:sp>
        <p:nvSpPr>
          <p:cNvPr id="170" name="Google Shape;170;p19"/>
          <p:cNvSpPr txBox="1"/>
          <p:nvPr/>
        </p:nvSpPr>
        <p:spPr>
          <a:xfrm>
            <a:off x="699375" y="2811300"/>
            <a:ext cx="5206800" cy="607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Số lượng truy cập api movie trong ngày: ~20.000.000 lượt gọi</a:t>
            </a:r>
            <a:endParaRPr/>
          </a:p>
          <a:p>
            <a:pPr indent="-317500" lvl="0" marL="457200" rtl="0" algn="l">
              <a:lnSpc>
                <a:spcPct val="150000"/>
              </a:lnSpc>
              <a:spcBef>
                <a:spcPts val="0"/>
              </a:spcBef>
              <a:spcAft>
                <a:spcPts val="0"/>
              </a:spcAft>
              <a:buSzPts val="1400"/>
              <a:buChar char="●"/>
            </a:pPr>
            <a:r>
              <a:rPr lang="en"/>
              <a:t>Số lượng truy cập api user trong ngày: ~4.000.000 lượt gọi</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73175" y="304225"/>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Xuất hiện bài toán performance ?</a:t>
            </a:r>
            <a:endParaRPr b="1" sz="2400"/>
          </a:p>
        </p:txBody>
      </p:sp>
      <p:sp>
        <p:nvSpPr>
          <p:cNvPr id="176" name="Google Shape;176;p20"/>
          <p:cNvSpPr txBox="1"/>
          <p:nvPr/>
        </p:nvSpPr>
        <p:spPr>
          <a:xfrm>
            <a:off x="768350" y="912025"/>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Phải giải quyết bài toán số lượng dữ liệu phình to theo thời gian</a:t>
            </a:r>
            <a:endParaRPr>
              <a:solidFill>
                <a:srgbClr val="0000FF"/>
              </a:solidFill>
            </a:endParaRPr>
          </a:p>
        </p:txBody>
      </p:sp>
      <p:sp>
        <p:nvSpPr>
          <p:cNvPr id="177" name="Google Shape;177;p20"/>
          <p:cNvSpPr txBox="1"/>
          <p:nvPr/>
        </p:nvSpPr>
        <p:spPr>
          <a:xfrm>
            <a:off x="1301700" y="1428250"/>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Mỗi khi làm chức năng mới phải thêm table, thuộc tính, thêm logic</a:t>
            </a:r>
            <a:endParaRPr sz="1200"/>
          </a:p>
        </p:txBody>
      </p:sp>
      <p:sp>
        <p:nvSpPr>
          <p:cNvPr id="178" name="Google Shape;178;p20"/>
          <p:cNvSpPr txBox="1"/>
          <p:nvPr/>
        </p:nvSpPr>
        <p:spPr>
          <a:xfrm>
            <a:off x="1301700" y="178077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Chỉ sau một thời gian ứng dụng của bạn sẽ cồng kềnh với data quá lớn</a:t>
            </a:r>
            <a:endParaRPr sz="1200"/>
          </a:p>
        </p:txBody>
      </p:sp>
      <p:sp>
        <p:nvSpPr>
          <p:cNvPr id="179" name="Google Shape;179;p20"/>
          <p:cNvSpPr txBox="1"/>
          <p:nvPr/>
        </p:nvSpPr>
        <p:spPr>
          <a:xfrm>
            <a:off x="1301700" y="2155950"/>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Khả năng tìm kiếm record bị hạn chế tốc độ vì số lượng record quá lớn</a:t>
            </a:r>
            <a:endParaRPr sz="1200"/>
          </a:p>
        </p:txBody>
      </p:sp>
      <p:sp>
        <p:nvSpPr>
          <p:cNvPr id="180" name="Google Shape;180;p20"/>
          <p:cNvSpPr txBox="1"/>
          <p:nvPr/>
        </p:nvSpPr>
        <p:spPr>
          <a:xfrm>
            <a:off x="768350" y="2739025"/>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Phải giải quyết bài toán số lượng truy cập cao</a:t>
            </a:r>
            <a:endParaRPr>
              <a:solidFill>
                <a:srgbClr val="0000FF"/>
              </a:solidFill>
            </a:endParaRPr>
          </a:p>
        </p:txBody>
      </p:sp>
      <p:sp>
        <p:nvSpPr>
          <p:cNvPr id="181" name="Google Shape;181;p20"/>
          <p:cNvSpPr txBox="1"/>
          <p:nvPr/>
        </p:nvSpPr>
        <p:spPr>
          <a:xfrm>
            <a:off x="1301700" y="32710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Phải xử lý số lượng view cao.</a:t>
            </a:r>
            <a:endParaRPr sz="1200"/>
          </a:p>
        </p:txBody>
      </p:sp>
      <p:sp>
        <p:nvSpPr>
          <p:cNvPr id="182" name="Google Shape;182;p20"/>
          <p:cNvSpPr txBox="1"/>
          <p:nvPr/>
        </p:nvSpPr>
        <p:spPr>
          <a:xfrm>
            <a:off x="1301700" y="36868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Phải giải quyết bài toán mỗi process xử lý và hàng ngàn thread mỗi giây.</a:t>
            </a:r>
            <a:endParaRPr sz="1200"/>
          </a:p>
        </p:txBody>
      </p:sp>
      <p:sp>
        <p:nvSpPr>
          <p:cNvPr id="183" name="Google Shape;183;p20"/>
          <p:cNvSpPr txBox="1"/>
          <p:nvPr/>
        </p:nvSpPr>
        <p:spPr>
          <a:xfrm>
            <a:off x="1301700" y="41026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Quá khó để large-scale performance của một ứng dụng như vậy</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73175" y="304225"/>
            <a:ext cx="8520600" cy="6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Xuất hiện bài toán mantenance?</a:t>
            </a:r>
            <a:endParaRPr b="1" sz="2400"/>
          </a:p>
        </p:txBody>
      </p:sp>
      <p:sp>
        <p:nvSpPr>
          <p:cNvPr id="189" name="Google Shape;189;p21"/>
          <p:cNvSpPr txBox="1"/>
          <p:nvPr/>
        </p:nvSpPr>
        <p:spPr>
          <a:xfrm>
            <a:off x="768350" y="912025"/>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Phải giải quyết bài toán fix bugs</a:t>
            </a:r>
            <a:endParaRPr>
              <a:solidFill>
                <a:srgbClr val="0000FF"/>
              </a:solidFill>
            </a:endParaRPr>
          </a:p>
        </p:txBody>
      </p:sp>
      <p:sp>
        <p:nvSpPr>
          <p:cNvPr id="190" name="Google Shape;190;p21"/>
          <p:cNvSpPr txBox="1"/>
          <p:nvPr/>
        </p:nvSpPr>
        <p:spPr>
          <a:xfrm>
            <a:off x="1301700" y="1428250"/>
            <a:ext cx="62553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Ứng dụng quá lớn rất khó khăn để lập trình viên có thể nắm và hiểu toàn bộ code hệ thống</a:t>
            </a:r>
            <a:endParaRPr sz="1200"/>
          </a:p>
        </p:txBody>
      </p:sp>
      <p:sp>
        <p:nvSpPr>
          <p:cNvPr id="191" name="Google Shape;191;p21"/>
          <p:cNvSpPr txBox="1"/>
          <p:nvPr/>
        </p:nvSpPr>
        <p:spPr>
          <a:xfrm>
            <a:off x="1301700" y="178077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Chi phí fix bugs khá cao</a:t>
            </a:r>
            <a:endParaRPr sz="1200"/>
          </a:p>
        </p:txBody>
      </p:sp>
      <p:sp>
        <p:nvSpPr>
          <p:cNvPr id="192" name="Google Shape;192;p21"/>
          <p:cNvSpPr txBox="1"/>
          <p:nvPr/>
        </p:nvSpPr>
        <p:spPr>
          <a:xfrm>
            <a:off x="1301700" y="2155950"/>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Thời gian bỏ ra fix bugs nhiều</a:t>
            </a:r>
            <a:endParaRPr sz="1200"/>
          </a:p>
        </p:txBody>
      </p:sp>
      <p:sp>
        <p:nvSpPr>
          <p:cNvPr id="193" name="Google Shape;193;p21"/>
          <p:cNvSpPr txBox="1"/>
          <p:nvPr/>
        </p:nvSpPr>
        <p:spPr>
          <a:xfrm>
            <a:off x="768350" y="2739025"/>
            <a:ext cx="7801200" cy="60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Phải giải quyết bài toán deployment</a:t>
            </a:r>
            <a:endParaRPr>
              <a:solidFill>
                <a:srgbClr val="0000FF"/>
              </a:solidFill>
            </a:endParaRPr>
          </a:p>
        </p:txBody>
      </p:sp>
      <p:sp>
        <p:nvSpPr>
          <p:cNvPr id="194" name="Google Shape;194;p21"/>
          <p:cNvSpPr txBox="1"/>
          <p:nvPr/>
        </p:nvSpPr>
        <p:spPr>
          <a:xfrm>
            <a:off x="1301700" y="32710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Chỉ 1 lỗi nhỏ cũng khiến ứng dụng của bạn tắt nghẽn</a:t>
            </a:r>
            <a:endParaRPr sz="1200"/>
          </a:p>
        </p:txBody>
      </p:sp>
      <p:sp>
        <p:nvSpPr>
          <p:cNvPr id="195" name="Google Shape;195;p21"/>
          <p:cNvSpPr txBox="1"/>
          <p:nvPr/>
        </p:nvSpPr>
        <p:spPr>
          <a:xfrm>
            <a:off x="1301700" y="36868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Khó có thể triễn khai continous integration deployment</a:t>
            </a:r>
            <a:endParaRPr sz="1200"/>
          </a:p>
        </p:txBody>
      </p:sp>
      <p:sp>
        <p:nvSpPr>
          <p:cNvPr id="196" name="Google Shape;196;p21"/>
          <p:cNvSpPr txBox="1"/>
          <p:nvPr/>
        </p:nvSpPr>
        <p:spPr>
          <a:xfrm>
            <a:off x="1301700" y="4102625"/>
            <a:ext cx="5206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Ứng dụng chung về một khối sẽ tốn cpu, ram để xử lý</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