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4" r:id="rId3"/>
    <p:sldId id="269" r:id="rId4"/>
    <p:sldId id="270" r:id="rId5"/>
    <p:sldId id="271" r:id="rId6"/>
    <p:sldId id="272" r:id="rId7"/>
    <p:sldId id="265" r:id="rId8"/>
    <p:sldId id="266" r:id="rId9"/>
    <p:sldId id="267" r:id="rId10"/>
    <p:sldId id="268" r:id="rId11"/>
    <p:sldId id="273" r:id="rId12"/>
    <p:sldId id="275" r:id="rId13"/>
    <p:sldId id="276" r:id="rId14"/>
    <p:sldId id="277"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63" autoAdjust="0"/>
  </p:normalViewPr>
  <p:slideViewPr>
    <p:cSldViewPr snapToGrid="0">
      <p:cViewPr varScale="1">
        <p:scale>
          <a:sx n="53" d="100"/>
          <a:sy n="53"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0C63DA-352D-4AEF-A15F-B17A96E64D2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B61CDF5-515B-45F8-93A7-70A2E9272E21}">
      <dgm:prSet/>
      <dgm:spPr/>
      <dgm:t>
        <a:bodyPr/>
        <a:lstStyle/>
        <a:p>
          <a:r>
            <a:rPr lang="en-GB" b="1" dirty="0">
              <a:solidFill>
                <a:schemeClr val="bg2">
                  <a:lumMod val="75000"/>
                </a:schemeClr>
              </a:solidFill>
            </a:rPr>
            <a:t>LTE– M : Cat 0, Cat 1, Cat M</a:t>
          </a:r>
        </a:p>
      </dgm:t>
    </dgm:pt>
    <dgm:pt modelId="{C4BBC064-FD6C-4E1E-AAF5-0348F779A2A8}" type="parTrans" cxnId="{CD5E41B0-9BD9-4AD6-853A-69506D1DB324}">
      <dgm:prSet/>
      <dgm:spPr/>
      <dgm:t>
        <a:bodyPr/>
        <a:lstStyle/>
        <a:p>
          <a:endParaRPr lang="en-US"/>
        </a:p>
      </dgm:t>
    </dgm:pt>
    <dgm:pt modelId="{E135E848-10D7-4633-A962-D3464F109AAA}" type="sibTrans" cxnId="{CD5E41B0-9BD9-4AD6-853A-69506D1DB324}">
      <dgm:prSet/>
      <dgm:spPr/>
      <dgm:t>
        <a:bodyPr/>
        <a:lstStyle/>
        <a:p>
          <a:endParaRPr lang="en-US"/>
        </a:p>
      </dgm:t>
    </dgm:pt>
    <dgm:pt modelId="{575B30D0-B007-4657-BCB8-80B7310B4126}">
      <dgm:prSet/>
      <dgm:spPr/>
      <dgm:t>
        <a:bodyPr/>
        <a:lstStyle/>
        <a:p>
          <a:r>
            <a:rPr lang="en-GB" b="1" dirty="0">
              <a:solidFill>
                <a:schemeClr val="bg2">
                  <a:lumMod val="75000"/>
                </a:schemeClr>
              </a:solidFill>
            </a:rPr>
            <a:t>EC – GSM</a:t>
          </a:r>
        </a:p>
      </dgm:t>
    </dgm:pt>
    <dgm:pt modelId="{1D2FE654-75CF-4590-B349-FB5F0899EB85}" type="parTrans" cxnId="{31FCEDFC-89B8-4BC0-A836-54B3DD381902}">
      <dgm:prSet/>
      <dgm:spPr/>
      <dgm:t>
        <a:bodyPr/>
        <a:lstStyle/>
        <a:p>
          <a:endParaRPr lang="en-US"/>
        </a:p>
      </dgm:t>
    </dgm:pt>
    <dgm:pt modelId="{87A1968F-3BB2-4A1A-A9C3-9439E1833696}" type="sibTrans" cxnId="{31FCEDFC-89B8-4BC0-A836-54B3DD381902}">
      <dgm:prSet/>
      <dgm:spPr/>
      <dgm:t>
        <a:bodyPr/>
        <a:lstStyle/>
        <a:p>
          <a:endParaRPr lang="en-US"/>
        </a:p>
      </dgm:t>
    </dgm:pt>
    <dgm:pt modelId="{9A76764F-ACAF-4E76-B971-1BE73B9CD3EA}">
      <dgm:prSet/>
      <dgm:spPr/>
      <dgm:t>
        <a:bodyPr/>
        <a:lstStyle/>
        <a:p>
          <a:r>
            <a:rPr lang="en-GB" b="1" dirty="0">
              <a:solidFill>
                <a:schemeClr val="bg2">
                  <a:lumMod val="75000"/>
                </a:schemeClr>
              </a:solidFill>
            </a:rPr>
            <a:t>NB - </a:t>
          </a:r>
          <a:r>
            <a:rPr lang="en-GB" b="1" dirty="0" err="1">
              <a:solidFill>
                <a:schemeClr val="bg2">
                  <a:lumMod val="75000"/>
                </a:schemeClr>
              </a:solidFill>
            </a:rPr>
            <a:t>IoT</a:t>
          </a:r>
          <a:endParaRPr lang="en-GB" b="1" dirty="0">
            <a:solidFill>
              <a:schemeClr val="bg2">
                <a:lumMod val="75000"/>
              </a:schemeClr>
            </a:solidFill>
          </a:endParaRPr>
        </a:p>
      </dgm:t>
    </dgm:pt>
    <dgm:pt modelId="{97A9ED47-5297-4020-96C6-C1F71E07070F}" type="parTrans" cxnId="{EFFEAECE-15AE-49E5-86D3-EDA91447C8CD}">
      <dgm:prSet/>
      <dgm:spPr/>
      <dgm:t>
        <a:bodyPr/>
        <a:lstStyle/>
        <a:p>
          <a:endParaRPr lang="en-US"/>
        </a:p>
      </dgm:t>
    </dgm:pt>
    <dgm:pt modelId="{11984346-7B92-478B-8EDB-495CE210F2C2}" type="sibTrans" cxnId="{EFFEAECE-15AE-49E5-86D3-EDA91447C8CD}">
      <dgm:prSet/>
      <dgm:spPr/>
      <dgm:t>
        <a:bodyPr/>
        <a:lstStyle/>
        <a:p>
          <a:endParaRPr lang="en-US"/>
        </a:p>
      </dgm:t>
    </dgm:pt>
    <dgm:pt modelId="{E7BEB77F-1377-4083-AE90-931019C479FA}" type="pres">
      <dgm:prSet presAssocID="{9B0C63DA-352D-4AEF-A15F-B17A96E64D2B}" presName="linear" presStyleCnt="0">
        <dgm:presLayoutVars>
          <dgm:animLvl val="lvl"/>
          <dgm:resizeHandles val="exact"/>
        </dgm:presLayoutVars>
      </dgm:prSet>
      <dgm:spPr/>
    </dgm:pt>
    <dgm:pt modelId="{031EEE55-7B58-4D82-9ED1-D76F86E0A9C7}" type="pres">
      <dgm:prSet presAssocID="{BB61CDF5-515B-45F8-93A7-70A2E9272E21}" presName="parentText" presStyleLbl="node1" presStyleIdx="0" presStyleCnt="3">
        <dgm:presLayoutVars>
          <dgm:chMax val="0"/>
          <dgm:bulletEnabled val="1"/>
        </dgm:presLayoutVars>
      </dgm:prSet>
      <dgm:spPr/>
    </dgm:pt>
    <dgm:pt modelId="{B4275D6E-2B0A-4124-9238-31547F7694AD}" type="pres">
      <dgm:prSet presAssocID="{E135E848-10D7-4633-A962-D3464F109AAA}" presName="spacer" presStyleCnt="0"/>
      <dgm:spPr/>
    </dgm:pt>
    <dgm:pt modelId="{C6E45768-6356-4FB7-BD0E-5C428709F622}" type="pres">
      <dgm:prSet presAssocID="{575B30D0-B007-4657-BCB8-80B7310B4126}" presName="parentText" presStyleLbl="node1" presStyleIdx="1" presStyleCnt="3">
        <dgm:presLayoutVars>
          <dgm:chMax val="0"/>
          <dgm:bulletEnabled val="1"/>
        </dgm:presLayoutVars>
      </dgm:prSet>
      <dgm:spPr/>
    </dgm:pt>
    <dgm:pt modelId="{784B5BAE-BB25-4FF2-AC10-3A2C5BF6EF80}" type="pres">
      <dgm:prSet presAssocID="{87A1968F-3BB2-4A1A-A9C3-9439E1833696}" presName="spacer" presStyleCnt="0"/>
      <dgm:spPr/>
    </dgm:pt>
    <dgm:pt modelId="{1C81DBA6-E17E-4F9B-A255-6A7DF90E9578}" type="pres">
      <dgm:prSet presAssocID="{9A76764F-ACAF-4E76-B971-1BE73B9CD3EA}" presName="parentText" presStyleLbl="node1" presStyleIdx="2" presStyleCnt="3">
        <dgm:presLayoutVars>
          <dgm:chMax val="0"/>
          <dgm:bulletEnabled val="1"/>
        </dgm:presLayoutVars>
      </dgm:prSet>
      <dgm:spPr/>
    </dgm:pt>
  </dgm:ptLst>
  <dgm:cxnLst>
    <dgm:cxn modelId="{CD5E41B0-9BD9-4AD6-853A-69506D1DB324}" srcId="{9B0C63DA-352D-4AEF-A15F-B17A96E64D2B}" destId="{BB61CDF5-515B-45F8-93A7-70A2E9272E21}" srcOrd="0" destOrd="0" parTransId="{C4BBC064-FD6C-4E1E-AAF5-0348F779A2A8}" sibTransId="{E135E848-10D7-4633-A962-D3464F109AAA}"/>
    <dgm:cxn modelId="{5DDAABFD-FDEC-4092-A1E2-1200DEB46A80}" type="presOf" srcId="{9B0C63DA-352D-4AEF-A15F-B17A96E64D2B}" destId="{E7BEB77F-1377-4083-AE90-931019C479FA}" srcOrd="0" destOrd="0" presId="urn:microsoft.com/office/officeart/2005/8/layout/vList2"/>
    <dgm:cxn modelId="{057B1344-7E09-4D5B-A239-BB700CFA92DF}" type="presOf" srcId="{575B30D0-B007-4657-BCB8-80B7310B4126}" destId="{C6E45768-6356-4FB7-BD0E-5C428709F622}" srcOrd="0" destOrd="0" presId="urn:microsoft.com/office/officeart/2005/8/layout/vList2"/>
    <dgm:cxn modelId="{2892A739-9437-4C8F-B698-B968C25D4E71}" type="presOf" srcId="{BB61CDF5-515B-45F8-93A7-70A2E9272E21}" destId="{031EEE55-7B58-4D82-9ED1-D76F86E0A9C7}" srcOrd="0" destOrd="0" presId="urn:microsoft.com/office/officeart/2005/8/layout/vList2"/>
    <dgm:cxn modelId="{60A3D551-60E6-43F2-A2A7-CC5F14AD7F40}" type="presOf" srcId="{9A76764F-ACAF-4E76-B971-1BE73B9CD3EA}" destId="{1C81DBA6-E17E-4F9B-A255-6A7DF90E9578}" srcOrd="0" destOrd="0" presId="urn:microsoft.com/office/officeart/2005/8/layout/vList2"/>
    <dgm:cxn modelId="{31FCEDFC-89B8-4BC0-A836-54B3DD381902}" srcId="{9B0C63DA-352D-4AEF-A15F-B17A96E64D2B}" destId="{575B30D0-B007-4657-BCB8-80B7310B4126}" srcOrd="1" destOrd="0" parTransId="{1D2FE654-75CF-4590-B349-FB5F0899EB85}" sibTransId="{87A1968F-3BB2-4A1A-A9C3-9439E1833696}"/>
    <dgm:cxn modelId="{EFFEAECE-15AE-49E5-86D3-EDA91447C8CD}" srcId="{9B0C63DA-352D-4AEF-A15F-B17A96E64D2B}" destId="{9A76764F-ACAF-4E76-B971-1BE73B9CD3EA}" srcOrd="2" destOrd="0" parTransId="{97A9ED47-5297-4020-96C6-C1F71E07070F}" sibTransId="{11984346-7B92-478B-8EDB-495CE210F2C2}"/>
    <dgm:cxn modelId="{0534553D-C52C-4F12-9FE9-88D6536434BF}" type="presParOf" srcId="{E7BEB77F-1377-4083-AE90-931019C479FA}" destId="{031EEE55-7B58-4D82-9ED1-D76F86E0A9C7}" srcOrd="0" destOrd="0" presId="urn:microsoft.com/office/officeart/2005/8/layout/vList2"/>
    <dgm:cxn modelId="{CDB0C090-76F1-447C-977E-3CD8CBA8E809}" type="presParOf" srcId="{E7BEB77F-1377-4083-AE90-931019C479FA}" destId="{B4275D6E-2B0A-4124-9238-31547F7694AD}" srcOrd="1" destOrd="0" presId="urn:microsoft.com/office/officeart/2005/8/layout/vList2"/>
    <dgm:cxn modelId="{A450A5A9-110C-4234-A9B4-86E196FEAA3F}" type="presParOf" srcId="{E7BEB77F-1377-4083-AE90-931019C479FA}" destId="{C6E45768-6356-4FB7-BD0E-5C428709F622}" srcOrd="2" destOrd="0" presId="urn:microsoft.com/office/officeart/2005/8/layout/vList2"/>
    <dgm:cxn modelId="{87997D1C-0AB3-4DA4-BDC8-706693E834A3}" type="presParOf" srcId="{E7BEB77F-1377-4083-AE90-931019C479FA}" destId="{784B5BAE-BB25-4FF2-AC10-3A2C5BF6EF80}" srcOrd="3" destOrd="0" presId="urn:microsoft.com/office/officeart/2005/8/layout/vList2"/>
    <dgm:cxn modelId="{7828EA0F-C9A7-4FD5-8C01-35C9EE3B704C}" type="presParOf" srcId="{E7BEB77F-1377-4083-AE90-931019C479FA}" destId="{1C81DBA6-E17E-4F9B-A255-6A7DF90E957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EEE55-7B58-4D82-9ED1-D76F86E0A9C7}">
      <dsp:nvSpPr>
        <dsp:cNvPr id="0" name=""/>
        <dsp:cNvSpPr/>
      </dsp:nvSpPr>
      <dsp:spPr>
        <a:xfrm>
          <a:off x="0" y="503705"/>
          <a:ext cx="4426725" cy="638819"/>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solidFill>
                <a:schemeClr val="bg2">
                  <a:lumMod val="75000"/>
                </a:schemeClr>
              </a:solidFill>
            </a:rPr>
            <a:t>LTE– M : Cat 0, Cat 1, Cat M</a:t>
          </a:r>
        </a:p>
      </dsp:txBody>
      <dsp:txXfrm>
        <a:off x="31185" y="534890"/>
        <a:ext cx="4364355" cy="576449"/>
      </dsp:txXfrm>
    </dsp:sp>
    <dsp:sp modelId="{C6E45768-6356-4FB7-BD0E-5C428709F622}">
      <dsp:nvSpPr>
        <dsp:cNvPr id="0" name=""/>
        <dsp:cNvSpPr/>
      </dsp:nvSpPr>
      <dsp:spPr>
        <a:xfrm>
          <a:off x="0" y="1223165"/>
          <a:ext cx="4426725" cy="638819"/>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solidFill>
                <a:schemeClr val="bg2">
                  <a:lumMod val="75000"/>
                </a:schemeClr>
              </a:solidFill>
            </a:rPr>
            <a:t>EC – GSM</a:t>
          </a:r>
        </a:p>
      </dsp:txBody>
      <dsp:txXfrm>
        <a:off x="31185" y="1254350"/>
        <a:ext cx="4364355" cy="576449"/>
      </dsp:txXfrm>
    </dsp:sp>
    <dsp:sp modelId="{1C81DBA6-E17E-4F9B-A255-6A7DF90E9578}">
      <dsp:nvSpPr>
        <dsp:cNvPr id="0" name=""/>
        <dsp:cNvSpPr/>
      </dsp:nvSpPr>
      <dsp:spPr>
        <a:xfrm>
          <a:off x="0" y="1942625"/>
          <a:ext cx="4426725" cy="638819"/>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solidFill>
                <a:schemeClr val="bg2">
                  <a:lumMod val="75000"/>
                </a:schemeClr>
              </a:solidFill>
            </a:rPr>
            <a:t>NB - </a:t>
          </a:r>
          <a:r>
            <a:rPr lang="en-GB" sz="2800" b="1" kern="1200" dirty="0" err="1">
              <a:solidFill>
                <a:schemeClr val="bg2">
                  <a:lumMod val="75000"/>
                </a:schemeClr>
              </a:solidFill>
            </a:rPr>
            <a:t>IoT</a:t>
          </a:r>
          <a:endParaRPr lang="en-GB" sz="2800" b="1" kern="1200" dirty="0">
            <a:solidFill>
              <a:schemeClr val="bg2">
                <a:lumMod val="75000"/>
              </a:schemeClr>
            </a:solidFill>
          </a:endParaRPr>
        </a:p>
      </dsp:txBody>
      <dsp:txXfrm>
        <a:off x="31185" y="1973810"/>
        <a:ext cx="4364355" cy="5764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95DA3-C263-4508-88C1-50A8890148C6}" type="datetimeFigureOut">
              <a:rPr lang="en-GB" smtClean="0"/>
              <a:t>29/11/2016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2089C-4E4E-4894-982C-1E6C50CD21ED}" type="slidenum">
              <a:rPr lang="en-GB" smtClean="0"/>
              <a:t>‹#›</a:t>
            </a:fld>
            <a:endParaRPr lang="en-GB"/>
          </a:p>
        </p:txBody>
      </p:sp>
    </p:spTree>
    <p:extLst>
      <p:ext uri="{BB962C8B-B14F-4D97-AF65-F5344CB8AC3E}">
        <p14:creationId xmlns:p14="http://schemas.microsoft.com/office/powerpoint/2010/main" val="377179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factors to consider for Internet of Things (</a:t>
            </a:r>
            <a:r>
              <a:rPr lang="en-GB" dirty="0" err="1"/>
              <a:t>IoT</a:t>
            </a:r>
            <a:r>
              <a:rPr lang="en-GB" dirty="0"/>
              <a:t>) </a:t>
            </a:r>
          </a:p>
          <a:p>
            <a:r>
              <a:rPr lang="en-GB" dirty="0"/>
              <a:t>applications, including node cost, network cost, battery lifetime, </a:t>
            </a:r>
          </a:p>
          <a:p>
            <a:r>
              <a:rPr lang="en-GB" dirty="0"/>
              <a:t>data rate (throughput), latency, mobility, range, coverage, and </a:t>
            </a:r>
          </a:p>
          <a:p>
            <a:r>
              <a:rPr lang="en-GB" dirty="0"/>
              <a:t>deployment model. No single technology will be able to solve </a:t>
            </a:r>
          </a:p>
          <a:p>
            <a:r>
              <a:rPr lang="en-GB" dirty="0"/>
              <a:t>all factors simultaneously</a:t>
            </a:r>
          </a:p>
          <a:p>
            <a:br>
              <a:rPr lang="en-GB" dirty="0"/>
            </a:br>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2</a:t>
            </a:fld>
            <a:endParaRPr lang="en-GB"/>
          </a:p>
        </p:txBody>
      </p:sp>
    </p:spTree>
    <p:extLst>
      <p:ext uri="{BB962C8B-B14F-4D97-AF65-F5344CB8AC3E}">
        <p14:creationId xmlns:p14="http://schemas.microsoft.com/office/powerpoint/2010/main" val="1127902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GSM is likely to continue playing a key role in the </a:t>
            </a:r>
            <a:r>
              <a:rPr lang="en-GB" dirty="0" err="1"/>
              <a:t>IoT</a:t>
            </a:r>
            <a:r>
              <a:rPr lang="en-GB" dirty="0"/>
              <a:t> well into the future, due to its global coverage footprint, time to market and </a:t>
            </a:r>
          </a:p>
          <a:p>
            <a:r>
              <a:rPr lang="en-GB" dirty="0"/>
              <a:t>cost advantages.</a:t>
            </a:r>
          </a:p>
          <a:p>
            <a:r>
              <a:rPr lang="en-GB" dirty="0"/>
              <a:t>Recognizing this – and identifying the requirements for Massive </a:t>
            </a:r>
            <a:r>
              <a:rPr lang="en-GB" dirty="0" err="1"/>
              <a:t>IoT</a:t>
            </a:r>
            <a:r>
              <a:rPr lang="en-GB" dirty="0"/>
              <a:t> discussed earlier in this </a:t>
            </a:r>
          </a:p>
          <a:p>
            <a:r>
              <a:rPr lang="en-GB" dirty="0"/>
              <a:t>paper – an initiative was undertaken in 3GPP Release 13 to further improve GSM.</a:t>
            </a:r>
          </a:p>
          <a:p>
            <a:r>
              <a:rPr lang="en-GB" dirty="0"/>
              <a:t>EC-GSM functionality enables coverage improvements of up to 20dB with respect </a:t>
            </a:r>
          </a:p>
          <a:p>
            <a:r>
              <a:rPr lang="en-GB" dirty="0"/>
              <a:t>to GPRS on the 900MHz band.</a:t>
            </a:r>
          </a:p>
          <a:p>
            <a:r>
              <a:rPr lang="en-GB" dirty="0"/>
              <a:t>This coverage extension is achieved for both the data and control planes by utilizing the concept </a:t>
            </a:r>
          </a:p>
          <a:p>
            <a:r>
              <a:rPr lang="en-GB" dirty="0"/>
              <a:t>of repetitions and signal combining techniques. It is handled in a dynamic manner with multiple </a:t>
            </a:r>
          </a:p>
          <a:p>
            <a:r>
              <a:rPr lang="en-GB" dirty="0"/>
              <a:t>coverage classes to ensure optimal balance between coverage and performance.</a:t>
            </a:r>
          </a:p>
          <a:p>
            <a:endParaRPr lang="en-GB" dirty="0"/>
          </a:p>
          <a:p>
            <a:r>
              <a:rPr lang="en-GB" dirty="0"/>
              <a:t>EC-GSM is achieved by defining new control and data channels mapped over legacy GSM. It </a:t>
            </a:r>
          </a:p>
          <a:p>
            <a:r>
              <a:rPr lang="en-GB" dirty="0"/>
              <a:t>allows multiplexing of new EC-GSM devices and traffic with legacy EDGE and GPRS. No new </a:t>
            </a:r>
          </a:p>
          <a:p>
            <a:r>
              <a:rPr lang="en-GB" dirty="0"/>
              <a:t>network carriers are required: new software on existing GSM networks is sufficient and provides </a:t>
            </a:r>
          </a:p>
          <a:p>
            <a:r>
              <a:rPr lang="en-GB" dirty="0"/>
              <a:t>combined capacity of up to 50,000 devices per cell on a single transceiver</a:t>
            </a:r>
          </a:p>
          <a:p>
            <a:r>
              <a:rPr lang="en-GB" dirty="0"/>
              <a:t>r. </a:t>
            </a:r>
          </a:p>
        </p:txBody>
      </p:sp>
      <p:sp>
        <p:nvSpPr>
          <p:cNvPr id="4" name="Slide Number Placeholder 3"/>
          <p:cNvSpPr>
            <a:spLocks noGrp="1"/>
          </p:cNvSpPr>
          <p:nvPr>
            <p:ph type="sldNum" sz="quarter" idx="10"/>
          </p:nvPr>
        </p:nvSpPr>
        <p:spPr/>
        <p:txBody>
          <a:bodyPr/>
          <a:lstStyle/>
          <a:p>
            <a:fld id="{F94107A9-6863-4E6B-B603-63800897A9F9}" type="slidenum">
              <a:rPr lang="en-GB" smtClean="0"/>
              <a:t>11</a:t>
            </a:fld>
            <a:endParaRPr lang="en-GB"/>
          </a:p>
        </p:txBody>
      </p:sp>
    </p:spTree>
    <p:extLst>
      <p:ext uri="{BB962C8B-B14F-4D97-AF65-F5344CB8AC3E}">
        <p14:creationId xmlns:p14="http://schemas.microsoft.com/office/powerpoint/2010/main" val="214440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Short range technology, PANs are usually wireless and cover a range of about 10 meters. A common wireless PAN is a smartphone </a:t>
            </a:r>
          </a:p>
          <a:p>
            <a:r>
              <a:rPr lang="en-GB" dirty="0"/>
              <a:t>connected over Bluetooth® to handful of accessories such as wireless headset, watch or ﬁ </a:t>
            </a:r>
            <a:r>
              <a:rPr lang="en-GB" dirty="0" err="1"/>
              <a:t>tness</a:t>
            </a:r>
            <a:r>
              <a:rPr lang="en-GB" dirty="0"/>
              <a:t> device. Wire-</a:t>
            </a:r>
          </a:p>
          <a:p>
            <a:r>
              <a:rPr lang="en-GB" dirty="0"/>
              <a:t>less PAN devices usually have low radio transmission power and run over small batteries.</a:t>
            </a:r>
          </a:p>
          <a:p>
            <a:r>
              <a:rPr lang="en-GB" dirty="0"/>
              <a:t>LANs are either wired or wireless (or a combination of the two). Wireless LANs (WLANs) usually cover a </a:t>
            </a:r>
          </a:p>
          <a:p>
            <a:r>
              <a:rPr lang="en-GB" dirty="0"/>
              <a:t>range up to 100 meters. A predominant example is a home Wi-Fi network providing Internet access to per-</a:t>
            </a:r>
          </a:p>
          <a:p>
            <a:r>
              <a:rPr lang="en-GB" dirty="0" err="1"/>
              <a:t>sonal</a:t>
            </a:r>
            <a:r>
              <a:rPr lang="en-GB" dirty="0"/>
              <a:t> computers, smartphones, TVs and today even to </a:t>
            </a:r>
            <a:r>
              <a:rPr lang="en-GB" dirty="0" err="1"/>
              <a:t>IoT</a:t>
            </a:r>
            <a:r>
              <a:rPr lang="en-GB" dirty="0"/>
              <a:t> devices such as thermostats and home appliance.</a:t>
            </a:r>
          </a:p>
          <a:p>
            <a:endParaRPr lang="en-GB" dirty="0"/>
          </a:p>
          <a:p>
            <a:r>
              <a:rPr lang="en-GB" dirty="0"/>
              <a:t> except </a:t>
            </a:r>
            <a:r>
              <a:rPr lang="en-GB" dirty="0" err="1"/>
              <a:t>Zwave</a:t>
            </a:r>
            <a:r>
              <a:rPr lang="en-GB" dirty="0"/>
              <a:t> all the technology</a:t>
            </a:r>
            <a:r>
              <a:rPr lang="en-GB" baseline="0" dirty="0"/>
              <a:t> use 2.4 </a:t>
            </a:r>
            <a:r>
              <a:rPr lang="en-GB" baseline="0" dirty="0" err="1"/>
              <a:t>Ghz</a:t>
            </a:r>
            <a:r>
              <a:rPr lang="en-GB" baseline="0" dirty="0"/>
              <a:t> unlicensed band.</a:t>
            </a:r>
            <a:endParaRPr lang="en-GB" dirty="0"/>
          </a:p>
          <a:p>
            <a:r>
              <a:rPr lang="en-GB" dirty="0"/>
              <a:t>because it is allowed for unlicensed use in all regions. The ubiquity of the 2.4 GHz band makes development and distribution of 2.4 GHz-based </a:t>
            </a:r>
          </a:p>
          <a:p>
            <a:r>
              <a:rPr lang="en-GB" dirty="0"/>
              <a:t>products across nations easier.</a:t>
            </a:r>
          </a:p>
          <a:p>
            <a:r>
              <a:rPr lang="en-GB" dirty="0"/>
              <a:t>Although</a:t>
            </a:r>
            <a:r>
              <a:rPr lang="en-GB" baseline="0" dirty="0"/>
              <a:t> in same group but the characteristic of each technology is quite different.</a:t>
            </a:r>
          </a:p>
          <a:p>
            <a:endParaRPr lang="en-GB" baseline="0" dirty="0"/>
          </a:p>
          <a:p>
            <a:r>
              <a:rPr lang="en-GB" baseline="0" dirty="0" err="1"/>
              <a:t>Wifi</a:t>
            </a:r>
            <a:r>
              <a:rPr lang="en-GB" baseline="0" dirty="0"/>
              <a:t>, Bluetooth is follow star topology, and </a:t>
            </a:r>
            <a:r>
              <a:rPr lang="en-GB" baseline="0" dirty="0" err="1"/>
              <a:t>zwave</a:t>
            </a:r>
            <a:r>
              <a:rPr lang="en-GB" baseline="0" dirty="0"/>
              <a:t> and </a:t>
            </a:r>
            <a:r>
              <a:rPr lang="en-GB" baseline="0" dirty="0" err="1"/>
              <a:t>zigbee</a:t>
            </a:r>
            <a:r>
              <a:rPr lang="en-GB" baseline="0" dirty="0"/>
              <a:t> follow mesh topology, this reason create the main differences between them. </a:t>
            </a:r>
            <a:br>
              <a:rPr lang="en-GB" dirty="0"/>
            </a:br>
            <a:endParaRPr lang="en-GB" dirty="0"/>
          </a:p>
          <a:p>
            <a:r>
              <a:rPr lang="en-GB" sz="1200" b="0" i="0" kern="1200" dirty="0">
                <a:solidFill>
                  <a:schemeClr val="tx1"/>
                </a:solidFill>
                <a:effectLst/>
                <a:latin typeface="+mn-lt"/>
                <a:ea typeface="+mn-ea"/>
                <a:cs typeface="+mn-cs"/>
              </a:rPr>
              <a:t>Mesh networks like </a:t>
            </a:r>
            <a:r>
              <a:rPr lang="en-GB" sz="1200" b="0" i="0" kern="1200" dirty="0" err="1">
                <a:solidFill>
                  <a:schemeClr val="tx1"/>
                </a:solidFill>
                <a:effectLst/>
                <a:latin typeface="+mn-lt"/>
                <a:ea typeface="+mn-ea"/>
                <a:cs typeface="+mn-cs"/>
              </a:rPr>
              <a:t>Zigbee</a:t>
            </a:r>
            <a:r>
              <a:rPr lang="en-GB" sz="1200" b="0" i="0" kern="1200" dirty="0">
                <a:solidFill>
                  <a:schemeClr val="tx1"/>
                </a:solidFill>
                <a:effectLst/>
                <a:latin typeface="+mn-lt"/>
                <a:ea typeface="+mn-ea"/>
                <a:cs typeface="+mn-cs"/>
              </a:rPr>
              <a:t> and Z-Wave don’t experience this kind of signal loss — partly because they are very low-bandwidth to begin with. And that low-bandwidth makes these two standards great for simple devices like window and door motion sensors, or smart lightbulbs that only need data connections to turn on or off.</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One problem with </a:t>
            </a:r>
            <a:r>
              <a:rPr lang="en-GB" sz="1200" b="0" i="0" kern="1200" dirty="0" err="1">
                <a:solidFill>
                  <a:schemeClr val="tx1"/>
                </a:solidFill>
                <a:effectLst/>
                <a:latin typeface="+mn-lt"/>
                <a:ea typeface="+mn-ea"/>
                <a:cs typeface="+mn-cs"/>
              </a:rPr>
              <a:t>Zigbee</a:t>
            </a:r>
            <a:r>
              <a:rPr lang="en-GB" sz="1200" b="0" i="0" kern="1200" dirty="0">
                <a:solidFill>
                  <a:schemeClr val="tx1"/>
                </a:solidFill>
                <a:effectLst/>
                <a:latin typeface="+mn-lt"/>
                <a:ea typeface="+mn-ea"/>
                <a:cs typeface="+mn-cs"/>
              </a:rPr>
              <a:t> and Z-Wave, however, is that their signals aren’t directly compatible with any mainstream computing device, like a smartphone, tablet, or laptop. So, the bulbs and motion sensors need to communicate with a hub that is either connected to your home network via Wi-Fi or through an </a:t>
            </a:r>
            <a:r>
              <a:rPr lang="en-GB" sz="1200" b="0" i="0" kern="1200" dirty="0" err="1">
                <a:solidFill>
                  <a:schemeClr val="tx1"/>
                </a:solidFill>
                <a:effectLst/>
                <a:latin typeface="+mn-lt"/>
                <a:ea typeface="+mn-ea"/>
                <a:cs typeface="+mn-cs"/>
              </a:rPr>
              <a:t>ethernet</a:t>
            </a:r>
            <a:r>
              <a:rPr lang="en-GB" sz="1200" b="0" i="0" kern="1200" dirty="0">
                <a:solidFill>
                  <a:schemeClr val="tx1"/>
                </a:solidFill>
                <a:effectLst/>
                <a:latin typeface="+mn-lt"/>
                <a:ea typeface="+mn-ea"/>
                <a:cs typeface="+mn-cs"/>
              </a:rPr>
              <a:t> cable plugged into to your Internet router</a:t>
            </a:r>
            <a:endParaRPr lang="en-GB" dirty="0"/>
          </a:p>
          <a:p>
            <a:r>
              <a:rPr lang="en-GB" dirty="0"/>
              <a:t> ZigBee can deliver up to 250KBps of data throughput, but is typically used at much </a:t>
            </a:r>
          </a:p>
          <a:p>
            <a:r>
              <a:rPr lang="en-GB" dirty="0"/>
              <a:t>lower data rates. </a:t>
            </a:r>
            <a:r>
              <a:rPr lang="en-GB" dirty="0" err="1"/>
              <a:t>Zigbee</a:t>
            </a:r>
            <a:r>
              <a:rPr lang="en-GB" dirty="0"/>
              <a:t> network</a:t>
            </a:r>
            <a:r>
              <a:rPr lang="en-GB" baseline="0" dirty="0"/>
              <a:t> could have 65k devices, but usually use for home appliance, not applicable for large system as smart city,</a:t>
            </a:r>
          </a:p>
          <a:p>
            <a:r>
              <a:rPr lang="en-GB" baseline="0" dirty="0"/>
              <a:t>Smart industry ( using unlicensed band, mesh network (complexity ), </a:t>
            </a:r>
            <a:r>
              <a:rPr lang="en-GB" baseline="0" dirty="0" err="1"/>
              <a:t>maintainance</a:t>
            </a:r>
            <a:r>
              <a:rPr lang="en-GB" baseline="0" dirty="0"/>
              <a:t> cost)</a:t>
            </a:r>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12</a:t>
            </a:fld>
            <a:endParaRPr lang="en-GB"/>
          </a:p>
        </p:txBody>
      </p:sp>
    </p:spTree>
    <p:extLst>
      <p:ext uri="{BB962C8B-B14F-4D97-AF65-F5344CB8AC3E}">
        <p14:creationId xmlns:p14="http://schemas.microsoft.com/office/powerpoint/2010/main" val="411879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Wi-Fi have Near ubiquitous network coverage in enterprises</a:t>
            </a:r>
          </a:p>
          <a:p>
            <a:r>
              <a:rPr lang="en-GB" dirty="0"/>
              <a:t>Limited Ranged : Wi-Fi networks have a star topology, with the AP being the Internet gateway. The output power of Wi-Fi is </a:t>
            </a:r>
          </a:p>
          <a:p>
            <a:r>
              <a:rPr lang="en-GB" dirty="0"/>
              <a:t>high enough to allow full in-home coverage in most cases.  But</a:t>
            </a:r>
            <a:r>
              <a:rPr lang="en-GB" baseline="0" dirty="0"/>
              <a:t> </a:t>
            </a:r>
            <a:r>
              <a:rPr lang="en-GB" dirty="0"/>
              <a:t>In enterprise and in large buildings, more than </a:t>
            </a:r>
          </a:p>
          <a:p>
            <a:r>
              <a:rPr lang="en-GB" dirty="0"/>
              <a:t>one AP is often deployed in different locations inside the building to increase the network coverage. </a:t>
            </a:r>
          </a:p>
          <a:p>
            <a:endParaRPr lang="en-GB" dirty="0"/>
          </a:p>
          <a:p>
            <a:r>
              <a:rPr lang="en-GB" dirty="0"/>
              <a:t>High energy</a:t>
            </a:r>
            <a:r>
              <a:rPr lang="en-GB" baseline="0" dirty="0"/>
              <a:t> consumption</a:t>
            </a:r>
            <a:endParaRPr lang="en-GB" dirty="0"/>
          </a:p>
          <a:p>
            <a:r>
              <a:rPr lang="en-GB" dirty="0"/>
              <a:t>To enable high data rates (over 100MBps in some cases) and good indoor coverage, Wi-Fi radios have </a:t>
            </a:r>
          </a:p>
          <a:p>
            <a:r>
              <a:rPr lang="en-GB" dirty="0"/>
              <a:t>fairly large power consumption. For some </a:t>
            </a:r>
            <a:r>
              <a:rPr lang="en-GB" dirty="0" err="1"/>
              <a:t>IoT</a:t>
            </a:r>
            <a:r>
              <a:rPr lang="en-GB" dirty="0"/>
              <a:t> devices, which run on batteries and cannot be charged </a:t>
            </a:r>
          </a:p>
          <a:p>
            <a:r>
              <a:rPr lang="en-GB" dirty="0"/>
              <a:t>frequently, Wi-Fi can be too power hungry. Although new silicon devices apply advanced sleep protocols and fast on/off time to reduce the average power </a:t>
            </a:r>
          </a:p>
          <a:p>
            <a:r>
              <a:rPr lang="en-GB" dirty="0"/>
              <a:t>consumption dramatically. Since most </a:t>
            </a:r>
            <a:r>
              <a:rPr lang="en-GB" dirty="0" err="1"/>
              <a:t>IoT</a:t>
            </a:r>
            <a:r>
              <a:rPr lang="en-GB" dirty="0"/>
              <a:t> products do not need the maximum data rates Wi-Fi offers, clever </a:t>
            </a:r>
          </a:p>
          <a:p>
            <a:r>
              <a:rPr lang="en-GB" dirty="0"/>
              <a:t>power management design can</a:t>
            </a:r>
          </a:p>
          <a:p>
            <a:r>
              <a:rPr lang="en-GB" dirty="0"/>
              <a:t>keep products connected to the Internet for over a year using two AA alkaline batteries. </a:t>
            </a:r>
          </a:p>
          <a:p>
            <a:endParaRPr lang="en-GB" dirty="0"/>
          </a:p>
          <a:p>
            <a:r>
              <a:rPr lang="en-GB" dirty="0"/>
              <a:t>It</a:t>
            </a:r>
            <a:r>
              <a:rPr lang="en-GB" baseline="0" dirty="0"/>
              <a:t> is difficult to provision credential into </a:t>
            </a:r>
            <a:r>
              <a:rPr lang="en-GB" baseline="0" dirty="0" err="1"/>
              <a:t>wifi</a:t>
            </a:r>
            <a:r>
              <a:rPr lang="en-GB" baseline="0" dirty="0"/>
              <a:t> access point.</a:t>
            </a:r>
            <a:endParaRPr lang="en-GB" dirty="0"/>
          </a:p>
          <a:p>
            <a:r>
              <a:rPr lang="en-GB" sz="1200" b="0" i="0" kern="1200" dirty="0">
                <a:solidFill>
                  <a:schemeClr val="tx1"/>
                </a:solidFill>
                <a:effectLst/>
                <a:latin typeface="+mn-lt"/>
                <a:ea typeface="+mn-ea"/>
                <a:cs typeface="+mn-cs"/>
              </a:rPr>
              <a:t>This does, however, come with one key drawback: interference and bandwidth issues. If your house is full of Wi-Fi-connected gadgets (TVs, game consoles, laptops, tablets, etc.) then your smart devices will have to compete for bandwidth and may be slower to response</a:t>
            </a:r>
            <a:r>
              <a:rPr lang="en-GB" dirty="0"/>
              <a:t>. ( Low power</a:t>
            </a:r>
            <a:r>
              <a:rPr lang="en-GB" baseline="0" dirty="0"/>
              <a:t> </a:t>
            </a:r>
            <a:r>
              <a:rPr lang="en-GB" baseline="0" dirty="0" err="1"/>
              <a:t>wifi</a:t>
            </a:r>
            <a:r>
              <a:rPr lang="en-GB" dirty="0"/>
              <a:t>)</a:t>
            </a:r>
          </a:p>
          <a:p>
            <a:r>
              <a:rPr lang="en-GB" dirty="0"/>
              <a:t>Smart home thermostats/power meters</a:t>
            </a:r>
            <a:br>
              <a:rPr lang="en-GB" dirty="0"/>
            </a:br>
            <a:endParaRPr lang="en-GB" dirty="0"/>
          </a:p>
          <a:p>
            <a:r>
              <a:rPr lang="en-GB" dirty="0"/>
              <a:t>In </a:t>
            </a:r>
            <a:r>
              <a:rPr lang="en-GB" baseline="0" dirty="0"/>
              <a:t>the future, the will have the appearance of low power </a:t>
            </a:r>
            <a:r>
              <a:rPr lang="en-GB" baseline="0" dirty="0" err="1"/>
              <a:t>wifi</a:t>
            </a:r>
            <a:r>
              <a:rPr lang="en-GB" baseline="0" dirty="0"/>
              <a:t> specifically for </a:t>
            </a:r>
            <a:r>
              <a:rPr lang="en-GB" baseline="0" dirty="0" err="1"/>
              <a:t>IoT</a:t>
            </a:r>
            <a:r>
              <a:rPr lang="en-GB" baseline="0" dirty="0"/>
              <a:t> applications.</a:t>
            </a:r>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13</a:t>
            </a:fld>
            <a:endParaRPr lang="en-GB"/>
          </a:p>
        </p:txBody>
      </p:sp>
    </p:spTree>
    <p:extLst>
      <p:ext uri="{BB962C8B-B14F-4D97-AF65-F5344CB8AC3E}">
        <p14:creationId xmlns:p14="http://schemas.microsoft.com/office/powerpoint/2010/main" val="424922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Bluetooth is a PAN technology primarily used today as a cable replacement for short-</a:t>
            </a:r>
          </a:p>
          <a:p>
            <a:r>
              <a:rPr lang="en-GB" dirty="0"/>
              <a:t>range communication. </a:t>
            </a:r>
          </a:p>
          <a:p>
            <a:r>
              <a:rPr lang="en-GB" dirty="0" err="1"/>
              <a:t>Ble</a:t>
            </a:r>
            <a:r>
              <a:rPr lang="en-GB" baseline="0" dirty="0"/>
              <a:t> is </a:t>
            </a:r>
            <a:r>
              <a:rPr lang="en-GB" dirty="0"/>
              <a:t>Designed</a:t>
            </a:r>
            <a:r>
              <a:rPr lang="en-GB" baseline="0" dirty="0"/>
              <a:t> to significantly </a:t>
            </a:r>
            <a:r>
              <a:rPr lang="en-GB" dirty="0"/>
              <a:t>reduces the power con-</a:t>
            </a:r>
          </a:p>
          <a:p>
            <a:r>
              <a:rPr lang="en-GB" dirty="0" err="1"/>
              <a:t>sumption</a:t>
            </a:r>
            <a:r>
              <a:rPr lang="en-GB" dirty="0"/>
              <a:t> of Bluetooth devices and enables years of operation using coin cell batteries. Supported by the new</a:t>
            </a:r>
          </a:p>
          <a:p>
            <a:r>
              <a:rPr lang="en-GB" dirty="0"/>
              <a:t>generation of smartphones and tablets, Bluetooth low energy enabled a wide range of new applications spanning health and ﬁ </a:t>
            </a:r>
            <a:r>
              <a:rPr lang="en-GB" dirty="0" err="1"/>
              <a:t>tness</a:t>
            </a:r>
            <a:r>
              <a:rPr lang="en-GB" dirty="0"/>
              <a:t>, toys, automotive and industrial </a:t>
            </a:r>
          </a:p>
          <a:p>
            <a:r>
              <a:rPr lang="en-GB" dirty="0"/>
              <a:t>spaces. </a:t>
            </a:r>
          </a:p>
          <a:p>
            <a:r>
              <a:rPr lang="en-GB" dirty="0"/>
              <a:t>The Bluetooth low energy standard can theoretically support an unlimited </a:t>
            </a:r>
          </a:p>
          <a:p>
            <a:r>
              <a:rPr lang="en-GB" dirty="0"/>
              <a:t>number of devices, but the practical number of simultaneously connected devices is between 10 and 20.</a:t>
            </a:r>
          </a:p>
          <a:p>
            <a:endParaRPr lang="en-GB" dirty="0"/>
          </a:p>
          <a:p>
            <a:r>
              <a:rPr lang="en-GB" dirty="0"/>
              <a:t>One of the advantages of the Bluetooth standard is that it includes application </a:t>
            </a:r>
            <a:r>
              <a:rPr lang="en-GB" dirty="0" err="1"/>
              <a:t>proﬁ</a:t>
            </a:r>
            <a:r>
              <a:rPr lang="en-GB" dirty="0"/>
              <a:t> les. These </a:t>
            </a:r>
            <a:r>
              <a:rPr lang="en-GB" dirty="0" err="1"/>
              <a:t>proﬁ</a:t>
            </a:r>
            <a:r>
              <a:rPr lang="en-GB" dirty="0"/>
              <a:t> les </a:t>
            </a:r>
          </a:p>
          <a:p>
            <a:r>
              <a:rPr lang="en-GB" dirty="0" err="1"/>
              <a:t>deﬁ</a:t>
            </a:r>
            <a:r>
              <a:rPr lang="en-GB" dirty="0"/>
              <a:t> ne in great detail how applications exchange information to achieve </a:t>
            </a:r>
            <a:r>
              <a:rPr lang="en-GB" dirty="0" err="1"/>
              <a:t>speciﬁ</a:t>
            </a:r>
            <a:r>
              <a:rPr lang="en-GB" dirty="0"/>
              <a:t> c tasks., help-</a:t>
            </a:r>
          </a:p>
          <a:p>
            <a:r>
              <a:rPr lang="en-GB" dirty="0" err="1"/>
              <a:t>ing</a:t>
            </a:r>
            <a:r>
              <a:rPr lang="en-GB" dirty="0"/>
              <a:t> Bluetooth achieve excellent interoperability in the market.</a:t>
            </a:r>
          </a:p>
          <a:p>
            <a:endParaRPr lang="en-GB" dirty="0"/>
          </a:p>
          <a:p>
            <a:r>
              <a:rPr lang="en-GB" dirty="0"/>
              <a:t>The application of BLE is </a:t>
            </a:r>
            <a:r>
              <a:rPr lang="en-GB" sz="1200" dirty="0"/>
              <a:t>Wearables, light control, proximity monitors, asset trackers</a:t>
            </a:r>
            <a:endParaRPr lang="en-GB" dirty="0"/>
          </a:p>
          <a:p>
            <a:endParaRPr lang="en-GB" dirty="0"/>
          </a:p>
          <a:p>
            <a:r>
              <a:rPr lang="en-GB" sz="1200" b="0" i="0" kern="1200" dirty="0">
                <a:solidFill>
                  <a:schemeClr val="tx1"/>
                </a:solidFill>
                <a:effectLst/>
                <a:latin typeface="+mn-lt"/>
                <a:ea typeface="+mn-ea"/>
                <a:cs typeface="+mn-cs"/>
              </a:rPr>
              <a:t>It has been reported that the newest version of Bluetooth (Bluetooth Low Energy, or BLE) will be capable of forming mesh networks, greatly extending its range to compete with </a:t>
            </a:r>
            <a:r>
              <a:rPr lang="en-GB" sz="1200" b="0" i="0" kern="1200" dirty="0" err="1">
                <a:solidFill>
                  <a:schemeClr val="tx1"/>
                </a:solidFill>
                <a:effectLst/>
                <a:latin typeface="+mn-lt"/>
                <a:ea typeface="+mn-ea"/>
                <a:cs typeface="+mn-cs"/>
              </a:rPr>
              <a:t>Zwave</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Zigbee</a:t>
            </a:r>
            <a:endParaRPr lang="en-GB" dirty="0"/>
          </a:p>
        </p:txBody>
      </p:sp>
      <p:sp>
        <p:nvSpPr>
          <p:cNvPr id="4" name="Slide Number Placeholder 3"/>
          <p:cNvSpPr>
            <a:spLocks noGrp="1"/>
          </p:cNvSpPr>
          <p:nvPr>
            <p:ph type="sldNum" sz="quarter" idx="10"/>
          </p:nvPr>
        </p:nvSpPr>
        <p:spPr/>
        <p:txBody>
          <a:bodyPr/>
          <a:lstStyle/>
          <a:p>
            <a:fld id="{91F2089C-4E4E-4894-982C-1E6C50CD21ED}" type="slidenum">
              <a:rPr lang="en-GB" smtClean="0"/>
              <a:t>14</a:t>
            </a:fld>
            <a:endParaRPr lang="en-GB"/>
          </a:p>
        </p:txBody>
      </p:sp>
    </p:spTree>
    <p:extLst>
      <p:ext uri="{BB962C8B-B14F-4D97-AF65-F5344CB8AC3E}">
        <p14:creationId xmlns:p14="http://schemas.microsoft.com/office/powerpoint/2010/main" val="2011134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a:t>
            </a:r>
            <a:r>
              <a:rPr lang="en-GB" baseline="0" dirty="0"/>
              <a:t> two technology is quite similar so we will discuss both in same slice</a:t>
            </a:r>
            <a:endParaRPr lang="en-GB" dirty="0"/>
          </a:p>
          <a:p>
            <a:r>
              <a:rPr lang="en-GB" dirty="0"/>
              <a:t>ZigBee and </a:t>
            </a:r>
            <a:r>
              <a:rPr lang="en-GB" dirty="0" err="1"/>
              <a:t>Zwave</a:t>
            </a:r>
            <a:r>
              <a:rPr lang="en-GB" dirty="0"/>
              <a:t> technology follow mesh</a:t>
            </a:r>
            <a:r>
              <a:rPr lang="en-GB" baseline="0" dirty="0"/>
              <a:t> topology</a:t>
            </a:r>
            <a:r>
              <a:rPr lang="en-GB" dirty="0"/>
              <a:t>, where data hops from node to node in multiple directions and </a:t>
            </a:r>
          </a:p>
          <a:p>
            <a:r>
              <a:rPr lang="en-GB" dirty="0"/>
              <a:t>paths throughout large scale networks,</a:t>
            </a:r>
            <a:r>
              <a:rPr lang="en-GB" baseline="0" dirty="0"/>
              <a:t> to control large number of device and higher range of communication</a:t>
            </a:r>
          </a:p>
          <a:p>
            <a:r>
              <a:rPr lang="en-GB" baseline="0" dirty="0"/>
              <a:t>It both offer low energy consumption</a:t>
            </a:r>
            <a:endParaRPr lang="en-GB" dirty="0"/>
          </a:p>
          <a:p>
            <a:endParaRPr lang="en-GB" dirty="0"/>
          </a:p>
          <a:p>
            <a:r>
              <a:rPr lang="en-GB" dirty="0"/>
              <a:t> ZigBee can be used in multiple applications, but it has gained the </a:t>
            </a:r>
          </a:p>
          <a:p>
            <a:r>
              <a:rPr lang="en-GB" dirty="0"/>
              <a:t>largest momentum and success in smart energy, home automation and in lighting control applications, each </a:t>
            </a:r>
          </a:p>
          <a:p>
            <a:r>
              <a:rPr lang="en-GB" dirty="0"/>
              <a:t>of which has a </a:t>
            </a:r>
            <a:r>
              <a:rPr lang="en-GB" dirty="0" err="1"/>
              <a:t>speciﬁ</a:t>
            </a:r>
            <a:r>
              <a:rPr lang="en-GB" dirty="0"/>
              <a:t> c ZigBee </a:t>
            </a:r>
            <a:r>
              <a:rPr lang="en-GB" dirty="0" err="1"/>
              <a:t>proﬁ</a:t>
            </a:r>
            <a:r>
              <a:rPr lang="en-GB" dirty="0"/>
              <a:t> le and </a:t>
            </a:r>
            <a:r>
              <a:rPr lang="en-GB" dirty="0" err="1"/>
              <a:t>certiﬁ</a:t>
            </a:r>
            <a:r>
              <a:rPr lang="en-GB" dirty="0"/>
              <a:t> cation</a:t>
            </a:r>
          </a:p>
          <a:p>
            <a:endParaRPr lang="en-GB" dirty="0"/>
          </a:p>
          <a:p>
            <a:r>
              <a:rPr lang="en-GB" dirty="0"/>
              <a:t>The main difference between </a:t>
            </a:r>
            <a:r>
              <a:rPr lang="en-GB" dirty="0" err="1"/>
              <a:t>Zigbee</a:t>
            </a:r>
            <a:r>
              <a:rPr lang="en-GB" dirty="0"/>
              <a:t> and </a:t>
            </a:r>
            <a:r>
              <a:rPr lang="en-GB" dirty="0" err="1"/>
              <a:t>Zwave</a:t>
            </a:r>
            <a:r>
              <a:rPr lang="en-GB" dirty="0"/>
              <a:t> is the inter </a:t>
            </a:r>
            <a:r>
              <a:rPr lang="en-GB" dirty="0" err="1"/>
              <a:t>operablity</a:t>
            </a:r>
            <a:endParaRPr lang="en-GB" dirty="0"/>
          </a:p>
          <a:p>
            <a:r>
              <a:rPr lang="en-GB" dirty="0"/>
              <a:t>ZigBee has been</a:t>
            </a:r>
            <a:r>
              <a:rPr lang="en-GB" baseline="0" dirty="0"/>
              <a:t> poor</a:t>
            </a:r>
            <a:r>
              <a:rPr lang="en-GB" dirty="0"/>
              <a:t> by inter-operability problems. The ZigBee standard defines not only the wireless transport mechanism, but also a software layer (similar to Bluetooth) that provides profiles that can have interfered with different versions of other ZigBee profiles.</a:t>
            </a:r>
            <a:r>
              <a:rPr lang="en-GB" sz="1200" b="0" i="0" kern="1200" dirty="0">
                <a:solidFill>
                  <a:schemeClr val="tx1"/>
                </a:solidFill>
                <a:effectLst/>
                <a:latin typeface="+mn-lt"/>
                <a:ea typeface="+mn-ea"/>
                <a:cs typeface="+mn-cs"/>
              </a:rPr>
              <a:t>  which often have difficulty communicating with those from different manufacturers. As a result, ZigBee is not an ideal choice for anyone just starting down the home automation road—unless, of course, they use device from just one manufacturer. Plus, there are different versions of ZigBee which do not talk seamlessly with each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Differently,  A significant advantage of Z-Wave is its interoperability. All Z-Wave devices talk to all other Z-Wave devices, regardless of type, version or brand</a:t>
            </a:r>
            <a:endParaRPr lang="en-GB" dirty="0"/>
          </a:p>
          <a:p>
            <a:br>
              <a:rPr lang="en-GB" dirty="0"/>
            </a:br>
            <a:br>
              <a:rPr lang="en-GB" dirty="0"/>
            </a:br>
            <a:r>
              <a:rPr lang="en-GB" dirty="0"/>
              <a:t>Z-Wave communicates in a sub-gigahertz frequency range, around 900MHZ, competing with a few cordless phones and consumer devices, but steering clear of Wi-Fi, Bluetooth and other systems that operate in the crowded 2.4GHz band. </a:t>
            </a:r>
            <a:r>
              <a:rPr lang="en-GB" sz="1200" b="0" i="0" kern="1200" dirty="0">
                <a:solidFill>
                  <a:schemeClr val="tx1"/>
                </a:solidFill>
                <a:effectLst/>
                <a:latin typeface="+mn-lt"/>
                <a:ea typeface="+mn-ea"/>
                <a:cs typeface="+mn-cs"/>
              </a:rPr>
              <a:t> A significant advantage of Z-Wave is its interoperability. All Z-Wave devices talk to all other Z-Wave devices, regardless of type, version or brand</a:t>
            </a:r>
          </a:p>
          <a:p>
            <a:endParaRPr lang="en-GB" sz="1200" b="0" i="0" kern="1200" dirty="0">
              <a:solidFill>
                <a:schemeClr val="tx1"/>
              </a:solidFill>
              <a:effectLst/>
              <a:latin typeface="+mn-lt"/>
              <a:ea typeface="+mn-ea"/>
              <a:cs typeface="+mn-cs"/>
            </a:endParaRPr>
          </a:p>
          <a:p>
            <a:r>
              <a:rPr lang="en-GB" dirty="0"/>
              <a:t>The ISM bands are license-exempt bands which are only lightly regulated, and thus allow for quick time to market of </a:t>
            </a:r>
            <a:r>
              <a:rPr lang="en-GB" dirty="0" err="1"/>
              <a:t>IoT</a:t>
            </a:r>
            <a:r>
              <a:rPr lang="en-GB" dirty="0"/>
              <a:t> products. However, the restrictions on transmission power and the inability to offer guaranteed data delivery, along with some legal complications, proved really, really imposing. And one of the biggest costs in large-scale </a:t>
            </a:r>
            <a:r>
              <a:rPr lang="en-GB" dirty="0" err="1"/>
              <a:t>Zigbee</a:t>
            </a:r>
            <a:r>
              <a:rPr lang="en-GB" dirty="0"/>
              <a:t> deployments are the running costs- - mainly the salary of field engineers troubleshooting the network. A 50 pence </a:t>
            </a:r>
            <a:r>
              <a:rPr lang="en-GB" dirty="0" err="1"/>
              <a:t>Zigbee</a:t>
            </a:r>
            <a:r>
              <a:rPr lang="en-GB" dirty="0"/>
              <a:t> connection suddenly costs $50.</a:t>
            </a:r>
          </a:p>
        </p:txBody>
      </p:sp>
      <p:sp>
        <p:nvSpPr>
          <p:cNvPr id="4" name="Slide Number Placeholder 3"/>
          <p:cNvSpPr>
            <a:spLocks noGrp="1"/>
          </p:cNvSpPr>
          <p:nvPr>
            <p:ph type="sldNum" sz="quarter" idx="10"/>
          </p:nvPr>
        </p:nvSpPr>
        <p:spPr/>
        <p:txBody>
          <a:bodyPr/>
          <a:lstStyle/>
          <a:p>
            <a:fld id="{F94107A9-6863-4E6B-B603-63800897A9F9}" type="slidenum">
              <a:rPr lang="en-GB" smtClean="0"/>
              <a:t>15</a:t>
            </a:fld>
            <a:endParaRPr lang="en-GB"/>
          </a:p>
        </p:txBody>
      </p:sp>
    </p:spTree>
    <p:extLst>
      <p:ext uri="{BB962C8B-B14F-4D97-AF65-F5344CB8AC3E}">
        <p14:creationId xmlns:p14="http://schemas.microsoft.com/office/powerpoint/2010/main" val="1506724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Above are</a:t>
            </a:r>
            <a:r>
              <a:rPr lang="en-GB" baseline="0" dirty="0"/>
              <a:t> four figure comparing short range communication technology performance.</a:t>
            </a:r>
          </a:p>
          <a:p>
            <a:r>
              <a:rPr lang="en-GB" dirty="0"/>
              <a:t>A star network architecture  provides  the  best compromise between long range communication, number of </a:t>
            </a:r>
          </a:p>
          <a:p>
            <a:r>
              <a:rPr lang="en-GB" dirty="0"/>
              <a:t>antennas (base stations) and devices battery life. </a:t>
            </a:r>
          </a:p>
        </p:txBody>
      </p:sp>
      <p:sp>
        <p:nvSpPr>
          <p:cNvPr id="4" name="Slide Number Placeholder 3"/>
          <p:cNvSpPr>
            <a:spLocks noGrp="1"/>
          </p:cNvSpPr>
          <p:nvPr>
            <p:ph type="sldNum" sz="quarter" idx="10"/>
          </p:nvPr>
        </p:nvSpPr>
        <p:spPr/>
        <p:txBody>
          <a:bodyPr/>
          <a:lstStyle/>
          <a:p>
            <a:fld id="{F94107A9-6863-4E6B-B603-63800897A9F9}" type="slidenum">
              <a:rPr lang="en-GB" smtClean="0"/>
              <a:t>16</a:t>
            </a:fld>
            <a:endParaRPr lang="en-GB"/>
          </a:p>
        </p:txBody>
      </p:sp>
    </p:spTree>
    <p:extLst>
      <p:ext uri="{BB962C8B-B14F-4D97-AF65-F5344CB8AC3E}">
        <p14:creationId xmlns:p14="http://schemas.microsoft.com/office/powerpoint/2010/main" val="374719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factors to consider for Internet of Things (</a:t>
            </a:r>
            <a:r>
              <a:rPr lang="en-GB" dirty="0" err="1"/>
              <a:t>IoT</a:t>
            </a:r>
            <a:r>
              <a:rPr lang="en-GB" dirty="0"/>
              <a:t>) </a:t>
            </a:r>
          </a:p>
          <a:p>
            <a:r>
              <a:rPr lang="en-GB" dirty="0"/>
              <a:t>applications, including node cost, network cost, battery lifetime, </a:t>
            </a:r>
          </a:p>
          <a:p>
            <a:r>
              <a:rPr lang="en-GB" dirty="0"/>
              <a:t>data rate (throughput), latency, mobility, range, coverage, and </a:t>
            </a:r>
          </a:p>
          <a:p>
            <a:r>
              <a:rPr lang="en-GB" dirty="0"/>
              <a:t>deployment model. No single technology will be able to solve </a:t>
            </a:r>
          </a:p>
          <a:p>
            <a:r>
              <a:rPr lang="en-GB" dirty="0"/>
              <a:t>all factors simultaneously</a:t>
            </a:r>
          </a:p>
          <a:p>
            <a:r>
              <a:rPr lang="en-GB" dirty="0"/>
              <a:t>The total M2M market is estimated to be 30 billion connected devices by 2025 [Machina Research, May 2015].</a:t>
            </a:r>
          </a:p>
          <a:p>
            <a:r>
              <a:rPr lang="en-GB" dirty="0"/>
              <a:t>Fixed and short-range communication will be used for most connections. However, there is also a </a:t>
            </a:r>
          </a:p>
          <a:p>
            <a:r>
              <a:rPr lang="en-GB" dirty="0"/>
              <a:t>significant number (around seven billion by 2025) of connections expected via traditional cellular </a:t>
            </a:r>
            <a:r>
              <a:rPr lang="en-GB" dirty="0" err="1"/>
              <a:t>IoT</a:t>
            </a:r>
            <a:r>
              <a:rPr lang="en-GB" dirty="0"/>
              <a:t> and </a:t>
            </a:r>
          </a:p>
          <a:p>
            <a:r>
              <a:rPr lang="en-GB" dirty="0"/>
              <a:t>LPWA networks (Figure 1).</a:t>
            </a:r>
            <a:br>
              <a:rPr lang="en-GB" dirty="0"/>
            </a:br>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3</a:t>
            </a:fld>
            <a:endParaRPr lang="en-GB"/>
          </a:p>
        </p:txBody>
      </p:sp>
    </p:spTree>
    <p:extLst>
      <p:ext uri="{BB962C8B-B14F-4D97-AF65-F5344CB8AC3E}">
        <p14:creationId xmlns:p14="http://schemas.microsoft.com/office/powerpoint/2010/main" val="49028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see here, the LAN including </a:t>
            </a:r>
          </a:p>
          <a:p>
            <a:r>
              <a:rPr lang="en-GB" baseline="0" dirty="0" err="1"/>
              <a:t>Wifi</a:t>
            </a:r>
            <a:r>
              <a:rPr lang="en-GB" baseline="0" dirty="0"/>
              <a:t>, Bluetooth, </a:t>
            </a:r>
            <a:r>
              <a:rPr lang="en-GB" baseline="0" dirty="0" err="1"/>
              <a:t>Zigbee</a:t>
            </a:r>
            <a:r>
              <a:rPr lang="en-GB" baseline="0" dirty="0"/>
              <a:t>, and Z-wave are well suited for short range, have well establish standard and perform very well in enterprise and building, but the disadvantages is in</a:t>
            </a:r>
          </a:p>
          <a:p>
            <a:r>
              <a:rPr lang="en-GB" baseline="0" dirty="0"/>
              <a:t> provisioning, network cost,…</a:t>
            </a:r>
          </a:p>
          <a:p>
            <a:r>
              <a:rPr lang="en-GB" baseline="0" dirty="0"/>
              <a:t>While Cellular Network is a great fit for applications that need high data throughput and have a power source.</a:t>
            </a:r>
          </a:p>
          <a:p>
            <a:r>
              <a:rPr lang="en-GB" baseline="0" dirty="0"/>
              <a:t>And, finally LPWAN as its name, offers </a:t>
            </a:r>
            <a:r>
              <a:rPr lang="en-GB" baseline="0" dirty="0" err="1"/>
              <a:t>lowpower</a:t>
            </a:r>
            <a:r>
              <a:rPr lang="en-GB" baseline="0" dirty="0"/>
              <a:t> consumption, lost cost deployment, the trade off is low data rate, and emerging standard offers multi-years battery lifetimes and is designed for sensors and applications that need to send small amount of data over long distance a few times per hour from varying environment</a:t>
            </a:r>
          </a:p>
          <a:p>
            <a:endParaRPr lang="en-GB" baseline="0" dirty="0"/>
          </a:p>
          <a:p>
            <a:r>
              <a:rPr lang="en-GB" baseline="0" dirty="0"/>
              <a:t>. But all the three kind above technologies will  have some modification, improvement to fit future use cases, that we will talk later.</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4</a:t>
            </a:fld>
            <a:endParaRPr lang="en-GB"/>
          </a:p>
        </p:txBody>
      </p:sp>
    </p:spTree>
    <p:extLst>
      <p:ext uri="{BB962C8B-B14F-4D97-AF65-F5344CB8AC3E}">
        <p14:creationId xmlns:p14="http://schemas.microsoft.com/office/powerpoint/2010/main" val="260903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seems contradictory, but remember-- energy drains your battery, power gives you range. Both are related where energy equates to power multiplied by time. To achieve low energy at a high power, one only needs to design a system which would be able to achieve data transfer in a short time while sleeping in an ultra-low power state with the remainder of the time. With a larger range due to a high power gain, the amount of repeaters and gateways can be drastically diminished, and reliability improved</a:t>
            </a:r>
            <a:br>
              <a:rPr lang="en-GB" dirty="0"/>
            </a:br>
            <a:br>
              <a:rPr lang="en-GB" dirty="0"/>
            </a:br>
            <a:br>
              <a:rPr lang="en-GB" dirty="0"/>
            </a:br>
            <a:r>
              <a:rPr lang="en-GB" dirty="0"/>
              <a:t>Beyond cellular evolutions, the new wireless </a:t>
            </a:r>
            <a:r>
              <a:rPr lang="en-GB" dirty="0" err="1"/>
              <a:t>IoT</a:t>
            </a:r>
            <a:r>
              <a:rPr lang="en-GB" dirty="0"/>
              <a:t> connectivity  family  named  ‘LPWA’  networks  is well suited to </a:t>
            </a:r>
          </a:p>
          <a:p>
            <a:r>
              <a:rPr lang="en-GB" dirty="0"/>
              <a:t>support services and use cases which need  long range  communication (dozens of km)  to reach devices which </a:t>
            </a:r>
          </a:p>
          <a:p>
            <a:r>
              <a:rPr lang="en-GB" dirty="0"/>
              <a:t>must have a low power consumption budget in order to operate several years remotely on a single battery pack. </a:t>
            </a:r>
          </a:p>
          <a:p>
            <a:r>
              <a:rPr lang="en-GB" dirty="0"/>
              <a:t>The ideal behind LPWA</a:t>
            </a:r>
            <a:r>
              <a:rPr lang="en-GB" baseline="0" dirty="0"/>
              <a:t> is that </a:t>
            </a:r>
            <a:r>
              <a:rPr lang="en-GB" dirty="0"/>
              <a:t>we design a system which would be able to achieve data transfer in a short time while sleeping in an ultra-low power state with the remainder of the time. With a larger range due to a high power gain, the amount of repeaters and gateways can be drastically diminished, and reliability improved</a:t>
            </a:r>
          </a:p>
          <a:p>
            <a:endParaRPr lang="en-GB" dirty="0"/>
          </a:p>
          <a:p>
            <a:r>
              <a:rPr lang="en-GB" dirty="0"/>
              <a:t>The trade-off is a low data rate delivered by LPWA network technologies, from 300 bps up to 5 kbps (with 125 kHz </a:t>
            </a:r>
          </a:p>
          <a:p>
            <a:r>
              <a:rPr lang="en-GB" dirty="0" err="1"/>
              <a:t>bandwith</a:t>
            </a:r>
            <a:r>
              <a:rPr lang="en-GB" dirty="0"/>
              <a:t>) in </a:t>
            </a:r>
            <a:r>
              <a:rPr lang="en-GB" dirty="0" err="1"/>
              <a:t>LoRa</a:t>
            </a:r>
            <a:r>
              <a:rPr lang="en-GB" dirty="0"/>
              <a:t> modulation.</a:t>
            </a:r>
          </a:p>
          <a:p>
            <a:endParaRPr lang="en-GB" baseline="0" dirty="0"/>
          </a:p>
          <a:p>
            <a:endParaRPr lang="en-GB" dirty="0"/>
          </a:p>
          <a:p>
            <a:r>
              <a:rPr lang="en-GB" baseline="0" dirty="0"/>
              <a:t>Battery – </a:t>
            </a:r>
            <a:r>
              <a:rPr lang="en-GB" baseline="0" dirty="0" err="1"/>
              <a:t>Coinscious</a:t>
            </a:r>
            <a:r>
              <a:rPr lang="en-GB" baseline="0" dirty="0"/>
              <a:t>:  devices will only send a few messages per day, only useful for non delay sensitive and most of the time in hibernate state, therefore those technology will optimized the </a:t>
            </a:r>
            <a:r>
              <a:rPr lang="en-GB" baseline="0" dirty="0" err="1"/>
              <a:t>resynchnoriztion</a:t>
            </a:r>
            <a:r>
              <a:rPr lang="en-GB" baseline="0" dirty="0"/>
              <a:t> process when device is activated from hibernate state to increase the battery lifetime</a:t>
            </a:r>
            <a:endParaRPr lang="en-GB" dirty="0"/>
          </a:p>
          <a:p>
            <a:endParaRPr lang="en-GB" dirty="0"/>
          </a:p>
          <a:p>
            <a:r>
              <a:rPr lang="en-GB" dirty="0"/>
              <a:t>All the LPWA technology operated</a:t>
            </a:r>
            <a:r>
              <a:rPr lang="en-GB" baseline="0" dirty="0"/>
              <a:t> in unlicensed spectrum.</a:t>
            </a:r>
            <a:endParaRPr lang="en-GB" dirty="0"/>
          </a:p>
          <a:p>
            <a:r>
              <a:rPr lang="en-GB" dirty="0"/>
              <a:t>The advantages</a:t>
            </a:r>
            <a:r>
              <a:rPr lang="en-GB" baseline="0" dirty="0"/>
              <a:t> of using unlicensed spectrum so that those technology hit the market early, then earlier stimulate the ecosystem.</a:t>
            </a:r>
            <a:endParaRPr lang="en-GB" dirty="0"/>
          </a:p>
          <a:p>
            <a:endParaRPr lang="en-GB" dirty="0"/>
          </a:p>
          <a:p>
            <a:r>
              <a:rPr lang="en-GB" dirty="0"/>
              <a:t>There are also clear downsides of using unlicensed spectrum for long-range</a:t>
            </a:r>
          </a:p>
          <a:p>
            <a:r>
              <a:rPr lang="en-GB" dirty="0"/>
              <a:t>communication. Because</a:t>
            </a:r>
            <a:r>
              <a:rPr lang="en-GB" baseline="0" dirty="0"/>
              <a:t> there are many t</a:t>
            </a:r>
            <a:r>
              <a:rPr lang="en-GB" dirty="0"/>
              <a:t>ypical regulation imposes several restrictions</a:t>
            </a:r>
          </a:p>
          <a:p>
            <a:r>
              <a:rPr lang="en-GB" dirty="0"/>
              <a:t>on radio transmitters in unlicensed spectrum [9] in terms</a:t>
            </a:r>
          </a:p>
          <a:p>
            <a:r>
              <a:rPr lang="en-GB" dirty="0"/>
              <a:t>of effective radiated power (ERP), allowed duty cycles, and</a:t>
            </a:r>
          </a:p>
          <a:p>
            <a:r>
              <a:rPr lang="en-GB" dirty="0"/>
              <a:t>listen-before-talk requirements. For long-range transmissions,</a:t>
            </a:r>
          </a:p>
          <a:p>
            <a:r>
              <a:rPr lang="en-GB" dirty="0"/>
              <a:t>the limited ERP causes asymmetric link budgets between</a:t>
            </a:r>
          </a:p>
          <a:p>
            <a:r>
              <a:rPr lang="en-GB" dirty="0"/>
              <a:t>uplink and downlink directions</a:t>
            </a:r>
          </a:p>
          <a:p>
            <a:endParaRPr lang="en-GB" dirty="0"/>
          </a:p>
          <a:p>
            <a:r>
              <a:rPr lang="en-GB" dirty="0"/>
              <a:t>Further,</a:t>
            </a:r>
            <a:r>
              <a:rPr lang="en-GB" baseline="0" dirty="0"/>
              <a:t> </a:t>
            </a:r>
            <a:r>
              <a:rPr lang="en-GB" dirty="0"/>
              <a:t>scalability limitations come from the range covered by a single</a:t>
            </a:r>
          </a:p>
          <a:p>
            <a:r>
              <a:rPr lang="en-GB" dirty="0"/>
              <a:t>LPWA base station [7]. Projecting that the total number of</a:t>
            </a:r>
          </a:p>
          <a:p>
            <a:r>
              <a:rPr lang="en-GB" dirty="0"/>
              <a:t>connected M2M devices is to become approximately 10 times</a:t>
            </a:r>
          </a:p>
          <a:p>
            <a:r>
              <a:rPr lang="en-GB" dirty="0"/>
              <a:t>larger than the number of people, easily millions of devices</a:t>
            </a:r>
          </a:p>
          <a:p>
            <a:r>
              <a:rPr lang="en-GB" dirty="0"/>
              <a:t>may appear within the coverage area of a single LPWA base</a:t>
            </a:r>
          </a:p>
          <a:p>
            <a:r>
              <a:rPr lang="en-GB" dirty="0"/>
              <a:t>station. Many of those will use other radio technologies that</a:t>
            </a:r>
          </a:p>
          <a:p>
            <a:r>
              <a:rPr lang="en-GB" dirty="0"/>
              <a:t>share the spectrum with LPWA, such as low-power </a:t>
            </a:r>
            <a:r>
              <a:rPr lang="en-GB" dirty="0" err="1"/>
              <a:t>WiFi</a:t>
            </a:r>
            <a:endParaRPr lang="en-GB" dirty="0"/>
          </a:p>
          <a:p>
            <a:r>
              <a:rPr lang="en-GB" dirty="0"/>
              <a:t>(IEEE 802.11ah), Z-Wave, </a:t>
            </a:r>
            <a:r>
              <a:rPr lang="en-GB" dirty="0" err="1"/>
              <a:t>Zigbee</a:t>
            </a:r>
            <a:r>
              <a:rPr lang="en-GB" dirty="0"/>
              <a:t>, IEEE 802.15.4g, etc. With</a:t>
            </a:r>
          </a:p>
          <a:p>
            <a:r>
              <a:rPr lang="en-GB" dirty="0"/>
              <a:t>its low receiver sensitivity for long-range communication, the</a:t>
            </a:r>
          </a:p>
          <a:p>
            <a:r>
              <a:rPr lang="en-GB" dirty="0"/>
              <a:t>LPWA device will perceive all of these other transmissions as</a:t>
            </a:r>
          </a:p>
          <a:p>
            <a:r>
              <a:rPr lang="en-GB" dirty="0"/>
              <a:t>interference. Despite</a:t>
            </a:r>
            <a:r>
              <a:rPr lang="en-GB" baseline="0" dirty="0"/>
              <a:t> the fact, they are using some modification to reduce interference, but we cannot avoid this</a:t>
            </a:r>
            <a:endParaRPr lang="en-GB" dirty="0"/>
          </a:p>
          <a:p>
            <a:r>
              <a:rPr lang="en-GB" dirty="0"/>
              <a:t>We therefore foresee that LPWA will only remain viable</a:t>
            </a:r>
          </a:p>
          <a:p>
            <a:r>
              <a:rPr lang="en-GB" dirty="0"/>
              <a:t>at the early stage of </a:t>
            </a:r>
            <a:r>
              <a:rPr lang="en-GB" dirty="0" err="1"/>
              <a:t>IoT</a:t>
            </a:r>
            <a:r>
              <a:rPr lang="en-GB" dirty="0"/>
              <a:t> development when the number</a:t>
            </a:r>
          </a:p>
          <a:p>
            <a:r>
              <a:rPr lang="en-GB" dirty="0"/>
              <a:t>of devices is still moderate. However, LPWA can play an</a:t>
            </a:r>
          </a:p>
          <a:p>
            <a:r>
              <a:rPr lang="en-GB" dirty="0"/>
              <a:t>important role to support the early </a:t>
            </a:r>
            <a:r>
              <a:rPr lang="en-GB" dirty="0" err="1"/>
              <a:t>IoT</a:t>
            </a:r>
            <a:r>
              <a:rPr lang="en-GB" dirty="0"/>
              <a:t> market up-take until</a:t>
            </a:r>
          </a:p>
          <a:p>
            <a:r>
              <a:rPr lang="en-GB" dirty="0"/>
              <a:t>standardized cellular M2M solutions enter the market, which</a:t>
            </a:r>
          </a:p>
          <a:p>
            <a:r>
              <a:rPr lang="en-GB" dirty="0"/>
              <a:t>can handle the anticipated </a:t>
            </a:r>
            <a:r>
              <a:rPr lang="en-GB" dirty="0" err="1"/>
              <a:t>IoT</a:t>
            </a:r>
            <a:r>
              <a:rPr lang="en-GB" dirty="0"/>
              <a:t> scale   in terms of numbers</a:t>
            </a:r>
          </a:p>
          <a:p>
            <a:r>
              <a:rPr lang="en-GB" dirty="0"/>
              <a:t>of devices, but also the variety of M2M services</a:t>
            </a:r>
          </a:p>
          <a:p>
            <a:endParaRPr lang="en-GB" dirty="0"/>
          </a:p>
          <a:p>
            <a:r>
              <a:rPr lang="en-GB" dirty="0"/>
              <a:t>AS I talk before, all</a:t>
            </a:r>
            <a:r>
              <a:rPr lang="en-GB" baseline="0" dirty="0"/>
              <a:t> the LPWA is proprietary so there is a lack of standardization</a:t>
            </a:r>
            <a:endParaRPr lang="en-GB" dirty="0"/>
          </a:p>
          <a:p>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5</a:t>
            </a:fld>
            <a:endParaRPr lang="en-GB"/>
          </a:p>
        </p:txBody>
      </p:sp>
    </p:spTree>
    <p:extLst>
      <p:ext uri="{BB962C8B-B14F-4D97-AF65-F5344CB8AC3E}">
        <p14:creationId xmlns:p14="http://schemas.microsoft.com/office/powerpoint/2010/main" val="72254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a:t>
            </a:r>
            <a:r>
              <a:rPr lang="en-GB" sz="1200" b="0" i="0" kern="1200" baseline="0" dirty="0">
                <a:solidFill>
                  <a:schemeClr val="tx1"/>
                </a:solidFill>
                <a:effectLst/>
                <a:latin typeface="+mn-lt"/>
                <a:ea typeface="+mn-ea"/>
                <a:cs typeface="+mn-cs"/>
              </a:rPr>
              <a:t> will see some important technical parameter of two dominated LPWA technology: </a:t>
            </a:r>
            <a:r>
              <a:rPr lang="en-GB" sz="1200" b="0" i="0" kern="1200" baseline="0" dirty="0" err="1">
                <a:solidFill>
                  <a:schemeClr val="tx1"/>
                </a:solidFill>
                <a:effectLst/>
                <a:latin typeface="+mn-lt"/>
                <a:ea typeface="+mn-ea"/>
                <a:cs typeface="+mn-cs"/>
              </a:rPr>
              <a:t>Sigfox</a:t>
            </a:r>
            <a:r>
              <a:rPr lang="en-GB" sz="1200" b="0" i="0" kern="1200" baseline="0" dirty="0">
                <a:solidFill>
                  <a:schemeClr val="tx1"/>
                </a:solidFill>
                <a:effectLst/>
                <a:latin typeface="+mn-lt"/>
                <a:ea typeface="+mn-ea"/>
                <a:cs typeface="+mn-cs"/>
              </a:rPr>
              <a:t> and Lora. Based on those parameters we can derive the appropriate use cases of those technology.</a:t>
            </a:r>
          </a:p>
          <a:p>
            <a:r>
              <a:rPr lang="en-GB" sz="1200" b="0" i="0" kern="1200" baseline="0" dirty="0">
                <a:solidFill>
                  <a:schemeClr val="tx1"/>
                </a:solidFill>
                <a:effectLst/>
                <a:latin typeface="+mn-lt"/>
                <a:ea typeface="+mn-ea"/>
                <a:cs typeface="+mn-cs"/>
              </a:rPr>
              <a:t>The very important difference between Lora and </a:t>
            </a:r>
            <a:r>
              <a:rPr lang="en-GB" sz="1200" b="0" i="0" kern="1200" baseline="0" dirty="0" err="1">
                <a:solidFill>
                  <a:schemeClr val="tx1"/>
                </a:solidFill>
                <a:effectLst/>
                <a:latin typeface="+mn-lt"/>
                <a:ea typeface="+mn-ea"/>
                <a:cs typeface="+mn-cs"/>
              </a:rPr>
              <a:t>sigfox</a:t>
            </a:r>
            <a:r>
              <a:rPr lang="en-GB" sz="1200" b="0" i="0" kern="1200" baseline="0" dirty="0">
                <a:solidFill>
                  <a:schemeClr val="tx1"/>
                </a:solidFill>
                <a:effectLst/>
                <a:latin typeface="+mn-lt"/>
                <a:ea typeface="+mn-ea"/>
                <a:cs typeface="+mn-cs"/>
              </a:rPr>
              <a:t> is in business model.</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SigFox</a:t>
            </a:r>
            <a:r>
              <a:rPr lang="en-GB" sz="1200" b="0" i="0" kern="1200" dirty="0">
                <a:solidFill>
                  <a:schemeClr val="tx1"/>
                </a:solidFill>
                <a:effectLst/>
                <a:latin typeface="+mn-lt"/>
                <a:ea typeface="+mn-ea"/>
                <a:cs typeface="+mn-cs"/>
              </a:rPr>
              <a:t> gives away the hardware enablers but sells the software/network as a service, </a:t>
            </a:r>
            <a:r>
              <a:rPr lang="en-GB" dirty="0"/>
              <a:t>in that all traffic through a </a:t>
            </a:r>
            <a:r>
              <a:rPr lang="en-GB" dirty="0" err="1"/>
              <a:t>Sigfox</a:t>
            </a:r>
            <a:r>
              <a:rPr lang="en-GB" dirty="0"/>
              <a:t> deployment must be routed through the </a:t>
            </a:r>
            <a:r>
              <a:rPr lang="en-GB" dirty="0" err="1"/>
              <a:t>Sigfox</a:t>
            </a:r>
            <a:r>
              <a:rPr lang="en-GB" dirty="0"/>
              <a:t> cloud platform, which requires users to sign with </a:t>
            </a:r>
            <a:r>
              <a:rPr lang="en-GB" dirty="0" err="1"/>
              <a:t>Sigfox</a:t>
            </a:r>
            <a:r>
              <a:rPr lang="en-GB" dirty="0"/>
              <a:t> and continuing paying the firm to keep up the deployment. </a:t>
            </a:r>
            <a:r>
              <a:rPr lang="en-GB" dirty="0" err="1"/>
              <a:t>LoRa</a:t>
            </a:r>
            <a:r>
              <a:rPr lang="en-GB" dirty="0"/>
              <a:t> is an open alliance in the sense that any organization can purchase </a:t>
            </a:r>
            <a:r>
              <a:rPr lang="en-GB" dirty="0" err="1"/>
              <a:t>LoRa</a:t>
            </a:r>
            <a:r>
              <a:rPr lang="en-GB" dirty="0"/>
              <a:t> hardware and deploy its own networks without going through (and having to pay fees to) any centralized authority.</a:t>
            </a:r>
          </a:p>
          <a:p>
            <a:r>
              <a:rPr lang="en-GB" dirty="0"/>
              <a:t>,.</a:t>
            </a:r>
          </a:p>
          <a:p>
            <a:r>
              <a:rPr lang="en-GB" dirty="0"/>
              <a:t>The</a:t>
            </a:r>
            <a:r>
              <a:rPr lang="en-GB" baseline="0" dirty="0"/>
              <a:t> unlicensed spectrum is specified for each region, low spectrum for better communication range.</a:t>
            </a:r>
            <a:endParaRPr lang="en-GB" dirty="0"/>
          </a:p>
          <a:p>
            <a:r>
              <a:rPr lang="en-GB" dirty="0" err="1"/>
              <a:t>LoRa</a:t>
            </a:r>
            <a:r>
              <a:rPr lang="en-GB" dirty="0"/>
              <a:t> sits above </a:t>
            </a:r>
            <a:r>
              <a:rPr lang="en-GB" dirty="0" err="1"/>
              <a:t>Sigfox</a:t>
            </a:r>
            <a:r>
              <a:rPr lang="en-GB" dirty="0"/>
              <a:t> in terms of throughput and is ideal for data transfer. Another important consideration is that </a:t>
            </a:r>
            <a:r>
              <a:rPr lang="en-GB" dirty="0" err="1"/>
              <a:t>LoRa</a:t>
            </a:r>
            <a:r>
              <a:rPr lang="en-GB" dirty="0"/>
              <a:t> offers effective bidirectional functionality – so it is good for receiving messages from endpoints, but also for sending messages from base stations to endpoints (like for command and control applications). </a:t>
            </a:r>
          </a:p>
          <a:p>
            <a:endParaRPr lang="en-GB" dirty="0"/>
          </a:p>
          <a:p>
            <a:r>
              <a:rPr lang="en-GB" sz="1200" b="0" i="0" kern="1200" dirty="0">
                <a:solidFill>
                  <a:schemeClr val="tx1"/>
                </a:solidFill>
                <a:effectLst/>
                <a:latin typeface="+mn-lt"/>
                <a:ea typeface="+mn-ea"/>
                <a:cs typeface="+mn-cs"/>
              </a:rPr>
              <a:t>Use Cases For </a:t>
            </a:r>
            <a:r>
              <a:rPr lang="en-GB" sz="1200" b="0" i="0" kern="1200" dirty="0" err="1">
                <a:solidFill>
                  <a:schemeClr val="tx1"/>
                </a:solidFill>
                <a:effectLst/>
                <a:latin typeface="+mn-lt"/>
                <a:ea typeface="+mn-ea"/>
                <a:cs typeface="+mn-cs"/>
              </a:rPr>
              <a:t>LoRa</a:t>
            </a:r>
            <a:r>
              <a:rPr lang="en-GB" sz="1200" b="0" i="0" kern="1200" dirty="0">
                <a:solidFill>
                  <a:schemeClr val="tx1"/>
                </a:solidFill>
                <a:effectLst/>
                <a:latin typeface="+mn-lt"/>
                <a:ea typeface="+mn-ea"/>
                <a:cs typeface="+mn-cs"/>
              </a:rPr>
              <a:t> &amp; </a:t>
            </a:r>
            <a:r>
              <a:rPr lang="en-GB" sz="1200" b="0" i="0" kern="1200" dirty="0" err="1">
                <a:solidFill>
                  <a:schemeClr val="tx1"/>
                </a:solidFill>
                <a:effectLst/>
                <a:latin typeface="+mn-lt"/>
                <a:ea typeface="+mn-ea"/>
                <a:cs typeface="+mn-cs"/>
              </a:rPr>
              <a:t>SigFox</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LoRa</a:t>
            </a:r>
            <a:r>
              <a:rPr lang="en-GB" sz="1200" b="0" i="0" kern="1200" dirty="0">
                <a:solidFill>
                  <a:schemeClr val="tx1"/>
                </a:solidFill>
                <a:effectLst/>
                <a:latin typeface="+mn-lt"/>
                <a:ea typeface="+mn-ea"/>
                <a:cs typeface="+mn-cs"/>
              </a:rPr>
              <a:t> is likely the better option if you need true </a:t>
            </a:r>
            <a:r>
              <a:rPr lang="en-GB" sz="1200" b="0" i="0" kern="1200" dirty="0" err="1">
                <a:solidFill>
                  <a:schemeClr val="tx1"/>
                </a:solidFill>
                <a:effectLst/>
                <a:latin typeface="+mn-lt"/>
                <a:ea typeface="+mn-ea"/>
                <a:cs typeface="+mn-cs"/>
              </a:rPr>
              <a:t>bidirectionality</a:t>
            </a:r>
            <a:r>
              <a:rPr lang="en-GB" sz="1200" b="0" i="0" kern="1200" dirty="0">
                <a:solidFill>
                  <a:schemeClr val="tx1"/>
                </a:solidFill>
                <a:effectLst/>
                <a:latin typeface="+mn-lt"/>
                <a:ea typeface="+mn-ea"/>
                <a:cs typeface="+mn-cs"/>
              </a:rPr>
              <a:t> .. So if you need command-and-control functionality—for, say, electric grid monitoring—</a:t>
            </a:r>
            <a:r>
              <a:rPr lang="en-GB" sz="1200" b="0" i="0" kern="1200" dirty="0" err="1">
                <a:solidFill>
                  <a:schemeClr val="tx1"/>
                </a:solidFill>
                <a:effectLst/>
                <a:latin typeface="+mn-lt"/>
                <a:ea typeface="+mn-ea"/>
                <a:cs typeface="+mn-cs"/>
              </a:rPr>
              <a:t>LoRa</a:t>
            </a:r>
            <a:r>
              <a:rPr lang="en-GB" sz="1200" b="0" i="0" kern="1200" dirty="0">
                <a:solidFill>
                  <a:schemeClr val="tx1"/>
                </a:solidFill>
                <a:effectLst/>
                <a:latin typeface="+mn-lt"/>
                <a:ea typeface="+mn-ea"/>
                <a:cs typeface="+mn-cs"/>
              </a:rPr>
              <a:t> is your best option. </a:t>
            </a:r>
          </a:p>
          <a:p>
            <a:endParaRPr lang="en-GB" dirty="0"/>
          </a:p>
          <a:p>
            <a:r>
              <a:rPr lang="en-GB" sz="1200" b="0" i="0" kern="1200" dirty="0">
                <a:solidFill>
                  <a:schemeClr val="tx1"/>
                </a:solidFill>
                <a:effectLst/>
                <a:latin typeface="+mn-lt"/>
                <a:ea typeface="+mn-ea"/>
                <a:cs typeface="+mn-cs"/>
              </a:rPr>
              <a:t>With </a:t>
            </a:r>
            <a:r>
              <a:rPr lang="en-GB" sz="1200" b="0" i="0" kern="1200" dirty="0" err="1">
                <a:solidFill>
                  <a:schemeClr val="tx1"/>
                </a:solidFill>
                <a:effectLst/>
                <a:latin typeface="+mn-lt"/>
                <a:ea typeface="+mn-ea"/>
                <a:cs typeface="+mn-cs"/>
              </a:rPr>
              <a:t>SigFox</a:t>
            </a:r>
            <a:r>
              <a:rPr lang="en-GB" sz="1200" b="0" i="0" kern="1200" dirty="0">
                <a:solidFill>
                  <a:schemeClr val="tx1"/>
                </a:solidFill>
                <a:effectLst/>
                <a:latin typeface="+mn-lt"/>
                <a:ea typeface="+mn-ea"/>
                <a:cs typeface="+mn-cs"/>
              </a:rPr>
              <a:t>,</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it is better for applications that send only small and infrequent bursts of data (like alarms and meters).</a:t>
            </a:r>
          </a:p>
          <a:p>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6</a:t>
            </a:fld>
            <a:endParaRPr lang="en-GB"/>
          </a:p>
        </p:txBody>
      </p:sp>
    </p:spTree>
    <p:extLst>
      <p:ext uri="{BB962C8B-B14F-4D97-AF65-F5344CB8AC3E}">
        <p14:creationId xmlns:p14="http://schemas.microsoft.com/office/powerpoint/2010/main" val="372055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Cellular</a:t>
            </a:r>
            <a:r>
              <a:rPr lang="en-GB" baseline="0" dirty="0"/>
              <a:t> is an Wide Area Network, but it Is known that consume large energy of device, hence currently, cellular is enhanced to suitable with </a:t>
            </a:r>
            <a:r>
              <a:rPr lang="en-GB" baseline="0" dirty="0" err="1"/>
              <a:t>IoT</a:t>
            </a:r>
            <a:r>
              <a:rPr lang="en-GB" baseline="0" dirty="0"/>
              <a:t> devices</a:t>
            </a:r>
          </a:p>
          <a:p>
            <a:r>
              <a:rPr lang="en-GB" baseline="0" dirty="0"/>
              <a:t>Require lower power consumption, we can consider cellular is LPWA but operate in licensed spectrum.</a:t>
            </a:r>
          </a:p>
          <a:p>
            <a:r>
              <a:rPr lang="en-GB" baseline="0" dirty="0"/>
              <a:t> Why they have to enhance cellular for </a:t>
            </a:r>
            <a:r>
              <a:rPr lang="en-GB" baseline="0" dirty="0" err="1"/>
              <a:t>iot</a:t>
            </a:r>
            <a:r>
              <a:rPr lang="en-GB" baseline="0" dirty="0"/>
              <a:t>, because it posses many advantage.</a:t>
            </a:r>
            <a:endParaRPr lang="en-GB" dirty="0"/>
          </a:p>
          <a:p>
            <a:r>
              <a:rPr lang="en-GB" dirty="0"/>
              <a:t>cellular networks already cover 90 percent of the world’s population. </a:t>
            </a:r>
          </a:p>
          <a:p>
            <a:r>
              <a:rPr lang="en-GB" dirty="0"/>
              <a:t>WCDMA and LTE are catching up, but GSM will offer superior coverage in many markets for </a:t>
            </a:r>
          </a:p>
          <a:p>
            <a:r>
              <a:rPr lang="en-GB" dirty="0"/>
              <a:t>years to come.</a:t>
            </a:r>
          </a:p>
          <a:p>
            <a:r>
              <a:rPr lang="en-GB" dirty="0" err="1"/>
              <a:t>Te</a:t>
            </a:r>
            <a:r>
              <a:rPr lang="en-GB" dirty="0"/>
              <a:t> cellular mobile industry represents a huge and mature ecosystem, incorporating chipset, </a:t>
            </a:r>
          </a:p>
          <a:p>
            <a:r>
              <a:rPr lang="en-GB" dirty="0"/>
              <a:t>device and network equipment vendors, operators, application providers and many others. The </a:t>
            </a:r>
          </a:p>
          <a:p>
            <a:r>
              <a:rPr lang="en-GB" dirty="0"/>
              <a:t>global cellular ecosystem is governed by the 3GPP standardization forum, which guarantees </a:t>
            </a:r>
          </a:p>
          <a:p>
            <a:r>
              <a:rPr lang="en-GB" dirty="0"/>
              <a:t>broad industry support for future development.</a:t>
            </a:r>
          </a:p>
          <a:p>
            <a:endParaRPr lang="en-GB" dirty="0"/>
          </a:p>
          <a:p>
            <a:r>
              <a:rPr lang="en-GB" dirty="0"/>
              <a:t>When it comes to scalability, cellular networks are built to handle massive volumes of mobile </a:t>
            </a:r>
          </a:p>
          <a:p>
            <a:r>
              <a:rPr lang="en-GB" dirty="0"/>
              <a:t>broadband traffic; the traffic from most </a:t>
            </a:r>
            <a:r>
              <a:rPr lang="en-GB" dirty="0" err="1"/>
              <a:t>IoT</a:t>
            </a:r>
            <a:r>
              <a:rPr lang="en-GB" dirty="0"/>
              <a:t> applications will be relatively small and easily absorbed. </a:t>
            </a:r>
          </a:p>
          <a:p>
            <a:endParaRPr lang="en-GB" dirty="0"/>
          </a:p>
          <a:p>
            <a:r>
              <a:rPr lang="en-GB" dirty="0"/>
              <a:t> Operation in licensed spectrum also provides Quality of</a:t>
            </a:r>
            <a:r>
              <a:rPr lang="en-GB" baseline="0" dirty="0"/>
              <a:t> service for communication.</a:t>
            </a:r>
          </a:p>
          <a:p>
            <a:endParaRPr lang="en-GB" dirty="0"/>
          </a:p>
          <a:p>
            <a:r>
              <a:rPr lang="en-GB" dirty="0"/>
              <a:t>Cellular connectivity offers the diversity to serve a wide range of applications with varying </a:t>
            </a:r>
          </a:p>
          <a:p>
            <a:r>
              <a:rPr lang="en-GB" dirty="0"/>
              <a:t>requirements within one network. While competing unlicensed LPWA technologies are designed </a:t>
            </a:r>
          </a:p>
          <a:p>
            <a:r>
              <a:rPr lang="en-GB" dirty="0"/>
              <a:t>solely for very low-end MTC applications, cellular networks can address everything from Massive </a:t>
            </a:r>
          </a:p>
          <a:p>
            <a:r>
              <a:rPr lang="en-GB" dirty="0"/>
              <a:t>to Critical </a:t>
            </a:r>
            <a:r>
              <a:rPr lang="en-GB" dirty="0" err="1"/>
              <a:t>IoT</a:t>
            </a:r>
            <a:r>
              <a:rPr lang="en-GB" dirty="0"/>
              <a:t> use cases. </a:t>
            </a:r>
          </a:p>
          <a:p>
            <a:endParaRPr lang="en-GB" dirty="0"/>
          </a:p>
          <a:p>
            <a:r>
              <a:rPr lang="en-GB" dirty="0"/>
              <a:t>Talk</a:t>
            </a:r>
            <a:r>
              <a:rPr lang="en-GB" baseline="0" dirty="0"/>
              <a:t> about, </a:t>
            </a:r>
            <a:r>
              <a:rPr lang="en-GB" dirty="0"/>
              <a:t>the security mechanisms of cellular networks, it  have been based on a physical SIM </a:t>
            </a:r>
          </a:p>
          <a:p>
            <a:r>
              <a:rPr lang="en-GB" dirty="0"/>
              <a:t>attached to the device, referred to as a Universal Integrated Circuit Card (UICC). This has also </a:t>
            </a:r>
          </a:p>
          <a:p>
            <a:r>
              <a:rPr lang="en-GB" dirty="0"/>
              <a:t>enabled roaming between operators, which has been one of the main factors behind the huge </a:t>
            </a:r>
          </a:p>
          <a:p>
            <a:r>
              <a:rPr lang="en-GB" dirty="0"/>
              <a:t>success of mobile networks. The SIM will also be essential in future </a:t>
            </a:r>
            <a:r>
              <a:rPr lang="en-GB" dirty="0" err="1"/>
              <a:t>IoT</a:t>
            </a:r>
            <a:r>
              <a:rPr lang="en-GB" dirty="0"/>
              <a:t> applications, with SIM </a:t>
            </a:r>
          </a:p>
          <a:p>
            <a:r>
              <a:rPr lang="en-GB" dirty="0"/>
              <a:t>functionality embedded in the chipset (</a:t>
            </a:r>
            <a:r>
              <a:rPr lang="en-GB" dirty="0" err="1"/>
              <a:t>eUICC</a:t>
            </a:r>
            <a:r>
              <a:rPr lang="en-GB" dirty="0"/>
              <a:t>) or handled as a soft-SIM solution running in a </a:t>
            </a:r>
          </a:p>
          <a:p>
            <a:r>
              <a:rPr lang="en-GB" dirty="0"/>
              <a:t>trusted run-time environment of the module.</a:t>
            </a:r>
            <a:br>
              <a:rPr lang="en-GB" dirty="0"/>
            </a:br>
            <a:br>
              <a:rPr lang="en-GB" dirty="0"/>
            </a:br>
            <a:r>
              <a:rPr lang="en-GB" dirty="0"/>
              <a:t>No single technology or solution is ideally suited to all the different potential Massive </a:t>
            </a:r>
            <a:r>
              <a:rPr lang="en-GB" dirty="0" err="1"/>
              <a:t>IoT</a:t>
            </a:r>
            <a:r>
              <a:rPr lang="en-GB" dirty="0"/>
              <a:t> </a:t>
            </a:r>
          </a:p>
          <a:p>
            <a:r>
              <a:rPr lang="en-GB" dirty="0"/>
              <a:t>applications, market situations and spectrum availability. As a result, the mobile industry is </a:t>
            </a:r>
          </a:p>
          <a:p>
            <a:r>
              <a:rPr lang="en-GB" dirty="0"/>
              <a:t>standardizing several LPWA technologies, including Extended Coverage GSM (EC-GSM), LTE-M </a:t>
            </a:r>
          </a:p>
          <a:p>
            <a:r>
              <a:rPr lang="en-GB" dirty="0"/>
              <a:t>and NB-</a:t>
            </a:r>
            <a:r>
              <a:rPr lang="en-GB" dirty="0" err="1"/>
              <a:t>IoT</a:t>
            </a:r>
            <a:r>
              <a:rPr lang="en-GB" dirty="0"/>
              <a:t>.</a:t>
            </a:r>
            <a:br>
              <a:rPr lang="en-GB" dirty="0"/>
            </a:br>
            <a:endParaRPr lang="en-GB" dirty="0"/>
          </a:p>
          <a:p>
            <a:r>
              <a:rPr lang="en-GB" dirty="0"/>
              <a:t>We talk about the enhancement,</a:t>
            </a:r>
            <a:r>
              <a:rPr lang="en-GB" baseline="0" dirty="0"/>
              <a:t> so what is it.</a:t>
            </a:r>
          </a:p>
          <a:p>
            <a:endParaRPr lang="en-GB" dirty="0"/>
          </a:p>
          <a:p>
            <a:r>
              <a:rPr lang="en-GB" dirty="0"/>
              <a:t>Lower device cost – cutting module cost for LTE devices by reducing peak rate, memory </a:t>
            </a:r>
          </a:p>
          <a:p>
            <a:r>
              <a:rPr lang="en-GB" dirty="0"/>
              <a:t>requirement and device complexity. The LTE module cost-reduction evolution started in Release </a:t>
            </a:r>
          </a:p>
          <a:p>
            <a:r>
              <a:rPr lang="en-GB" dirty="0"/>
              <a:t>8 with the introduction of LTE for machine-type communication (LTE-M) Cat 1 devices with </a:t>
            </a:r>
          </a:p>
          <a:p>
            <a:r>
              <a:rPr lang="en-GB" dirty="0"/>
              <a:t>reduced peak rate to a maximum of 10Mbps, and continued in Releases 12 and 13 with </a:t>
            </a:r>
          </a:p>
          <a:p>
            <a:r>
              <a:rPr lang="en-GB" dirty="0"/>
              <a:t>reduced device complexity for lower performance and using less bandwidth or a narrowband </a:t>
            </a:r>
          </a:p>
          <a:p>
            <a:r>
              <a:rPr lang="en-GB" dirty="0" err="1"/>
              <a:t>IoT</a:t>
            </a:r>
            <a:r>
              <a:rPr lang="en-GB" dirty="0"/>
              <a:t> carrier to cut costs further.</a:t>
            </a:r>
          </a:p>
          <a:p>
            <a:r>
              <a:rPr lang="en-GB" dirty="0"/>
              <a:t>Improved battery life – more than 10 years of battery life can be achieved by introducing Power </a:t>
            </a:r>
          </a:p>
          <a:p>
            <a:r>
              <a:rPr lang="en-GB" dirty="0"/>
              <a:t>Saving Mode and/or extended discontinuous reception (</a:t>
            </a:r>
            <a:r>
              <a:rPr lang="en-GB" dirty="0" err="1"/>
              <a:t>eDRX</a:t>
            </a:r>
            <a:r>
              <a:rPr lang="en-GB" dirty="0"/>
              <a:t>) functionality. These features </a:t>
            </a:r>
          </a:p>
          <a:p>
            <a:r>
              <a:rPr lang="en-GB" dirty="0"/>
              <a:t>allow the device to contact the network – or to be contacted – on a per-need basis, meaning </a:t>
            </a:r>
          </a:p>
          <a:p>
            <a:r>
              <a:rPr lang="en-GB" dirty="0"/>
              <a:t>that it can stay in sleep mode for minutes, hours or even days. </a:t>
            </a:r>
          </a:p>
          <a:p>
            <a:r>
              <a:rPr lang="en-GB" dirty="0"/>
              <a:t>Improved coverage – an improvement of 15dB on LTE-M and of 20dB on NB-</a:t>
            </a:r>
            <a:r>
              <a:rPr lang="en-GB" dirty="0" err="1"/>
              <a:t>IoT</a:t>
            </a:r>
            <a:r>
              <a:rPr lang="en-GB" dirty="0"/>
              <a:t> and GSM, </a:t>
            </a:r>
          </a:p>
          <a:p>
            <a:r>
              <a:rPr lang="en-GB" dirty="0"/>
              <a:t>which translates into a seven-fold increase in the outdoor coverage area and significantly </a:t>
            </a:r>
          </a:p>
          <a:p>
            <a:r>
              <a:rPr lang="en-GB" dirty="0"/>
              <a:t>improved indoor signal penetration to reach deep indoors. This supports many </a:t>
            </a:r>
            <a:r>
              <a:rPr lang="en-GB" dirty="0" err="1"/>
              <a:t>IoT</a:t>
            </a:r>
            <a:r>
              <a:rPr lang="en-GB" dirty="0"/>
              <a:t> devices </a:t>
            </a:r>
          </a:p>
          <a:p>
            <a:r>
              <a:rPr lang="en-GB" dirty="0"/>
              <a:t>like smart meters, which are often placed in a basement. </a:t>
            </a:r>
            <a:br>
              <a:rPr lang="en-GB" dirty="0"/>
            </a:br>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7</a:t>
            </a:fld>
            <a:endParaRPr lang="en-GB"/>
          </a:p>
        </p:txBody>
      </p:sp>
    </p:spTree>
    <p:extLst>
      <p:ext uri="{BB962C8B-B14F-4D97-AF65-F5344CB8AC3E}">
        <p14:creationId xmlns:p14="http://schemas.microsoft.com/office/powerpoint/2010/main" val="248984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a:t>
            </a:r>
            <a:r>
              <a:rPr lang="en-GB" baseline="0" dirty="0"/>
              <a:t> is a table to compare the parameter of </a:t>
            </a:r>
            <a:r>
              <a:rPr lang="en-GB" dirty="0"/>
              <a:t>LTE-M, NB-</a:t>
            </a:r>
            <a:r>
              <a:rPr lang="en-GB" dirty="0" err="1"/>
              <a:t>IoT</a:t>
            </a:r>
            <a:r>
              <a:rPr lang="en-GB" dirty="0"/>
              <a:t> and EC-GSM  with</a:t>
            </a:r>
            <a:r>
              <a:rPr lang="en-GB" baseline="0" dirty="0"/>
              <a:t> an LPWA </a:t>
            </a:r>
            <a:r>
              <a:rPr lang="en-GB" baseline="0" dirty="0" err="1"/>
              <a:t>operaed</a:t>
            </a:r>
            <a:r>
              <a:rPr lang="en-GB" baseline="0" dirty="0"/>
              <a:t> in unlicensed band Lora</a:t>
            </a:r>
            <a:br>
              <a:rPr lang="en-GB" dirty="0"/>
            </a:br>
            <a:br>
              <a:rPr lang="en-GB" dirty="0"/>
            </a:br>
            <a:r>
              <a:rPr lang="en-GB" dirty="0"/>
              <a:t>LTE-M, NB-</a:t>
            </a:r>
            <a:r>
              <a:rPr lang="en-GB" dirty="0" err="1"/>
              <a:t>IoT</a:t>
            </a:r>
            <a:r>
              <a:rPr lang="en-GB" dirty="0"/>
              <a:t> and EC-GSM are all superior solutions to meet Massive </a:t>
            </a:r>
            <a:r>
              <a:rPr lang="en-GB" dirty="0" err="1"/>
              <a:t>IoT</a:t>
            </a:r>
            <a:r>
              <a:rPr lang="en-GB" dirty="0"/>
              <a:t> requirements as </a:t>
            </a:r>
          </a:p>
          <a:p>
            <a:r>
              <a:rPr lang="en-GB" dirty="0"/>
              <a:t>a family of solutions, and can complement each other based on technology availability, use case </a:t>
            </a:r>
          </a:p>
          <a:p>
            <a:r>
              <a:rPr lang="en-GB" dirty="0"/>
              <a:t>requirements and deployment scenarios. LTE-M consisting of Cat 1, Cat 0 and Cat M supports </a:t>
            </a:r>
          </a:p>
          <a:p>
            <a:r>
              <a:rPr lang="en-GB" dirty="0"/>
              <a:t>a wide range of </a:t>
            </a:r>
            <a:r>
              <a:rPr lang="en-GB" dirty="0" err="1"/>
              <a:t>IoT</a:t>
            </a:r>
            <a:r>
              <a:rPr lang="en-GB" dirty="0"/>
              <a:t> applications, including those that are content-rich; NB-</a:t>
            </a:r>
            <a:r>
              <a:rPr lang="en-GB" dirty="0" err="1"/>
              <a:t>IoT</a:t>
            </a:r>
            <a:r>
              <a:rPr lang="en-GB" dirty="0"/>
              <a:t> covers ultra-low-</a:t>
            </a:r>
          </a:p>
          <a:p>
            <a:r>
              <a:rPr lang="en-GB" dirty="0"/>
              <a:t>end </a:t>
            </a:r>
            <a:r>
              <a:rPr lang="en-GB" dirty="0" err="1"/>
              <a:t>IoT</a:t>
            </a:r>
            <a:r>
              <a:rPr lang="en-GB" dirty="0"/>
              <a:t> applications with a cost and coverage advantage over LTE-M; and EC-GSM serves </a:t>
            </a:r>
            <a:r>
              <a:rPr lang="en-GB" dirty="0" err="1"/>
              <a:t>IoT</a:t>
            </a:r>
            <a:r>
              <a:rPr lang="en-GB" dirty="0"/>
              <a:t> </a:t>
            </a:r>
          </a:p>
          <a:p>
            <a:r>
              <a:rPr lang="en-GB" dirty="0"/>
              <a:t>services for all GSM markets.</a:t>
            </a:r>
          </a:p>
          <a:p>
            <a:r>
              <a:rPr lang="en-GB" dirty="0"/>
              <a:t>For example, a smart city application such as waste management may use EC-GSM technology </a:t>
            </a:r>
          </a:p>
          <a:p>
            <a:r>
              <a:rPr lang="en-GB" dirty="0"/>
              <a:t>to provide LPWA connectivity in markets where it can be deployed on existing 2G networks; </a:t>
            </a:r>
          </a:p>
          <a:p>
            <a:r>
              <a:rPr lang="en-GB" dirty="0"/>
              <a:t>NB-</a:t>
            </a:r>
            <a:r>
              <a:rPr lang="en-GB" dirty="0" err="1"/>
              <a:t>IoT</a:t>
            </a:r>
            <a:r>
              <a:rPr lang="en-GB" dirty="0"/>
              <a:t> technology may be used for water-metering applications, which have some of the most </a:t>
            </a:r>
          </a:p>
          <a:p>
            <a:r>
              <a:rPr lang="en-GB" dirty="0"/>
              <a:t>extreme coverage requirements in underground locations. On the other hand, asset-tracking </a:t>
            </a:r>
          </a:p>
          <a:p>
            <a:r>
              <a:rPr lang="en-GB" dirty="0"/>
              <a:t>applications that can support a relatively high number of messages triggered by certain events </a:t>
            </a:r>
          </a:p>
          <a:p>
            <a:r>
              <a:rPr lang="en-GB" dirty="0"/>
              <a:t>may employ LTE-M.</a:t>
            </a:r>
          </a:p>
          <a:p>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8</a:t>
            </a:fld>
            <a:endParaRPr lang="en-GB"/>
          </a:p>
        </p:txBody>
      </p:sp>
    </p:spTree>
    <p:extLst>
      <p:ext uri="{BB962C8B-B14F-4D97-AF65-F5344CB8AC3E}">
        <p14:creationId xmlns:p14="http://schemas.microsoft.com/office/powerpoint/2010/main" val="424836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Narrowband-</a:t>
            </a:r>
            <a:r>
              <a:rPr lang="en-GB" dirty="0" err="1"/>
              <a:t>IoT</a:t>
            </a:r>
            <a:r>
              <a:rPr lang="en-GB" dirty="0"/>
              <a:t>, or NB-</a:t>
            </a:r>
            <a:r>
              <a:rPr lang="en-GB" dirty="0" err="1"/>
              <a:t>IoT</a:t>
            </a:r>
            <a:r>
              <a:rPr lang="en-GB" dirty="0"/>
              <a:t>, is designed to more </a:t>
            </a:r>
          </a:p>
          <a:p>
            <a:r>
              <a:rPr lang="en-GB" dirty="0"/>
              <a:t>closely match the requirements of LPWA-type networks, NB-</a:t>
            </a:r>
            <a:r>
              <a:rPr lang="en-GB" dirty="0" err="1"/>
              <a:t>IoT</a:t>
            </a:r>
            <a:r>
              <a:rPr lang="en-GB" dirty="0"/>
              <a:t> is the foundation for Narrowband 5G. </a:t>
            </a:r>
          </a:p>
          <a:p>
            <a:endParaRPr lang="en-GB" dirty="0"/>
          </a:p>
          <a:p>
            <a:br>
              <a:rPr lang="en-GB" dirty="0"/>
            </a:br>
            <a:r>
              <a:rPr lang="en-GB" sz="1200" b="0" i="0" kern="1200" dirty="0">
                <a:solidFill>
                  <a:schemeClr val="tx1"/>
                </a:solidFill>
                <a:effectLst/>
                <a:latin typeface="+mn-lt"/>
                <a:ea typeface="+mn-ea"/>
                <a:cs typeface="+mn-cs"/>
              </a:rPr>
              <a:t>NB-</a:t>
            </a:r>
            <a:r>
              <a:rPr lang="en-GB" sz="1200" b="0" i="0" kern="1200" dirty="0" err="1">
                <a:solidFill>
                  <a:schemeClr val="tx1"/>
                </a:solidFill>
                <a:effectLst/>
                <a:latin typeface="+mn-lt"/>
                <a:ea typeface="+mn-ea"/>
                <a:cs typeface="+mn-cs"/>
              </a:rPr>
              <a:t>IoT</a:t>
            </a:r>
            <a:r>
              <a:rPr lang="en-GB" sz="1200" b="0" i="0" kern="1200" dirty="0">
                <a:solidFill>
                  <a:schemeClr val="tx1"/>
                </a:solidFill>
                <a:effectLst/>
                <a:latin typeface="+mn-lt"/>
                <a:ea typeface="+mn-ea"/>
                <a:cs typeface="+mn-cs"/>
              </a:rPr>
              <a:t> promises to achieve up to 10 years’ battery life on a single charge. It incorporates technologies that enable devices to power down when data is not being transmitted, as well as enhanced discontinuous reception (</a:t>
            </a:r>
            <a:r>
              <a:rPr lang="en-GB" sz="1200" b="0" i="0" kern="1200" dirty="0" err="1">
                <a:solidFill>
                  <a:schemeClr val="tx1"/>
                </a:solidFill>
                <a:effectLst/>
                <a:latin typeface="+mn-lt"/>
                <a:ea typeface="+mn-ea"/>
                <a:cs typeface="+mn-cs"/>
              </a:rPr>
              <a:t>eDRX</a:t>
            </a:r>
            <a:r>
              <a:rPr lang="en-GB" sz="1200" b="0" i="0" kern="1200" dirty="0">
                <a:solidFill>
                  <a:schemeClr val="tx1"/>
                </a:solidFill>
                <a:effectLst/>
                <a:latin typeface="+mn-lt"/>
                <a:ea typeface="+mn-ea"/>
                <a:cs typeface="+mn-cs"/>
              </a:rPr>
              <a:t>) to conserve battery life.</a:t>
            </a:r>
          </a:p>
          <a:p>
            <a:r>
              <a:rPr lang="en-GB" sz="1200" b="0" i="0" kern="1200" dirty="0">
                <a:solidFill>
                  <a:schemeClr val="tx1"/>
                </a:solidFill>
                <a:effectLst/>
                <a:latin typeface="+mn-lt"/>
                <a:ea typeface="+mn-ea"/>
                <a:cs typeface="+mn-cs"/>
              </a:rPr>
              <a:t>NB-</a:t>
            </a:r>
            <a:r>
              <a:rPr lang="en-GB" sz="1200" b="0" i="0" kern="1200" dirty="0" err="1">
                <a:solidFill>
                  <a:schemeClr val="tx1"/>
                </a:solidFill>
                <a:effectLst/>
                <a:latin typeface="+mn-lt"/>
                <a:ea typeface="+mn-ea"/>
                <a:cs typeface="+mn-cs"/>
              </a:rPr>
              <a:t>IoT</a:t>
            </a:r>
            <a:r>
              <a:rPr lang="en-GB" sz="1200" b="0" i="0" kern="1200" dirty="0">
                <a:solidFill>
                  <a:schemeClr val="tx1"/>
                </a:solidFill>
                <a:effectLst/>
                <a:latin typeface="+mn-lt"/>
                <a:ea typeface="+mn-ea"/>
                <a:cs typeface="+mn-cs"/>
              </a:rPr>
              <a:t> is optimised for low throughput, whether over long or short distances, and has optimised data transfer to support small, intermittent blocks of data. Uplink and downlink rates of around 200kbps are supported.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Power spectrum density (PSD) boosting and repetition in NB-</a:t>
            </a:r>
            <a:r>
              <a:rPr lang="en-GB" sz="1200" b="0" i="0" kern="1200" dirty="0" err="1">
                <a:solidFill>
                  <a:schemeClr val="tx1"/>
                </a:solidFill>
                <a:effectLst/>
                <a:latin typeface="+mn-lt"/>
                <a:ea typeface="+mn-ea"/>
                <a:cs typeface="+mn-cs"/>
              </a:rPr>
              <a:t>IoT</a:t>
            </a:r>
            <a:r>
              <a:rPr lang="en-GB" sz="1200" b="0" i="0" kern="1200" dirty="0">
                <a:solidFill>
                  <a:schemeClr val="tx1"/>
                </a:solidFill>
                <a:effectLst/>
                <a:latin typeface="+mn-lt"/>
                <a:ea typeface="+mn-ea"/>
                <a:cs typeface="+mn-cs"/>
              </a:rPr>
              <a:t> can deliver coverage gains of 20dB when compared with GSM networks, enabling about ten times better area coverage.</a:t>
            </a:r>
          </a:p>
          <a:p>
            <a:endParaRPr lang="en-GB" sz="1200" b="0" i="0" kern="1200" dirty="0">
              <a:solidFill>
                <a:schemeClr val="tx1"/>
              </a:solidFill>
              <a:effectLst/>
              <a:latin typeface="+mn-lt"/>
              <a:ea typeface="+mn-ea"/>
              <a:cs typeface="+mn-cs"/>
            </a:endParaRPr>
          </a:p>
          <a:p>
            <a:r>
              <a:rPr lang="en-GB" dirty="0"/>
              <a:t>NB-</a:t>
            </a:r>
            <a:r>
              <a:rPr lang="en-GB" dirty="0" err="1"/>
              <a:t>IoT</a:t>
            </a:r>
            <a:r>
              <a:rPr lang="en-GB" dirty="0"/>
              <a:t> supports 3 modes </a:t>
            </a:r>
          </a:p>
          <a:p>
            <a:r>
              <a:rPr lang="en-GB" dirty="0"/>
              <a:t>of operation in terms of frequency; standalone, guard band, and in-band. The guard band </a:t>
            </a:r>
          </a:p>
          <a:p>
            <a:r>
              <a:rPr lang="en-GB" dirty="0"/>
              <a:t>mode, as the name suggests, utilizes the otherwise unused narrow resource block within </a:t>
            </a:r>
          </a:p>
          <a:p>
            <a:r>
              <a:rPr lang="en-GB" dirty="0"/>
              <a:t>an LTE carrier’s guard band. The in-band mode utilizes resource blocks within a normal LTE </a:t>
            </a:r>
          </a:p>
          <a:p>
            <a:r>
              <a:rPr lang="en-GB" dirty="0"/>
              <a:t>carrier. The standalone mode operates in its own individual block of frequency and may be </a:t>
            </a:r>
          </a:p>
          <a:p>
            <a:r>
              <a:rPr lang="en-GB" dirty="0"/>
              <a:t>deployed either on an LTE band or as part of a formerly used GSM carrier.</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unit cost of NB-</a:t>
            </a:r>
            <a:r>
              <a:rPr lang="en-GB" sz="1200" b="0" i="0" kern="1200" dirty="0" err="1">
                <a:solidFill>
                  <a:schemeClr val="tx1"/>
                </a:solidFill>
                <a:effectLst/>
                <a:latin typeface="+mn-lt"/>
                <a:ea typeface="+mn-ea"/>
                <a:cs typeface="+mn-cs"/>
              </a:rPr>
              <a:t>IoT</a:t>
            </a:r>
            <a:r>
              <a:rPr lang="en-GB" sz="1200" b="0" i="0" kern="1200" dirty="0">
                <a:solidFill>
                  <a:schemeClr val="tx1"/>
                </a:solidFill>
                <a:effectLst/>
                <a:latin typeface="+mn-lt"/>
                <a:ea typeface="+mn-ea"/>
                <a:cs typeface="+mn-cs"/>
              </a:rPr>
              <a:t> devices is expected to be low and to fall as demand picks up, with the 3GPP believing this can get to below $5 per module</a:t>
            </a:r>
            <a:br>
              <a:rPr lang="en-GB" sz="1200" b="0" i="0" kern="1200" dirty="0">
                <a:solidFill>
                  <a:schemeClr val="tx1"/>
                </a:solidFill>
                <a:effectLst/>
                <a:latin typeface="+mn-lt"/>
                <a:ea typeface="+mn-ea"/>
                <a:cs typeface="+mn-cs"/>
              </a:rPr>
            </a:br>
            <a:r>
              <a:rPr lang="en-GB" dirty="0"/>
              <a:t>s, it’s ideal to have about 50K devices per cell; this is possible assuming there are </a:t>
            </a:r>
          </a:p>
          <a:p>
            <a:r>
              <a:rPr lang="en-GB" dirty="0"/>
              <a:t>the household density per every </a:t>
            </a:r>
            <a:r>
              <a:rPr lang="en-GB" dirty="0" err="1"/>
              <a:t>sq</a:t>
            </a:r>
            <a:r>
              <a:rPr lang="en-GB" dirty="0"/>
              <a:t> m is 1500 with 40 devices in every household. </a:t>
            </a:r>
          </a:p>
          <a:p>
            <a:endParaRPr lang="en-GB" dirty="0"/>
          </a:p>
          <a:p>
            <a:br>
              <a:rPr lang="en-GB" dirty="0"/>
            </a:br>
            <a:r>
              <a:rPr lang="en-GB" dirty="0"/>
              <a:t>Smart metering (electricity, gas and water) </a:t>
            </a:r>
          </a:p>
          <a:p>
            <a:r>
              <a:rPr lang="en-GB" dirty="0"/>
              <a:t>  Facility management services </a:t>
            </a:r>
          </a:p>
          <a:p>
            <a:r>
              <a:rPr lang="en-GB" dirty="0"/>
              <a:t>  Intruder alarms &amp; fire alarms for homes &amp; commercial properties </a:t>
            </a:r>
          </a:p>
          <a:p>
            <a:r>
              <a:rPr lang="en-GB" dirty="0"/>
              <a:t>  Connected personal appliances measuring health parameters </a:t>
            </a:r>
          </a:p>
          <a:p>
            <a:r>
              <a:rPr lang="en-GB" dirty="0"/>
              <a:t>  Tracking of persons, animals or objects </a:t>
            </a:r>
          </a:p>
          <a:p>
            <a:r>
              <a:rPr lang="en-GB" dirty="0"/>
              <a:t>  </a:t>
            </a:r>
          </a:p>
          <a:p>
            <a:r>
              <a:rPr lang="en-GB" dirty="0"/>
              <a:t>Smart Home   Smart city infrastructure such as street lamps or dustbins </a:t>
            </a:r>
          </a:p>
          <a:p>
            <a:r>
              <a:rPr lang="en-GB" dirty="0"/>
              <a:t>  Connected industrial appliances such as welding machines or air compressors. </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94107A9-6863-4E6B-B603-63800897A9F9}" type="slidenum">
              <a:rPr lang="en-GB" smtClean="0"/>
              <a:t>9</a:t>
            </a:fld>
            <a:endParaRPr lang="en-GB"/>
          </a:p>
        </p:txBody>
      </p:sp>
    </p:spTree>
    <p:extLst>
      <p:ext uri="{BB962C8B-B14F-4D97-AF65-F5344CB8AC3E}">
        <p14:creationId xmlns:p14="http://schemas.microsoft.com/office/powerpoint/2010/main" val="3823831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 to NB- IOT, but with </a:t>
            </a:r>
            <a:r>
              <a:rPr lang="en-GB" dirty="0" err="1"/>
              <a:t>diferent</a:t>
            </a:r>
            <a:r>
              <a:rPr lang="en-GB" baseline="0" dirty="0"/>
              <a:t> parameters as coverage, data rate.</a:t>
            </a:r>
          </a:p>
          <a:p>
            <a:r>
              <a:rPr lang="en-GB" dirty="0"/>
              <a:t>The advent of LTE-M signifies an important step in addressing MTC capabilities over LTE. </a:t>
            </a:r>
          </a:p>
          <a:p>
            <a:r>
              <a:rPr lang="en-GB" dirty="0"/>
              <a:t>LTE-M brings new power-saving functionality suitable for serving a variety of </a:t>
            </a:r>
            <a:r>
              <a:rPr lang="en-GB" dirty="0" err="1"/>
              <a:t>IoT</a:t>
            </a:r>
            <a:r>
              <a:rPr lang="en-GB" dirty="0"/>
              <a:t> applications; </a:t>
            </a:r>
          </a:p>
          <a:p>
            <a:r>
              <a:rPr lang="en-GB" dirty="0"/>
              <a:t>Power Saving Mode and </a:t>
            </a:r>
            <a:r>
              <a:rPr lang="en-GB" dirty="0" err="1"/>
              <a:t>eDRX</a:t>
            </a:r>
            <a:r>
              <a:rPr lang="en-GB" dirty="0"/>
              <a:t> extend battery life for LTE-M to 10 years or more. LTE-M traffic </a:t>
            </a:r>
          </a:p>
          <a:p>
            <a:r>
              <a:rPr lang="en-GB" dirty="0"/>
              <a:t>is multiplexed over a full LTE carrier, and it is therefore able to tap into the full capacity of LTE. </a:t>
            </a:r>
          </a:p>
          <a:p>
            <a:r>
              <a:rPr lang="en-GB" dirty="0"/>
              <a:t>Additionally, new functionality for substantially reduced device cost and extended coverage for </a:t>
            </a:r>
          </a:p>
          <a:p>
            <a:r>
              <a:rPr lang="en-GB" dirty="0"/>
              <a:t>LTE-M are also specified within 3GPP</a:t>
            </a:r>
          </a:p>
          <a:p>
            <a:r>
              <a:rPr lang="en-GB" dirty="0"/>
              <a:t>Broadest range of</a:t>
            </a:r>
          </a:p>
          <a:p>
            <a:r>
              <a:rPr lang="en-GB" dirty="0"/>
              <a:t>cellular </a:t>
            </a:r>
            <a:r>
              <a:rPr lang="en-GB" dirty="0" err="1"/>
              <a:t>IoT</a:t>
            </a:r>
            <a:r>
              <a:rPr lang="en-GB" dirty="0"/>
              <a:t> capabilities</a:t>
            </a:r>
          </a:p>
          <a:p>
            <a:r>
              <a:rPr lang="en-GB" dirty="0"/>
              <a:t>Wide range of bit-rates</a:t>
            </a:r>
          </a:p>
          <a:p>
            <a:r>
              <a:rPr lang="en-GB" dirty="0"/>
              <a:t>enabling advanced</a:t>
            </a:r>
          </a:p>
          <a:p>
            <a:r>
              <a:rPr lang="en-GB" dirty="0"/>
              <a:t>applications</a:t>
            </a:r>
          </a:p>
          <a:p>
            <a:r>
              <a:rPr lang="en-GB" dirty="0"/>
              <a:t>Efficient co-existence</a:t>
            </a:r>
          </a:p>
          <a:p>
            <a:r>
              <a:rPr lang="en-GB" dirty="0"/>
              <a:t>with MBB traffic</a:t>
            </a:r>
          </a:p>
        </p:txBody>
      </p:sp>
      <p:sp>
        <p:nvSpPr>
          <p:cNvPr id="4" name="Slide Number Placeholder 3"/>
          <p:cNvSpPr>
            <a:spLocks noGrp="1"/>
          </p:cNvSpPr>
          <p:nvPr>
            <p:ph type="sldNum" sz="quarter" idx="10"/>
          </p:nvPr>
        </p:nvSpPr>
        <p:spPr/>
        <p:txBody>
          <a:bodyPr/>
          <a:lstStyle/>
          <a:p>
            <a:fld id="{F94107A9-6863-4E6B-B603-63800897A9F9}" type="slidenum">
              <a:rPr lang="en-GB" smtClean="0"/>
              <a:t>10</a:t>
            </a:fld>
            <a:endParaRPr lang="en-GB"/>
          </a:p>
        </p:txBody>
      </p:sp>
    </p:spTree>
    <p:extLst>
      <p:ext uri="{BB962C8B-B14F-4D97-AF65-F5344CB8AC3E}">
        <p14:creationId xmlns:p14="http://schemas.microsoft.com/office/powerpoint/2010/main" val="3430333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solidFill>
                  <a:schemeClr val="bg1">
                    <a:lumMod val="95000"/>
                    <a:lumOff val="5000"/>
                  </a:schemeClr>
                </a:solidFill>
              </a:rPr>
              <a:t>Wireless Access technology 			landscapes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0821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LTE-M – SUPPORTING A WIDE RANGE OF MASSIVE IOT USE CASES</a:t>
            </a:r>
          </a:p>
        </p:txBody>
      </p:sp>
      <p:sp>
        <p:nvSpPr>
          <p:cNvPr id="4" name="Content Placeholder 3"/>
          <p:cNvSpPr>
            <a:spLocks noGrp="1"/>
          </p:cNvSpPr>
          <p:nvPr>
            <p:ph idx="1"/>
          </p:nvPr>
        </p:nvSpPr>
        <p:spPr/>
        <p:txBody>
          <a:bodyPr>
            <a:normAutofit/>
          </a:bodyPr>
          <a:lstStyle/>
          <a:p>
            <a:pPr lvl="1"/>
            <a:r>
              <a:rPr lang="en-GB" sz="2400" dirty="0">
                <a:solidFill>
                  <a:schemeClr val="bg1">
                    <a:lumMod val="95000"/>
                    <a:lumOff val="5000"/>
                  </a:schemeClr>
                </a:solidFill>
              </a:rPr>
              <a:t>Achieve up to 10 years’ battery life : Power save mode, </a:t>
            </a:r>
            <a:r>
              <a:rPr lang="en-GB" sz="2400" dirty="0" err="1">
                <a:solidFill>
                  <a:schemeClr val="bg1">
                    <a:lumMod val="95000"/>
                    <a:lumOff val="5000"/>
                  </a:schemeClr>
                </a:solidFill>
              </a:rPr>
              <a:t>eDRX</a:t>
            </a:r>
            <a:endParaRPr lang="en-GB" sz="2400" dirty="0">
              <a:solidFill>
                <a:schemeClr val="bg1">
                  <a:lumMod val="95000"/>
                  <a:lumOff val="5000"/>
                </a:schemeClr>
              </a:solidFill>
            </a:endParaRPr>
          </a:p>
          <a:p>
            <a:pPr lvl="1"/>
            <a:r>
              <a:rPr lang="en-GB" sz="2400" dirty="0">
                <a:solidFill>
                  <a:schemeClr val="bg1">
                    <a:lumMod val="95000"/>
                    <a:lumOff val="5000"/>
                  </a:schemeClr>
                </a:solidFill>
              </a:rPr>
              <a:t>Coverage over long distances</a:t>
            </a:r>
          </a:p>
          <a:p>
            <a:pPr lvl="1"/>
            <a:r>
              <a:rPr lang="en-GB" sz="2400" dirty="0">
                <a:solidFill>
                  <a:schemeClr val="bg1">
                    <a:lumMod val="95000"/>
                    <a:lumOff val="5000"/>
                  </a:schemeClr>
                </a:solidFill>
              </a:rPr>
              <a:t>Wide range of bit-rates:  Enabling advanced applications </a:t>
            </a:r>
          </a:p>
          <a:p>
            <a:pPr lvl="1"/>
            <a:r>
              <a:rPr lang="en-GB" sz="2400" dirty="0">
                <a:solidFill>
                  <a:schemeClr val="bg1">
                    <a:lumMod val="95000"/>
                    <a:lumOff val="5000"/>
                  </a:schemeClr>
                </a:solidFill>
              </a:rPr>
              <a:t>Reduced devices cost</a:t>
            </a:r>
          </a:p>
          <a:p>
            <a:pPr lvl="1"/>
            <a:r>
              <a:rPr lang="en-GB" sz="2400" dirty="0">
                <a:solidFill>
                  <a:schemeClr val="bg1">
                    <a:lumMod val="95000"/>
                    <a:lumOff val="5000"/>
                  </a:schemeClr>
                </a:solidFill>
              </a:rPr>
              <a:t>Support for a massive number of device</a:t>
            </a:r>
          </a:p>
          <a:p>
            <a:pPr lvl="1"/>
            <a:r>
              <a:rPr lang="en-GB" sz="2400" dirty="0">
                <a:solidFill>
                  <a:schemeClr val="bg1">
                    <a:lumMod val="95000"/>
                    <a:lumOff val="5000"/>
                  </a:schemeClr>
                </a:solidFill>
              </a:rPr>
              <a:t>Application: Smart metering, alarms for homes &amp; commercial properties, Asset tracking, Smart City as street lamps, Industrial Appliances</a:t>
            </a:r>
          </a:p>
        </p:txBody>
      </p:sp>
    </p:spTree>
    <p:extLst>
      <p:ext uri="{BB962C8B-B14F-4D97-AF65-F5344CB8AC3E}">
        <p14:creationId xmlns:p14="http://schemas.microsoft.com/office/powerpoint/2010/main" val="29152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EC-GSM – GLOBAL CELLULAR IOT FOR ALL GSM MARKETS</a:t>
            </a:r>
          </a:p>
        </p:txBody>
      </p:sp>
      <p:sp>
        <p:nvSpPr>
          <p:cNvPr id="4" name="Content Placeholder 3"/>
          <p:cNvSpPr>
            <a:spLocks noGrp="1"/>
          </p:cNvSpPr>
          <p:nvPr>
            <p:ph idx="1"/>
          </p:nvPr>
        </p:nvSpPr>
        <p:spPr/>
        <p:txBody>
          <a:bodyPr>
            <a:normAutofit/>
          </a:bodyPr>
          <a:lstStyle/>
          <a:p>
            <a:pPr lvl="1"/>
            <a:r>
              <a:rPr lang="en-GB" sz="2400" dirty="0">
                <a:solidFill>
                  <a:schemeClr val="bg1">
                    <a:lumMod val="95000"/>
                    <a:lumOff val="5000"/>
                  </a:schemeClr>
                </a:solidFill>
              </a:rPr>
              <a:t>Achieve up to 10 years’ battery life : Power save mode, </a:t>
            </a:r>
            <a:r>
              <a:rPr lang="en-GB" sz="2400" dirty="0" err="1">
                <a:solidFill>
                  <a:schemeClr val="bg1">
                    <a:lumMod val="95000"/>
                    <a:lumOff val="5000"/>
                  </a:schemeClr>
                </a:solidFill>
              </a:rPr>
              <a:t>eDRX</a:t>
            </a:r>
            <a:endParaRPr lang="en-GB" sz="2400" dirty="0">
              <a:solidFill>
                <a:schemeClr val="bg1">
                  <a:lumMod val="95000"/>
                  <a:lumOff val="5000"/>
                </a:schemeClr>
              </a:solidFill>
            </a:endParaRPr>
          </a:p>
          <a:p>
            <a:pPr lvl="1"/>
            <a:r>
              <a:rPr lang="en-GB" sz="2400" dirty="0">
                <a:solidFill>
                  <a:schemeClr val="bg1">
                    <a:lumMod val="95000"/>
                    <a:lumOff val="5000"/>
                  </a:schemeClr>
                </a:solidFill>
              </a:rPr>
              <a:t>Coverage improvements : up to 20dB with respect to GPRS</a:t>
            </a:r>
          </a:p>
          <a:p>
            <a:pPr lvl="1"/>
            <a:r>
              <a:rPr lang="en-GB" sz="2400" dirty="0">
                <a:solidFill>
                  <a:schemeClr val="bg1">
                    <a:lumMod val="95000"/>
                    <a:lumOff val="5000"/>
                  </a:schemeClr>
                </a:solidFill>
              </a:rPr>
              <a:t>Multiplexing with EDGE and GPRS:</a:t>
            </a:r>
          </a:p>
          <a:p>
            <a:pPr lvl="1"/>
            <a:r>
              <a:rPr lang="en-GB" sz="2400" dirty="0">
                <a:solidFill>
                  <a:schemeClr val="bg1">
                    <a:lumMod val="95000"/>
                    <a:lumOff val="5000"/>
                  </a:schemeClr>
                </a:solidFill>
              </a:rPr>
              <a:t>Reduced devices cost</a:t>
            </a:r>
          </a:p>
          <a:p>
            <a:pPr lvl="1"/>
            <a:r>
              <a:rPr lang="en-GB" sz="2400" dirty="0">
                <a:solidFill>
                  <a:schemeClr val="bg1">
                    <a:lumMod val="95000"/>
                    <a:lumOff val="5000"/>
                  </a:schemeClr>
                </a:solidFill>
              </a:rPr>
              <a:t>Support for a massive number of device : 50000</a:t>
            </a:r>
          </a:p>
          <a:p>
            <a:pPr lvl="1"/>
            <a:r>
              <a:rPr lang="en-GB" sz="2400" dirty="0">
                <a:solidFill>
                  <a:schemeClr val="bg1">
                    <a:lumMod val="95000"/>
                    <a:lumOff val="5000"/>
                  </a:schemeClr>
                </a:solidFill>
              </a:rPr>
              <a:t>Application: Smart metering, sensor monitoring in agriculture..</a:t>
            </a:r>
          </a:p>
        </p:txBody>
      </p:sp>
    </p:spTree>
    <p:extLst>
      <p:ext uri="{BB962C8B-B14F-4D97-AF65-F5344CB8AC3E}">
        <p14:creationId xmlns:p14="http://schemas.microsoft.com/office/powerpoint/2010/main" val="414748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Short range technology</a:t>
            </a:r>
          </a:p>
        </p:txBody>
      </p:sp>
      <p:pic>
        <p:nvPicPr>
          <p:cNvPr id="4" name="Content Placeholder 3"/>
          <p:cNvPicPr>
            <a:picLocks noGrp="1" noChangeAspect="1"/>
          </p:cNvPicPr>
          <p:nvPr>
            <p:ph idx="1"/>
          </p:nvPr>
        </p:nvPicPr>
        <p:blipFill>
          <a:blip r:embed="rId3"/>
          <a:stretch>
            <a:fillRect/>
          </a:stretch>
        </p:blipFill>
        <p:spPr>
          <a:xfrm>
            <a:off x="1141413" y="2306554"/>
            <a:ext cx="4638285"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Table 4"/>
          <p:cNvGraphicFramePr>
            <a:graphicFrameLocks noGrp="1"/>
          </p:cNvGraphicFramePr>
          <p:nvPr>
            <p:extLst/>
          </p:nvPr>
        </p:nvGraphicFramePr>
        <p:xfrm>
          <a:off x="6094409" y="2256109"/>
          <a:ext cx="4953000" cy="4069009"/>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721673673"/>
                    </a:ext>
                  </a:extLst>
                </a:gridCol>
                <a:gridCol w="990600">
                  <a:extLst>
                    <a:ext uri="{9D8B030D-6E8A-4147-A177-3AD203B41FA5}">
                      <a16:colId xmlns:a16="http://schemas.microsoft.com/office/drawing/2014/main" val="3836381803"/>
                    </a:ext>
                  </a:extLst>
                </a:gridCol>
                <a:gridCol w="990600">
                  <a:extLst>
                    <a:ext uri="{9D8B030D-6E8A-4147-A177-3AD203B41FA5}">
                      <a16:colId xmlns:a16="http://schemas.microsoft.com/office/drawing/2014/main" val="554230455"/>
                    </a:ext>
                  </a:extLst>
                </a:gridCol>
                <a:gridCol w="990600">
                  <a:extLst>
                    <a:ext uri="{9D8B030D-6E8A-4147-A177-3AD203B41FA5}">
                      <a16:colId xmlns:a16="http://schemas.microsoft.com/office/drawing/2014/main" val="2518807575"/>
                    </a:ext>
                  </a:extLst>
                </a:gridCol>
                <a:gridCol w="990600">
                  <a:extLst>
                    <a:ext uri="{9D8B030D-6E8A-4147-A177-3AD203B41FA5}">
                      <a16:colId xmlns:a16="http://schemas.microsoft.com/office/drawing/2014/main" val="2604961691"/>
                    </a:ext>
                  </a:extLst>
                </a:gridCol>
              </a:tblGrid>
              <a:tr h="323393">
                <a:tc>
                  <a:txBody>
                    <a:bodyPr/>
                    <a:lstStyle/>
                    <a:p>
                      <a:pPr algn="ctr"/>
                      <a:r>
                        <a:rPr lang="en-GB" sz="1600" dirty="0"/>
                        <a:t>Properties</a:t>
                      </a:r>
                    </a:p>
                  </a:txBody>
                  <a:tcPr/>
                </a:tc>
                <a:tc>
                  <a:txBody>
                    <a:bodyPr/>
                    <a:lstStyle/>
                    <a:p>
                      <a:pPr algn="ctr"/>
                      <a:r>
                        <a:rPr lang="en-GB" sz="1600" dirty="0"/>
                        <a:t>WLAN</a:t>
                      </a:r>
                    </a:p>
                  </a:txBody>
                  <a:tcPr/>
                </a:tc>
                <a:tc>
                  <a:txBody>
                    <a:bodyPr/>
                    <a:lstStyle/>
                    <a:p>
                      <a:pPr algn="ctr"/>
                      <a:r>
                        <a:rPr lang="en-GB" sz="1600" dirty="0"/>
                        <a:t>BLE</a:t>
                      </a:r>
                    </a:p>
                  </a:txBody>
                  <a:tcPr/>
                </a:tc>
                <a:tc>
                  <a:txBody>
                    <a:bodyPr/>
                    <a:lstStyle/>
                    <a:p>
                      <a:pPr algn="ctr"/>
                      <a:r>
                        <a:rPr lang="en-GB" sz="1600" dirty="0" err="1"/>
                        <a:t>Zigbee</a:t>
                      </a:r>
                      <a:endParaRPr lang="en-GB" sz="1600" dirty="0"/>
                    </a:p>
                  </a:txBody>
                  <a:tcPr/>
                </a:tc>
                <a:tc>
                  <a:txBody>
                    <a:bodyPr/>
                    <a:lstStyle/>
                    <a:p>
                      <a:pPr algn="ctr"/>
                      <a:r>
                        <a:rPr lang="en-GB" sz="1600" dirty="0"/>
                        <a:t>Z-Wave</a:t>
                      </a:r>
                    </a:p>
                  </a:txBody>
                  <a:tcPr/>
                </a:tc>
                <a:extLst>
                  <a:ext uri="{0D108BD9-81ED-4DB2-BD59-A6C34878D82A}">
                    <a16:rowId xmlns:a16="http://schemas.microsoft.com/office/drawing/2014/main" val="1665870771"/>
                  </a:ext>
                </a:extLst>
              </a:tr>
              <a:tr h="911380">
                <a:tc>
                  <a:txBody>
                    <a:bodyPr/>
                    <a:lstStyle/>
                    <a:p>
                      <a:pPr algn="ctr"/>
                      <a:r>
                        <a:rPr lang="en-GB" sz="1400" dirty="0"/>
                        <a:t>Frequency band</a:t>
                      </a:r>
                    </a:p>
                  </a:txBody>
                  <a:tcPr/>
                </a:tc>
                <a:tc>
                  <a:txBody>
                    <a:bodyPr/>
                    <a:lstStyle/>
                    <a:p>
                      <a:pPr algn="ctr"/>
                      <a:r>
                        <a:rPr lang="en-GB" sz="1400" dirty="0"/>
                        <a:t>2.4 GHz</a:t>
                      </a:r>
                    </a:p>
                    <a:p>
                      <a:pPr algn="ctr"/>
                      <a:r>
                        <a:rPr lang="en-GB" sz="1400" dirty="0"/>
                        <a:t>Unlicensed band</a:t>
                      </a:r>
                    </a:p>
                  </a:txBody>
                  <a:tcPr/>
                </a:tc>
                <a:tc>
                  <a:txBody>
                    <a:bodyPr/>
                    <a:lstStyle/>
                    <a:p>
                      <a:pPr algn="ctr"/>
                      <a:r>
                        <a:rPr lang="en-GB" sz="1400" dirty="0"/>
                        <a:t>2.4 GHz</a:t>
                      </a:r>
                    </a:p>
                    <a:p>
                      <a:pPr algn="ctr"/>
                      <a:r>
                        <a:rPr lang="en-GB" sz="1400" dirty="0"/>
                        <a:t>Unlicensed band</a:t>
                      </a:r>
                    </a:p>
                    <a:p>
                      <a:pPr algn="ctr"/>
                      <a:endParaRPr lang="en-GB" sz="1400" dirty="0"/>
                    </a:p>
                  </a:txBody>
                  <a:tcPr/>
                </a:tc>
                <a:tc>
                  <a:txBody>
                    <a:bodyPr/>
                    <a:lstStyle/>
                    <a:p>
                      <a:pPr algn="ctr"/>
                      <a:r>
                        <a:rPr lang="en-GB" sz="1400" dirty="0"/>
                        <a:t>2.4 GHz</a:t>
                      </a:r>
                    </a:p>
                    <a:p>
                      <a:pPr algn="ctr"/>
                      <a:r>
                        <a:rPr lang="en-GB" sz="1400" dirty="0"/>
                        <a:t>Unlicensed band</a:t>
                      </a:r>
                    </a:p>
                    <a:p>
                      <a:pPr algn="ctr"/>
                      <a:endParaRPr lang="en-GB"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908/916MHz Unlicensed band</a:t>
                      </a:r>
                    </a:p>
                    <a:p>
                      <a:pPr algn="ctr"/>
                      <a:endParaRPr lang="en-GB" sz="1400" dirty="0"/>
                    </a:p>
                  </a:txBody>
                  <a:tcPr/>
                </a:tc>
                <a:extLst>
                  <a:ext uri="{0D108BD9-81ED-4DB2-BD59-A6C34878D82A}">
                    <a16:rowId xmlns:a16="http://schemas.microsoft.com/office/drawing/2014/main" val="2398250560"/>
                  </a:ext>
                </a:extLst>
              </a:tr>
              <a:tr h="506482">
                <a:tc>
                  <a:txBody>
                    <a:bodyPr/>
                    <a:lstStyle/>
                    <a:p>
                      <a:pPr algn="ctr"/>
                      <a:r>
                        <a:rPr lang="en-GB" sz="1400" dirty="0"/>
                        <a:t>Data</a:t>
                      </a:r>
                      <a:r>
                        <a:rPr lang="en-GB" sz="1400" baseline="0" dirty="0"/>
                        <a:t> Rate</a:t>
                      </a:r>
                      <a:endParaRPr lang="en-GB" sz="1400" dirty="0"/>
                    </a:p>
                  </a:txBody>
                  <a:tcPr/>
                </a:tc>
                <a:tc>
                  <a:txBody>
                    <a:bodyPr/>
                    <a:lstStyle/>
                    <a:p>
                      <a:pPr algn="ctr"/>
                      <a:r>
                        <a:rPr lang="en-GB" sz="1400" dirty="0"/>
                        <a:t>Very high</a:t>
                      </a:r>
                    </a:p>
                  </a:txBody>
                  <a:tcPr/>
                </a:tc>
                <a:tc>
                  <a:txBody>
                    <a:bodyPr/>
                    <a:lstStyle/>
                    <a:p>
                      <a:pPr algn="ctr"/>
                      <a:r>
                        <a:rPr lang="en-GB" sz="1400" dirty="0"/>
                        <a:t>20 kbps</a:t>
                      </a:r>
                    </a:p>
                  </a:txBody>
                  <a:tcPr/>
                </a:tc>
                <a:tc>
                  <a:txBody>
                    <a:bodyPr/>
                    <a:lstStyle/>
                    <a:p>
                      <a:pPr algn="ctr"/>
                      <a:r>
                        <a:rPr lang="en-GB" sz="1400" dirty="0"/>
                        <a:t>20</a:t>
                      </a:r>
                      <a:r>
                        <a:rPr lang="en-GB" sz="1400" baseline="0" dirty="0"/>
                        <a:t> -</a:t>
                      </a:r>
                      <a:r>
                        <a:rPr lang="en-GB" sz="1400" dirty="0"/>
                        <a:t> 250 kbps</a:t>
                      </a:r>
                    </a:p>
                  </a:txBody>
                  <a:tcPr/>
                </a:tc>
                <a:tc>
                  <a:txBody>
                    <a:bodyPr/>
                    <a:lstStyle/>
                    <a:p>
                      <a:pPr algn="ctr"/>
                      <a:r>
                        <a:rPr lang="en-GB" sz="1400" dirty="0"/>
                        <a:t>9.6 – 100kbps</a:t>
                      </a:r>
                    </a:p>
                  </a:txBody>
                  <a:tcPr/>
                </a:tc>
                <a:extLst>
                  <a:ext uri="{0D108BD9-81ED-4DB2-BD59-A6C34878D82A}">
                    <a16:rowId xmlns:a16="http://schemas.microsoft.com/office/drawing/2014/main" val="3555168035"/>
                  </a:ext>
                </a:extLst>
              </a:tr>
              <a:tr h="563809">
                <a:tc>
                  <a:txBody>
                    <a:bodyPr/>
                    <a:lstStyle/>
                    <a:p>
                      <a:pPr algn="ctr"/>
                      <a:r>
                        <a:rPr lang="en-GB" sz="1400" dirty="0"/>
                        <a:t>Battery Life (days)</a:t>
                      </a:r>
                    </a:p>
                  </a:txBody>
                  <a:tcPr/>
                </a:tc>
                <a:tc>
                  <a:txBody>
                    <a:bodyPr/>
                    <a:lstStyle/>
                    <a:p>
                      <a:pPr algn="ctr"/>
                      <a:r>
                        <a:rPr lang="en-GB" sz="1400" dirty="0"/>
                        <a:t>1</a:t>
                      </a:r>
                    </a:p>
                  </a:txBody>
                  <a:tcPr/>
                </a:tc>
                <a:tc>
                  <a:txBody>
                    <a:bodyPr/>
                    <a:lstStyle/>
                    <a:p>
                      <a:pPr algn="ctr"/>
                      <a:r>
                        <a:rPr lang="en-GB" sz="1400" dirty="0"/>
                        <a:t>100 -1000</a:t>
                      </a:r>
                    </a:p>
                  </a:txBody>
                  <a:tcPr/>
                </a:tc>
                <a:tc>
                  <a:txBody>
                    <a:bodyPr/>
                    <a:lstStyle/>
                    <a:p>
                      <a:pPr algn="ctr"/>
                      <a:r>
                        <a:rPr lang="en-GB" sz="1400" dirty="0"/>
                        <a:t>100 -1000</a:t>
                      </a:r>
                    </a:p>
                  </a:txBody>
                  <a:tcPr/>
                </a:tc>
                <a:tc>
                  <a:txBody>
                    <a:bodyPr/>
                    <a:lstStyle/>
                    <a:p>
                      <a:pPr algn="ctr"/>
                      <a:endParaRPr lang="en-GB" sz="1400" dirty="0"/>
                    </a:p>
                  </a:txBody>
                  <a:tcPr/>
                </a:tc>
                <a:extLst>
                  <a:ext uri="{0D108BD9-81ED-4DB2-BD59-A6C34878D82A}">
                    <a16:rowId xmlns:a16="http://schemas.microsoft.com/office/drawing/2014/main" val="3991101035"/>
                  </a:ext>
                </a:extLst>
              </a:tr>
              <a:tr h="723546">
                <a:tc>
                  <a:txBody>
                    <a:bodyPr/>
                    <a:lstStyle/>
                    <a:p>
                      <a:pPr algn="ctr"/>
                      <a:r>
                        <a:rPr lang="en-GB" sz="1400" dirty="0"/>
                        <a:t>Network</a:t>
                      </a:r>
                      <a:r>
                        <a:rPr lang="en-GB" sz="1400" baseline="0" dirty="0"/>
                        <a:t> Size (devices)</a:t>
                      </a:r>
                      <a:endParaRPr lang="en-GB" sz="1400" dirty="0"/>
                    </a:p>
                  </a:txBody>
                  <a:tcPr/>
                </a:tc>
                <a:tc>
                  <a:txBody>
                    <a:bodyPr/>
                    <a:lstStyle/>
                    <a:p>
                      <a:pPr algn="ctr"/>
                      <a:r>
                        <a:rPr lang="en-GB" sz="1400" dirty="0"/>
                        <a:t>Dozens</a:t>
                      </a:r>
                    </a:p>
                  </a:txBody>
                  <a:tcPr/>
                </a:tc>
                <a:tc>
                  <a:txBody>
                    <a:bodyPr/>
                    <a:lstStyle/>
                    <a:p>
                      <a:pPr algn="ctr"/>
                      <a:r>
                        <a:rPr lang="en-GB" sz="1400" dirty="0"/>
                        <a:t>10 - 20</a:t>
                      </a:r>
                    </a:p>
                  </a:txBody>
                  <a:tcPr/>
                </a:tc>
                <a:tc>
                  <a:txBody>
                    <a:bodyPr/>
                    <a:lstStyle/>
                    <a:p>
                      <a:pPr algn="ctr"/>
                      <a:r>
                        <a:rPr lang="en-GB" sz="1400" dirty="0"/>
                        <a:t>65+k</a:t>
                      </a:r>
                    </a:p>
                  </a:txBody>
                  <a:tcPr/>
                </a:tc>
                <a:tc>
                  <a:txBody>
                    <a:bodyPr/>
                    <a:lstStyle/>
                    <a:p>
                      <a:pPr algn="ctr"/>
                      <a:r>
                        <a:rPr lang="en-GB" sz="1400" dirty="0"/>
                        <a:t>232</a:t>
                      </a:r>
                    </a:p>
                  </a:txBody>
                  <a:tcPr/>
                </a:tc>
                <a:extLst>
                  <a:ext uri="{0D108BD9-81ED-4DB2-BD59-A6C34878D82A}">
                    <a16:rowId xmlns:a16="http://schemas.microsoft.com/office/drawing/2014/main" val="766535247"/>
                  </a:ext>
                </a:extLst>
              </a:tr>
              <a:tr h="506482">
                <a:tc>
                  <a:txBody>
                    <a:bodyPr/>
                    <a:lstStyle/>
                    <a:p>
                      <a:pPr algn="ctr"/>
                      <a:r>
                        <a:rPr lang="en-GB" sz="1400" dirty="0"/>
                        <a:t>Range</a:t>
                      </a:r>
                    </a:p>
                  </a:txBody>
                  <a:tcPr/>
                </a:tc>
                <a:tc>
                  <a:txBody>
                    <a:bodyPr/>
                    <a:lstStyle/>
                    <a:p>
                      <a:pPr algn="ctr"/>
                      <a:r>
                        <a:rPr lang="en-GB" sz="1400" dirty="0"/>
                        <a:t>32</a:t>
                      </a:r>
                      <a:r>
                        <a:rPr lang="en-GB" sz="1400" baseline="0" dirty="0"/>
                        <a:t> – 100 meters</a:t>
                      </a:r>
                      <a:endParaRPr lang="en-GB" sz="1400" dirty="0"/>
                    </a:p>
                  </a:txBody>
                  <a:tcPr/>
                </a:tc>
                <a:tc>
                  <a:txBody>
                    <a:bodyPr/>
                    <a:lstStyle/>
                    <a:p>
                      <a:pPr algn="ctr"/>
                      <a:r>
                        <a:rPr lang="en-GB" sz="1400" dirty="0"/>
                        <a:t>5 meters</a:t>
                      </a:r>
                    </a:p>
                  </a:txBody>
                  <a:tcPr/>
                </a:tc>
                <a:tc>
                  <a:txBody>
                    <a:bodyPr/>
                    <a:lstStyle/>
                    <a:p>
                      <a:pPr algn="ctr"/>
                      <a:r>
                        <a:rPr lang="en-GB" sz="1400" dirty="0"/>
                        <a:t>100+ meters</a:t>
                      </a:r>
                    </a:p>
                  </a:txBody>
                  <a:tcPr/>
                </a:tc>
                <a:tc>
                  <a:txBody>
                    <a:bodyPr/>
                    <a:lstStyle/>
                    <a:p>
                      <a:pPr algn="ctr"/>
                      <a:r>
                        <a:rPr lang="en-GB" sz="1400" dirty="0"/>
                        <a:t>100meters</a:t>
                      </a:r>
                    </a:p>
                  </a:txBody>
                  <a:tcPr/>
                </a:tc>
                <a:extLst>
                  <a:ext uri="{0D108BD9-81ED-4DB2-BD59-A6C34878D82A}">
                    <a16:rowId xmlns:a16="http://schemas.microsoft.com/office/drawing/2014/main" val="336729251"/>
                  </a:ext>
                </a:extLst>
              </a:tr>
            </a:tbl>
          </a:graphicData>
        </a:graphic>
      </p:graphicFrame>
    </p:spTree>
    <p:extLst>
      <p:ext uri="{BB962C8B-B14F-4D97-AF65-F5344CB8AC3E}">
        <p14:creationId xmlns:p14="http://schemas.microsoft.com/office/powerpoint/2010/main" val="383329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bg1">
                    <a:lumMod val="95000"/>
                    <a:lumOff val="5000"/>
                  </a:schemeClr>
                </a:solidFill>
              </a:rPr>
              <a:t>Wifi</a:t>
            </a:r>
            <a:endParaRPr lang="en-GB" dirty="0">
              <a:solidFill>
                <a:schemeClr val="bg1">
                  <a:lumMod val="95000"/>
                  <a:lumOff val="5000"/>
                </a:schemeClr>
              </a:solidFill>
            </a:endParaRPr>
          </a:p>
        </p:txBody>
      </p:sp>
      <p:sp>
        <p:nvSpPr>
          <p:cNvPr id="3" name="Content Placeholder 2"/>
          <p:cNvSpPr>
            <a:spLocks noGrp="1"/>
          </p:cNvSpPr>
          <p:nvPr>
            <p:ph idx="1"/>
          </p:nvPr>
        </p:nvSpPr>
        <p:spPr/>
        <p:txBody>
          <a:bodyPr/>
          <a:lstStyle/>
          <a:p>
            <a:r>
              <a:rPr lang="en-GB" dirty="0">
                <a:solidFill>
                  <a:schemeClr val="bg1">
                    <a:lumMod val="95000"/>
                    <a:lumOff val="5000"/>
                  </a:schemeClr>
                </a:solidFill>
              </a:rPr>
              <a:t>Near ubiquitous network coverage in enterprises</a:t>
            </a:r>
          </a:p>
          <a:p>
            <a:r>
              <a:rPr lang="en-GB" dirty="0">
                <a:solidFill>
                  <a:schemeClr val="bg1">
                    <a:lumMod val="95000"/>
                    <a:lumOff val="5000"/>
                  </a:schemeClr>
                </a:solidFill>
              </a:rPr>
              <a:t>High bandwidth capabilities</a:t>
            </a:r>
          </a:p>
          <a:p>
            <a:r>
              <a:rPr lang="en-GB" dirty="0">
                <a:solidFill>
                  <a:schemeClr val="bg1">
                    <a:lumMod val="95000"/>
                    <a:lumOff val="5000"/>
                  </a:schemeClr>
                </a:solidFill>
              </a:rPr>
              <a:t>Limited range : Using many AP for large area</a:t>
            </a:r>
          </a:p>
          <a:p>
            <a:r>
              <a:rPr lang="en-GB" dirty="0">
                <a:solidFill>
                  <a:schemeClr val="bg1">
                    <a:lumMod val="95000"/>
                    <a:lumOff val="5000"/>
                  </a:schemeClr>
                </a:solidFill>
              </a:rPr>
              <a:t>High energy consumption</a:t>
            </a:r>
          </a:p>
          <a:p>
            <a:r>
              <a:rPr lang="en-GB" dirty="0">
                <a:solidFill>
                  <a:schemeClr val="bg1">
                    <a:lumMod val="95000"/>
                    <a:lumOff val="5000"/>
                  </a:schemeClr>
                </a:solidFill>
              </a:rPr>
              <a:t>Provisioning of credentials is difficult</a:t>
            </a:r>
          </a:p>
          <a:p>
            <a:r>
              <a:rPr lang="en-GB" dirty="0">
                <a:solidFill>
                  <a:schemeClr val="bg1">
                    <a:lumMod val="95000"/>
                    <a:lumOff val="5000"/>
                  </a:schemeClr>
                </a:solidFill>
              </a:rPr>
              <a:t>Application: Smart home thermostats/power meters</a:t>
            </a:r>
          </a:p>
          <a:p>
            <a:endParaRPr lang="en-GB" dirty="0">
              <a:solidFill>
                <a:schemeClr val="bg1">
                  <a:lumMod val="95000"/>
                  <a:lumOff val="5000"/>
                </a:schemeClr>
              </a:solidFill>
            </a:endParaRPr>
          </a:p>
        </p:txBody>
      </p:sp>
      <p:pic>
        <p:nvPicPr>
          <p:cNvPr id="4" name="Picture 3"/>
          <p:cNvPicPr>
            <a:picLocks noChangeAspect="1"/>
          </p:cNvPicPr>
          <p:nvPr/>
        </p:nvPicPr>
        <p:blipFill>
          <a:blip r:embed="rId3"/>
          <a:stretch>
            <a:fillRect/>
          </a:stretch>
        </p:blipFill>
        <p:spPr>
          <a:xfrm>
            <a:off x="8748352" y="2810669"/>
            <a:ext cx="1285875" cy="1209675"/>
          </a:xfrm>
          <a:prstGeom prst="rect">
            <a:avLst/>
          </a:prstGeom>
        </p:spPr>
      </p:pic>
    </p:spTree>
    <p:extLst>
      <p:ext uri="{BB962C8B-B14F-4D97-AF65-F5344CB8AC3E}">
        <p14:creationId xmlns:p14="http://schemas.microsoft.com/office/powerpoint/2010/main" val="40451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Bluetooth Low Energy</a:t>
            </a:r>
          </a:p>
        </p:txBody>
      </p:sp>
      <p:sp>
        <p:nvSpPr>
          <p:cNvPr id="3" name="Content Placeholder 2"/>
          <p:cNvSpPr>
            <a:spLocks noGrp="1"/>
          </p:cNvSpPr>
          <p:nvPr>
            <p:ph idx="1"/>
          </p:nvPr>
        </p:nvSpPr>
        <p:spPr/>
        <p:txBody>
          <a:bodyPr>
            <a:normAutofit/>
          </a:bodyPr>
          <a:lstStyle/>
          <a:p>
            <a:r>
              <a:rPr lang="en-GB" sz="2600" dirty="0">
                <a:solidFill>
                  <a:schemeClr val="bg1">
                    <a:lumMod val="95000"/>
                    <a:lumOff val="5000"/>
                  </a:schemeClr>
                </a:solidFill>
              </a:rPr>
              <a:t>PAN technology: smartphone, tablet act as gateway</a:t>
            </a:r>
          </a:p>
          <a:p>
            <a:r>
              <a:rPr lang="en-GB" sz="2600" dirty="0">
                <a:solidFill>
                  <a:schemeClr val="bg1">
                    <a:lumMod val="95000"/>
                    <a:lumOff val="5000"/>
                  </a:schemeClr>
                </a:solidFill>
              </a:rPr>
              <a:t>Low energy consumption: Yeas battery-life</a:t>
            </a:r>
          </a:p>
          <a:p>
            <a:r>
              <a:rPr lang="en-GB" sz="2600" dirty="0">
                <a:solidFill>
                  <a:schemeClr val="bg1">
                    <a:lumMod val="95000"/>
                    <a:lumOff val="5000"/>
                  </a:schemeClr>
                </a:solidFill>
              </a:rPr>
              <a:t>Include application profile : Interoperability</a:t>
            </a:r>
          </a:p>
          <a:p>
            <a:r>
              <a:rPr lang="en-GB" sz="2600" dirty="0">
                <a:solidFill>
                  <a:schemeClr val="bg1">
                    <a:lumMod val="95000"/>
                    <a:lumOff val="5000"/>
                  </a:schemeClr>
                </a:solidFill>
              </a:rPr>
              <a:t>Limited range : 5 meters</a:t>
            </a:r>
          </a:p>
          <a:p>
            <a:r>
              <a:rPr lang="en-GB" sz="2600" dirty="0">
                <a:solidFill>
                  <a:schemeClr val="bg1">
                    <a:lumMod val="95000"/>
                    <a:lumOff val="5000"/>
                  </a:schemeClr>
                </a:solidFill>
              </a:rPr>
              <a:t>Application: Wearables, light control, proximity monitors, asset trackers</a:t>
            </a:r>
          </a:p>
          <a:p>
            <a:endParaRPr lang="en-GB" sz="3000" dirty="0">
              <a:solidFill>
                <a:schemeClr val="bg1">
                  <a:lumMod val="95000"/>
                  <a:lumOff val="5000"/>
                </a:schemeClr>
              </a:solidFill>
            </a:endParaRPr>
          </a:p>
        </p:txBody>
      </p:sp>
      <p:pic>
        <p:nvPicPr>
          <p:cNvPr id="4" name="Picture 3"/>
          <p:cNvPicPr>
            <a:picLocks noChangeAspect="1"/>
          </p:cNvPicPr>
          <p:nvPr/>
        </p:nvPicPr>
        <p:blipFill>
          <a:blip r:embed="rId3"/>
          <a:stretch>
            <a:fillRect/>
          </a:stretch>
        </p:blipFill>
        <p:spPr>
          <a:xfrm>
            <a:off x="7859921" y="2998668"/>
            <a:ext cx="2476694" cy="796956"/>
          </a:xfrm>
          <a:prstGeom prst="rect">
            <a:avLst/>
          </a:prstGeom>
        </p:spPr>
      </p:pic>
    </p:spTree>
    <p:extLst>
      <p:ext uri="{BB962C8B-B14F-4D97-AF65-F5344CB8AC3E}">
        <p14:creationId xmlns:p14="http://schemas.microsoft.com/office/powerpoint/2010/main" val="409213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bg1">
                    <a:lumMod val="95000"/>
                    <a:lumOff val="5000"/>
                  </a:schemeClr>
                </a:solidFill>
              </a:rPr>
              <a:t>Zigbee</a:t>
            </a:r>
            <a:r>
              <a:rPr lang="en-GB" dirty="0">
                <a:solidFill>
                  <a:schemeClr val="bg1">
                    <a:lumMod val="95000"/>
                    <a:lumOff val="5000"/>
                  </a:schemeClr>
                </a:solidFill>
              </a:rPr>
              <a:t>/Z-wave</a:t>
            </a:r>
          </a:p>
        </p:txBody>
      </p:sp>
      <p:sp>
        <p:nvSpPr>
          <p:cNvPr id="5" name="Content Placeholder 4"/>
          <p:cNvSpPr>
            <a:spLocks noGrp="1"/>
          </p:cNvSpPr>
          <p:nvPr>
            <p:ph idx="1"/>
          </p:nvPr>
        </p:nvSpPr>
        <p:spPr/>
        <p:txBody>
          <a:bodyPr/>
          <a:lstStyle/>
          <a:p>
            <a:r>
              <a:rPr lang="en-GB" dirty="0">
                <a:solidFill>
                  <a:schemeClr val="bg1">
                    <a:lumMod val="95000"/>
                    <a:lumOff val="5000"/>
                  </a:schemeClr>
                </a:solidFill>
              </a:rPr>
              <a:t>Mesh network : Large number of devices, higher range</a:t>
            </a:r>
          </a:p>
          <a:p>
            <a:r>
              <a:rPr lang="en-GB" dirty="0">
                <a:solidFill>
                  <a:schemeClr val="bg1">
                    <a:lumMod val="95000"/>
                    <a:lumOff val="5000"/>
                  </a:schemeClr>
                </a:solidFill>
              </a:rPr>
              <a:t>Low energy consumption : Years battery-life</a:t>
            </a:r>
          </a:p>
          <a:p>
            <a:r>
              <a:rPr lang="en-GB" dirty="0">
                <a:solidFill>
                  <a:schemeClr val="bg1">
                    <a:lumMod val="95000"/>
                    <a:lumOff val="5000"/>
                  </a:schemeClr>
                </a:solidFill>
              </a:rPr>
              <a:t>Low cost technology</a:t>
            </a:r>
          </a:p>
          <a:p>
            <a:r>
              <a:rPr lang="en-GB" dirty="0">
                <a:solidFill>
                  <a:schemeClr val="bg1">
                    <a:lumMod val="95000"/>
                    <a:lumOff val="5000"/>
                  </a:schemeClr>
                </a:solidFill>
              </a:rPr>
              <a:t>Unlicensed band</a:t>
            </a:r>
          </a:p>
          <a:p>
            <a:r>
              <a:rPr lang="en-GB" dirty="0">
                <a:solidFill>
                  <a:schemeClr val="bg1">
                    <a:lumMod val="95000"/>
                    <a:lumOff val="5000"/>
                  </a:schemeClr>
                </a:solidFill>
              </a:rPr>
              <a:t>Application: Sense and control networks as home automation</a:t>
            </a:r>
          </a:p>
        </p:txBody>
      </p:sp>
      <p:pic>
        <p:nvPicPr>
          <p:cNvPr id="3" name="Picture 2"/>
          <p:cNvPicPr>
            <a:picLocks noChangeAspect="1"/>
          </p:cNvPicPr>
          <p:nvPr/>
        </p:nvPicPr>
        <p:blipFill>
          <a:blip r:embed="rId3"/>
          <a:stretch>
            <a:fillRect/>
          </a:stretch>
        </p:blipFill>
        <p:spPr>
          <a:xfrm>
            <a:off x="9150796" y="3747723"/>
            <a:ext cx="1685925" cy="1733550"/>
          </a:xfrm>
          <a:prstGeom prst="rect">
            <a:avLst/>
          </a:prstGeom>
        </p:spPr>
      </p:pic>
      <p:pic>
        <p:nvPicPr>
          <p:cNvPr id="4" name="Picture 3"/>
          <p:cNvPicPr>
            <a:picLocks noChangeAspect="1"/>
          </p:cNvPicPr>
          <p:nvPr/>
        </p:nvPicPr>
        <p:blipFill>
          <a:blip r:embed="rId4"/>
          <a:stretch>
            <a:fillRect/>
          </a:stretch>
        </p:blipFill>
        <p:spPr>
          <a:xfrm>
            <a:off x="9131936" y="2097088"/>
            <a:ext cx="1704785" cy="1145616"/>
          </a:xfrm>
          <a:prstGeom prst="rect">
            <a:avLst/>
          </a:prstGeom>
        </p:spPr>
      </p:pic>
    </p:spTree>
    <p:extLst>
      <p:ext uri="{BB962C8B-B14F-4D97-AF65-F5344CB8AC3E}">
        <p14:creationId xmlns:p14="http://schemas.microsoft.com/office/powerpoint/2010/main" val="166750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bg1">
                    <a:lumMod val="95000"/>
                    <a:lumOff val="5000"/>
                  </a:schemeClr>
                </a:solidFill>
              </a:rPr>
              <a:t>Comparision</a:t>
            </a:r>
            <a:endParaRPr lang="en-GB" dirty="0">
              <a:solidFill>
                <a:schemeClr val="bg1">
                  <a:lumMod val="95000"/>
                  <a:lumOff val="5000"/>
                </a:schemeClr>
              </a:solidFill>
            </a:endParaRPr>
          </a:p>
        </p:txBody>
      </p:sp>
      <p:pic>
        <p:nvPicPr>
          <p:cNvPr id="5" name="Content Placeholder 4"/>
          <p:cNvPicPr>
            <a:picLocks noGrp="1" noChangeAspect="1"/>
          </p:cNvPicPr>
          <p:nvPr>
            <p:ph idx="1"/>
          </p:nvPr>
        </p:nvPicPr>
        <p:blipFill>
          <a:blip r:embed="rId3"/>
          <a:stretch>
            <a:fillRect/>
          </a:stretch>
        </p:blipFill>
        <p:spPr>
          <a:xfrm>
            <a:off x="3043444" y="1863306"/>
            <a:ext cx="6101936" cy="4382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393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Existing wireless technology	</a:t>
            </a:r>
          </a:p>
        </p:txBody>
      </p:sp>
      <p:pic>
        <p:nvPicPr>
          <p:cNvPr id="4" name="Content Placeholder 3"/>
          <p:cNvPicPr>
            <a:picLocks noGrp="1" noChangeAspect="1"/>
          </p:cNvPicPr>
          <p:nvPr>
            <p:ph idx="1"/>
          </p:nvPr>
        </p:nvPicPr>
        <p:blipFill>
          <a:blip r:embed="rId3"/>
          <a:stretch>
            <a:fillRect/>
          </a:stretch>
        </p:blipFill>
        <p:spPr>
          <a:xfrm>
            <a:off x="2468258" y="2097088"/>
            <a:ext cx="7252307" cy="4235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187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Existing wireless technology	</a:t>
            </a:r>
          </a:p>
        </p:txBody>
      </p:sp>
      <p:pic>
        <p:nvPicPr>
          <p:cNvPr id="7" name="Content Placeholder 6"/>
          <p:cNvPicPr>
            <a:picLocks noGrp="1" noChangeAspect="1"/>
          </p:cNvPicPr>
          <p:nvPr>
            <p:ph idx="1"/>
          </p:nvPr>
        </p:nvPicPr>
        <p:blipFill>
          <a:blip r:embed="rId3"/>
          <a:stretch>
            <a:fillRect/>
          </a:stretch>
        </p:blipFill>
        <p:spPr>
          <a:xfrm>
            <a:off x="2306183" y="2097088"/>
            <a:ext cx="7576457" cy="4073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138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Existing wireless technology	</a:t>
            </a:r>
          </a:p>
        </p:txBody>
      </p:sp>
      <p:pic>
        <p:nvPicPr>
          <p:cNvPr id="4" name="Content Placeholder 3"/>
          <p:cNvPicPr>
            <a:picLocks noGrp="1" noChangeAspect="1"/>
          </p:cNvPicPr>
          <p:nvPr>
            <p:ph idx="1"/>
          </p:nvPr>
        </p:nvPicPr>
        <p:blipFill>
          <a:blip r:embed="rId3"/>
          <a:stretch>
            <a:fillRect/>
          </a:stretch>
        </p:blipFill>
        <p:spPr>
          <a:xfrm>
            <a:off x="2135788" y="2097088"/>
            <a:ext cx="8283010" cy="3827755"/>
          </a:xfrm>
          <a:prstGeom prst="rect">
            <a:avLst/>
          </a:prstGeom>
        </p:spPr>
      </p:pic>
    </p:spTree>
    <p:extLst>
      <p:ext uri="{BB962C8B-B14F-4D97-AF65-F5344CB8AC3E}">
        <p14:creationId xmlns:p14="http://schemas.microsoft.com/office/powerpoint/2010/main" val="134458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LPWAN</a:t>
            </a:r>
          </a:p>
        </p:txBody>
      </p:sp>
      <p:pic>
        <p:nvPicPr>
          <p:cNvPr id="4" name="Picture 3"/>
          <p:cNvPicPr>
            <a:picLocks noChangeAspect="1"/>
          </p:cNvPicPr>
          <p:nvPr/>
        </p:nvPicPr>
        <p:blipFill>
          <a:blip r:embed="rId3"/>
          <a:stretch>
            <a:fillRect/>
          </a:stretch>
        </p:blipFill>
        <p:spPr>
          <a:xfrm>
            <a:off x="8097936" y="1563687"/>
            <a:ext cx="2009775"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5153568" y="1563687"/>
            <a:ext cx="2295525" cy="63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ontent Placeholder 14"/>
          <p:cNvSpPr>
            <a:spLocks noGrp="1"/>
          </p:cNvSpPr>
          <p:nvPr>
            <p:ph idx="1"/>
          </p:nvPr>
        </p:nvSpPr>
        <p:spPr/>
        <p:txBody>
          <a:bodyPr>
            <a:normAutofit lnSpcReduction="10000"/>
          </a:bodyPr>
          <a:lstStyle/>
          <a:p>
            <a:pPr lvl="0"/>
            <a:r>
              <a:rPr lang="en-GB" sz="2800" dirty="0">
                <a:solidFill>
                  <a:schemeClr val="bg1">
                    <a:lumMod val="95000"/>
                    <a:lumOff val="5000"/>
                  </a:schemeClr>
                </a:solidFill>
              </a:rPr>
              <a:t>Low Power Wide Area Network</a:t>
            </a:r>
          </a:p>
          <a:p>
            <a:pPr lvl="1"/>
            <a:r>
              <a:rPr lang="en-GB" sz="2400" dirty="0">
                <a:solidFill>
                  <a:schemeClr val="bg1">
                    <a:lumMod val="95000"/>
                    <a:lumOff val="5000"/>
                  </a:schemeClr>
                </a:solidFill>
              </a:rPr>
              <a:t>Long Range : Lora advertise up to 13.6 miles</a:t>
            </a:r>
          </a:p>
          <a:p>
            <a:pPr lvl="1"/>
            <a:r>
              <a:rPr lang="en-GB" sz="2400" dirty="0">
                <a:solidFill>
                  <a:schemeClr val="bg1">
                    <a:lumMod val="95000"/>
                    <a:lumOff val="5000"/>
                  </a:schemeClr>
                </a:solidFill>
              </a:rPr>
              <a:t>Low deployment cost</a:t>
            </a:r>
          </a:p>
          <a:p>
            <a:pPr lvl="1"/>
            <a:r>
              <a:rPr lang="en-GB" sz="2400" dirty="0">
                <a:solidFill>
                  <a:schemeClr val="bg1">
                    <a:lumMod val="95000"/>
                    <a:lumOff val="5000"/>
                  </a:schemeClr>
                </a:solidFill>
              </a:rPr>
              <a:t>Battery – Conscious : </a:t>
            </a:r>
            <a:r>
              <a:rPr lang="en-GB" sz="2400" dirty="0" err="1">
                <a:solidFill>
                  <a:schemeClr val="bg1">
                    <a:lumMod val="95000"/>
                    <a:lumOff val="5000"/>
                  </a:schemeClr>
                </a:solidFill>
              </a:rPr>
              <a:t>Sigfox</a:t>
            </a:r>
            <a:r>
              <a:rPr lang="en-GB" sz="2400" dirty="0">
                <a:solidFill>
                  <a:schemeClr val="bg1">
                    <a:lumMod val="95000"/>
                    <a:lumOff val="5000"/>
                  </a:schemeClr>
                </a:solidFill>
              </a:rPr>
              <a:t> advertise 10 years on 1 AA battery</a:t>
            </a:r>
          </a:p>
          <a:p>
            <a:pPr lvl="1"/>
            <a:r>
              <a:rPr lang="en-GB" sz="2400" dirty="0">
                <a:solidFill>
                  <a:schemeClr val="bg1">
                    <a:lumMod val="95000"/>
                    <a:lumOff val="5000"/>
                  </a:schemeClr>
                </a:solidFill>
              </a:rPr>
              <a:t>Narrow band: Reduce interference, low data rate</a:t>
            </a:r>
          </a:p>
          <a:p>
            <a:pPr lvl="1"/>
            <a:r>
              <a:rPr lang="en-GB" sz="2400" dirty="0">
                <a:solidFill>
                  <a:schemeClr val="bg1">
                    <a:lumMod val="95000"/>
                    <a:lumOff val="5000"/>
                  </a:schemeClr>
                </a:solidFill>
              </a:rPr>
              <a:t>Unlicensed band: No cost, hit the market early, no </a:t>
            </a:r>
            <a:r>
              <a:rPr lang="en-GB" sz="2400" dirty="0" err="1">
                <a:solidFill>
                  <a:schemeClr val="bg1">
                    <a:lumMod val="95000"/>
                    <a:lumOff val="5000"/>
                  </a:schemeClr>
                </a:solidFill>
              </a:rPr>
              <a:t>QoS</a:t>
            </a:r>
            <a:endParaRPr lang="en-GB" sz="2400" dirty="0">
              <a:solidFill>
                <a:schemeClr val="bg1">
                  <a:lumMod val="95000"/>
                  <a:lumOff val="5000"/>
                </a:schemeClr>
              </a:solidFill>
            </a:endParaRPr>
          </a:p>
          <a:p>
            <a:pPr lvl="1"/>
            <a:r>
              <a:rPr lang="en-GB" sz="2400" dirty="0">
                <a:solidFill>
                  <a:schemeClr val="bg1">
                    <a:lumMod val="95000"/>
                    <a:lumOff val="5000"/>
                  </a:schemeClr>
                </a:solidFill>
              </a:rPr>
              <a:t>Proprietary: Lack of standardization</a:t>
            </a:r>
          </a:p>
        </p:txBody>
      </p:sp>
    </p:spTree>
    <p:extLst>
      <p:ext uri="{BB962C8B-B14F-4D97-AF65-F5344CB8AC3E}">
        <p14:creationId xmlns:p14="http://schemas.microsoft.com/office/powerpoint/2010/main" val="375420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bg1">
                    <a:lumMod val="95000"/>
                    <a:lumOff val="5000"/>
                  </a:schemeClr>
                </a:solidFill>
              </a:rPr>
              <a:t>Sigfox</a:t>
            </a:r>
            <a:r>
              <a:rPr lang="en-GB" dirty="0">
                <a:solidFill>
                  <a:schemeClr val="bg1">
                    <a:lumMod val="95000"/>
                    <a:lumOff val="5000"/>
                  </a:schemeClr>
                </a:solidFill>
              </a:rPr>
              <a:t> vs Lora</a:t>
            </a:r>
          </a:p>
        </p:txBody>
      </p:sp>
      <p:sp>
        <p:nvSpPr>
          <p:cNvPr id="3" name="Content Placeholder 2"/>
          <p:cNvSpPr>
            <a:spLocks noGrp="1"/>
          </p:cNvSpPr>
          <p:nvPr>
            <p:ph idx="1"/>
          </p:nvPr>
        </p:nvSpPr>
        <p:spPr/>
        <p:txBody>
          <a:bodyPr/>
          <a:lstStyle/>
          <a:p>
            <a:pPr lvl="1"/>
            <a:endParaRPr lang="en-GB" dirty="0"/>
          </a:p>
          <a:p>
            <a:pPr lvl="1"/>
            <a:endParaRPr lang="en-GB" dirty="0"/>
          </a:p>
          <a:p>
            <a:pPr lvl="1"/>
            <a:endParaRPr lang="en-GB" dirty="0"/>
          </a:p>
          <a:p>
            <a:pPr lvl="1"/>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81158779"/>
              </p:ext>
            </p:extLst>
          </p:nvPr>
        </p:nvGraphicFramePr>
        <p:xfrm>
          <a:off x="2030411" y="2097087"/>
          <a:ext cx="8127999" cy="4105808"/>
        </p:xfrm>
        <a:graphic>
          <a:graphicData uri="http://schemas.openxmlformats.org/drawingml/2006/table">
            <a:tbl>
              <a:tblPr firstRow="1" bandRow="1">
                <a:tableStyleId>{5C22544A-7EE6-4342-B048-85BDC9FD1C3A}</a:tableStyleId>
              </a:tblPr>
              <a:tblGrid>
                <a:gridCol w="1830389">
                  <a:extLst>
                    <a:ext uri="{9D8B030D-6E8A-4147-A177-3AD203B41FA5}">
                      <a16:colId xmlns:a16="http://schemas.microsoft.com/office/drawing/2014/main" val="3966818021"/>
                    </a:ext>
                  </a:extLst>
                </a:gridCol>
                <a:gridCol w="3588277">
                  <a:extLst>
                    <a:ext uri="{9D8B030D-6E8A-4147-A177-3AD203B41FA5}">
                      <a16:colId xmlns:a16="http://schemas.microsoft.com/office/drawing/2014/main" val="619642102"/>
                    </a:ext>
                  </a:extLst>
                </a:gridCol>
                <a:gridCol w="2709333">
                  <a:extLst>
                    <a:ext uri="{9D8B030D-6E8A-4147-A177-3AD203B41FA5}">
                      <a16:colId xmlns:a16="http://schemas.microsoft.com/office/drawing/2014/main" val="1417199957"/>
                    </a:ext>
                  </a:extLst>
                </a:gridCol>
              </a:tblGrid>
              <a:tr h="546392">
                <a:tc>
                  <a:txBody>
                    <a:bodyPr/>
                    <a:lstStyle/>
                    <a:p>
                      <a:pPr algn="ctr"/>
                      <a:r>
                        <a:rPr lang="en-GB" dirty="0"/>
                        <a:t>Properties</a:t>
                      </a:r>
                    </a:p>
                  </a:txBody>
                  <a:tcPr/>
                </a:tc>
                <a:tc>
                  <a:txBody>
                    <a:bodyPr/>
                    <a:lstStyle/>
                    <a:p>
                      <a:pPr algn="ctr"/>
                      <a:r>
                        <a:rPr lang="en-GB" dirty="0" err="1"/>
                        <a:t>Sigfox</a:t>
                      </a:r>
                      <a:endParaRPr lang="en-GB" dirty="0"/>
                    </a:p>
                  </a:txBody>
                  <a:tcPr/>
                </a:tc>
                <a:tc>
                  <a:txBody>
                    <a:bodyPr/>
                    <a:lstStyle/>
                    <a:p>
                      <a:pPr algn="ctr"/>
                      <a:r>
                        <a:rPr lang="en-GB" dirty="0" err="1"/>
                        <a:t>LoraWan</a:t>
                      </a:r>
                      <a:endParaRPr lang="en-GB" dirty="0"/>
                    </a:p>
                  </a:txBody>
                  <a:tcPr/>
                </a:tc>
                <a:extLst>
                  <a:ext uri="{0D108BD9-81ED-4DB2-BD59-A6C34878D82A}">
                    <a16:rowId xmlns:a16="http://schemas.microsoft.com/office/drawing/2014/main" val="1980144172"/>
                  </a:ext>
                </a:extLst>
              </a:tr>
              <a:tr h="546392">
                <a:tc>
                  <a:txBody>
                    <a:bodyPr/>
                    <a:lstStyle/>
                    <a:p>
                      <a:pPr algn="ctr"/>
                      <a:r>
                        <a:rPr lang="en-GB" dirty="0"/>
                        <a:t>Spectrum</a:t>
                      </a:r>
                    </a:p>
                  </a:txBody>
                  <a:tcPr/>
                </a:tc>
                <a:tc>
                  <a:txBody>
                    <a:bodyPr/>
                    <a:lstStyle/>
                    <a:p>
                      <a:pPr algn="ctr"/>
                      <a:r>
                        <a:rPr lang="en-GB" dirty="0"/>
                        <a:t>868/902 MHz</a:t>
                      </a:r>
                    </a:p>
                    <a:p>
                      <a:pPr algn="ctr"/>
                      <a:r>
                        <a:rPr lang="en-GB" dirty="0"/>
                        <a:t>Unlicensed</a:t>
                      </a:r>
                      <a:r>
                        <a:rPr lang="en-GB" baseline="0" dirty="0"/>
                        <a:t> band</a:t>
                      </a:r>
                      <a:endParaRPr lang="en-GB" dirty="0"/>
                    </a:p>
                  </a:txBody>
                  <a:tcPr/>
                </a:tc>
                <a:tc>
                  <a:txBody>
                    <a:bodyPr/>
                    <a:lstStyle/>
                    <a:p>
                      <a:pPr algn="ctr"/>
                      <a:r>
                        <a:rPr lang="en-GB" dirty="0"/>
                        <a:t>433/868/780/915</a:t>
                      </a:r>
                    </a:p>
                    <a:p>
                      <a:pPr algn="ctr"/>
                      <a:r>
                        <a:rPr lang="en-GB" dirty="0"/>
                        <a:t>&lt;</a:t>
                      </a:r>
                      <a:r>
                        <a:rPr lang="en-GB" baseline="0" dirty="0"/>
                        <a:t> 1GHz Unlicensed band</a:t>
                      </a:r>
                      <a:endParaRPr lang="en-GB" dirty="0"/>
                    </a:p>
                  </a:txBody>
                  <a:tcPr/>
                </a:tc>
                <a:extLst>
                  <a:ext uri="{0D108BD9-81ED-4DB2-BD59-A6C34878D82A}">
                    <a16:rowId xmlns:a16="http://schemas.microsoft.com/office/drawing/2014/main" val="3032618551"/>
                  </a:ext>
                </a:extLst>
              </a:tr>
              <a:tr h="546392">
                <a:tc>
                  <a:txBody>
                    <a:bodyPr/>
                    <a:lstStyle/>
                    <a:p>
                      <a:pPr algn="ctr"/>
                      <a:r>
                        <a:rPr lang="en-GB" dirty="0"/>
                        <a:t>Bandwidth</a:t>
                      </a:r>
                    </a:p>
                  </a:txBody>
                  <a:tcPr/>
                </a:tc>
                <a:tc>
                  <a:txBody>
                    <a:bodyPr/>
                    <a:lstStyle/>
                    <a:p>
                      <a:pPr algn="ctr"/>
                      <a:r>
                        <a:rPr lang="en-GB" dirty="0"/>
                        <a:t>200 Hz</a:t>
                      </a:r>
                    </a:p>
                  </a:txBody>
                  <a:tcPr/>
                </a:tc>
                <a:tc>
                  <a:txBody>
                    <a:bodyPr/>
                    <a:lstStyle/>
                    <a:p>
                      <a:pPr algn="ctr"/>
                      <a:r>
                        <a:rPr lang="en-GB" dirty="0"/>
                        <a:t>&lt; 500 kHz</a:t>
                      </a:r>
                    </a:p>
                  </a:txBody>
                  <a:tcPr/>
                </a:tc>
                <a:extLst>
                  <a:ext uri="{0D108BD9-81ED-4DB2-BD59-A6C34878D82A}">
                    <a16:rowId xmlns:a16="http://schemas.microsoft.com/office/drawing/2014/main" val="3068726875"/>
                  </a:ext>
                </a:extLst>
              </a:tr>
              <a:tr h="546392">
                <a:tc>
                  <a:txBody>
                    <a:bodyPr/>
                    <a:lstStyle/>
                    <a:p>
                      <a:pPr algn="ctr"/>
                      <a:r>
                        <a:rPr lang="en-GB" dirty="0"/>
                        <a:t>Data Rate</a:t>
                      </a:r>
                    </a:p>
                  </a:txBody>
                  <a:tcPr/>
                </a:tc>
                <a:tc>
                  <a:txBody>
                    <a:bodyPr/>
                    <a:lstStyle/>
                    <a:p>
                      <a:pPr algn="ctr"/>
                      <a:r>
                        <a:rPr lang="en-GB" dirty="0"/>
                        <a:t>UL : &lt; 300 bps</a:t>
                      </a:r>
                    </a:p>
                    <a:p>
                      <a:pPr algn="ctr"/>
                      <a:r>
                        <a:rPr lang="en-GB" dirty="0"/>
                        <a:t>DL: 8 bits</a:t>
                      </a:r>
                      <a:r>
                        <a:rPr lang="en-GB" baseline="0" dirty="0"/>
                        <a:t> per day</a:t>
                      </a:r>
                      <a:endParaRPr lang="en-GB" dirty="0"/>
                    </a:p>
                  </a:txBody>
                  <a:tcPr/>
                </a:tc>
                <a:tc>
                  <a:txBody>
                    <a:bodyPr/>
                    <a:lstStyle/>
                    <a:p>
                      <a:pPr algn="ctr"/>
                      <a:r>
                        <a:rPr lang="en-GB" dirty="0"/>
                        <a:t>&lt; 50kbps</a:t>
                      </a:r>
                      <a:r>
                        <a:rPr lang="en-GB" baseline="0" dirty="0"/>
                        <a:t> (UL/DL)</a:t>
                      </a:r>
                      <a:endParaRPr lang="en-GB" dirty="0"/>
                    </a:p>
                  </a:txBody>
                  <a:tcPr/>
                </a:tc>
                <a:extLst>
                  <a:ext uri="{0D108BD9-81ED-4DB2-BD59-A6C34878D82A}">
                    <a16:rowId xmlns:a16="http://schemas.microsoft.com/office/drawing/2014/main" val="2192302951"/>
                  </a:ext>
                </a:extLst>
              </a:tr>
              <a:tr h="546392">
                <a:tc>
                  <a:txBody>
                    <a:bodyPr/>
                    <a:lstStyle/>
                    <a:p>
                      <a:pPr algn="ctr"/>
                      <a:r>
                        <a:rPr lang="en-GB" dirty="0"/>
                        <a:t>Packet size</a:t>
                      </a:r>
                    </a:p>
                  </a:txBody>
                  <a:tcPr/>
                </a:tc>
                <a:tc>
                  <a:txBody>
                    <a:bodyPr/>
                    <a:lstStyle/>
                    <a:p>
                      <a:pPr algn="ctr"/>
                      <a:r>
                        <a:rPr lang="en-GB" dirty="0"/>
                        <a:t>12 bits</a:t>
                      </a:r>
                    </a:p>
                  </a:txBody>
                  <a:tcPr/>
                </a:tc>
                <a:tc>
                  <a:txBody>
                    <a:bodyPr/>
                    <a:lstStyle/>
                    <a:p>
                      <a:pPr algn="ctr"/>
                      <a:r>
                        <a:rPr lang="en-GB" dirty="0"/>
                        <a:t>User defined</a:t>
                      </a:r>
                    </a:p>
                  </a:txBody>
                  <a:tcPr/>
                </a:tc>
                <a:extLst>
                  <a:ext uri="{0D108BD9-81ED-4DB2-BD59-A6C34878D82A}">
                    <a16:rowId xmlns:a16="http://schemas.microsoft.com/office/drawing/2014/main" val="3412513811"/>
                  </a:ext>
                </a:extLst>
              </a:tr>
              <a:tr h="546392">
                <a:tc>
                  <a:txBody>
                    <a:bodyPr/>
                    <a:lstStyle/>
                    <a:p>
                      <a:pPr algn="ctr"/>
                      <a:r>
                        <a:rPr lang="en-GB" dirty="0"/>
                        <a:t>Range</a:t>
                      </a:r>
                    </a:p>
                  </a:txBody>
                  <a:tcPr/>
                </a:tc>
                <a:tc>
                  <a:txBody>
                    <a:bodyPr/>
                    <a:lstStyle/>
                    <a:p>
                      <a:pPr algn="ctr"/>
                      <a:r>
                        <a:rPr lang="en-GB" dirty="0"/>
                        <a:t>Rural: 30</a:t>
                      </a:r>
                      <a:r>
                        <a:rPr lang="en-GB" baseline="0" dirty="0"/>
                        <a:t> – 50km</a:t>
                      </a:r>
                    </a:p>
                    <a:p>
                      <a:pPr algn="ctr"/>
                      <a:r>
                        <a:rPr lang="en-GB" baseline="0" dirty="0"/>
                        <a:t>Urban 3 – 10km</a:t>
                      </a:r>
                      <a:endParaRPr lang="en-GB" dirty="0"/>
                    </a:p>
                  </a:txBody>
                  <a:tcPr/>
                </a:tc>
                <a:tc>
                  <a:txBody>
                    <a:bodyPr/>
                    <a:lstStyle/>
                    <a:p>
                      <a:pPr algn="ctr"/>
                      <a:r>
                        <a:rPr lang="en-GB" dirty="0"/>
                        <a:t>Rural : 15km</a:t>
                      </a:r>
                    </a:p>
                    <a:p>
                      <a:pPr algn="ctr"/>
                      <a:r>
                        <a:rPr lang="en-GB" dirty="0"/>
                        <a:t>Urban: 2- 5km</a:t>
                      </a:r>
                    </a:p>
                  </a:txBody>
                  <a:tcPr/>
                </a:tc>
                <a:extLst>
                  <a:ext uri="{0D108BD9-81ED-4DB2-BD59-A6C34878D82A}">
                    <a16:rowId xmlns:a16="http://schemas.microsoft.com/office/drawing/2014/main" val="4115452610"/>
                  </a:ext>
                </a:extLst>
              </a:tr>
              <a:tr h="546392">
                <a:tc>
                  <a:txBody>
                    <a:bodyPr/>
                    <a:lstStyle/>
                    <a:p>
                      <a:pPr algn="ctr"/>
                      <a:r>
                        <a:rPr lang="en-GB" dirty="0"/>
                        <a:t>Business Model</a:t>
                      </a:r>
                    </a:p>
                  </a:txBody>
                  <a:tcPr/>
                </a:tc>
                <a:tc>
                  <a:txBody>
                    <a:bodyPr/>
                    <a:lstStyle/>
                    <a:p>
                      <a:pPr algn="ctr"/>
                      <a:r>
                        <a:rPr lang="en-GB" dirty="0"/>
                        <a:t>Proprietary</a:t>
                      </a:r>
                    </a:p>
                  </a:txBody>
                  <a:tcPr/>
                </a:tc>
                <a:tc>
                  <a:txBody>
                    <a:bodyPr/>
                    <a:lstStyle/>
                    <a:p>
                      <a:pPr algn="ctr"/>
                      <a:r>
                        <a:rPr lang="en-GB" dirty="0"/>
                        <a:t>More open</a:t>
                      </a:r>
                    </a:p>
                  </a:txBody>
                  <a:tcPr/>
                </a:tc>
                <a:extLst>
                  <a:ext uri="{0D108BD9-81ED-4DB2-BD59-A6C34878D82A}">
                    <a16:rowId xmlns:a16="http://schemas.microsoft.com/office/drawing/2014/main" val="3912463326"/>
                  </a:ext>
                </a:extLst>
              </a:tr>
            </a:tbl>
          </a:graphicData>
        </a:graphic>
      </p:graphicFrame>
    </p:spTree>
    <p:extLst>
      <p:ext uri="{BB962C8B-B14F-4D97-AF65-F5344CB8AC3E}">
        <p14:creationId xmlns:p14="http://schemas.microsoft.com/office/powerpoint/2010/main" val="196398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95000"/>
                    <a:lumOff val="5000"/>
                  </a:schemeClr>
                </a:solidFill>
              </a:rPr>
              <a:t>Cellular for </a:t>
            </a:r>
            <a:r>
              <a:rPr lang="en-GB" dirty="0" err="1">
                <a:solidFill>
                  <a:schemeClr val="bg1">
                    <a:lumMod val="95000"/>
                    <a:lumOff val="5000"/>
                  </a:schemeClr>
                </a:solidFill>
              </a:rPr>
              <a:t>IoT</a:t>
            </a:r>
            <a:endParaRPr lang="en-GB" dirty="0">
              <a:solidFill>
                <a:schemeClr val="bg1">
                  <a:lumMod val="95000"/>
                  <a:lumOff val="5000"/>
                </a:schemeClr>
              </a:solidFill>
            </a:endParaRPr>
          </a:p>
        </p:txBody>
      </p:sp>
      <p:pic>
        <p:nvPicPr>
          <p:cNvPr id="4" name="Content Placeholder 3"/>
          <p:cNvPicPr>
            <a:picLocks noGrp="1" noChangeAspect="1"/>
          </p:cNvPicPr>
          <p:nvPr>
            <p:ph idx="1"/>
          </p:nvPr>
        </p:nvPicPr>
        <p:blipFill>
          <a:blip r:embed="rId3"/>
          <a:stretch>
            <a:fillRect/>
          </a:stretch>
        </p:blipFill>
        <p:spPr>
          <a:xfrm>
            <a:off x="6290667" y="2016460"/>
            <a:ext cx="4756744" cy="41393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3" name="Diagram 2"/>
          <p:cNvGraphicFramePr/>
          <p:nvPr>
            <p:extLst>
              <p:ext uri="{D42A27DB-BD31-4B8C-83A1-F6EECF244321}">
                <p14:modId xmlns:p14="http://schemas.microsoft.com/office/powerpoint/2010/main" val="377717755"/>
              </p:ext>
            </p:extLst>
          </p:nvPr>
        </p:nvGraphicFramePr>
        <p:xfrm>
          <a:off x="1331194" y="2346386"/>
          <a:ext cx="4426725" cy="3085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4282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bg1">
                    <a:lumMod val="95000"/>
                    <a:lumOff val="5000"/>
                  </a:schemeClr>
                </a:solidFill>
              </a:rPr>
              <a:t>Lte</a:t>
            </a:r>
            <a:r>
              <a:rPr lang="en-GB" dirty="0">
                <a:solidFill>
                  <a:schemeClr val="bg1">
                    <a:lumMod val="95000"/>
                    <a:lumOff val="5000"/>
                  </a:schemeClr>
                </a:solidFill>
              </a:rPr>
              <a:t>-M, </a:t>
            </a:r>
            <a:r>
              <a:rPr lang="en-GB" dirty="0" err="1">
                <a:solidFill>
                  <a:schemeClr val="bg1">
                    <a:lumMod val="95000"/>
                    <a:lumOff val="5000"/>
                  </a:schemeClr>
                </a:solidFill>
              </a:rPr>
              <a:t>Ec</a:t>
            </a:r>
            <a:r>
              <a:rPr lang="en-GB" dirty="0">
                <a:solidFill>
                  <a:schemeClr val="bg1">
                    <a:lumMod val="95000"/>
                    <a:lumOff val="5000"/>
                  </a:schemeClr>
                </a:solidFill>
              </a:rPr>
              <a:t>-GSM, NB – IOT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46902517"/>
              </p:ext>
            </p:extLst>
          </p:nvPr>
        </p:nvGraphicFramePr>
        <p:xfrm>
          <a:off x="1141413" y="1890052"/>
          <a:ext cx="9906001" cy="4545110"/>
        </p:xfrm>
        <a:graphic>
          <a:graphicData uri="http://schemas.openxmlformats.org/drawingml/2006/table">
            <a:tbl>
              <a:tblPr firstRow="1" bandRow="1">
                <a:tableStyleId>{7DF18680-E054-41AD-8BC1-D1AEF772440D}</a:tableStyleId>
              </a:tblPr>
              <a:tblGrid>
                <a:gridCol w="1415143">
                  <a:extLst>
                    <a:ext uri="{9D8B030D-6E8A-4147-A177-3AD203B41FA5}">
                      <a16:colId xmlns:a16="http://schemas.microsoft.com/office/drawing/2014/main" val="1429306603"/>
                    </a:ext>
                  </a:extLst>
                </a:gridCol>
                <a:gridCol w="1415143">
                  <a:extLst>
                    <a:ext uri="{9D8B030D-6E8A-4147-A177-3AD203B41FA5}">
                      <a16:colId xmlns:a16="http://schemas.microsoft.com/office/drawing/2014/main" val="4193886618"/>
                    </a:ext>
                  </a:extLst>
                </a:gridCol>
                <a:gridCol w="1415143">
                  <a:extLst>
                    <a:ext uri="{9D8B030D-6E8A-4147-A177-3AD203B41FA5}">
                      <a16:colId xmlns:a16="http://schemas.microsoft.com/office/drawing/2014/main" val="726573309"/>
                    </a:ext>
                  </a:extLst>
                </a:gridCol>
                <a:gridCol w="1415143">
                  <a:extLst>
                    <a:ext uri="{9D8B030D-6E8A-4147-A177-3AD203B41FA5}">
                      <a16:colId xmlns:a16="http://schemas.microsoft.com/office/drawing/2014/main" val="1628679210"/>
                    </a:ext>
                  </a:extLst>
                </a:gridCol>
                <a:gridCol w="1415143">
                  <a:extLst>
                    <a:ext uri="{9D8B030D-6E8A-4147-A177-3AD203B41FA5}">
                      <a16:colId xmlns:a16="http://schemas.microsoft.com/office/drawing/2014/main" val="3958185659"/>
                    </a:ext>
                  </a:extLst>
                </a:gridCol>
                <a:gridCol w="1323687">
                  <a:extLst>
                    <a:ext uri="{9D8B030D-6E8A-4147-A177-3AD203B41FA5}">
                      <a16:colId xmlns:a16="http://schemas.microsoft.com/office/drawing/2014/main" val="832852893"/>
                    </a:ext>
                  </a:extLst>
                </a:gridCol>
                <a:gridCol w="1506599">
                  <a:extLst>
                    <a:ext uri="{9D8B030D-6E8A-4147-A177-3AD203B41FA5}">
                      <a16:colId xmlns:a16="http://schemas.microsoft.com/office/drawing/2014/main" val="3089477087"/>
                    </a:ext>
                  </a:extLst>
                </a:gridCol>
              </a:tblGrid>
              <a:tr h="671278">
                <a:tc rowSpan="2">
                  <a:txBody>
                    <a:bodyPr/>
                    <a:lstStyle/>
                    <a:p>
                      <a:pPr algn="ctr"/>
                      <a:endParaRPr lang="en-GB" dirty="0"/>
                    </a:p>
                    <a:p>
                      <a:pPr algn="ctr"/>
                      <a:r>
                        <a:rPr lang="en-GB" dirty="0"/>
                        <a:t>Properties</a:t>
                      </a:r>
                    </a:p>
                  </a:txBody>
                  <a:tcPr/>
                </a:tc>
                <a:tc rowSpan="2">
                  <a:txBody>
                    <a:bodyPr/>
                    <a:lstStyle/>
                    <a:p>
                      <a:pPr algn="ctr"/>
                      <a:endParaRPr lang="en-GB" dirty="0"/>
                    </a:p>
                    <a:p>
                      <a:pPr algn="ctr"/>
                      <a:r>
                        <a:rPr lang="en-GB" dirty="0"/>
                        <a:t>Lora</a:t>
                      </a:r>
                    </a:p>
                  </a:txBody>
                  <a:tcPr/>
                </a:tc>
                <a:tc rowSpan="2">
                  <a:txBody>
                    <a:bodyPr/>
                    <a:lstStyle/>
                    <a:p>
                      <a:pPr algn="ctr"/>
                      <a:endParaRPr lang="en-GB" dirty="0"/>
                    </a:p>
                    <a:p>
                      <a:pPr algn="ctr"/>
                      <a:r>
                        <a:rPr lang="en-GB" dirty="0"/>
                        <a:t>EC</a:t>
                      </a:r>
                      <a:r>
                        <a:rPr lang="en-GB" baseline="0" dirty="0"/>
                        <a:t> – GSM</a:t>
                      </a:r>
                      <a:endParaRPr lang="en-GB" dirty="0"/>
                    </a:p>
                  </a:txBody>
                  <a:tcPr/>
                </a:tc>
                <a:tc gridSpan="3">
                  <a:txBody>
                    <a:bodyPr/>
                    <a:lstStyle/>
                    <a:p>
                      <a:pPr algn="ctr"/>
                      <a:r>
                        <a:rPr lang="en-GB" dirty="0"/>
                        <a:t>LTE</a:t>
                      </a:r>
                      <a:r>
                        <a:rPr lang="en-GB" baseline="0" dirty="0"/>
                        <a:t> - M</a:t>
                      </a:r>
                      <a:endParaRPr lang="en-GB" dirty="0"/>
                    </a:p>
                  </a:txBody>
                  <a:tcPr/>
                </a:tc>
                <a:tc hMerge="1">
                  <a:txBody>
                    <a:bodyPr/>
                    <a:lstStyle/>
                    <a:p>
                      <a:endParaRPr lang="en-GB" dirty="0"/>
                    </a:p>
                  </a:txBody>
                  <a:tcPr/>
                </a:tc>
                <a:tc hMerge="1">
                  <a:txBody>
                    <a:bodyPr/>
                    <a:lstStyle/>
                    <a:p>
                      <a:endParaRPr lang="en-GB" dirty="0"/>
                    </a:p>
                  </a:txBody>
                  <a:tcPr/>
                </a:tc>
                <a:tc rowSpan="2">
                  <a:txBody>
                    <a:bodyPr/>
                    <a:lstStyle/>
                    <a:p>
                      <a:pPr algn="ctr"/>
                      <a:endParaRPr lang="en-GB" dirty="0"/>
                    </a:p>
                    <a:p>
                      <a:pPr algn="ctr"/>
                      <a:r>
                        <a:rPr lang="en-GB" dirty="0"/>
                        <a:t>NB - </a:t>
                      </a:r>
                      <a:r>
                        <a:rPr lang="en-GB" dirty="0" err="1"/>
                        <a:t>IoT</a:t>
                      </a:r>
                      <a:endParaRPr lang="en-GB" dirty="0"/>
                    </a:p>
                  </a:txBody>
                  <a:tcPr/>
                </a:tc>
                <a:extLst>
                  <a:ext uri="{0D108BD9-81ED-4DB2-BD59-A6C34878D82A}">
                    <a16:rowId xmlns:a16="http://schemas.microsoft.com/office/drawing/2014/main" val="239154887"/>
                  </a:ext>
                </a:extLst>
              </a:tr>
              <a:tr h="671278">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pPr algn="ctr"/>
                      <a:r>
                        <a:rPr lang="en-GB" dirty="0"/>
                        <a:t>Cat 1</a:t>
                      </a:r>
                    </a:p>
                  </a:txBody>
                  <a:tcPr/>
                </a:tc>
                <a:tc>
                  <a:txBody>
                    <a:bodyPr/>
                    <a:lstStyle/>
                    <a:p>
                      <a:pPr algn="ctr"/>
                      <a:r>
                        <a:rPr lang="en-GB" dirty="0"/>
                        <a:t>Cat 0</a:t>
                      </a:r>
                    </a:p>
                  </a:txBody>
                  <a:tcPr/>
                </a:tc>
                <a:tc>
                  <a:txBody>
                    <a:bodyPr/>
                    <a:lstStyle/>
                    <a:p>
                      <a:pPr algn="ctr"/>
                      <a:r>
                        <a:rPr lang="en-GB" dirty="0"/>
                        <a:t>Cat M</a:t>
                      </a:r>
                    </a:p>
                  </a:txBody>
                  <a:tcPr/>
                </a:tc>
                <a:tc vMerge="1">
                  <a:txBody>
                    <a:bodyPr/>
                    <a:lstStyle/>
                    <a:p>
                      <a:endParaRPr lang="en-GB" dirty="0"/>
                    </a:p>
                  </a:txBody>
                  <a:tcPr/>
                </a:tc>
                <a:extLst>
                  <a:ext uri="{0D108BD9-81ED-4DB2-BD59-A6C34878D82A}">
                    <a16:rowId xmlns:a16="http://schemas.microsoft.com/office/drawing/2014/main" val="1014986240"/>
                  </a:ext>
                </a:extLst>
              </a:tr>
              <a:tr h="671278">
                <a:tc>
                  <a:txBody>
                    <a:bodyPr/>
                    <a:lstStyle/>
                    <a:p>
                      <a:pPr algn="ctr"/>
                      <a:r>
                        <a:rPr lang="en-GB" dirty="0"/>
                        <a:t>Coverage</a:t>
                      </a:r>
                    </a:p>
                  </a:txBody>
                  <a:tcPr/>
                </a:tc>
                <a:tc>
                  <a:txBody>
                    <a:bodyPr/>
                    <a:lstStyle/>
                    <a:p>
                      <a:pPr algn="ctr"/>
                      <a:r>
                        <a:rPr lang="en-GB" dirty="0"/>
                        <a:t>&lt;16km</a:t>
                      </a:r>
                    </a:p>
                    <a:p>
                      <a:pPr algn="ctr"/>
                      <a:r>
                        <a:rPr lang="en-GB" dirty="0"/>
                        <a:t>155dB</a:t>
                      </a:r>
                    </a:p>
                  </a:txBody>
                  <a:tcPr/>
                </a:tc>
                <a:tc>
                  <a:txBody>
                    <a:bodyPr/>
                    <a:lstStyle/>
                    <a:p>
                      <a:pPr algn="ctr"/>
                      <a:r>
                        <a:rPr lang="en-GB" dirty="0"/>
                        <a:t>&lt;35km</a:t>
                      </a:r>
                    </a:p>
                    <a:p>
                      <a:pPr algn="ctr"/>
                      <a:r>
                        <a:rPr lang="en-GB" dirty="0"/>
                        <a:t>164dB</a:t>
                      </a:r>
                    </a:p>
                  </a:txBody>
                  <a:tcPr/>
                </a:tc>
                <a:tc>
                  <a:txBody>
                    <a:bodyPr/>
                    <a:lstStyle/>
                    <a:p>
                      <a:pPr algn="ctr"/>
                      <a:r>
                        <a:rPr lang="en-GB" dirty="0"/>
                        <a:t>&lt;100km</a:t>
                      </a:r>
                    </a:p>
                    <a:p>
                      <a:pPr algn="ctr"/>
                      <a:r>
                        <a:rPr lang="en-GB" dirty="0"/>
                        <a:t>144dB</a:t>
                      </a:r>
                    </a:p>
                  </a:txBody>
                  <a:tcPr/>
                </a:tc>
                <a:tc>
                  <a:txBody>
                    <a:bodyPr/>
                    <a:lstStyle/>
                    <a:p>
                      <a:pPr algn="ctr"/>
                      <a:r>
                        <a:rPr lang="en-GB" dirty="0"/>
                        <a:t>&lt;100km</a:t>
                      </a:r>
                    </a:p>
                    <a:p>
                      <a:pPr algn="ctr"/>
                      <a:r>
                        <a:rPr lang="en-GB" dirty="0"/>
                        <a:t>144dB</a:t>
                      </a:r>
                    </a:p>
                  </a:txBody>
                  <a:tcPr/>
                </a:tc>
                <a:tc>
                  <a:txBody>
                    <a:bodyPr/>
                    <a:lstStyle/>
                    <a:p>
                      <a:pPr algn="ctr"/>
                      <a:r>
                        <a:rPr lang="en-GB" dirty="0"/>
                        <a:t>&lt;100km</a:t>
                      </a:r>
                    </a:p>
                    <a:p>
                      <a:pPr algn="ctr"/>
                      <a:r>
                        <a:rPr lang="en-GB" dirty="0"/>
                        <a:t>156dB</a:t>
                      </a:r>
                    </a:p>
                  </a:txBody>
                  <a:tcPr/>
                </a:tc>
                <a:tc>
                  <a:txBody>
                    <a:bodyPr/>
                    <a:lstStyle/>
                    <a:p>
                      <a:pPr algn="ctr"/>
                      <a:r>
                        <a:rPr lang="en-GB" dirty="0"/>
                        <a:t>&lt;35km</a:t>
                      </a:r>
                    </a:p>
                    <a:p>
                      <a:pPr algn="ctr"/>
                      <a:r>
                        <a:rPr lang="en-GB" dirty="0"/>
                        <a:t>164dB</a:t>
                      </a:r>
                    </a:p>
                  </a:txBody>
                  <a:tcPr/>
                </a:tc>
                <a:extLst>
                  <a:ext uri="{0D108BD9-81ED-4DB2-BD59-A6C34878D82A}">
                    <a16:rowId xmlns:a16="http://schemas.microsoft.com/office/drawing/2014/main" val="3196008470"/>
                  </a:ext>
                </a:extLst>
              </a:tr>
              <a:tr h="671278">
                <a:tc>
                  <a:txBody>
                    <a:bodyPr/>
                    <a:lstStyle/>
                    <a:p>
                      <a:pPr algn="ctr"/>
                      <a:endParaRPr lang="en-GB" dirty="0"/>
                    </a:p>
                    <a:p>
                      <a:pPr algn="ctr"/>
                      <a:r>
                        <a:rPr lang="en-GB" dirty="0"/>
                        <a:t>Spectrum</a:t>
                      </a:r>
                    </a:p>
                  </a:txBody>
                  <a:tcPr/>
                </a:tc>
                <a:tc>
                  <a:txBody>
                    <a:bodyPr/>
                    <a:lstStyle/>
                    <a:p>
                      <a:pPr algn="ctr"/>
                      <a:endParaRPr lang="en-GB" dirty="0"/>
                    </a:p>
                    <a:p>
                      <a:pPr algn="ctr"/>
                      <a:r>
                        <a:rPr lang="en-GB" dirty="0"/>
                        <a:t>Unlicensed</a:t>
                      </a:r>
                    </a:p>
                    <a:p>
                      <a:pPr algn="ctr"/>
                      <a:r>
                        <a:rPr lang="en-GB" dirty="0"/>
                        <a:t>&lt;1 GHz</a:t>
                      </a:r>
                    </a:p>
                  </a:txBody>
                  <a:tcPr/>
                </a:tc>
                <a:tc>
                  <a:txBody>
                    <a:bodyPr/>
                    <a:lstStyle/>
                    <a:p>
                      <a:pPr algn="ctr"/>
                      <a:endParaRPr lang="en-GB" dirty="0"/>
                    </a:p>
                    <a:p>
                      <a:pPr algn="ctr"/>
                      <a:r>
                        <a:rPr lang="en-GB" dirty="0"/>
                        <a:t>Licensed</a:t>
                      </a:r>
                    </a:p>
                    <a:p>
                      <a:pPr algn="ctr"/>
                      <a:r>
                        <a:rPr lang="en-GB" dirty="0"/>
                        <a:t>GSM band</a:t>
                      </a:r>
                    </a:p>
                  </a:txBody>
                  <a:tcPr/>
                </a:tc>
                <a:tc gridSpan="3">
                  <a:txBody>
                    <a:bodyPr/>
                    <a:lstStyle/>
                    <a:p>
                      <a:pPr algn="ctr"/>
                      <a:endParaRPr lang="en-GB" dirty="0"/>
                    </a:p>
                    <a:p>
                      <a:pPr algn="ctr"/>
                      <a:r>
                        <a:rPr lang="en-GB" dirty="0"/>
                        <a:t>Licensed LTE in - band</a:t>
                      </a:r>
                    </a:p>
                  </a:txBody>
                  <a:tcPr/>
                </a:tc>
                <a:tc hMerge="1">
                  <a:txBody>
                    <a:bodyPr/>
                    <a:lstStyle/>
                    <a:p>
                      <a:pPr algn="ctr"/>
                      <a:endParaRPr lang="en-GB"/>
                    </a:p>
                  </a:txBody>
                  <a:tcPr/>
                </a:tc>
                <a:tc hMerge="1">
                  <a:txBody>
                    <a:bodyPr/>
                    <a:lstStyle/>
                    <a:p>
                      <a:pPr algn="ctr"/>
                      <a:endParaRPr lang="en-GB" dirty="0"/>
                    </a:p>
                  </a:txBody>
                  <a:tcPr/>
                </a:tc>
                <a:tc>
                  <a:txBody>
                    <a:bodyPr/>
                    <a:lstStyle/>
                    <a:p>
                      <a:pPr algn="ctr"/>
                      <a:r>
                        <a:rPr lang="en-GB" dirty="0"/>
                        <a:t>Licensed LTE</a:t>
                      </a:r>
                    </a:p>
                    <a:p>
                      <a:pPr algn="ctr"/>
                      <a:r>
                        <a:rPr lang="en-GB" dirty="0"/>
                        <a:t>In-band</a:t>
                      </a:r>
                    </a:p>
                    <a:p>
                      <a:pPr algn="ctr"/>
                      <a:r>
                        <a:rPr lang="en-GB" dirty="0"/>
                        <a:t>Guard-band</a:t>
                      </a:r>
                    </a:p>
                    <a:p>
                      <a:pPr algn="ctr"/>
                      <a:r>
                        <a:rPr lang="en-GB" dirty="0"/>
                        <a:t>Stand-alone</a:t>
                      </a:r>
                    </a:p>
                  </a:txBody>
                  <a:tcPr/>
                </a:tc>
                <a:extLst>
                  <a:ext uri="{0D108BD9-81ED-4DB2-BD59-A6C34878D82A}">
                    <a16:rowId xmlns:a16="http://schemas.microsoft.com/office/drawing/2014/main" val="2819816007"/>
                  </a:ext>
                </a:extLst>
              </a:tr>
              <a:tr h="671278">
                <a:tc>
                  <a:txBody>
                    <a:bodyPr/>
                    <a:lstStyle/>
                    <a:p>
                      <a:pPr algn="ctr"/>
                      <a:r>
                        <a:rPr lang="en-GB" dirty="0"/>
                        <a:t>Bandwidth</a:t>
                      </a:r>
                    </a:p>
                  </a:txBody>
                  <a:tcPr/>
                </a:tc>
                <a:tc>
                  <a:txBody>
                    <a:bodyPr/>
                    <a:lstStyle/>
                    <a:p>
                      <a:pPr algn="ctr"/>
                      <a:r>
                        <a:rPr lang="en-GB" dirty="0"/>
                        <a:t>&lt;500kHz</a:t>
                      </a:r>
                    </a:p>
                  </a:txBody>
                  <a:tcPr/>
                </a:tc>
                <a:tc>
                  <a:txBody>
                    <a:bodyPr/>
                    <a:lstStyle/>
                    <a:p>
                      <a:pPr algn="ctr"/>
                      <a:r>
                        <a:rPr lang="en-GB" dirty="0"/>
                        <a:t>200kHz</a:t>
                      </a:r>
                    </a:p>
                  </a:txBody>
                  <a:tcPr/>
                </a:tc>
                <a:tc>
                  <a:txBody>
                    <a:bodyPr/>
                    <a:lstStyle/>
                    <a:p>
                      <a:pPr algn="ctr"/>
                      <a:r>
                        <a:rPr lang="en-GB" dirty="0"/>
                        <a:t>20MHz</a:t>
                      </a:r>
                    </a:p>
                  </a:txBody>
                  <a:tcPr/>
                </a:tc>
                <a:tc>
                  <a:txBody>
                    <a:bodyPr/>
                    <a:lstStyle/>
                    <a:p>
                      <a:pPr algn="ctr"/>
                      <a:r>
                        <a:rPr lang="en-GB" dirty="0"/>
                        <a:t>1.4MHz</a:t>
                      </a:r>
                    </a:p>
                  </a:txBody>
                  <a:tcPr/>
                </a:tc>
                <a:tc>
                  <a:txBody>
                    <a:bodyPr/>
                    <a:lstStyle/>
                    <a:p>
                      <a:pPr algn="ctr"/>
                      <a:r>
                        <a:rPr lang="en-GB" dirty="0"/>
                        <a:t>1.08MHz</a:t>
                      </a:r>
                    </a:p>
                  </a:txBody>
                  <a:tcPr/>
                </a:tc>
                <a:tc>
                  <a:txBody>
                    <a:bodyPr/>
                    <a:lstStyle/>
                    <a:p>
                      <a:pPr algn="ctr"/>
                      <a:r>
                        <a:rPr lang="en-GB" dirty="0"/>
                        <a:t>180kHz</a:t>
                      </a:r>
                    </a:p>
                  </a:txBody>
                  <a:tcPr/>
                </a:tc>
                <a:extLst>
                  <a:ext uri="{0D108BD9-81ED-4DB2-BD59-A6C34878D82A}">
                    <a16:rowId xmlns:a16="http://schemas.microsoft.com/office/drawing/2014/main" val="1083427659"/>
                  </a:ext>
                </a:extLst>
              </a:tr>
              <a:tr h="671278">
                <a:tc>
                  <a:txBody>
                    <a:bodyPr/>
                    <a:lstStyle/>
                    <a:p>
                      <a:pPr algn="ctr"/>
                      <a:r>
                        <a:rPr lang="en-GB" dirty="0"/>
                        <a:t>Data rate</a:t>
                      </a:r>
                    </a:p>
                  </a:txBody>
                  <a:tcPr/>
                </a:tc>
                <a:tc>
                  <a:txBody>
                    <a:bodyPr/>
                    <a:lstStyle/>
                    <a:p>
                      <a:pPr algn="ctr"/>
                      <a:r>
                        <a:rPr lang="en-GB" dirty="0"/>
                        <a:t>&lt;50kbps (UL/DL)</a:t>
                      </a:r>
                    </a:p>
                  </a:txBody>
                  <a:tcPr/>
                </a:tc>
                <a:tc>
                  <a:txBody>
                    <a:bodyPr/>
                    <a:lstStyle/>
                    <a:p>
                      <a:pPr algn="ctr"/>
                      <a:r>
                        <a:rPr lang="en-GB" dirty="0"/>
                        <a:t>&lt;140kbps</a:t>
                      </a:r>
                    </a:p>
                    <a:p>
                      <a:pPr algn="ctr"/>
                      <a:r>
                        <a:rPr lang="en-GB" dirty="0"/>
                        <a:t>(UL/DL)</a:t>
                      </a:r>
                    </a:p>
                  </a:txBody>
                  <a:tcPr/>
                </a:tc>
                <a:tc>
                  <a:txBody>
                    <a:bodyPr/>
                    <a:lstStyle/>
                    <a:p>
                      <a:pPr algn="ctr"/>
                      <a:r>
                        <a:rPr lang="en-GB" dirty="0"/>
                        <a:t>&lt;10Mbps(Dl)</a:t>
                      </a:r>
                    </a:p>
                    <a:p>
                      <a:pPr algn="ctr"/>
                      <a:r>
                        <a:rPr lang="en-GB" dirty="0"/>
                        <a:t>&lt;5Mbps(UL)</a:t>
                      </a:r>
                    </a:p>
                  </a:txBody>
                  <a:tcPr/>
                </a:tc>
                <a:tc>
                  <a:txBody>
                    <a:bodyPr/>
                    <a:lstStyle/>
                    <a:p>
                      <a:pPr algn="ctr"/>
                      <a:r>
                        <a:rPr lang="en-GB" dirty="0"/>
                        <a:t>&lt;1Mbps</a:t>
                      </a:r>
                    </a:p>
                    <a:p>
                      <a:pPr algn="ctr"/>
                      <a:r>
                        <a:rPr lang="en-GB" dirty="0"/>
                        <a:t>(UL/DL)</a:t>
                      </a:r>
                    </a:p>
                  </a:txBody>
                  <a:tcPr/>
                </a:tc>
                <a:tc>
                  <a:txBody>
                    <a:bodyPr/>
                    <a:lstStyle/>
                    <a:p>
                      <a:pPr algn="ctr"/>
                      <a:r>
                        <a:rPr lang="en-GB" dirty="0"/>
                        <a:t>&lt;1Mbps</a:t>
                      </a:r>
                    </a:p>
                    <a:p>
                      <a:pPr algn="ctr"/>
                      <a:r>
                        <a:rPr lang="en-GB" dirty="0"/>
                        <a:t>(UL/DL)</a:t>
                      </a:r>
                    </a:p>
                  </a:txBody>
                  <a:tcPr/>
                </a:tc>
                <a:tc>
                  <a:txBody>
                    <a:bodyPr/>
                    <a:lstStyle/>
                    <a:p>
                      <a:pPr algn="ctr"/>
                      <a:r>
                        <a:rPr lang="en-GB" dirty="0"/>
                        <a:t>&lt;170kbps(DL)</a:t>
                      </a:r>
                    </a:p>
                    <a:p>
                      <a:pPr algn="ctr"/>
                      <a:r>
                        <a:rPr lang="en-GB" dirty="0"/>
                        <a:t>&lt;250kbps(UL)</a:t>
                      </a:r>
                    </a:p>
                  </a:txBody>
                  <a:tcPr/>
                </a:tc>
                <a:extLst>
                  <a:ext uri="{0D108BD9-81ED-4DB2-BD59-A6C34878D82A}">
                    <a16:rowId xmlns:a16="http://schemas.microsoft.com/office/drawing/2014/main" val="1445444233"/>
                  </a:ext>
                </a:extLst>
              </a:tr>
            </a:tbl>
          </a:graphicData>
        </a:graphic>
      </p:graphicFrame>
      <p:sp>
        <p:nvSpPr>
          <p:cNvPr id="8" name="TextBox 7"/>
          <p:cNvSpPr txBox="1"/>
          <p:nvPr/>
        </p:nvSpPr>
        <p:spPr>
          <a:xfrm>
            <a:off x="7389811" y="1357803"/>
            <a:ext cx="3657601" cy="400110"/>
          </a:xfrm>
          <a:prstGeom prst="rect">
            <a:avLst/>
          </a:prstGeom>
          <a:noFill/>
        </p:spPr>
        <p:txBody>
          <a:bodyPr wrap="square" rtlCol="0">
            <a:spAutoFit/>
          </a:bodyPr>
          <a:lstStyle/>
          <a:p>
            <a:r>
              <a:rPr lang="en-GB" sz="2000" dirty="0"/>
              <a:t>All have battery-life : 10 years</a:t>
            </a:r>
          </a:p>
        </p:txBody>
      </p:sp>
    </p:spTree>
    <p:extLst>
      <p:ext uri="{BB962C8B-B14F-4D97-AF65-F5344CB8AC3E}">
        <p14:creationId xmlns:p14="http://schemas.microsoft.com/office/powerpoint/2010/main" val="56164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bg1">
                    <a:lumMod val="95000"/>
                    <a:lumOff val="5000"/>
                  </a:schemeClr>
                </a:solidFill>
              </a:rPr>
              <a:t>NB-IOT - SUPPORTING ULTRA-LOW-END MASSIVE IOT APPLICATIONS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2400" dirty="0">
                <a:solidFill>
                  <a:schemeClr val="bg1">
                    <a:lumMod val="95000"/>
                    <a:lumOff val="5000"/>
                  </a:schemeClr>
                </a:solidFill>
              </a:rPr>
              <a:t>Achieve up to 10 years’ battery life: power save mode, </a:t>
            </a:r>
            <a:r>
              <a:rPr lang="en-GB" sz="2400" dirty="0" err="1">
                <a:solidFill>
                  <a:schemeClr val="bg1">
                    <a:lumMod val="95000"/>
                    <a:lumOff val="5000"/>
                  </a:schemeClr>
                </a:solidFill>
              </a:rPr>
              <a:t>eDRX</a:t>
            </a:r>
            <a:endParaRPr lang="en-GB" sz="2400" dirty="0">
              <a:solidFill>
                <a:schemeClr val="bg1">
                  <a:lumMod val="95000"/>
                  <a:lumOff val="5000"/>
                </a:schemeClr>
              </a:solidFill>
            </a:endParaRPr>
          </a:p>
          <a:p>
            <a:pPr lvl="1">
              <a:buFont typeface="Arial" panose="020B0604020202020204" pitchFamily="34" charset="0"/>
              <a:buChar char="•"/>
            </a:pPr>
            <a:r>
              <a:rPr lang="en-GB" sz="2400" dirty="0">
                <a:solidFill>
                  <a:schemeClr val="bg1">
                    <a:lumMod val="95000"/>
                    <a:lumOff val="5000"/>
                  </a:schemeClr>
                </a:solidFill>
              </a:rPr>
              <a:t>Coverage over long distances and deep penetration</a:t>
            </a:r>
          </a:p>
          <a:p>
            <a:pPr lvl="1">
              <a:buFont typeface="Arial" panose="020B0604020202020204" pitchFamily="34" charset="0"/>
              <a:buChar char="•"/>
            </a:pPr>
            <a:r>
              <a:rPr lang="en-GB" sz="2400" dirty="0">
                <a:solidFill>
                  <a:schemeClr val="bg1">
                    <a:lumMod val="95000"/>
                    <a:lumOff val="5000"/>
                  </a:schemeClr>
                </a:solidFill>
              </a:rPr>
              <a:t>Run adjacent to existing cellular networks: with 3 modules</a:t>
            </a:r>
          </a:p>
          <a:p>
            <a:pPr lvl="2">
              <a:buFont typeface="Arial" panose="020B0604020202020204" pitchFamily="34" charset="0"/>
              <a:buChar char="•"/>
            </a:pPr>
            <a:r>
              <a:rPr lang="en-GB" sz="2400" dirty="0">
                <a:solidFill>
                  <a:schemeClr val="bg1">
                    <a:lumMod val="95000"/>
                    <a:lumOff val="5000"/>
                  </a:schemeClr>
                </a:solidFill>
              </a:rPr>
              <a:t>In band, guard-band, stand-alone</a:t>
            </a:r>
          </a:p>
          <a:p>
            <a:pPr lvl="1">
              <a:buFont typeface="Arial" panose="020B0604020202020204" pitchFamily="34" charset="0"/>
              <a:buChar char="•"/>
            </a:pPr>
            <a:r>
              <a:rPr lang="en-GB" sz="2400" dirty="0">
                <a:solidFill>
                  <a:schemeClr val="bg1">
                    <a:lumMod val="95000"/>
                    <a:lumOff val="5000"/>
                  </a:schemeClr>
                </a:solidFill>
              </a:rPr>
              <a:t>Low devices cost</a:t>
            </a:r>
          </a:p>
          <a:p>
            <a:pPr lvl="1">
              <a:buFont typeface="Arial" panose="020B0604020202020204" pitchFamily="34" charset="0"/>
              <a:buChar char="•"/>
            </a:pPr>
            <a:r>
              <a:rPr lang="en-GB" sz="2400" dirty="0">
                <a:solidFill>
                  <a:schemeClr val="bg1">
                    <a:lumMod val="95000"/>
                    <a:lumOff val="5000"/>
                  </a:schemeClr>
                </a:solidFill>
              </a:rPr>
              <a:t>Application: Smart metering, alarms for homes &amp; commercial properties, Asset tracking, Smart City as street lamps, Industrial Appliances</a:t>
            </a:r>
          </a:p>
        </p:txBody>
      </p:sp>
    </p:spTree>
    <p:extLst>
      <p:ext uri="{BB962C8B-B14F-4D97-AF65-F5344CB8AC3E}">
        <p14:creationId xmlns:p14="http://schemas.microsoft.com/office/powerpoint/2010/main" val="47856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1166</TotalTime>
  <Words>2825</Words>
  <Application>Microsoft Office PowerPoint</Application>
  <PresentationFormat>Widescreen</PresentationFormat>
  <Paragraphs>452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Wireless Access technology    landscapes</vt:lpstr>
      <vt:lpstr>Existing wireless technology </vt:lpstr>
      <vt:lpstr>Existing wireless technology </vt:lpstr>
      <vt:lpstr>Existing wireless technology </vt:lpstr>
      <vt:lpstr>LPWAN</vt:lpstr>
      <vt:lpstr>Sigfox vs Lora</vt:lpstr>
      <vt:lpstr>Cellular for IoT</vt:lpstr>
      <vt:lpstr>Lte-M, Ec-GSM, NB – IOT </vt:lpstr>
      <vt:lpstr>NB-IOT - SUPPORTING ULTRA-LOW-END MASSIVE IOT APPLICATIONS</vt:lpstr>
      <vt:lpstr>LTE-M – SUPPORTING A WIDE RANGE OF MASSIVE IOT USE CASES</vt:lpstr>
      <vt:lpstr>EC-GSM – GLOBAL CELLULAR IOT FOR ALL GSM MARKETS</vt:lpstr>
      <vt:lpstr>Short range technology</vt:lpstr>
      <vt:lpstr>Wifi</vt:lpstr>
      <vt:lpstr>Bluetooth Low Energy</vt:lpstr>
      <vt:lpstr>Zigbee/Z-wave</vt:lpstr>
      <vt:lpstr>Comparision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Access technology    landscapes</dc:title>
  <dc:creator>HOAI SON DANG</dc:creator>
  <cp:lastModifiedBy>HOAI SON DANG</cp:lastModifiedBy>
  <cp:revision>145</cp:revision>
  <dcterms:created xsi:type="dcterms:W3CDTF">2016-11-25T20:52:06Z</dcterms:created>
  <dcterms:modified xsi:type="dcterms:W3CDTF">2016-11-29T10:30:58Z</dcterms:modified>
</cp:coreProperties>
</file>