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001D58"/>
    <a:srgbClr val="0C0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B18-9A83-47AB-B2D2-20CC4584C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BE28B-0D8B-4065-81F7-70CCE72F2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0C5D-EC6F-4954-95CB-56A9F391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5F1F-0514-4892-9265-E317E737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E29E-8827-473B-9EBB-2E9E35EB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0F71-BB8F-4B05-B5C1-6388C4FA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D70AD-BE43-4DF7-B00E-68FB84B5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D262-D085-433E-90F7-352A81DB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6AD4-8E1A-4692-90A9-CF5B5184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CDD9-37AF-47E9-A12C-38FFB413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490B4-5259-4803-BAA7-38440C8B8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A1E10-10C5-40AA-9746-752CEF622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90DB-BA32-4D0E-A807-9D85EAE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F4C-897B-45A3-943E-96A93AC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9696-BDDD-4B6C-8FF9-A821515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4AC-9FBC-4409-B550-B86D7B1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E716-5A1F-460A-935D-84A58192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E972-5EF1-4A90-9580-8BD2D830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B205-B87A-4421-844E-E8036003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9DEE-1E3C-4C0C-92CD-669EC79C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05AE-0A84-4472-8463-F788D363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378D-F6E2-44FA-8AD7-C641616B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0735-D880-474A-963C-ADBD360D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03BB-71D3-4AC5-A8DF-AE324E5C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6C83-78C8-4854-8464-DAE53A2A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646-E565-4FA2-904E-0E3CCF2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B499-9E30-4655-96A5-AD4A202B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A8EA-9E9E-4536-921B-DE8C57615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EC0B2-5AAC-4441-BBB5-F5FCA692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49327-18D3-4FC5-917A-CE34E40F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B6E5-3B97-4C45-90FD-84CA35F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5244-F034-44CD-9615-4FA05BFD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A102-DC8D-4864-A02F-D4745C6D1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F758-92F7-4B71-8F64-D9CF7E56E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8AD13-48B3-471D-BC01-EBF507CF1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019B3-9B6F-4F0D-9E00-6D14B6DC6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114B7-BC90-47F9-878F-EB59D20A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460B-CF33-4802-AB10-9B8A4B27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DFCF3-6E38-44EC-B876-677F8D2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26E8-F6FC-43D9-9190-8C552369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166BB-ABC0-42A9-9AA4-2852075F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0CDAE-2292-462D-A9D6-F5538E9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3719E-A1C2-4900-ADA8-235D1BA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3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0D0E5-1523-42DE-B071-4FD04BEB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6C9B4-722E-441F-8B1B-18E519B5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A89CF-EF07-46D4-BFDC-1EDB89D7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3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1407-31D8-491C-9352-59624B32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2356-EE19-4146-8456-A4A7E9BD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49DAE-5154-44B6-AA58-27D5EA89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25E60-0BF2-4F23-93B2-1B0C95F6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719D-5621-45E0-9684-C21A2F02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0412-D4CD-4F0C-815E-358EBC20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5A8C-FA89-4666-8DCC-4AAEB2F0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D409D-B312-4C8E-942A-C90F6D37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8A67A-9957-44A4-A647-48FBF21C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0EBC-3020-4C97-B297-3FED80DC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6A94-D4EB-4A7C-A9AF-DE5B3F3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C67EC-C214-4E69-865E-9B9A93B1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F19A7-BE45-40AD-9697-92CB1C22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DAAB8-F372-4173-9EA3-AAE097FA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CC4A-9E17-4DCF-A1AE-C05784C8A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ABB2-ACC9-404E-A467-1BD6D3ED116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0ECF-95A6-4C2A-AD58-039CEDEF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E7F6-FF85-4D09-B390-6B249716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2606-B742-4E63-A4E3-8937C520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2520604" y="2549464"/>
            <a:ext cx="262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ĐIỂM DANH K44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603290" y="2888529"/>
            <a:ext cx="2539013" cy="234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K44.CNTT.A: 2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K44.CNTT.B: 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K44.CNTT.C: 1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K44.CNTT.D: 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K44.TIN.SP: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9A655-DC7F-40E0-9F19-C226A701EE33}"/>
              </a:ext>
            </a:extLst>
          </p:cNvPr>
          <p:cNvSpPr txBox="1"/>
          <p:nvPr/>
        </p:nvSpPr>
        <p:spPr>
          <a:xfrm>
            <a:off x="7049695" y="2549464"/>
            <a:ext cx="262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ĐIỂM DANH K45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AED71-A01D-4F76-B38C-05B5A2822025}"/>
              </a:ext>
            </a:extLst>
          </p:cNvPr>
          <p:cNvSpPr txBox="1"/>
          <p:nvPr/>
        </p:nvSpPr>
        <p:spPr>
          <a:xfrm>
            <a:off x="7132381" y="2888529"/>
            <a:ext cx="2539013" cy="280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K45.CNTT.A: 1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K45.CNTT.B: 2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K45.CNTT.C: 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K45.CNTT.D: 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K45.CNTT.E: 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K45.TIN.SP: 2</a:t>
            </a:r>
          </a:p>
        </p:txBody>
      </p:sp>
    </p:spTree>
    <p:extLst>
      <p:ext uri="{BB962C8B-B14F-4D97-AF65-F5344CB8AC3E}">
        <p14:creationId xmlns:p14="http://schemas.microsoft.com/office/powerpoint/2010/main" val="119822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III. BÌNH CHỌN DANH HIỆU “ĐOÀN VIÊN </a:t>
            </a:r>
            <a:r>
              <a:rPr lang="vi-VN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Ư</a:t>
            </a:r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U TÚ” ĐỢT 2,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347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2.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Tiêu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chuẩn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riêng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	b)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Mảng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“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Hoạt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động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chính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trị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hội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”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tiêu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chí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sau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2018 - 2019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2019 - 2020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từ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2.8/4.0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trở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lên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Tham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ít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nhất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quy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đổi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hoạt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động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ít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nhất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01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giấy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khen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do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tổ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chức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chính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trị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hội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cấp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trong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từ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16/4/2019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đến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15/6/2020.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rgbClr val="001D58"/>
              </a:solidFill>
              <a:latin typeface="UTM Alter Gothic" panose="02040603050506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E60000"/>
                </a:solidFill>
                <a:latin typeface="UTM Neutra" panose="02040603050506020204" pitchFamily="18" charset="0"/>
              </a:rPr>
              <a:t>BAN CHẤP HÀNH CHI ĐOÀN NGHIÊN CỨU, RÀ SOÁT SAU NGÀY 20/6/2020 VÀ BÁO CÁO VỀ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E60000"/>
                </a:solidFill>
                <a:latin typeface="UTM Neutra" panose="02040603050506020204" pitchFamily="18" charset="0"/>
              </a:rPr>
              <a:t>BAN CHẤP HÀNH ĐOÀN KHOA GIỚI THIỆU ĐOÀN VIÊN </a:t>
            </a:r>
            <a:r>
              <a:rPr lang="vi-VN" sz="2000" b="1" dirty="0">
                <a:solidFill>
                  <a:srgbClr val="E60000"/>
                </a:solidFill>
                <a:latin typeface="UTM Neutra" panose="02040603050506020204" pitchFamily="18" charset="0"/>
              </a:rPr>
              <a:t>Ư</a:t>
            </a:r>
            <a:r>
              <a:rPr lang="en-US" sz="2000" b="1" dirty="0">
                <a:solidFill>
                  <a:srgbClr val="E60000"/>
                </a:solidFill>
                <a:latin typeface="UTM Neutra" panose="02040603050506020204" pitchFamily="18" charset="0"/>
              </a:rPr>
              <a:t>U TÚ NĂM HỌC 2019 - 2020.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55858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I. CÔNG TÁC ĐẠI HỘI LIÊN CHI HỘI KHOA CÔNG NGHỆ THÔNG TIN LẦN V, NHIỆM KỲ 2020 - 2023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0820" y="2403770"/>
            <a:ext cx="11961179" cy="2346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tập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 12g30,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10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Địa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Phòng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A.313, c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ơ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sở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An D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V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Một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số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l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u ý: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+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Đảm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bảo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thân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nhiệt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đeo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khẩu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trang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tr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ớc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khi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Tr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ờng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rửa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tay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khuẩn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tr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ớc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Giảng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đ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ờng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+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Đại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biểu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ngồi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theo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đúng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s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ơ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đồ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phân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bổ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để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đảm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bảo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khoảng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cách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trong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suốt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diễn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ra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Đại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hội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(S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ơ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đồ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sẽ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gửi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qua Email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sau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55671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II. CÔNG TÁC TỔNG KẾT ĐOÀN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14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1.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thúc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hoạt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động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15/6/2020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2.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Thực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hiện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rèn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A289A8-F0E1-4CEF-A2B5-EBE11FCA1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14821"/>
              </p:ext>
            </p:extLst>
          </p:nvPr>
        </p:nvGraphicFramePr>
        <p:xfrm>
          <a:off x="2084755" y="3429000"/>
          <a:ext cx="8266608" cy="270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997">
                  <a:extLst>
                    <a:ext uri="{9D8B030D-6E8A-4147-A177-3AD203B41FA5}">
                      <a16:colId xmlns:a16="http://schemas.microsoft.com/office/drawing/2014/main" val="1849355074"/>
                    </a:ext>
                  </a:extLst>
                </a:gridCol>
                <a:gridCol w="5602150">
                  <a:extLst>
                    <a:ext uri="{9D8B030D-6E8A-4147-A177-3AD203B41FA5}">
                      <a16:colId xmlns:a16="http://schemas.microsoft.com/office/drawing/2014/main" val="2662159810"/>
                    </a:ext>
                  </a:extLst>
                </a:gridCol>
                <a:gridCol w="1840461">
                  <a:extLst>
                    <a:ext uri="{9D8B030D-6E8A-4147-A177-3AD203B41FA5}">
                      <a16:colId xmlns:a16="http://schemas.microsoft.com/office/drawing/2014/main" val="1478065802"/>
                    </a:ext>
                  </a:extLst>
                </a:gridCol>
              </a:tblGrid>
              <a:tr h="451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18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rèn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18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endParaRPr lang="en-US" sz="18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86406"/>
                  </a:ext>
                </a:extLst>
              </a:tr>
              <a:tr h="451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Rèn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tưởng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00685"/>
                  </a:ext>
                </a:extLst>
              </a:tr>
              <a:tr h="451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Rèn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lối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sống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phong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đoàn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172727"/>
                  </a:ext>
                </a:extLst>
              </a:tr>
              <a:tr h="451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Rèn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(*)</a:t>
                      </a:r>
                      <a:endParaRPr lang="en-US" sz="1800" b="0" dirty="0">
                        <a:solidFill>
                          <a:srgbClr val="E60000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340406"/>
                  </a:ext>
                </a:extLst>
              </a:tr>
              <a:tr h="451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Rèn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sức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khỏe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127757"/>
                  </a:ext>
                </a:extLst>
              </a:tr>
              <a:tr h="4511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Rèn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Đoàn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2400" b="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800" b="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91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4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II. CÔNG TÁC TỔNG KẾT ĐOÀN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280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2.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Thực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hiện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rèn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đăng</a:t>
            </a:r>
            <a:r>
              <a:rPr lang="en-US" sz="20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ký</a:t>
            </a:r>
            <a:r>
              <a:rPr lang="en-US" sz="20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Ch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rèn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			10/5/2020 - 20/5/2020.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Bí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duyệt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đăng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ký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rèn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	21/5/2020 - 25/5/2020.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tự</a:t>
            </a:r>
            <a:r>
              <a:rPr lang="en-US" sz="20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chấm</a:t>
            </a:r>
            <a:r>
              <a:rPr lang="en-US" sz="20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rèn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			22/6/2020 - 24/6/2020.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Bí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chấm</a:t>
            </a:r>
            <a:r>
              <a:rPr lang="en-US" sz="20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chính</a:t>
            </a:r>
            <a:r>
              <a:rPr lang="en-US" sz="20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thức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quả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rèn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		25/6/2020 - 26/6/2020.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Tổng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hợp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file Excel (MSSV,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tự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đánh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giá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chính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thức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quả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): 	21g00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26/6/2020.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46051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II. CÔNG TÁC TỔNG KẾT ĐOÀN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9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3.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Phân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tích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đánh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giá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xếp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loại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54A576-E9D6-4AD2-AEA6-D50BEA5E6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86905"/>
              </p:ext>
            </p:extLst>
          </p:nvPr>
        </p:nvGraphicFramePr>
        <p:xfrm>
          <a:off x="201397" y="2970977"/>
          <a:ext cx="11750905" cy="316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089">
                  <a:extLst>
                    <a:ext uri="{9D8B030D-6E8A-4147-A177-3AD203B41FA5}">
                      <a16:colId xmlns:a16="http://schemas.microsoft.com/office/drawing/2014/main" val="1089037674"/>
                    </a:ext>
                  </a:extLst>
                </a:gridCol>
                <a:gridCol w="1464020">
                  <a:extLst>
                    <a:ext uri="{9D8B030D-6E8A-4147-A177-3AD203B41FA5}">
                      <a16:colId xmlns:a16="http://schemas.microsoft.com/office/drawing/2014/main" val="149225144"/>
                    </a:ext>
                  </a:extLst>
                </a:gridCol>
                <a:gridCol w="3223556">
                  <a:extLst>
                    <a:ext uri="{9D8B030D-6E8A-4147-A177-3AD203B41FA5}">
                      <a16:colId xmlns:a16="http://schemas.microsoft.com/office/drawing/2014/main" val="2626878656"/>
                    </a:ext>
                  </a:extLst>
                </a:gridCol>
                <a:gridCol w="1846556">
                  <a:extLst>
                    <a:ext uri="{9D8B030D-6E8A-4147-A177-3AD203B41FA5}">
                      <a16:colId xmlns:a16="http://schemas.microsoft.com/office/drawing/2014/main" val="3962536298"/>
                    </a:ext>
                  </a:extLst>
                </a:gridCol>
                <a:gridCol w="4364684">
                  <a:extLst>
                    <a:ext uri="{9D8B030D-6E8A-4147-A177-3AD203B41FA5}">
                      <a16:colId xmlns:a16="http://schemas.microsoft.com/office/drawing/2014/main" val="3951342448"/>
                    </a:ext>
                  </a:extLst>
                </a:gridCol>
              </a:tblGrid>
              <a:tr h="94151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TT</a:t>
                      </a:r>
                      <a:endParaRPr lang="en-US" sz="24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Mức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độ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chương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trình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rèn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luyện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endParaRPr lang="en-US" sz="24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Điểm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hoạt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động</a:t>
                      </a:r>
                      <a:endParaRPr lang="en-US" sz="24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Kết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quả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phân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tích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chất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lượng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endParaRPr lang="en-US" sz="24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72304"/>
                  </a:ext>
                </a:extLst>
              </a:tr>
              <a:tr h="452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Điểm</a:t>
                      </a:r>
                      <a:endParaRPr lang="en-US" sz="24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Mức</a:t>
                      </a:r>
                      <a:r>
                        <a:rPr lang="en-US" sz="24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độ</a:t>
                      </a:r>
                      <a:endParaRPr lang="en-US" sz="24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72687"/>
                  </a:ext>
                </a:extLst>
              </a:tr>
              <a:tr h="4801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1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90 – 100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xuất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sắc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90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trở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lên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xuất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sắc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nhiệm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vụ</a:t>
                      </a:r>
                      <a:endParaRPr lang="en-US" sz="2000" b="1" dirty="0">
                        <a:solidFill>
                          <a:srgbClr val="E60000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328580"/>
                  </a:ext>
                </a:extLst>
              </a:tr>
              <a:tr h="464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2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70 – 89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tốt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70 - 89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tốt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nhiệm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vụ</a:t>
                      </a:r>
                      <a:endParaRPr lang="en-US" sz="2000" b="1" dirty="0">
                        <a:solidFill>
                          <a:srgbClr val="E60000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40653"/>
                  </a:ext>
                </a:extLst>
              </a:tr>
              <a:tr h="449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3</a:t>
                      </a:r>
                      <a:endParaRPr lang="en-US" sz="200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50 – 69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50 - 69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nhiệm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vụ</a:t>
                      </a:r>
                      <a:endParaRPr lang="en-US" sz="2000" b="1" dirty="0">
                        <a:solidFill>
                          <a:srgbClr val="E60000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351029"/>
                  </a:ext>
                </a:extLst>
              </a:tr>
              <a:tr h="376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4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50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không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1D58"/>
                          </a:solidFill>
                          <a:effectLst/>
                          <a:latin typeface="UTM Alter Gothic" panose="02040603050506020204" pitchFamily="18" charset="0"/>
                        </a:rPr>
                        <a:t> 50</a:t>
                      </a:r>
                      <a:endParaRPr lang="en-US" sz="2000" dirty="0">
                        <a:solidFill>
                          <a:srgbClr val="001D58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Đoàn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viên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không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hoàn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thành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nhiệm</a:t>
                      </a:r>
                      <a:r>
                        <a:rPr lang="en-US" sz="2000" b="1" dirty="0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E60000"/>
                          </a:solidFill>
                          <a:effectLst/>
                          <a:latin typeface="UTM Alter Gothic" panose="02040603050506020204" pitchFamily="18" charset="0"/>
                        </a:rPr>
                        <a:t>vụ</a:t>
                      </a:r>
                      <a:endParaRPr lang="en-US" sz="2000" b="1" dirty="0">
                        <a:solidFill>
                          <a:srgbClr val="E60000"/>
                        </a:solidFill>
                        <a:effectLst/>
                        <a:latin typeface="UTM Alter Gothic" panose="02040603050506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37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73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II. CÔNG TÁC TỔNG KẾT ĐOÀN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14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3.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Phân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tích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đánh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giá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xếp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loại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Chốt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hoạt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động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(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HK1 + HK2):			24/6/2020.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Tổng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hợp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file Excel (MSSV,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rèn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luyện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ĐV,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hoạt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động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quả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): 	21g00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26/6/2020.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97588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II. CÔNG TÁC TỔNG KẾT ĐOÀN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437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3.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Đánh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giá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xếp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loại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Thực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hiện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trực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tuyến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tại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Chuyên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trang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công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tác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Hội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 	</a:t>
            </a:r>
            <a:r>
              <a:rPr lang="en-US" sz="2800" b="1" dirty="0">
                <a:solidFill>
                  <a:srgbClr val="E60000"/>
                </a:solidFill>
                <a:latin typeface="UTM Alter Gothic" panose="02040603050506020204" pitchFamily="18" charset="0"/>
              </a:rPr>
              <a:t>baocao.doancntt.info</a:t>
            </a:r>
            <a:endParaRPr lang="en-US" sz="2000" b="1" dirty="0">
              <a:solidFill>
                <a:srgbClr val="E60000"/>
              </a:solidFill>
              <a:latin typeface="UTM Alter Gothic" panose="02040603050506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Nội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dung 02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bảng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trực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tuyến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	+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xây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dựng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“3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nắm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- 3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biết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- 3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làm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”:	XEM THÔNG BÁO SỐ 23 (10/6/2020 - 20/6/2020)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	+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tổng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			XEM MỤC 3 TRONG THÔNG BÁO SỐ 22 (27/6/2020 - 29/6/2020)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Ban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Chấp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hành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phụ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trách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tiến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hành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chấm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chính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thức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quả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xây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dựng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“3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nắm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biết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làm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”: 	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21/6/2020.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Ban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Chấp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hành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khoa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công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bố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quả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xây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dựng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Chi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“3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nắm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biết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3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làm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” qua Email: 	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22/6/2020.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Ban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Chấp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hành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khoa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tiến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hành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thống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nhất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thông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báo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kết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quả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chính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thức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 		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01/7/2020.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1D58"/>
              </a:solidFill>
              <a:latin typeface="UTM Alter Gothic" panose="0204060305050602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7946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II. CÔNG TÁC TỔNG KẾT ĐOÀN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244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54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Thời gian ghi nhận các hoạt động,</a:t>
            </a:r>
            <a:r>
              <a:rPr lang="en-US" sz="54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vi-VN" sz="54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thành tích:</a:t>
            </a:r>
            <a:endParaRPr lang="en-US" sz="5400" b="1" dirty="0">
              <a:solidFill>
                <a:srgbClr val="001D58"/>
              </a:solidFill>
              <a:latin typeface="UTM Alter Gothic" panose="02040603050506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vi-VN" sz="54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Từ ngày 16/4/2019 đến hết ngày 15/6/2020.</a:t>
            </a:r>
            <a:endParaRPr lang="en-US" sz="5400" dirty="0">
              <a:solidFill>
                <a:srgbClr val="001D58"/>
              </a:solidFill>
              <a:latin typeface="UTM Alter Gothic" panose="0204060305050602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65982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22D70-E346-4E6C-B756-AD964D835F0E}"/>
              </a:ext>
            </a:extLst>
          </p:cNvPr>
          <p:cNvGrpSpPr/>
          <p:nvPr/>
        </p:nvGrpSpPr>
        <p:grpSpPr>
          <a:xfrm>
            <a:off x="230820" y="216667"/>
            <a:ext cx="3835154" cy="1477227"/>
            <a:chOff x="479394" y="332079"/>
            <a:chExt cx="3835154" cy="1477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D8F6D2-E49E-4931-942C-C83F245172A9}"/>
                </a:ext>
              </a:extLst>
            </p:cNvPr>
            <p:cNvGrpSpPr/>
            <p:nvPr/>
          </p:nvGrpSpPr>
          <p:grpSpPr>
            <a:xfrm>
              <a:off x="1238087" y="332079"/>
              <a:ext cx="2317768" cy="830896"/>
              <a:chOff x="212368" y="669741"/>
              <a:chExt cx="3241045" cy="1161881"/>
            </a:xfrm>
          </p:grpSpPr>
          <p:pic>
            <p:nvPicPr>
              <p:cNvPr id="5" name="Picture 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E0800B3-7E26-4197-90C6-6966410E4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8" y="669741"/>
                <a:ext cx="1054521" cy="1161881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3C92EEE3-F20D-4E5F-9688-7D3F1F027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637" y="669741"/>
                <a:ext cx="1048514" cy="111874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250FEFC0-CB6A-4657-8707-857A5E88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899" y="669741"/>
                <a:ext cx="1048514" cy="104851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DFAB-7243-49A8-A404-6F4F2B500FA6}"/>
                </a:ext>
              </a:extLst>
            </p:cNvPr>
            <p:cNvSpPr txBox="1"/>
            <p:nvPr/>
          </p:nvSpPr>
          <p:spPr>
            <a:xfrm>
              <a:off x="479394" y="1162975"/>
              <a:ext cx="3835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ĐOÀN - HỘI</a:t>
              </a:r>
            </a:p>
            <a:p>
              <a:pPr algn="ctr"/>
              <a:r>
                <a:rPr lang="en-US" b="1" dirty="0">
                  <a:solidFill>
                    <a:srgbClr val="001D58"/>
                  </a:solidFill>
                  <a:latin typeface="UTM Avo" panose="02040603050506020204" pitchFamily="18" charset="0"/>
                </a:rPr>
                <a:t>KHOA CÔNG NGHỆ THÔNG TIN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C2AD25-D351-4B76-BD97-90641CDB13BC}"/>
              </a:ext>
            </a:extLst>
          </p:cNvPr>
          <p:cNvSpPr txBox="1"/>
          <p:nvPr/>
        </p:nvSpPr>
        <p:spPr>
          <a:xfrm>
            <a:off x="4735892" y="83505"/>
            <a:ext cx="716314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HỘI NGHỊ GIAO BAN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E60000"/>
                </a:solidFill>
                <a:latin typeface="iCiel Panton Black" panose="00000A00000000000000" pitchFamily="50" charset="0"/>
              </a:rPr>
              <a:t>BAN CHẤP HÀNH CHI ĐOÀN - CHI HỘI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B4622-CF8E-45F2-8104-E324623A8339}"/>
              </a:ext>
            </a:extLst>
          </p:cNvPr>
          <p:cNvSpPr/>
          <p:nvPr/>
        </p:nvSpPr>
        <p:spPr>
          <a:xfrm>
            <a:off x="-1" y="1880328"/>
            <a:ext cx="12192001" cy="60277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A5376-395A-4ADB-AF3A-95D3F4DD3AEA}"/>
              </a:ext>
            </a:extLst>
          </p:cNvPr>
          <p:cNvSpPr/>
          <p:nvPr/>
        </p:nvSpPr>
        <p:spPr>
          <a:xfrm>
            <a:off x="4326212" y="0"/>
            <a:ext cx="59357" cy="1940605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F96A1-72DC-4097-A8A3-95BB0DF14D07}"/>
              </a:ext>
            </a:extLst>
          </p:cNvPr>
          <p:cNvSpPr txBox="1"/>
          <p:nvPr/>
        </p:nvSpPr>
        <p:spPr>
          <a:xfrm>
            <a:off x="148134" y="2064705"/>
            <a:ext cx="120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III. BÌNH CHỌN DANH HIỆU “ĐOÀN VIÊN </a:t>
            </a:r>
            <a:r>
              <a:rPr lang="vi-VN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Ư</a:t>
            </a:r>
            <a:r>
              <a:rPr lang="en-US" sz="2000" b="1" dirty="0">
                <a:solidFill>
                  <a:srgbClr val="001D58"/>
                </a:solidFill>
                <a:latin typeface="iCiel Panton Black" panose="00000A00000000000000" pitchFamily="50" charset="0"/>
              </a:rPr>
              <a:t>U TÚ” ĐỢT 2, NĂM HỌC 2019 - 2020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85B5B-89E6-411E-800B-62CAB59345A6}"/>
              </a:ext>
            </a:extLst>
          </p:cNvPr>
          <p:cNvSpPr txBox="1"/>
          <p:nvPr/>
        </p:nvSpPr>
        <p:spPr>
          <a:xfrm>
            <a:off x="239698" y="2403770"/>
            <a:ext cx="11961179" cy="373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1.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Tiêu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chuẩn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chung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Đ</a:t>
            </a:r>
            <a:r>
              <a:rPr lang="vi-VN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ợc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xếp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loại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2019 - 2020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là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“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Đoàn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viên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hoàn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thành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xuất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sắc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nhiệm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vụ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”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Không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có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phần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đ</a:t>
            </a:r>
            <a:r>
              <a:rPr lang="vi-VN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ợc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đánh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giá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không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đạt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trong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II,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2018 - 2019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2019 - 2020.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2.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Tiêu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chuẩn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b="1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riêng</a:t>
            </a:r>
            <a:r>
              <a:rPr lang="en-US" sz="2000" b="1" dirty="0">
                <a:solidFill>
                  <a:srgbClr val="001D58"/>
                </a:solidFill>
                <a:latin typeface="UTM Alter Gothic" panose="02040603050506020204" pitchFamily="18" charset="0"/>
              </a:rPr>
              <a:t>: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Chọn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01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trong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02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mảng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để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đăng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ký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chọn</a:t>
            </a:r>
            <a:endParaRPr lang="en-US" sz="2000" dirty="0">
              <a:solidFill>
                <a:srgbClr val="001D58"/>
              </a:solidFill>
              <a:latin typeface="UTM Alter Gothic" panose="02040603050506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	a)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Mảng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“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tập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nghiên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cứu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khoa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”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một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trong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các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tiêu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chí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sau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2018 - 2019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2019 - 2020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từ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3.6/4.0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trở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lên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 -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2018 - 2019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và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điểm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trung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bình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kỳ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I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2019 - 2020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từ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3.2/4.0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trở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lên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.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Đồng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thời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có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giấy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khen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về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hoạt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động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thuật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,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nghiên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cứu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khoa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học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từ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cấp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Tr</a:t>
            </a:r>
            <a:r>
              <a:rPr lang="vi-VN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ư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ờng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trở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E60000"/>
                </a:solidFill>
                <a:latin typeface="UTM Alter Gothic" panose="02040603050506020204" pitchFamily="18" charset="0"/>
              </a:rPr>
              <a:t>lên</a:t>
            </a:r>
            <a:r>
              <a:rPr lang="en-US" sz="2000" dirty="0">
                <a:solidFill>
                  <a:srgbClr val="E60000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trong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giai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đoạn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4/2019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đến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</a:t>
            </a:r>
            <a:r>
              <a:rPr lang="en-US" sz="2000" dirty="0" err="1">
                <a:solidFill>
                  <a:srgbClr val="001D58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dirty="0">
                <a:solidFill>
                  <a:srgbClr val="001D58"/>
                </a:solidFill>
                <a:latin typeface="UTM Alter Gothic" panose="02040603050506020204" pitchFamily="18" charset="0"/>
              </a:rPr>
              <a:t> 6/2020.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EBB7B-B197-42F0-AEBF-149BED64E043}"/>
              </a:ext>
            </a:extLst>
          </p:cNvPr>
          <p:cNvSpPr/>
          <p:nvPr/>
        </p:nvSpPr>
        <p:spPr>
          <a:xfrm>
            <a:off x="0" y="6357799"/>
            <a:ext cx="12192001" cy="500202"/>
          </a:xfrm>
          <a:prstGeom prst="rect">
            <a:avLst/>
          </a:prstGeom>
          <a:solidFill>
            <a:srgbClr val="001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0F4AA-BABB-45B3-B6F2-FFE487DA7021}"/>
              </a:ext>
            </a:extLst>
          </p:cNvPr>
          <p:cNvSpPr txBox="1"/>
          <p:nvPr/>
        </p:nvSpPr>
        <p:spPr>
          <a:xfrm>
            <a:off x="8194090" y="6419945"/>
            <a:ext cx="385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07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tháng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5 </a:t>
            </a:r>
            <a:r>
              <a:rPr lang="en-US" sz="2000" b="1" dirty="0" err="1">
                <a:solidFill>
                  <a:schemeClr val="bg1"/>
                </a:solidFill>
                <a:latin typeface="UTM Alter Gothic" panose="02040603050506020204" pitchFamily="18" charset="0"/>
              </a:rPr>
              <a:t>năm</a:t>
            </a:r>
            <a:r>
              <a:rPr lang="en-US" sz="2000" b="1" dirty="0">
                <a:solidFill>
                  <a:schemeClr val="bg1"/>
                </a:solidFill>
                <a:latin typeface="UTM Alter Gothic" panose="02040603050506020204" pitchFamily="18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4597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1548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iCiel Panton Black</vt:lpstr>
      <vt:lpstr>UTM Alter Gothic</vt:lpstr>
      <vt:lpstr>UTM Avo</vt:lpstr>
      <vt:lpstr>UTM Neutra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TUAN HAO</dc:creator>
  <cp:lastModifiedBy>VO TUAN HAO</cp:lastModifiedBy>
  <cp:revision>17</cp:revision>
  <dcterms:created xsi:type="dcterms:W3CDTF">2020-05-07T07:06:22Z</dcterms:created>
  <dcterms:modified xsi:type="dcterms:W3CDTF">2020-05-07T14:09:20Z</dcterms:modified>
</cp:coreProperties>
</file>