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4"/>
  </p:sldMasterIdLst>
  <p:notesMasterIdLst>
    <p:notesMasterId r:id="rId33"/>
  </p:notesMasterIdLst>
  <p:sldIdLst>
    <p:sldId id="256" r:id="rId5"/>
    <p:sldId id="257" r:id="rId6"/>
    <p:sldId id="258" r:id="rId7"/>
    <p:sldId id="267" r:id="rId8"/>
    <p:sldId id="268" r:id="rId9"/>
    <p:sldId id="260" r:id="rId10"/>
    <p:sldId id="282" r:id="rId11"/>
    <p:sldId id="270" r:id="rId12"/>
    <p:sldId id="271" r:id="rId13"/>
    <p:sldId id="289" r:id="rId14"/>
    <p:sldId id="276" r:id="rId15"/>
    <p:sldId id="290" r:id="rId16"/>
    <p:sldId id="261" r:id="rId17"/>
    <p:sldId id="265" r:id="rId18"/>
    <p:sldId id="266" r:id="rId19"/>
    <p:sldId id="263" r:id="rId20"/>
    <p:sldId id="277" r:id="rId21"/>
    <p:sldId id="286" r:id="rId22"/>
    <p:sldId id="262" r:id="rId23"/>
    <p:sldId id="279" r:id="rId24"/>
    <p:sldId id="292" r:id="rId25"/>
    <p:sldId id="287" r:id="rId26"/>
    <p:sldId id="288" r:id="rId27"/>
    <p:sldId id="272" r:id="rId28"/>
    <p:sldId id="278"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182566E7-1185-4DBC-A7EE-31057F44D8D7}">
          <p14:sldIdLst>
            <p14:sldId id="256"/>
            <p14:sldId id="257"/>
            <p14:sldId id="258"/>
            <p14:sldId id="267"/>
            <p14:sldId id="268"/>
            <p14:sldId id="260"/>
            <p14:sldId id="282"/>
            <p14:sldId id="270"/>
            <p14:sldId id="271"/>
            <p14:sldId id="289"/>
            <p14:sldId id="276"/>
            <p14:sldId id="290"/>
            <p14:sldId id="261"/>
            <p14:sldId id="265"/>
            <p14:sldId id="266"/>
            <p14:sldId id="263"/>
            <p14:sldId id="277"/>
            <p14:sldId id="286"/>
            <p14:sldId id="262"/>
            <p14:sldId id="279"/>
            <p14:sldId id="292"/>
            <p14:sldId id="287"/>
            <p14:sldId id="288"/>
            <p14:sldId id="272"/>
            <p14:sldId id="278"/>
            <p14:sldId id="283"/>
            <p14:sldId id="284"/>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ê Trương Hoàng Phúc" initials="LTHP" lastIdx="2" clrIdx="0">
    <p:extLst>
      <p:ext uri="{19B8F6BF-5375-455C-9EA6-DF929625EA0E}">
        <p15:presenceInfo xmlns:p15="http://schemas.microsoft.com/office/powerpoint/2012/main" userId="S::18521253@ms.uit.edu.vn::d2ded98f-a397-41b0-b379-d68a127d6eb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87836" autoAdjust="0"/>
  </p:normalViewPr>
  <p:slideViewPr>
    <p:cSldViewPr snapToGrid="0">
      <p:cViewPr varScale="1">
        <p:scale>
          <a:sx n="100" d="100"/>
          <a:sy n="100" d="100"/>
        </p:scale>
        <p:origin x="91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584D5-7A46-449E-9D3F-0467351F82BC}" type="doc">
      <dgm:prSet loTypeId="urn:microsoft.com/office/officeart/2005/8/layout/vList2" loCatId="list" qsTypeId="urn:microsoft.com/office/officeart/2005/8/quickstyle/simple3" qsCatId="simple" csTypeId="urn:microsoft.com/office/officeart/2005/8/colors/accent1_3" csCatId="accent1" phldr="1"/>
      <dgm:spPr/>
      <dgm:t>
        <a:bodyPr/>
        <a:lstStyle/>
        <a:p>
          <a:endParaRPr lang="vi-VN"/>
        </a:p>
      </dgm:t>
    </dgm:pt>
    <dgm:pt modelId="{91EE77EE-8DE9-40B2-B013-10802ECDD893}">
      <dgm:prSet phldrT="[Văn bản]"/>
      <dgm:spPr/>
      <dgm:t>
        <a:bodyPr/>
        <a:lstStyle/>
        <a:p>
          <a:pPr>
            <a:buFont typeface="+mj-lt"/>
            <a:buAutoNum type="arabicPeriod"/>
          </a:pPr>
          <a:r>
            <a:rPr lang="en-VN">
              <a:latin typeface="Times New Roman" panose="02020603050405020304" pitchFamily="18" charset="0"/>
              <a:cs typeface="Times New Roman" panose="02020603050405020304" pitchFamily="18" charset="0"/>
            </a:rPr>
            <a:t>Các mô hình </a:t>
          </a:r>
          <a:r>
            <a:rPr lang="vi-VN">
              <a:latin typeface="Times New Roman" panose="02020603050405020304" pitchFamily="18" charset="0"/>
              <a:cs typeface="Times New Roman" panose="02020603050405020304" pitchFamily="18" charset="0"/>
            </a:rPr>
            <a:t>R</a:t>
          </a:r>
          <a:r>
            <a:rPr lang="en-VN">
              <a:latin typeface="Times New Roman" panose="02020603050405020304" pitchFamily="18" charset="0"/>
              <a:cs typeface="Times New Roman" panose="02020603050405020304" pitchFamily="18" charset="0"/>
            </a:rPr>
            <a:t>epVGG là các mạng lưới tích chập (convnet) nhanh đơn giản và thiết thực do đó nó phù hợp với tốc độ tối đa trong GPU, phần cứng chuyên dụng mà ít quan tâm đến số lượng tham số</a:t>
          </a:r>
          <a:r>
            <a:rPr lang="en-US">
              <a:latin typeface="Times New Roman" panose="02020603050405020304" pitchFamily="18" charset="0"/>
              <a:cs typeface="Times New Roman" panose="02020603050405020304" pitchFamily="18" charset="0"/>
            </a:rPr>
            <a:t>.</a:t>
          </a:r>
          <a:endParaRPr lang="vi-VN"/>
        </a:p>
      </dgm:t>
    </dgm:pt>
    <dgm:pt modelId="{2A3EFEEA-5B59-49B0-93C2-0BAE614AFA4D}" type="parTrans" cxnId="{7202BA74-EB19-41A0-BE36-179085E3FE63}">
      <dgm:prSet/>
      <dgm:spPr/>
      <dgm:t>
        <a:bodyPr/>
        <a:lstStyle/>
        <a:p>
          <a:endParaRPr lang="vi-VN"/>
        </a:p>
      </dgm:t>
    </dgm:pt>
    <dgm:pt modelId="{7E66CF82-FC4B-40AE-BF74-86DAB7555A67}" type="sibTrans" cxnId="{7202BA74-EB19-41A0-BE36-179085E3FE63}">
      <dgm:prSet/>
      <dgm:spPr/>
      <dgm:t>
        <a:bodyPr/>
        <a:lstStyle/>
        <a:p>
          <a:endParaRPr lang="vi-VN"/>
        </a:p>
      </dgm:t>
    </dgm:pt>
    <dgm:pt modelId="{6023CFA6-8D44-42AB-B39A-CC52D3F1C907}">
      <dgm:prSet phldrT="[Văn bản]"/>
      <dgm:spPr/>
      <dgm:t>
        <a:bodyPr/>
        <a:lstStyle/>
        <a:p>
          <a:pPr>
            <a:buFont typeface="+mj-lt"/>
            <a:buNone/>
          </a:pPr>
          <a:r>
            <a:rPr lang="en-VN">
              <a:latin typeface="Times New Roman" panose="02020603050405020304" pitchFamily="18" charset="0"/>
              <a:cs typeface="Times New Roman" panose="02020603050405020304" pitchFamily="18" charset="0"/>
            </a:rPr>
            <a:t>RepVGG ít tham số hơn Resnet nhưng có thể ít được ưa chuộng hơn so với những mô hình di động như MobileNet</a:t>
          </a:r>
          <a:r>
            <a:rPr lang="vi-VN">
              <a:latin typeface="Times New Roman" panose="02020603050405020304" pitchFamily="18" charset="0"/>
              <a:cs typeface="Times New Roman" panose="02020603050405020304" pitchFamily="18" charset="0"/>
            </a:rPr>
            <a:t> </a:t>
          </a:r>
          <a:r>
            <a:rPr lang="en-VN">
              <a:latin typeface="Times New Roman" panose="02020603050405020304" pitchFamily="18" charset="0"/>
              <a:cs typeface="Times New Roman" panose="02020603050405020304" pitchFamily="18" charset="0"/>
            </a:rPr>
            <a:t>và ShuffleNet trên các thiết bị tiêu thụ ít điện</a:t>
          </a:r>
          <a:r>
            <a:rPr lang="vi-VN">
              <a:latin typeface="Times New Roman" panose="02020603050405020304" pitchFamily="18" charset="0"/>
              <a:cs typeface="Times New Roman" panose="02020603050405020304" pitchFamily="18" charset="0"/>
            </a:rPr>
            <a:t>.</a:t>
          </a:r>
          <a:endParaRPr lang="vi-VN"/>
        </a:p>
      </dgm:t>
    </dgm:pt>
    <dgm:pt modelId="{652C6ACB-48FB-4B53-BB7D-45CA4B9BEFDF}" type="parTrans" cxnId="{3C8A0D67-F74B-4F79-A127-B2D260C942AE}">
      <dgm:prSet/>
      <dgm:spPr/>
      <dgm:t>
        <a:bodyPr/>
        <a:lstStyle/>
        <a:p>
          <a:endParaRPr lang="vi-VN"/>
        </a:p>
      </dgm:t>
    </dgm:pt>
    <dgm:pt modelId="{038278D2-337F-47F8-B455-A4AA46C37FA2}" type="sibTrans" cxnId="{3C8A0D67-F74B-4F79-A127-B2D260C942AE}">
      <dgm:prSet/>
      <dgm:spPr/>
      <dgm:t>
        <a:bodyPr/>
        <a:lstStyle/>
        <a:p>
          <a:endParaRPr lang="vi-VN"/>
        </a:p>
      </dgm:t>
    </dgm:pt>
    <dgm:pt modelId="{46DE9406-FF87-4474-B44F-4DAAAD9AE81E}">
      <dgm:prSet phldrT="[Văn bản]"/>
      <dgm:spPr/>
      <dgm:t>
        <a:bodyPr/>
        <a:lstStyle/>
        <a:p>
          <a:pPr>
            <a:buFont typeface="+mj-lt"/>
            <a:buAutoNum type="arabicPeriod"/>
          </a:pPr>
          <a:r>
            <a:rPr lang="en-VN">
              <a:latin typeface="Times New Roman" panose="02020603050405020304" pitchFamily="18" charset="0"/>
              <a:cs typeface="Times New Roman" panose="02020603050405020304" pitchFamily="18" charset="0"/>
            </a:rPr>
            <a:t>Kiến trúc </a:t>
          </a:r>
          <a:r>
            <a:rPr lang="vi-VN">
              <a:latin typeface="Times New Roman" panose="02020603050405020304" pitchFamily="18" charset="0"/>
              <a:cs typeface="Times New Roman" panose="02020603050405020304" pitchFamily="18" charset="0"/>
            </a:rPr>
            <a:t>RepVGG tốt hơn Resnet ở chỗ nó chia làm 2 model mạng, model training đa nhánh có độ chính xác ngang với Resnet và tốc độ xử lý cũng nhỉnh hơn.</a:t>
          </a:r>
          <a:endParaRPr lang="vi-VN"/>
        </a:p>
      </dgm:t>
    </dgm:pt>
    <dgm:pt modelId="{F8651559-7C18-40AF-AA68-05D2C009F43A}" type="parTrans" cxnId="{D94FCFF8-3AEE-4F02-8394-BF8AA8A8E6F1}">
      <dgm:prSet/>
      <dgm:spPr/>
      <dgm:t>
        <a:bodyPr/>
        <a:lstStyle/>
        <a:p>
          <a:endParaRPr lang="vi-VN"/>
        </a:p>
      </dgm:t>
    </dgm:pt>
    <dgm:pt modelId="{6582D515-6306-4083-AD04-9132B8C89B2C}" type="sibTrans" cxnId="{D94FCFF8-3AEE-4F02-8394-BF8AA8A8E6F1}">
      <dgm:prSet/>
      <dgm:spPr/>
      <dgm:t>
        <a:bodyPr/>
        <a:lstStyle/>
        <a:p>
          <a:endParaRPr lang="vi-VN"/>
        </a:p>
      </dgm:t>
    </dgm:pt>
    <dgm:pt modelId="{727F4238-5028-4B8F-A377-B6BE17922B41}">
      <dgm:prSet phldrT="[Văn bản]"/>
      <dgm:spPr/>
      <dgm:t>
        <a:bodyPr/>
        <a:lstStyle/>
        <a:p>
          <a:pPr>
            <a:buFont typeface="+mj-lt"/>
            <a:buAutoNum type="arabicPeriod"/>
          </a:pPr>
          <a:r>
            <a:rPr lang="en-VN">
              <a:latin typeface="Times New Roman" panose="02020603050405020304" pitchFamily="18" charset="0"/>
              <a:cs typeface="Times New Roman" panose="02020603050405020304" pitchFamily="18" charset="0"/>
            </a:rPr>
            <a:t>RepVGG có sự cân bằng cao giữa tốc độ và độ chính xác so với các mô hình hiện đại nhất</a:t>
          </a:r>
          <a:r>
            <a:rPr lang="vi-VN">
              <a:latin typeface="Times New Roman" panose="02020603050405020304" pitchFamily="18" charset="0"/>
              <a:cs typeface="Times New Roman" panose="02020603050405020304" pitchFamily="18" charset="0"/>
            </a:rPr>
            <a:t>.</a:t>
          </a:r>
          <a:endParaRPr lang="vi-VN"/>
        </a:p>
      </dgm:t>
    </dgm:pt>
    <dgm:pt modelId="{B8B85C0F-DC40-498C-AFE6-BC380E5CF67E}" type="parTrans" cxnId="{62C0D893-BBAF-4DAF-9754-0E990D62CBE9}">
      <dgm:prSet/>
      <dgm:spPr/>
      <dgm:t>
        <a:bodyPr/>
        <a:lstStyle/>
        <a:p>
          <a:endParaRPr lang="vi-VN"/>
        </a:p>
      </dgm:t>
    </dgm:pt>
    <dgm:pt modelId="{66C5EBE9-8F85-4ADA-80D3-2132F432410D}" type="sibTrans" cxnId="{62C0D893-BBAF-4DAF-9754-0E990D62CBE9}">
      <dgm:prSet/>
      <dgm:spPr/>
      <dgm:t>
        <a:bodyPr/>
        <a:lstStyle/>
        <a:p>
          <a:endParaRPr lang="vi-VN"/>
        </a:p>
      </dgm:t>
    </dgm:pt>
    <dgm:pt modelId="{4BBB1E2B-56CF-41F3-A4C1-95ED168FD53F}" type="pres">
      <dgm:prSet presAssocID="{ADA584D5-7A46-449E-9D3F-0467351F82BC}" presName="linear" presStyleCnt="0">
        <dgm:presLayoutVars>
          <dgm:animLvl val="lvl"/>
          <dgm:resizeHandles val="exact"/>
        </dgm:presLayoutVars>
      </dgm:prSet>
      <dgm:spPr/>
    </dgm:pt>
    <dgm:pt modelId="{EEE95DCB-1198-4E78-9AE2-0721AF18FBB1}" type="pres">
      <dgm:prSet presAssocID="{91EE77EE-8DE9-40B2-B013-10802ECDD893}" presName="parentText" presStyleLbl="node1" presStyleIdx="0" presStyleCnt="4">
        <dgm:presLayoutVars>
          <dgm:chMax val="0"/>
          <dgm:bulletEnabled val="1"/>
        </dgm:presLayoutVars>
      </dgm:prSet>
      <dgm:spPr/>
    </dgm:pt>
    <dgm:pt modelId="{6ECC2B64-C51A-48CB-BCA0-FAA17CC868CA}" type="pres">
      <dgm:prSet presAssocID="{7E66CF82-FC4B-40AE-BF74-86DAB7555A67}" presName="spacer" presStyleCnt="0"/>
      <dgm:spPr/>
    </dgm:pt>
    <dgm:pt modelId="{E0495454-4D75-4DBA-A757-7F0EC36383C4}" type="pres">
      <dgm:prSet presAssocID="{6023CFA6-8D44-42AB-B39A-CC52D3F1C907}" presName="parentText" presStyleLbl="node1" presStyleIdx="1" presStyleCnt="4">
        <dgm:presLayoutVars>
          <dgm:chMax val="0"/>
          <dgm:bulletEnabled val="1"/>
        </dgm:presLayoutVars>
      </dgm:prSet>
      <dgm:spPr/>
    </dgm:pt>
    <dgm:pt modelId="{FDB7A386-AC6C-4CD2-A670-3BB270E3ADC1}" type="pres">
      <dgm:prSet presAssocID="{038278D2-337F-47F8-B455-A4AA46C37FA2}" presName="spacer" presStyleCnt="0"/>
      <dgm:spPr/>
    </dgm:pt>
    <dgm:pt modelId="{D0BFC51E-7B46-4215-AFC3-781AFB260147}" type="pres">
      <dgm:prSet presAssocID="{46DE9406-FF87-4474-B44F-4DAAAD9AE81E}" presName="parentText" presStyleLbl="node1" presStyleIdx="2" presStyleCnt="4">
        <dgm:presLayoutVars>
          <dgm:chMax val="0"/>
          <dgm:bulletEnabled val="1"/>
        </dgm:presLayoutVars>
      </dgm:prSet>
      <dgm:spPr/>
    </dgm:pt>
    <dgm:pt modelId="{E78E089B-6467-469E-A2A8-476F975FB827}" type="pres">
      <dgm:prSet presAssocID="{6582D515-6306-4083-AD04-9132B8C89B2C}" presName="spacer" presStyleCnt="0"/>
      <dgm:spPr/>
    </dgm:pt>
    <dgm:pt modelId="{3F3AFE4C-1F52-4B65-B2F1-F5AD047DE8B3}" type="pres">
      <dgm:prSet presAssocID="{727F4238-5028-4B8F-A377-B6BE17922B41}" presName="parentText" presStyleLbl="node1" presStyleIdx="3" presStyleCnt="4">
        <dgm:presLayoutVars>
          <dgm:chMax val="0"/>
          <dgm:bulletEnabled val="1"/>
        </dgm:presLayoutVars>
      </dgm:prSet>
      <dgm:spPr/>
    </dgm:pt>
  </dgm:ptLst>
  <dgm:cxnLst>
    <dgm:cxn modelId="{C805F12E-0084-4FD1-A74D-857B701CC2B2}" type="presOf" srcId="{91EE77EE-8DE9-40B2-B013-10802ECDD893}" destId="{EEE95DCB-1198-4E78-9AE2-0721AF18FBB1}" srcOrd="0" destOrd="0" presId="urn:microsoft.com/office/officeart/2005/8/layout/vList2"/>
    <dgm:cxn modelId="{3C8A0D67-F74B-4F79-A127-B2D260C942AE}" srcId="{ADA584D5-7A46-449E-9D3F-0467351F82BC}" destId="{6023CFA6-8D44-42AB-B39A-CC52D3F1C907}" srcOrd="1" destOrd="0" parTransId="{652C6ACB-48FB-4B53-BB7D-45CA4B9BEFDF}" sibTransId="{038278D2-337F-47F8-B455-A4AA46C37FA2}"/>
    <dgm:cxn modelId="{CC73134B-FD30-4622-A55E-4C0E46A0F0BB}" type="presOf" srcId="{ADA584D5-7A46-449E-9D3F-0467351F82BC}" destId="{4BBB1E2B-56CF-41F3-A4C1-95ED168FD53F}" srcOrd="0" destOrd="0" presId="urn:microsoft.com/office/officeart/2005/8/layout/vList2"/>
    <dgm:cxn modelId="{7202BA74-EB19-41A0-BE36-179085E3FE63}" srcId="{ADA584D5-7A46-449E-9D3F-0467351F82BC}" destId="{91EE77EE-8DE9-40B2-B013-10802ECDD893}" srcOrd="0" destOrd="0" parTransId="{2A3EFEEA-5B59-49B0-93C2-0BAE614AFA4D}" sibTransId="{7E66CF82-FC4B-40AE-BF74-86DAB7555A67}"/>
    <dgm:cxn modelId="{62C0D893-BBAF-4DAF-9754-0E990D62CBE9}" srcId="{ADA584D5-7A46-449E-9D3F-0467351F82BC}" destId="{727F4238-5028-4B8F-A377-B6BE17922B41}" srcOrd="3" destOrd="0" parTransId="{B8B85C0F-DC40-498C-AFE6-BC380E5CF67E}" sibTransId="{66C5EBE9-8F85-4ADA-80D3-2132F432410D}"/>
    <dgm:cxn modelId="{91FE4ABF-2D78-4952-83DD-7FC13C20BB6E}" type="presOf" srcId="{6023CFA6-8D44-42AB-B39A-CC52D3F1C907}" destId="{E0495454-4D75-4DBA-A757-7F0EC36383C4}" srcOrd="0" destOrd="0" presId="urn:microsoft.com/office/officeart/2005/8/layout/vList2"/>
    <dgm:cxn modelId="{BD7915D8-28C3-4DAE-88A4-FF5513EB0F7F}" type="presOf" srcId="{727F4238-5028-4B8F-A377-B6BE17922B41}" destId="{3F3AFE4C-1F52-4B65-B2F1-F5AD047DE8B3}" srcOrd="0" destOrd="0" presId="urn:microsoft.com/office/officeart/2005/8/layout/vList2"/>
    <dgm:cxn modelId="{51C1D0DD-8134-45E8-9D05-819A9DFBBC97}" type="presOf" srcId="{46DE9406-FF87-4474-B44F-4DAAAD9AE81E}" destId="{D0BFC51E-7B46-4215-AFC3-781AFB260147}" srcOrd="0" destOrd="0" presId="urn:microsoft.com/office/officeart/2005/8/layout/vList2"/>
    <dgm:cxn modelId="{D94FCFF8-3AEE-4F02-8394-BF8AA8A8E6F1}" srcId="{ADA584D5-7A46-449E-9D3F-0467351F82BC}" destId="{46DE9406-FF87-4474-B44F-4DAAAD9AE81E}" srcOrd="2" destOrd="0" parTransId="{F8651559-7C18-40AF-AA68-05D2C009F43A}" sibTransId="{6582D515-6306-4083-AD04-9132B8C89B2C}"/>
    <dgm:cxn modelId="{C73B091E-CAE7-4E92-9C33-E28DA384930C}" type="presParOf" srcId="{4BBB1E2B-56CF-41F3-A4C1-95ED168FD53F}" destId="{EEE95DCB-1198-4E78-9AE2-0721AF18FBB1}" srcOrd="0" destOrd="0" presId="urn:microsoft.com/office/officeart/2005/8/layout/vList2"/>
    <dgm:cxn modelId="{0A0128A2-AC4A-4EF9-AF20-4A687908C261}" type="presParOf" srcId="{4BBB1E2B-56CF-41F3-A4C1-95ED168FD53F}" destId="{6ECC2B64-C51A-48CB-BCA0-FAA17CC868CA}" srcOrd="1" destOrd="0" presId="urn:microsoft.com/office/officeart/2005/8/layout/vList2"/>
    <dgm:cxn modelId="{58FA2678-65FD-4752-A386-C051074FE38A}" type="presParOf" srcId="{4BBB1E2B-56CF-41F3-A4C1-95ED168FD53F}" destId="{E0495454-4D75-4DBA-A757-7F0EC36383C4}" srcOrd="2" destOrd="0" presId="urn:microsoft.com/office/officeart/2005/8/layout/vList2"/>
    <dgm:cxn modelId="{F100BE22-0CE5-4D0E-B8B8-DB804B3B65B3}" type="presParOf" srcId="{4BBB1E2B-56CF-41F3-A4C1-95ED168FD53F}" destId="{FDB7A386-AC6C-4CD2-A670-3BB270E3ADC1}" srcOrd="3" destOrd="0" presId="urn:microsoft.com/office/officeart/2005/8/layout/vList2"/>
    <dgm:cxn modelId="{8D186D5D-40C8-4F20-BBA1-584B027B3D2F}" type="presParOf" srcId="{4BBB1E2B-56CF-41F3-A4C1-95ED168FD53F}" destId="{D0BFC51E-7B46-4215-AFC3-781AFB260147}" srcOrd="4" destOrd="0" presId="urn:microsoft.com/office/officeart/2005/8/layout/vList2"/>
    <dgm:cxn modelId="{512913AB-74F3-4EE6-AA03-A7EB1713540A}" type="presParOf" srcId="{4BBB1E2B-56CF-41F3-A4C1-95ED168FD53F}" destId="{E78E089B-6467-469E-A2A8-476F975FB827}" srcOrd="5" destOrd="0" presId="urn:microsoft.com/office/officeart/2005/8/layout/vList2"/>
    <dgm:cxn modelId="{A37993AF-D6CD-48CC-B598-F19D41DB12CB}" type="presParOf" srcId="{4BBB1E2B-56CF-41F3-A4C1-95ED168FD53F}" destId="{3F3AFE4C-1F52-4B65-B2F1-F5AD047DE8B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B5975CE-DD21-4194-8C49-16E57858851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vi-VN"/>
        </a:p>
      </dgm:t>
    </dgm:pt>
    <dgm:pt modelId="{0135AEF3-A9D3-4985-BB51-07CDD354738C}">
      <dgm:prSet phldrT="[Văn bản]"/>
      <dgm:spPr/>
      <dgm:t>
        <a:bodyPr/>
        <a:lstStyle/>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Áp dụng vào thuật toán SSD vì RepVGG thời gian chạy nhỉnh hơn ResNet nhưng vẫn cho kết quả tương đương.</a:t>
          </a:r>
          <a:endParaRPr lang="vi-VN"/>
        </a:p>
      </dgm:t>
    </dgm:pt>
    <dgm:pt modelId="{F217FD5C-FE42-4FB6-998E-6FDE103D62B3}" type="parTrans" cxnId="{43AAAC30-B459-4147-A13E-9127047D7566}">
      <dgm:prSet/>
      <dgm:spPr/>
      <dgm:t>
        <a:bodyPr/>
        <a:lstStyle/>
        <a:p>
          <a:endParaRPr lang="vi-VN"/>
        </a:p>
      </dgm:t>
    </dgm:pt>
    <dgm:pt modelId="{7EC644E1-A7B6-4946-ABAD-1464338E91CF}" type="sibTrans" cxnId="{43AAAC30-B459-4147-A13E-9127047D7566}">
      <dgm:prSet/>
      <dgm:spPr/>
      <dgm:t>
        <a:bodyPr/>
        <a:lstStyle/>
        <a:p>
          <a:endParaRPr lang="vi-VN"/>
        </a:p>
      </dgm:t>
    </dgm:pt>
    <dgm:pt modelId="{F26010AB-E9DD-4F9D-92CB-252CB524586B}">
      <dgm:prSet phldrT="[Văn bản]"/>
      <dgm:spPr/>
      <dgm:t>
        <a:bodyPr/>
        <a:lstStyle/>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Giúp tăng speed đồng thời giảm chi phí cho SSD.</a:t>
          </a:r>
          <a:endParaRPr lang="vi-VN"/>
        </a:p>
      </dgm:t>
    </dgm:pt>
    <dgm:pt modelId="{9EBBA0AF-8794-46CB-A831-64B954BF26BB}" type="parTrans" cxnId="{303975B2-F335-4C0E-9970-D8576E40C4A7}">
      <dgm:prSet/>
      <dgm:spPr/>
      <dgm:t>
        <a:bodyPr/>
        <a:lstStyle/>
        <a:p>
          <a:endParaRPr lang="vi-VN"/>
        </a:p>
      </dgm:t>
    </dgm:pt>
    <dgm:pt modelId="{A81C4FB2-A9C5-4FA4-A8CA-4C02E21DBE78}" type="sibTrans" cxnId="{303975B2-F335-4C0E-9970-D8576E40C4A7}">
      <dgm:prSet/>
      <dgm:spPr/>
      <dgm:t>
        <a:bodyPr/>
        <a:lstStyle/>
        <a:p>
          <a:endParaRPr lang="vi-VN"/>
        </a:p>
      </dgm:t>
    </dgm:pt>
    <dgm:pt modelId="{F911248A-314C-49D4-90AB-B3C02E4CDF6D}" type="pres">
      <dgm:prSet presAssocID="{DB5975CE-DD21-4194-8C49-16E578588519}" presName="linearFlow" presStyleCnt="0">
        <dgm:presLayoutVars>
          <dgm:dir/>
          <dgm:resizeHandles val="exact"/>
        </dgm:presLayoutVars>
      </dgm:prSet>
      <dgm:spPr/>
    </dgm:pt>
    <dgm:pt modelId="{3F3D1083-98E8-4601-AEB5-1C970EDD9008}" type="pres">
      <dgm:prSet presAssocID="{0135AEF3-A9D3-4985-BB51-07CDD354738C}" presName="composite" presStyleCnt="0"/>
      <dgm:spPr/>
    </dgm:pt>
    <dgm:pt modelId="{D071CC68-6BD7-4159-9746-7800A1CE38DA}" type="pres">
      <dgm:prSet presAssocID="{0135AEF3-A9D3-4985-BB51-07CDD354738C}" presName="imgShp" presStyleLbl="fgImgPlace1" presStyleIdx="0" presStyleCnt="2"/>
      <dgm:spPr/>
    </dgm:pt>
    <dgm:pt modelId="{9D0D6E69-61DD-4498-A258-4C6BD0E4AC58}" type="pres">
      <dgm:prSet presAssocID="{0135AEF3-A9D3-4985-BB51-07CDD354738C}" presName="txShp" presStyleLbl="node1" presStyleIdx="0" presStyleCnt="2">
        <dgm:presLayoutVars>
          <dgm:bulletEnabled val="1"/>
        </dgm:presLayoutVars>
      </dgm:prSet>
      <dgm:spPr/>
    </dgm:pt>
    <dgm:pt modelId="{1F1C2A1E-7641-41BF-82F7-225C2B61B863}" type="pres">
      <dgm:prSet presAssocID="{7EC644E1-A7B6-4946-ABAD-1464338E91CF}" presName="spacing" presStyleCnt="0"/>
      <dgm:spPr/>
    </dgm:pt>
    <dgm:pt modelId="{2CA686BB-0D2E-4E7A-B445-8CAA75537B05}" type="pres">
      <dgm:prSet presAssocID="{F26010AB-E9DD-4F9D-92CB-252CB524586B}" presName="composite" presStyleCnt="0"/>
      <dgm:spPr/>
    </dgm:pt>
    <dgm:pt modelId="{6B8F258B-0A17-49F5-A687-BA9898B0E864}" type="pres">
      <dgm:prSet presAssocID="{F26010AB-E9DD-4F9D-92CB-252CB524586B}" presName="imgShp" presStyleLbl="fgImgPlace1" presStyleIdx="1" presStyleCnt="2"/>
      <dgm:spPr/>
    </dgm:pt>
    <dgm:pt modelId="{7D4A4BF6-29FD-4208-9F59-168C94C4FBB9}" type="pres">
      <dgm:prSet presAssocID="{F26010AB-E9DD-4F9D-92CB-252CB524586B}" presName="txShp" presStyleLbl="node1" presStyleIdx="1" presStyleCnt="2">
        <dgm:presLayoutVars>
          <dgm:bulletEnabled val="1"/>
        </dgm:presLayoutVars>
      </dgm:prSet>
      <dgm:spPr/>
    </dgm:pt>
  </dgm:ptLst>
  <dgm:cxnLst>
    <dgm:cxn modelId="{43AAAC30-B459-4147-A13E-9127047D7566}" srcId="{DB5975CE-DD21-4194-8C49-16E578588519}" destId="{0135AEF3-A9D3-4985-BB51-07CDD354738C}" srcOrd="0" destOrd="0" parTransId="{F217FD5C-FE42-4FB6-998E-6FDE103D62B3}" sibTransId="{7EC644E1-A7B6-4946-ABAD-1464338E91CF}"/>
    <dgm:cxn modelId="{91594F3F-DC2C-4CB6-9135-FD7F3E24C55E}" type="presOf" srcId="{0135AEF3-A9D3-4985-BB51-07CDD354738C}" destId="{9D0D6E69-61DD-4498-A258-4C6BD0E4AC58}" srcOrd="0" destOrd="0" presId="urn:microsoft.com/office/officeart/2005/8/layout/vList3"/>
    <dgm:cxn modelId="{9994E365-9513-41C5-BD08-28A2F4B3B417}" type="presOf" srcId="{F26010AB-E9DD-4F9D-92CB-252CB524586B}" destId="{7D4A4BF6-29FD-4208-9F59-168C94C4FBB9}" srcOrd="0" destOrd="0" presId="urn:microsoft.com/office/officeart/2005/8/layout/vList3"/>
    <dgm:cxn modelId="{30665DAD-C884-47E4-8D3B-6294674C54DB}" type="presOf" srcId="{DB5975CE-DD21-4194-8C49-16E578588519}" destId="{F911248A-314C-49D4-90AB-B3C02E4CDF6D}" srcOrd="0" destOrd="0" presId="urn:microsoft.com/office/officeart/2005/8/layout/vList3"/>
    <dgm:cxn modelId="{303975B2-F335-4C0E-9970-D8576E40C4A7}" srcId="{DB5975CE-DD21-4194-8C49-16E578588519}" destId="{F26010AB-E9DD-4F9D-92CB-252CB524586B}" srcOrd="1" destOrd="0" parTransId="{9EBBA0AF-8794-46CB-A831-64B954BF26BB}" sibTransId="{A81C4FB2-A9C5-4FA4-A8CA-4C02E21DBE78}"/>
    <dgm:cxn modelId="{BC3F3F20-0DEF-4B38-A2DA-61778146BA91}" type="presParOf" srcId="{F911248A-314C-49D4-90AB-B3C02E4CDF6D}" destId="{3F3D1083-98E8-4601-AEB5-1C970EDD9008}" srcOrd="0" destOrd="0" presId="urn:microsoft.com/office/officeart/2005/8/layout/vList3"/>
    <dgm:cxn modelId="{E73744EE-F88A-4488-B166-3038DCBF3679}" type="presParOf" srcId="{3F3D1083-98E8-4601-AEB5-1C970EDD9008}" destId="{D071CC68-6BD7-4159-9746-7800A1CE38DA}" srcOrd="0" destOrd="0" presId="urn:microsoft.com/office/officeart/2005/8/layout/vList3"/>
    <dgm:cxn modelId="{4DA6BF3E-8729-478C-BCF6-6826F0ECA0E2}" type="presParOf" srcId="{3F3D1083-98E8-4601-AEB5-1C970EDD9008}" destId="{9D0D6E69-61DD-4498-A258-4C6BD0E4AC58}" srcOrd="1" destOrd="0" presId="urn:microsoft.com/office/officeart/2005/8/layout/vList3"/>
    <dgm:cxn modelId="{68A01893-9C79-41F4-9B25-6C845CB8E7E8}" type="presParOf" srcId="{F911248A-314C-49D4-90AB-B3C02E4CDF6D}" destId="{1F1C2A1E-7641-41BF-82F7-225C2B61B863}" srcOrd="1" destOrd="0" presId="urn:microsoft.com/office/officeart/2005/8/layout/vList3"/>
    <dgm:cxn modelId="{5E8C26E1-87CB-4C78-AC8F-69C09D96C168}" type="presParOf" srcId="{F911248A-314C-49D4-90AB-B3C02E4CDF6D}" destId="{2CA686BB-0D2E-4E7A-B445-8CAA75537B05}" srcOrd="2" destOrd="0" presId="urn:microsoft.com/office/officeart/2005/8/layout/vList3"/>
    <dgm:cxn modelId="{913E7194-F67F-49D1-AE42-15AE88F9E04E}" type="presParOf" srcId="{2CA686BB-0D2E-4E7A-B445-8CAA75537B05}" destId="{6B8F258B-0A17-49F5-A687-BA9898B0E864}" srcOrd="0" destOrd="0" presId="urn:microsoft.com/office/officeart/2005/8/layout/vList3"/>
    <dgm:cxn modelId="{67199A87-9D45-4D7F-B459-E9978F4593B8}" type="presParOf" srcId="{2CA686BB-0D2E-4E7A-B445-8CAA75537B05}" destId="{7D4A4BF6-29FD-4208-9F59-168C94C4FBB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95DCB-1198-4E78-9AE2-0721AF18FBB1}">
      <dsp:nvSpPr>
        <dsp:cNvPr id="0" name=""/>
        <dsp:cNvSpPr/>
      </dsp:nvSpPr>
      <dsp:spPr>
        <a:xfrm>
          <a:off x="0" y="297693"/>
          <a:ext cx="8128000" cy="1158300"/>
        </a:xfrm>
        <a:prstGeom prst="roundRect">
          <a:avLst/>
        </a:prstGeom>
        <a:gradFill rotWithShape="0">
          <a:gsLst>
            <a:gs pos="0">
              <a:schemeClr val="accent1">
                <a:shade val="80000"/>
                <a:hueOff val="0"/>
                <a:satOff val="0"/>
                <a:lumOff val="0"/>
                <a:alphaOff val="0"/>
                <a:tint val="60000"/>
                <a:lumMod val="104000"/>
              </a:schemeClr>
            </a:gs>
            <a:gs pos="100000">
              <a:schemeClr val="accent1">
                <a:shade val="80000"/>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n-VN" sz="2200" kern="1200">
              <a:latin typeface="Times New Roman" panose="02020603050405020304" pitchFamily="18" charset="0"/>
              <a:cs typeface="Times New Roman" panose="02020603050405020304" pitchFamily="18" charset="0"/>
            </a:rPr>
            <a:t>Các mô hình </a:t>
          </a:r>
          <a:r>
            <a:rPr lang="vi-VN" sz="2200" kern="1200">
              <a:latin typeface="Times New Roman" panose="02020603050405020304" pitchFamily="18" charset="0"/>
              <a:cs typeface="Times New Roman" panose="02020603050405020304" pitchFamily="18" charset="0"/>
            </a:rPr>
            <a:t>R</a:t>
          </a:r>
          <a:r>
            <a:rPr lang="en-VN" sz="2200" kern="1200">
              <a:latin typeface="Times New Roman" panose="02020603050405020304" pitchFamily="18" charset="0"/>
              <a:cs typeface="Times New Roman" panose="02020603050405020304" pitchFamily="18" charset="0"/>
            </a:rPr>
            <a:t>epVGG là các mạng lưới tích chập (convnet) nhanh đơn giản và thiết thực do đó nó phù hợp với tốc độ tối đa trong GPU, phần cứng chuyên dụng mà ít quan tâm đến số lượng tham số</a:t>
          </a:r>
          <a:r>
            <a:rPr lang="en-US" sz="2200" kern="1200">
              <a:latin typeface="Times New Roman" panose="02020603050405020304" pitchFamily="18" charset="0"/>
              <a:cs typeface="Times New Roman" panose="02020603050405020304" pitchFamily="18" charset="0"/>
            </a:rPr>
            <a:t>.</a:t>
          </a:r>
          <a:endParaRPr lang="vi-VN" sz="2200" kern="1200"/>
        </a:p>
      </dsp:txBody>
      <dsp:txXfrm>
        <a:off x="56544" y="354237"/>
        <a:ext cx="8014912" cy="1045212"/>
      </dsp:txXfrm>
    </dsp:sp>
    <dsp:sp modelId="{E0495454-4D75-4DBA-A757-7F0EC36383C4}">
      <dsp:nvSpPr>
        <dsp:cNvPr id="0" name=""/>
        <dsp:cNvSpPr/>
      </dsp:nvSpPr>
      <dsp:spPr>
        <a:xfrm>
          <a:off x="0" y="1519353"/>
          <a:ext cx="8128000" cy="1158300"/>
        </a:xfrm>
        <a:prstGeom prst="roundRect">
          <a:avLst/>
        </a:prstGeom>
        <a:gradFill rotWithShape="0">
          <a:gsLst>
            <a:gs pos="0">
              <a:schemeClr val="accent1">
                <a:shade val="80000"/>
                <a:hueOff val="136769"/>
                <a:satOff val="3212"/>
                <a:lumOff val="9090"/>
                <a:alphaOff val="0"/>
                <a:tint val="60000"/>
                <a:lumMod val="104000"/>
              </a:schemeClr>
            </a:gs>
            <a:gs pos="100000">
              <a:schemeClr val="accent1">
                <a:shade val="80000"/>
                <a:hueOff val="136769"/>
                <a:satOff val="3212"/>
                <a:lumOff val="909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n-VN" sz="2200" kern="1200">
              <a:latin typeface="Times New Roman" panose="02020603050405020304" pitchFamily="18" charset="0"/>
              <a:cs typeface="Times New Roman" panose="02020603050405020304" pitchFamily="18" charset="0"/>
            </a:rPr>
            <a:t>RepVGG ít tham số hơn Resnet nhưng có thể ít được ưa chuộng hơn so với những mô hình di động như MobileNet</a:t>
          </a:r>
          <a:r>
            <a:rPr lang="vi-VN" sz="2200" kern="1200">
              <a:latin typeface="Times New Roman" panose="02020603050405020304" pitchFamily="18" charset="0"/>
              <a:cs typeface="Times New Roman" panose="02020603050405020304" pitchFamily="18" charset="0"/>
            </a:rPr>
            <a:t> </a:t>
          </a:r>
          <a:r>
            <a:rPr lang="en-VN" sz="2200" kern="1200">
              <a:latin typeface="Times New Roman" panose="02020603050405020304" pitchFamily="18" charset="0"/>
              <a:cs typeface="Times New Roman" panose="02020603050405020304" pitchFamily="18" charset="0"/>
            </a:rPr>
            <a:t>và ShuffleNet trên các thiết bị tiêu thụ ít điện</a:t>
          </a:r>
          <a:r>
            <a:rPr lang="vi-VN" sz="2200" kern="1200">
              <a:latin typeface="Times New Roman" panose="02020603050405020304" pitchFamily="18" charset="0"/>
              <a:cs typeface="Times New Roman" panose="02020603050405020304" pitchFamily="18" charset="0"/>
            </a:rPr>
            <a:t>.</a:t>
          </a:r>
          <a:endParaRPr lang="vi-VN" sz="2200" kern="1200"/>
        </a:p>
      </dsp:txBody>
      <dsp:txXfrm>
        <a:off x="56544" y="1575897"/>
        <a:ext cx="8014912" cy="1045212"/>
      </dsp:txXfrm>
    </dsp:sp>
    <dsp:sp modelId="{D0BFC51E-7B46-4215-AFC3-781AFB260147}">
      <dsp:nvSpPr>
        <dsp:cNvPr id="0" name=""/>
        <dsp:cNvSpPr/>
      </dsp:nvSpPr>
      <dsp:spPr>
        <a:xfrm>
          <a:off x="0" y="2741013"/>
          <a:ext cx="8128000" cy="1158300"/>
        </a:xfrm>
        <a:prstGeom prst="roundRect">
          <a:avLst/>
        </a:prstGeom>
        <a:gradFill rotWithShape="0">
          <a:gsLst>
            <a:gs pos="0">
              <a:schemeClr val="accent1">
                <a:shade val="80000"/>
                <a:hueOff val="273538"/>
                <a:satOff val="6423"/>
                <a:lumOff val="18180"/>
                <a:alphaOff val="0"/>
                <a:tint val="60000"/>
                <a:lumMod val="104000"/>
              </a:schemeClr>
            </a:gs>
            <a:gs pos="100000">
              <a:schemeClr val="accent1">
                <a:shade val="80000"/>
                <a:hueOff val="273538"/>
                <a:satOff val="6423"/>
                <a:lumOff val="1818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n-VN" sz="2200" kern="1200">
              <a:latin typeface="Times New Roman" panose="02020603050405020304" pitchFamily="18" charset="0"/>
              <a:cs typeface="Times New Roman" panose="02020603050405020304" pitchFamily="18" charset="0"/>
            </a:rPr>
            <a:t>Kiến trúc </a:t>
          </a:r>
          <a:r>
            <a:rPr lang="vi-VN" sz="2200" kern="1200">
              <a:latin typeface="Times New Roman" panose="02020603050405020304" pitchFamily="18" charset="0"/>
              <a:cs typeface="Times New Roman" panose="02020603050405020304" pitchFamily="18" charset="0"/>
            </a:rPr>
            <a:t>RepVGG tốt hơn Resnet ở chỗ nó chia làm 2 model mạng, model training đa nhánh có độ chính xác ngang với Resnet và tốc độ xử lý cũng nhỉnh hơn.</a:t>
          </a:r>
          <a:endParaRPr lang="vi-VN" sz="2200" kern="1200"/>
        </a:p>
      </dsp:txBody>
      <dsp:txXfrm>
        <a:off x="56544" y="2797557"/>
        <a:ext cx="8014912" cy="1045212"/>
      </dsp:txXfrm>
    </dsp:sp>
    <dsp:sp modelId="{3F3AFE4C-1F52-4B65-B2F1-F5AD047DE8B3}">
      <dsp:nvSpPr>
        <dsp:cNvPr id="0" name=""/>
        <dsp:cNvSpPr/>
      </dsp:nvSpPr>
      <dsp:spPr>
        <a:xfrm>
          <a:off x="0" y="3962673"/>
          <a:ext cx="8128000" cy="1158300"/>
        </a:xfrm>
        <a:prstGeom prst="roundRect">
          <a:avLst/>
        </a:prstGeom>
        <a:gradFill rotWithShape="0">
          <a:gsLst>
            <a:gs pos="0">
              <a:schemeClr val="accent1">
                <a:shade val="80000"/>
                <a:hueOff val="410307"/>
                <a:satOff val="9635"/>
                <a:lumOff val="27270"/>
                <a:alphaOff val="0"/>
                <a:tint val="60000"/>
                <a:lumMod val="104000"/>
              </a:schemeClr>
            </a:gs>
            <a:gs pos="100000">
              <a:schemeClr val="accent1">
                <a:shade val="80000"/>
                <a:hueOff val="410307"/>
                <a:satOff val="9635"/>
                <a:lumOff val="2727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n-VN" sz="2200" kern="1200">
              <a:latin typeface="Times New Roman" panose="02020603050405020304" pitchFamily="18" charset="0"/>
              <a:cs typeface="Times New Roman" panose="02020603050405020304" pitchFamily="18" charset="0"/>
            </a:rPr>
            <a:t>RepVGG có sự cân bằng cao giữa tốc độ và độ chính xác so với các mô hình hiện đại nhất</a:t>
          </a:r>
          <a:r>
            <a:rPr lang="vi-VN" sz="2200" kern="1200">
              <a:latin typeface="Times New Roman" panose="02020603050405020304" pitchFamily="18" charset="0"/>
              <a:cs typeface="Times New Roman" panose="02020603050405020304" pitchFamily="18" charset="0"/>
            </a:rPr>
            <a:t>.</a:t>
          </a:r>
          <a:endParaRPr lang="vi-VN" sz="2200" kern="1200"/>
        </a:p>
      </dsp:txBody>
      <dsp:txXfrm>
        <a:off x="56544" y="4019217"/>
        <a:ext cx="8014912" cy="1045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D6E69-61DD-4498-A258-4C6BD0E4AC58}">
      <dsp:nvSpPr>
        <dsp:cNvPr id="0" name=""/>
        <dsp:cNvSpPr/>
      </dsp:nvSpPr>
      <dsp:spPr>
        <a:xfrm rot="10800000">
          <a:off x="1626672" y="1311"/>
          <a:ext cx="4913169" cy="1556577"/>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6408" tIns="91440" rIns="170688"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vi-VN" sz="2400" kern="1200">
              <a:latin typeface="Times New Roman" panose="02020603050405020304" pitchFamily="18" charset="0"/>
              <a:cs typeface="Times New Roman" panose="02020603050405020304" pitchFamily="18" charset="0"/>
            </a:rPr>
            <a:t>Áp dụng vào thuật toán SSD vì RepVGG thời gian chạy nhỉnh hơn ResNet nhưng vẫn cho kết quả tương đương.</a:t>
          </a:r>
          <a:endParaRPr lang="vi-VN" sz="2400" kern="1200"/>
        </a:p>
      </dsp:txBody>
      <dsp:txXfrm rot="10800000">
        <a:off x="2015816" y="1311"/>
        <a:ext cx="4524025" cy="1556577"/>
      </dsp:txXfrm>
    </dsp:sp>
    <dsp:sp modelId="{D071CC68-6BD7-4159-9746-7800A1CE38DA}">
      <dsp:nvSpPr>
        <dsp:cNvPr id="0" name=""/>
        <dsp:cNvSpPr/>
      </dsp:nvSpPr>
      <dsp:spPr>
        <a:xfrm>
          <a:off x="848383" y="1311"/>
          <a:ext cx="1556577" cy="1556577"/>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4A4BF6-29FD-4208-9F59-168C94C4FBB9}">
      <dsp:nvSpPr>
        <dsp:cNvPr id="0" name=""/>
        <dsp:cNvSpPr/>
      </dsp:nvSpPr>
      <dsp:spPr>
        <a:xfrm rot="10800000">
          <a:off x="1626672" y="2022539"/>
          <a:ext cx="4913169" cy="1556577"/>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6408" tIns="91440" rIns="170688"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vi-VN" sz="2400" kern="1200">
              <a:latin typeface="Times New Roman" panose="02020603050405020304" pitchFamily="18" charset="0"/>
              <a:cs typeface="Times New Roman" panose="02020603050405020304" pitchFamily="18" charset="0"/>
            </a:rPr>
            <a:t>Giúp tăng speed đồng thời giảm chi phí cho SSD.</a:t>
          </a:r>
          <a:endParaRPr lang="vi-VN" sz="2400" kern="1200"/>
        </a:p>
      </dsp:txBody>
      <dsp:txXfrm rot="10800000">
        <a:off x="2015816" y="2022539"/>
        <a:ext cx="4524025" cy="1556577"/>
      </dsp:txXfrm>
    </dsp:sp>
    <dsp:sp modelId="{6B8F258B-0A17-49F5-A687-BA9898B0E864}">
      <dsp:nvSpPr>
        <dsp:cNvPr id="0" name=""/>
        <dsp:cNvSpPr/>
      </dsp:nvSpPr>
      <dsp:spPr>
        <a:xfrm>
          <a:off x="848383" y="2022539"/>
          <a:ext cx="1556577" cy="1556577"/>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43203-7001-42F7-A80B-654EB01A79EA}" type="datetimeFigureOut">
              <a:rPr lang="vi-VN" smtClean="0"/>
              <a:t>29/06/2021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56D66-70E9-47B5-924C-2A1215CF9AC0}" type="slidenum">
              <a:rPr lang="vi-VN" smtClean="0"/>
              <a:t>‹#›</a:t>
            </a:fld>
            <a:endParaRPr lang="vi-VN"/>
          </a:p>
        </p:txBody>
      </p:sp>
    </p:spTree>
    <p:extLst>
      <p:ext uri="{BB962C8B-B14F-4D97-AF65-F5344CB8AC3E}">
        <p14:creationId xmlns:p14="http://schemas.microsoft.com/office/powerpoint/2010/main" val="487821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2</a:t>
            </a:fld>
            <a:endParaRPr lang="vi-VN"/>
          </a:p>
        </p:txBody>
      </p:sp>
    </p:spTree>
    <p:extLst>
      <p:ext uri="{BB962C8B-B14F-4D97-AF65-F5344CB8AC3E}">
        <p14:creationId xmlns:p14="http://schemas.microsoft.com/office/powerpoint/2010/main" val="2842646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20</a:t>
            </a:fld>
            <a:endParaRPr lang="vi-VN"/>
          </a:p>
        </p:txBody>
      </p:sp>
    </p:spTree>
    <p:extLst>
      <p:ext uri="{BB962C8B-B14F-4D97-AF65-F5344CB8AC3E}">
        <p14:creationId xmlns:p14="http://schemas.microsoft.com/office/powerpoint/2010/main" val="332631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1">
                <a:solidFill>
                  <a:srgbClr val="000000"/>
                </a:solidFill>
                <a:effectLst/>
                <a:latin typeface="Times New Roman" panose="02020603050405020304" pitchFamily="18" charset="0"/>
                <a:cs typeface="Times New Roman" panose="02020603050405020304" pitchFamily="18" charset="0"/>
              </a:rPr>
              <a:t>Chắc hẳn bạn đã từng nghe về xe ô tô tự lái mà hành khách hoàn toàn có thể tin tưởng vào chiếc xe để di chuyển. Nhưng để đạt được mức độ chính xác và an toàn thì các phương tiện cần phải hiểu và tuân theo các quy tắc giao thông. Trong thế giới của trí tuệ nhân tạo và sự tiến bộ trong công nghệ, nhiều nhà nghiên cứu và các công ty lớn như Tesla, Uber, Google, Mercedes-Benz, Toyota, Ford, Audi, v.v. đang nghiên cứu về xe tự hành và xe tự lái. Để đạt được độ chính xác trong công nghệ này, các phương tiện cần phải giải thích được các biển báo giao thông và đưa ra quyết định sao cho phù hợp.</a:t>
            </a:r>
            <a:endParaRPr lang="vi-VN">
              <a:latin typeface="Times New Roman" panose="02020603050405020304" pitchFamily="18" charset="0"/>
              <a:cs typeface="Times New Roman" panose="02020603050405020304" pitchFamily="18" charset="0"/>
            </a:endParaRPr>
          </a:p>
          <a:p>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21</a:t>
            </a:fld>
            <a:endParaRPr lang="vi-VN"/>
          </a:p>
        </p:txBody>
      </p:sp>
    </p:spTree>
    <p:extLst>
      <p:ext uri="{BB962C8B-B14F-4D97-AF65-F5344CB8AC3E}">
        <p14:creationId xmlns:p14="http://schemas.microsoft.com/office/powerpoint/2010/main" val="185944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22</a:t>
            </a:fld>
            <a:endParaRPr lang="vi-VN"/>
          </a:p>
        </p:txBody>
      </p:sp>
    </p:spTree>
    <p:extLst>
      <p:ext uri="{BB962C8B-B14F-4D97-AF65-F5344CB8AC3E}">
        <p14:creationId xmlns:p14="http://schemas.microsoft.com/office/powerpoint/2010/main" val="392084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26</a:t>
            </a:fld>
            <a:endParaRPr lang="vi-VN"/>
          </a:p>
        </p:txBody>
      </p:sp>
    </p:spTree>
    <p:extLst>
      <p:ext uri="{BB962C8B-B14F-4D97-AF65-F5344CB8AC3E}">
        <p14:creationId xmlns:p14="http://schemas.microsoft.com/office/powerpoint/2010/main" val="136885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buFont typeface="Open Sans" panose="020B0606030504020204" pitchFamily="34" charset="0"/>
              <a:buChar char="­"/>
            </a:pPr>
            <a:r>
              <a:rPr lang="vi-VN" b="1" i="0">
                <a:solidFill>
                  <a:srgbClr val="1B1B1B"/>
                </a:solidFill>
                <a:effectLst/>
                <a:latin typeface="Open Sans" panose="020B0606030504020204" pitchFamily="34" charset="0"/>
              </a:rPr>
              <a:t>VGG</a:t>
            </a:r>
            <a:r>
              <a:rPr lang="vi-VN" b="0" i="0">
                <a:solidFill>
                  <a:srgbClr val="1B1B1B"/>
                </a:solidFill>
                <a:effectLst/>
                <a:latin typeface="Open Sans" panose="020B0606030504020204" pitchFamily="34" charset="0"/>
              </a:rPr>
              <a:t> - mô hình học sâu được đề xuất bởi K. Simonyan và A. Zisserman trong bài báo </a:t>
            </a:r>
            <a:r>
              <a:rPr lang="vi-VN" b="1" i="0">
                <a:solidFill>
                  <a:srgbClr val="1B1B1B"/>
                </a:solidFill>
                <a:effectLst/>
                <a:latin typeface="Open Sans" panose="020B0606030504020204" pitchFamily="34" charset="0"/>
              </a:rPr>
              <a:t>Very Deep Convolutional Networks for Large-Scale Image Recognition”.</a:t>
            </a:r>
          </a:p>
          <a:p>
            <a:pPr marL="285750" indent="-285750">
              <a:buFont typeface="Open Sans" panose="020B0606030504020204" pitchFamily="34" charset="0"/>
              <a:buChar char="­"/>
            </a:pPr>
            <a:r>
              <a:rPr lang="vi-VN" b="0" i="0">
                <a:solidFill>
                  <a:srgbClr val="1B1B1B"/>
                </a:solidFill>
                <a:effectLst/>
                <a:latin typeface="Open Sans" panose="020B0606030504020204" pitchFamily="34" charset="0"/>
              </a:rPr>
              <a:t>Vgg-16 ra đời năm 2014 </a:t>
            </a:r>
            <a:endParaRPr lang="vi-VN">
              <a:solidFill>
                <a:srgbClr val="1B1B1B"/>
              </a:solidFill>
              <a:latin typeface="Open Sans" panose="020B0606030504020204" pitchFamily="34" charset="0"/>
            </a:endParaRPr>
          </a:p>
          <a:p>
            <a:pPr marL="285750" indent="-285750">
              <a:buFontTx/>
              <a:buChar char="-"/>
            </a:pPr>
            <a:endParaRPr lang="vi-VN" b="0" i="0">
              <a:solidFill>
                <a:srgbClr val="1B1B1B"/>
              </a:solidFill>
              <a:effectLst/>
              <a:latin typeface="Open Sans" panose="020B0606030504020204" pitchFamily="34" charset="0"/>
            </a:endParaRPr>
          </a:p>
          <a:p>
            <a:pPr marL="285750" indent="-285750">
              <a:buFontTx/>
              <a:buChar char="-"/>
            </a:pPr>
            <a:r>
              <a:rPr lang="vi-VN" b="0" i="0">
                <a:solidFill>
                  <a:srgbClr val="1B1B1B"/>
                </a:solidFill>
                <a:effectLst/>
                <a:latin typeface="Open Sans" panose="020B0606030504020204" pitchFamily="34" charset="0"/>
              </a:rPr>
              <a:t>Khi xuất hiện mô hình này đã nhanh chóng chứng tỏ sức mạnh của mình vượt qua mô hình trước đó là AlexNet trên tập ImageNet. </a:t>
            </a:r>
          </a:p>
          <a:p>
            <a:pPr marL="285750" indent="-285750">
              <a:buFontTx/>
              <a:buChar char="-"/>
            </a:pPr>
            <a:endParaRPr lang="vi-VN" b="0" i="0">
              <a:solidFill>
                <a:srgbClr val="1B1B1B"/>
              </a:solidFill>
              <a:effectLst/>
              <a:latin typeface="Open Sans" panose="020B0606030504020204" pitchFamily="34" charset="0"/>
            </a:endParaRPr>
          </a:p>
          <a:p>
            <a:pPr marL="285750" indent="-285750">
              <a:buFontTx/>
              <a:buChar char="-"/>
            </a:pPr>
            <a:r>
              <a:rPr lang="vi-VN" b="0" i="0">
                <a:solidFill>
                  <a:srgbClr val="1B1B1B"/>
                </a:solidFill>
                <a:effectLst/>
                <a:latin typeface="Open Sans" panose="020B0606030504020204" pitchFamily="34" charset="0"/>
              </a:rPr>
              <a:t>Tuy nhiên về sau khi các mô hình ngày càng phát triển sâu hơn phức tạp hơn, </a:t>
            </a:r>
            <a:r>
              <a:rPr lang="vi-VN" b="1" i="0">
                <a:solidFill>
                  <a:srgbClr val="1B1B1B"/>
                </a:solidFill>
                <a:effectLst/>
                <a:latin typeface="Open Sans" panose="020B0606030504020204" pitchFamily="34" charset="0"/>
              </a:rPr>
              <a:t>VGG</a:t>
            </a:r>
            <a:r>
              <a:rPr lang="vi-VN" b="0" i="0">
                <a:solidFill>
                  <a:srgbClr val="1B1B1B"/>
                </a:solidFill>
                <a:effectLst/>
                <a:latin typeface="Open Sans" panose="020B0606030504020204" pitchFamily="34" charset="0"/>
              </a:rPr>
              <a:t> đã lộ ra rất nhiều điểm yếu của mình và bị bỏ xa so với những mô hình như ResNet, Inception, EfficientNet, ...</a:t>
            </a:r>
            <a:endParaRPr lang="vi-VN"/>
          </a:p>
          <a:p>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4</a:t>
            </a:fld>
            <a:endParaRPr lang="vi-VN"/>
          </a:p>
        </p:txBody>
      </p:sp>
    </p:spTree>
    <p:extLst>
      <p:ext uri="{BB962C8B-B14F-4D97-AF65-F5344CB8AC3E}">
        <p14:creationId xmlns:p14="http://schemas.microsoft.com/office/powerpoint/2010/main" val="352130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0" i="0">
                <a:solidFill>
                  <a:srgbClr val="1B1B1B"/>
                </a:solidFill>
                <a:effectLst/>
                <a:latin typeface="Open Sans" panose="020B0606030504020204" pitchFamily="34" charset="0"/>
              </a:rPr>
              <a:t>Tthiết kế đa nhánh ở đây cùng với skip connection sẽ làm mô hình trở nên phức tạp hơn, tăng cường việc học các đặc trưng và tránh được hiện tượng gradient bị biến mất (vanishing gradient)</a:t>
            </a:r>
          </a:p>
          <a:p>
            <a:r>
              <a:rPr lang="vi-VN"/>
              <a:t>Thiết kế đa nhánh trong reference làm mất đi 3 yếu tố so với đơn nhánh:</a:t>
            </a:r>
          </a:p>
          <a:p>
            <a:r>
              <a:rPr lang="vi-VN"/>
              <a:t>1 tốc độ</a:t>
            </a:r>
          </a:p>
          <a:p>
            <a:r>
              <a:rPr lang="vi-VN"/>
              <a:t>2 chi phí tính toán</a:t>
            </a:r>
          </a:p>
          <a:p>
            <a:r>
              <a:rPr lang="vi-VN"/>
              <a:t>3 độ llinh hoạt</a:t>
            </a:r>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6</a:t>
            </a:fld>
            <a:endParaRPr lang="vi-VN"/>
          </a:p>
        </p:txBody>
      </p:sp>
    </p:spTree>
    <p:extLst>
      <p:ext uri="{BB962C8B-B14F-4D97-AF65-F5344CB8AC3E}">
        <p14:creationId xmlns:p14="http://schemas.microsoft.com/office/powerpoint/2010/main" val="64334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Để có thể sử dụng được 2 kiến trúc khác nhau, ta dùng đến 1 phương pháp là re - parameterization</a:t>
            </a:r>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8</a:t>
            </a:fld>
            <a:endParaRPr lang="vi-VN"/>
          </a:p>
        </p:txBody>
      </p:sp>
    </p:spTree>
    <p:extLst>
      <p:ext uri="{BB962C8B-B14F-4D97-AF65-F5344CB8AC3E}">
        <p14:creationId xmlns:p14="http://schemas.microsoft.com/office/powerpoint/2010/main" val="251309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000" b="0" i="0">
                <a:solidFill>
                  <a:srgbClr val="1B1B1B"/>
                </a:solidFill>
                <a:effectLst/>
                <a:latin typeface="Open Sans" panose="020B0606030504020204" pitchFamily="34" charset="0"/>
              </a:rPr>
              <a:t>Mục đích của việc này là </a:t>
            </a:r>
            <a:r>
              <a:rPr lang="vi-VN" sz="2000" b="1" i="0">
                <a:solidFill>
                  <a:srgbClr val="1B1B1B"/>
                </a:solidFill>
                <a:effectLst/>
                <a:latin typeface="Open Sans" panose="020B0606030504020204" pitchFamily="34" charset="0"/>
              </a:rPr>
              <a:t>biểu diễn trọng số của hai phép convolution và batch normalization về một phép convolution tương ứng</a:t>
            </a:r>
            <a:r>
              <a:rPr lang="vi-VN" sz="2000" b="0" i="0">
                <a:solidFill>
                  <a:srgbClr val="1B1B1B"/>
                </a:solidFill>
                <a:effectLst/>
                <a:latin typeface="Open Sans" panose="020B0606030504020204" pitchFamily="34" charset="0"/>
              </a:rPr>
              <a:t> bằng cách lấy các tham số như mean, variance, gamma, epsilon của hàm batch normalization cùng với trọng số của kernel, bias của phép convolution được dùng khi huấn luyện. Sau đó sử dụng công thức đặc biệt để chuyển đổi các tham số này.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rgbClr val="1B1B1B"/>
                </a:solidFill>
                <a:latin typeface="Open Sans" panose="020B0606030504020204" pitchFamily="34" charset="0"/>
              </a:rPr>
              <a:t>Chúng ta chuyển đổi tất cả BN và lớp conv đứng trước nó thành các lớp conv với bias vector.</a:t>
            </a:r>
            <a:endParaRPr lang="vi-VN" sz="2000"/>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9</a:t>
            </a:fld>
            <a:endParaRPr lang="vi-VN"/>
          </a:p>
        </p:txBody>
      </p:sp>
    </p:spTree>
    <p:extLst>
      <p:ext uri="{BB962C8B-B14F-4D97-AF65-F5344CB8AC3E}">
        <p14:creationId xmlns:p14="http://schemas.microsoft.com/office/powerpoint/2010/main" val="340438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solidFill>
                  <a:srgbClr val="1B1B1B"/>
                </a:solidFill>
                <a:latin typeface="Open Sans" panose="020B0606030504020204" pitchFamily="34" charset="0"/>
              </a:rPr>
              <a:t>Chúng ta chuyển đổi tất cả BN và lớp conv đứng trước nó thành các lớp conv với bias vector</a:t>
            </a:r>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10</a:t>
            </a:fld>
            <a:endParaRPr lang="vi-VN"/>
          </a:p>
        </p:txBody>
      </p:sp>
    </p:spTree>
    <p:extLst>
      <p:ext uri="{BB962C8B-B14F-4D97-AF65-F5344CB8AC3E}">
        <p14:creationId xmlns:p14="http://schemas.microsoft.com/office/powerpoint/2010/main" val="2507071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1">
                <a:solidFill>
                  <a:srgbClr val="000000"/>
                </a:solidFill>
                <a:effectLst/>
                <a:latin typeface="Times New Roman" panose="02020603050405020304" pitchFamily="18" charset="0"/>
                <a:cs typeface="Times New Roman" panose="02020603050405020304" pitchFamily="18" charset="0"/>
              </a:rPr>
              <a:t>Chắc hẳn bạn đã từng nghe về xe ô tô tự lái mà hành khách hoàn toàn có thể tin tưởng vào chiếc xe để di chuyển. Nhưng để đạt được mức độ chính xác và an toàn thì các phương tiện cần phải hiểu và tuân theo các quy tắc giao thông. Trong thế giới của trí tuệ nhân tạo và sự tiến bộ trong công nghệ, nhiều nhà nghiên cứu và các công ty lớn như Tesla, Uber, Google, Mercedes-Benz, Toyota, Ford, Audi, v.v. đang nghiên cứu về xe tự hành và xe tự lái. Để đạt được độ chính xác trong công nghệ này, các phương tiện cần phải giải thích được các biển báo giao thông và đưa ra quyết định sao cho phù hợp.</a:t>
            </a:r>
            <a:endParaRPr lang="vi-VN">
              <a:latin typeface="Times New Roman" panose="02020603050405020304" pitchFamily="18" charset="0"/>
              <a:cs typeface="Times New Roman" panose="02020603050405020304" pitchFamily="18" charset="0"/>
            </a:endParaRPr>
          </a:p>
          <a:p>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12</a:t>
            </a:fld>
            <a:endParaRPr lang="vi-VN"/>
          </a:p>
        </p:txBody>
      </p:sp>
    </p:spTree>
    <p:extLst>
      <p:ext uri="{BB962C8B-B14F-4D97-AF65-F5344CB8AC3E}">
        <p14:creationId xmlns:p14="http://schemas.microsoft.com/office/powerpoint/2010/main" val="11637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E056D66-70E9-47B5-924C-2A1215CF9AC0}" type="slidenum">
              <a:rPr lang="vi-VN" smtClean="0"/>
              <a:t>15</a:t>
            </a:fld>
            <a:endParaRPr lang="vi-VN"/>
          </a:p>
        </p:txBody>
      </p:sp>
    </p:spTree>
    <p:extLst>
      <p:ext uri="{BB962C8B-B14F-4D97-AF65-F5344CB8AC3E}">
        <p14:creationId xmlns:p14="http://schemas.microsoft.com/office/powerpoint/2010/main" val="1872899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E056D66-70E9-47B5-924C-2A1215CF9AC0}" type="slidenum">
              <a:rPr lang="vi-VN" smtClean="0"/>
              <a:t>18</a:t>
            </a:fld>
            <a:endParaRPr lang="vi-VN"/>
          </a:p>
        </p:txBody>
      </p:sp>
    </p:spTree>
    <p:extLst>
      <p:ext uri="{BB962C8B-B14F-4D97-AF65-F5344CB8AC3E}">
        <p14:creationId xmlns:p14="http://schemas.microsoft.com/office/powerpoint/2010/main" val="39748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vi-VN"/>
              <a:t>Bấm để sửa kiểu tiêu đề Bản cái</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FEBB730-75C4-4F5B-BE2F-6C0C8274DF6D}" type="datetimeFigureOut">
              <a:rPr lang="vi-VN" smtClean="0"/>
              <a:t>29/06/2021</a:t>
            </a:fld>
            <a:endParaRPr lang="vi-VN"/>
          </a:p>
        </p:txBody>
      </p:sp>
      <p:sp>
        <p:nvSpPr>
          <p:cNvPr id="5" name="Footer Placeholder 4"/>
          <p:cNvSpPr>
            <a:spLocks noGrp="1"/>
          </p:cNvSpPr>
          <p:nvPr>
            <p:ph type="ftr" sz="quarter" idx="11"/>
          </p:nvPr>
        </p:nvSpPr>
        <p:spPr>
          <a:xfrm>
            <a:off x="5332412" y="5883275"/>
            <a:ext cx="4324044" cy="365125"/>
          </a:xfrm>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3613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4070C1F-8F95-4B23-9A58-8A0DBD62EF6D}" type="datetimeFigureOut">
              <a:rPr lang="vi-VN" smtClean="0"/>
              <a:t>29/06/2021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59769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4070C1F-8F95-4B23-9A58-8A0DBD62E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1012282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4070C1F-8F95-4B23-9A58-8A0DBD62E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4091884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4070C1F-8F95-4B23-9A58-8A0DBD62E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3959609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vi-VN"/>
              <a:t>Bấm để chỉnh sửa kiểu văn bản của Bản cái</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4070C1F-8F95-4B23-9A58-8A0DBD62E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3282360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vi-VN"/>
              <a:t>Bấm để sửa kiểu tiêu đề Bản cái</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vi-VN"/>
              <a:t>Bấm để chỉnh sửa kiểu văn bản của Bản cái</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4070C1F-8F95-4B23-9A58-8A0DBD62E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505733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FEBB730-75C4-4F5B-BE2F-6C0C8274D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7430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FEBB730-75C4-4F5B-BE2F-6C0C8274D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40003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4070C1F-8F95-4B23-9A58-8A0DBD62E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10951856" y="5867131"/>
            <a:ext cx="551167" cy="365125"/>
          </a:xfrm>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215353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FEBB730-75C4-4F5B-BE2F-6C0C8274DF6D}" type="datetimeFigureOut">
              <a:rPr lang="vi-VN" smtClean="0"/>
              <a:t>29/06/2021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352499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4FEBB730-75C4-4F5B-BE2F-6C0C8274DF6D}" type="datetimeFigureOut">
              <a:rPr lang="vi-VN" smtClean="0"/>
              <a:t>29/06/2021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340046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4FEBB730-75C4-4F5B-BE2F-6C0C8274DF6D}" type="datetimeFigureOut">
              <a:rPr lang="vi-VN" smtClean="0"/>
              <a:t>29/06/2021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16324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4FEBB730-75C4-4F5B-BE2F-6C0C8274DF6D}" type="datetimeFigureOut">
              <a:rPr lang="vi-VN" smtClean="0"/>
              <a:t>29/06/2021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266262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BB730-75C4-4F5B-BE2F-6C0C8274DF6D}" type="datetimeFigureOut">
              <a:rPr lang="vi-VN" smtClean="0"/>
              <a:t>29/06/2021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399422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vi-VN"/>
              <a:t>Bấm để sửa kiểu tiêu đề Bản cái</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FEBB730-75C4-4F5B-BE2F-6C0C8274DF6D}" type="datetimeFigureOut">
              <a:rPr lang="vi-VN" smtClean="0"/>
              <a:t>29/06/2021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164547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vi-VN"/>
              <a:t>Bấm để sửa kiểu tiêu đề Bản cái</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FEBB730-75C4-4F5B-BE2F-6C0C8274DF6D}" type="datetimeFigureOut">
              <a:rPr lang="vi-VN" smtClean="0"/>
              <a:t>29/06/2021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D9C8964-9018-495A-B541-E011E80CE608}" type="slidenum">
              <a:rPr lang="vi-VN" smtClean="0"/>
              <a:t>‹#›</a:t>
            </a:fld>
            <a:endParaRPr lang="vi-VN"/>
          </a:p>
        </p:txBody>
      </p:sp>
    </p:spTree>
    <p:extLst>
      <p:ext uri="{BB962C8B-B14F-4D97-AF65-F5344CB8AC3E}">
        <p14:creationId xmlns:p14="http://schemas.microsoft.com/office/powerpoint/2010/main" val="37457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070C1F-8F95-4B23-9A58-8A0DBD62EF6D}" type="datetimeFigureOut">
              <a:rPr lang="vi-VN" smtClean="0"/>
              <a:t>29/06/2021</a:t>
            </a:fld>
            <a:endParaRPr lang="vi-V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vi-V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C8964-9018-495A-B541-E011E80CE608}" type="slidenum">
              <a:rPr lang="vi-VN" smtClean="0"/>
              <a:t>‹#›</a:t>
            </a:fld>
            <a:endParaRPr lang="vi-VN"/>
          </a:p>
        </p:txBody>
      </p:sp>
    </p:spTree>
    <p:extLst>
      <p:ext uri="{BB962C8B-B14F-4D97-AF65-F5344CB8AC3E}">
        <p14:creationId xmlns:p14="http://schemas.microsoft.com/office/powerpoint/2010/main" val="1443491883"/>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B682C9-0F59-44B7-973F-C1EBA909D757}"/>
              </a:ext>
            </a:extLst>
          </p:cNvPr>
          <p:cNvSpPr>
            <a:spLocks noGrp="1"/>
          </p:cNvSpPr>
          <p:nvPr>
            <p:ph type="ctrTitle"/>
          </p:nvPr>
        </p:nvSpPr>
        <p:spPr>
          <a:xfrm>
            <a:off x="1590675" y="1115108"/>
            <a:ext cx="9791700" cy="1810609"/>
          </a:xfrm>
        </p:spPr>
        <p:txBody>
          <a:bodyPr>
            <a:normAutofit fontScale="90000"/>
          </a:bodyPr>
          <a:lstStyle/>
          <a:p>
            <a:pPr algn="ct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Nhận diện biển </a:t>
            </a:r>
            <a:r>
              <a:rPr lang="en-US" sz="6000" b="1">
                <a:solidFill>
                  <a:schemeClr val="tx1">
                    <a:lumMod val="95000"/>
                    <a:lumOff val="5000"/>
                  </a:schemeClr>
                </a:solidFill>
                <a:latin typeface="Times New Roman" panose="02020603050405020304" pitchFamily="18" charset="0"/>
                <a:cs typeface="Times New Roman" panose="02020603050405020304" pitchFamily="18" charset="0"/>
              </a:rPr>
              <a:t>báo giao thông </a:t>
            </a: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sử </a:t>
            </a:r>
            <a:r>
              <a:rPr lang="en-US" sz="6000" b="1">
                <a:solidFill>
                  <a:schemeClr val="tx1">
                    <a:lumMod val="95000"/>
                    <a:lumOff val="5000"/>
                  </a:schemeClr>
                </a:solidFill>
                <a:latin typeface="Times New Roman" panose="02020603050405020304" pitchFamily="18" charset="0"/>
                <a:cs typeface="Times New Roman" panose="02020603050405020304" pitchFamily="18" charset="0"/>
              </a:rPr>
              <a:t>dụng </a:t>
            </a:r>
            <a:r>
              <a:rPr lang="en-US" b="1">
                <a:solidFill>
                  <a:schemeClr val="tx1">
                    <a:lumMod val="95000"/>
                    <a:lumOff val="5000"/>
                  </a:schemeClr>
                </a:solidFill>
                <a:latin typeface="Times New Roman" panose="02020603050405020304" pitchFamily="18" charset="0"/>
                <a:cs typeface="Times New Roman" panose="02020603050405020304" pitchFamily="18" charset="0"/>
              </a:rPr>
              <a:t>RepVGG</a:t>
            </a:r>
            <a:endParaRPr lang="vi-VN" sz="60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iêu đề phụ 4">
            <a:extLst>
              <a:ext uri="{FF2B5EF4-FFF2-40B4-BE49-F238E27FC236}">
                <a16:creationId xmlns:a16="http://schemas.microsoft.com/office/drawing/2014/main" id="{DC2973AE-58F7-4CE8-B216-329ADADBC010}"/>
              </a:ext>
            </a:extLst>
          </p:cNvPr>
          <p:cNvSpPr>
            <a:spLocks noGrp="1"/>
          </p:cNvSpPr>
          <p:nvPr>
            <p:ph type="subTitle" idx="1"/>
          </p:nvPr>
        </p:nvSpPr>
        <p:spPr>
          <a:xfrm>
            <a:off x="3666682" y="3689059"/>
            <a:ext cx="5498016" cy="2149736"/>
          </a:xfrm>
        </p:spPr>
        <p:txBody>
          <a:bodyPr>
            <a:normAutofit fontScale="85000" lnSpcReduction="10000"/>
          </a:bodyPr>
          <a:lstStyle/>
          <a:p>
            <a:pPr algn="l"/>
            <a:r>
              <a:rPr lang="en-US" sz="2000">
                <a:solidFill>
                  <a:schemeClr val="tx1">
                    <a:lumMod val="95000"/>
                    <a:lumOff val="5000"/>
                  </a:schemeClr>
                </a:solidFill>
              </a:rPr>
              <a:t>Giảng viên: Lê Minh Hưng</a:t>
            </a:r>
          </a:p>
          <a:p>
            <a:pPr algn="l"/>
            <a:endParaRPr lang="en-US" sz="2000">
              <a:solidFill>
                <a:schemeClr val="tx1">
                  <a:lumMod val="95000"/>
                  <a:lumOff val="5000"/>
                </a:schemeClr>
              </a:solidFill>
            </a:endParaRPr>
          </a:p>
          <a:p>
            <a:pPr algn="l"/>
            <a:r>
              <a:rPr lang="en-US" sz="2000">
                <a:solidFill>
                  <a:schemeClr val="tx1">
                    <a:lumMod val="95000"/>
                    <a:lumOff val="5000"/>
                  </a:schemeClr>
                </a:solidFill>
              </a:rPr>
              <a:t>Thành viên nhóm:</a:t>
            </a:r>
          </a:p>
          <a:p>
            <a:pPr algn="l"/>
            <a:r>
              <a:rPr lang="en-US" sz="2000">
                <a:solidFill>
                  <a:schemeClr val="tx1">
                    <a:lumMod val="95000"/>
                    <a:lumOff val="5000"/>
                  </a:schemeClr>
                </a:solidFill>
              </a:rPr>
              <a:t>		Lê Trương Hoàng Phúc - 18521253</a:t>
            </a:r>
          </a:p>
          <a:p>
            <a:pPr algn="l"/>
            <a:r>
              <a:rPr lang="en-US" sz="2000">
                <a:solidFill>
                  <a:schemeClr val="tx1">
                    <a:lumMod val="95000"/>
                    <a:lumOff val="5000"/>
                  </a:schemeClr>
                </a:solidFill>
              </a:rPr>
              <a:t>		Nguyễn Duy Phúc            - 18521255</a:t>
            </a:r>
          </a:p>
          <a:p>
            <a:pPr algn="l"/>
            <a:r>
              <a:rPr lang="en-US" sz="2000">
                <a:solidFill>
                  <a:schemeClr val="tx1">
                    <a:lumMod val="95000"/>
                    <a:lumOff val="5000"/>
                  </a:schemeClr>
                </a:solidFill>
              </a:rPr>
              <a:t>		Đặng hoàng Mình            - 18520311</a:t>
            </a:r>
          </a:p>
        </p:txBody>
      </p:sp>
    </p:spTree>
    <p:extLst>
      <p:ext uri="{BB962C8B-B14F-4D97-AF65-F5344CB8AC3E}">
        <p14:creationId xmlns:p14="http://schemas.microsoft.com/office/powerpoint/2010/main" val="319003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CC079A2D-C690-4099-ADD0-E0D6564DF477}"/>
              </a:ext>
            </a:extLst>
          </p:cNvPr>
          <p:cNvPicPr>
            <a:picLocks noChangeAspect="1"/>
          </p:cNvPicPr>
          <p:nvPr/>
        </p:nvPicPr>
        <p:blipFill>
          <a:blip r:embed="rId3"/>
          <a:stretch>
            <a:fillRect/>
          </a:stretch>
        </p:blipFill>
        <p:spPr>
          <a:xfrm>
            <a:off x="0" y="188028"/>
            <a:ext cx="3381375" cy="1728788"/>
          </a:xfrm>
          <a:prstGeom prst="rect">
            <a:avLst/>
          </a:prstGeom>
        </p:spPr>
      </p:pic>
      <p:sp>
        <p:nvSpPr>
          <p:cNvPr id="6" name="Hộp Văn bản 5">
            <a:extLst>
              <a:ext uri="{FF2B5EF4-FFF2-40B4-BE49-F238E27FC236}">
                <a16:creationId xmlns:a16="http://schemas.microsoft.com/office/drawing/2014/main" id="{A421886B-29D1-47A7-8CDB-23241D82AA16}"/>
              </a:ext>
            </a:extLst>
          </p:cNvPr>
          <p:cNvSpPr txBox="1"/>
          <p:nvPr/>
        </p:nvSpPr>
        <p:spPr>
          <a:xfrm>
            <a:off x="8205788" y="452257"/>
            <a:ext cx="2314575" cy="1200329"/>
          </a:xfrm>
          <a:prstGeom prst="rect">
            <a:avLst/>
          </a:prstGeom>
          <a:noFill/>
        </p:spPr>
        <p:txBody>
          <a:bodyPr wrap="square" rtlCol="0">
            <a:spAutoFit/>
          </a:bodyPr>
          <a:lstStyle/>
          <a:p>
            <a:r>
              <a:rPr lang="vi-VN"/>
              <a:t>Chuyển đổi thành:</a:t>
            </a:r>
          </a:p>
          <a:p>
            <a:pPr marL="285750" indent="-285750">
              <a:buFont typeface="Arial" panose="020B0604020202020204" pitchFamily="34" charset="0"/>
              <a:buChar char="•"/>
            </a:pPr>
            <a:r>
              <a:rPr lang="vi-VN"/>
              <a:t>1 (3x3) kernel</a:t>
            </a:r>
          </a:p>
          <a:p>
            <a:pPr marL="285750" indent="-285750">
              <a:buFont typeface="Arial" panose="020B0604020202020204" pitchFamily="34" charset="0"/>
              <a:buChar char="•"/>
            </a:pPr>
            <a:r>
              <a:rPr lang="vi-VN"/>
              <a:t>2 (1x1) kernel</a:t>
            </a:r>
          </a:p>
          <a:p>
            <a:pPr marL="285750" indent="-285750">
              <a:buFont typeface="Arial" panose="020B0604020202020204" pitchFamily="34" charset="0"/>
              <a:buChar char="•"/>
            </a:pPr>
            <a:r>
              <a:rPr lang="vi-VN"/>
              <a:t>3 bias vector</a:t>
            </a:r>
          </a:p>
        </p:txBody>
      </p:sp>
      <p:pic>
        <p:nvPicPr>
          <p:cNvPr id="8" name="Hình ảnh 7">
            <a:extLst>
              <a:ext uri="{FF2B5EF4-FFF2-40B4-BE49-F238E27FC236}">
                <a16:creationId xmlns:a16="http://schemas.microsoft.com/office/drawing/2014/main" id="{E22CAB75-3A96-46F1-BD60-9806E06E0079}"/>
              </a:ext>
            </a:extLst>
          </p:cNvPr>
          <p:cNvPicPr>
            <a:picLocks noChangeAspect="1"/>
          </p:cNvPicPr>
          <p:nvPr/>
        </p:nvPicPr>
        <p:blipFill>
          <a:blip r:embed="rId4"/>
          <a:stretch>
            <a:fillRect/>
          </a:stretch>
        </p:blipFill>
        <p:spPr>
          <a:xfrm>
            <a:off x="8005761" y="4062414"/>
            <a:ext cx="2881313" cy="1295400"/>
          </a:xfrm>
          <a:prstGeom prst="rect">
            <a:avLst/>
          </a:prstGeom>
        </p:spPr>
      </p:pic>
      <p:sp>
        <p:nvSpPr>
          <p:cNvPr id="9" name="Mũi tên: Phải 8">
            <a:extLst>
              <a:ext uri="{FF2B5EF4-FFF2-40B4-BE49-F238E27FC236}">
                <a16:creationId xmlns:a16="http://schemas.microsoft.com/office/drawing/2014/main" id="{4691156E-C51A-4838-B6E1-F1B7C78B2E15}"/>
              </a:ext>
            </a:extLst>
          </p:cNvPr>
          <p:cNvSpPr/>
          <p:nvPr/>
        </p:nvSpPr>
        <p:spPr>
          <a:xfrm>
            <a:off x="6938962" y="890496"/>
            <a:ext cx="1066800" cy="16192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Mũi tên: Phải 9">
            <a:extLst>
              <a:ext uri="{FF2B5EF4-FFF2-40B4-BE49-F238E27FC236}">
                <a16:creationId xmlns:a16="http://schemas.microsoft.com/office/drawing/2014/main" id="{CF4DF4E6-07C5-44DB-8C17-E456E28776C3}"/>
              </a:ext>
            </a:extLst>
          </p:cNvPr>
          <p:cNvSpPr/>
          <p:nvPr/>
        </p:nvSpPr>
        <p:spPr>
          <a:xfrm rot="5400000">
            <a:off x="8715374" y="2105024"/>
            <a:ext cx="1066800" cy="161925"/>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Hình ảnh 11">
            <a:extLst>
              <a:ext uri="{FF2B5EF4-FFF2-40B4-BE49-F238E27FC236}">
                <a16:creationId xmlns:a16="http://schemas.microsoft.com/office/drawing/2014/main" id="{95C6EA4E-F0D4-4419-9DDC-088570B51F58}"/>
              </a:ext>
            </a:extLst>
          </p:cNvPr>
          <p:cNvPicPr>
            <a:picLocks noChangeAspect="1"/>
          </p:cNvPicPr>
          <p:nvPr/>
        </p:nvPicPr>
        <p:blipFill>
          <a:blip r:embed="rId5"/>
          <a:stretch>
            <a:fillRect/>
          </a:stretch>
        </p:blipFill>
        <p:spPr>
          <a:xfrm>
            <a:off x="8005762" y="2781300"/>
            <a:ext cx="2881313" cy="1295400"/>
          </a:xfrm>
          <a:prstGeom prst="rect">
            <a:avLst/>
          </a:prstGeom>
        </p:spPr>
      </p:pic>
      <p:pic>
        <p:nvPicPr>
          <p:cNvPr id="15" name="Hình ảnh 14">
            <a:extLst>
              <a:ext uri="{FF2B5EF4-FFF2-40B4-BE49-F238E27FC236}">
                <a16:creationId xmlns:a16="http://schemas.microsoft.com/office/drawing/2014/main" id="{FD889254-8341-4E48-AE6E-8003394903E8}"/>
              </a:ext>
            </a:extLst>
          </p:cNvPr>
          <p:cNvPicPr>
            <a:picLocks noChangeAspect="1"/>
          </p:cNvPicPr>
          <p:nvPr/>
        </p:nvPicPr>
        <p:blipFill>
          <a:blip r:embed="rId6"/>
          <a:stretch>
            <a:fillRect/>
          </a:stretch>
        </p:blipFill>
        <p:spPr>
          <a:xfrm>
            <a:off x="3400424" y="188027"/>
            <a:ext cx="3438525" cy="1728788"/>
          </a:xfrm>
          <a:prstGeom prst="rect">
            <a:avLst/>
          </a:prstGeom>
        </p:spPr>
      </p:pic>
      <p:sp>
        <p:nvSpPr>
          <p:cNvPr id="16" name="Mũi tên: Phải 15">
            <a:extLst>
              <a:ext uri="{FF2B5EF4-FFF2-40B4-BE49-F238E27FC236}">
                <a16:creationId xmlns:a16="http://schemas.microsoft.com/office/drawing/2014/main" id="{20CFA1AF-107B-456B-B3C6-C252AF974B35}"/>
              </a:ext>
            </a:extLst>
          </p:cNvPr>
          <p:cNvSpPr/>
          <p:nvPr/>
        </p:nvSpPr>
        <p:spPr>
          <a:xfrm rot="10800000">
            <a:off x="6438900" y="3995737"/>
            <a:ext cx="1466849" cy="161924"/>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 name="Hình ảnh 19">
            <a:extLst>
              <a:ext uri="{FF2B5EF4-FFF2-40B4-BE49-F238E27FC236}">
                <a16:creationId xmlns:a16="http://schemas.microsoft.com/office/drawing/2014/main" id="{C754A5DD-D748-4294-AA58-131458A95372}"/>
              </a:ext>
            </a:extLst>
          </p:cNvPr>
          <p:cNvPicPr>
            <a:picLocks noChangeAspect="1"/>
          </p:cNvPicPr>
          <p:nvPr/>
        </p:nvPicPr>
        <p:blipFill>
          <a:blip r:embed="rId7"/>
          <a:stretch>
            <a:fillRect/>
          </a:stretch>
        </p:blipFill>
        <p:spPr>
          <a:xfrm>
            <a:off x="4481511" y="3257551"/>
            <a:ext cx="1865430" cy="1809746"/>
          </a:xfrm>
          <a:prstGeom prst="rect">
            <a:avLst/>
          </a:prstGeom>
        </p:spPr>
      </p:pic>
      <p:pic>
        <p:nvPicPr>
          <p:cNvPr id="22" name="Hình ảnh 21">
            <a:extLst>
              <a:ext uri="{FF2B5EF4-FFF2-40B4-BE49-F238E27FC236}">
                <a16:creationId xmlns:a16="http://schemas.microsoft.com/office/drawing/2014/main" id="{8170E7B8-783E-4DD8-B511-9E98E1C51AAE}"/>
              </a:ext>
            </a:extLst>
          </p:cNvPr>
          <p:cNvPicPr>
            <a:picLocks noChangeAspect="1"/>
          </p:cNvPicPr>
          <p:nvPr/>
        </p:nvPicPr>
        <p:blipFill>
          <a:blip r:embed="rId8"/>
          <a:stretch>
            <a:fillRect/>
          </a:stretch>
        </p:blipFill>
        <p:spPr>
          <a:xfrm>
            <a:off x="2606259" y="3248024"/>
            <a:ext cx="1875252" cy="1819273"/>
          </a:xfrm>
          <a:prstGeom prst="rect">
            <a:avLst/>
          </a:prstGeom>
        </p:spPr>
      </p:pic>
    </p:spTree>
    <p:extLst>
      <p:ext uri="{BB962C8B-B14F-4D97-AF65-F5344CB8AC3E}">
        <p14:creationId xmlns:p14="http://schemas.microsoft.com/office/powerpoint/2010/main" val="23298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21A8842-7D84-480D-8C0B-F40FB56CC422}"/>
              </a:ext>
            </a:extLst>
          </p:cNvPr>
          <p:cNvSpPr>
            <a:spLocks noGrp="1"/>
          </p:cNvSpPr>
          <p:nvPr>
            <p:ph type="title"/>
          </p:nvPr>
        </p:nvSpPr>
        <p:spPr>
          <a:xfrm>
            <a:off x="1150936" y="38101"/>
            <a:ext cx="6630989" cy="609599"/>
          </a:xfrm>
        </p:spPr>
        <p:txBody>
          <a:bodyPr>
            <a:normAutofit/>
          </a:bodyPr>
          <a:lstStyle/>
          <a:p>
            <a:r>
              <a:rPr lang="en-US" sz="3200"/>
              <a:t>So sánh với mô hình ResNet</a:t>
            </a:r>
            <a:endParaRPr lang="vi-VN" sz="3200"/>
          </a:p>
        </p:txBody>
      </p:sp>
      <p:sp>
        <p:nvSpPr>
          <p:cNvPr id="5" name="Hộp Văn bản 4">
            <a:extLst>
              <a:ext uri="{FF2B5EF4-FFF2-40B4-BE49-F238E27FC236}">
                <a16:creationId xmlns:a16="http://schemas.microsoft.com/office/drawing/2014/main" id="{29DE032C-6E12-48A7-B70B-C91C7C93512F}"/>
              </a:ext>
            </a:extLst>
          </p:cNvPr>
          <p:cNvSpPr txBox="1"/>
          <p:nvPr/>
        </p:nvSpPr>
        <p:spPr>
          <a:xfrm>
            <a:off x="5695950" y="819150"/>
            <a:ext cx="6381750" cy="1477328"/>
          </a:xfrm>
          <a:prstGeom prst="rect">
            <a:avLst/>
          </a:prstGeom>
          <a:noFill/>
        </p:spPr>
        <p:txBody>
          <a:bodyPr wrap="square" rtlCol="0">
            <a:spAutoFit/>
          </a:bodyPr>
          <a:lstStyle/>
          <a:p>
            <a:r>
              <a:rPr lang="en-US"/>
              <a:t>Kết quả được train trên ImageNet với:</a:t>
            </a:r>
          </a:p>
          <a:p>
            <a:pPr marL="285750" indent="-285750">
              <a:buFont typeface="Arial" panose="020B0604020202020204" pitchFamily="34" charset="0"/>
              <a:buChar char="•"/>
            </a:pPr>
            <a:r>
              <a:rPr lang="en-US"/>
              <a:t>Epochs = 120 </a:t>
            </a:r>
          </a:p>
          <a:p>
            <a:pPr marL="285750" indent="-285750">
              <a:buFont typeface="Arial" panose="020B0604020202020204" pitchFamily="34" charset="0"/>
              <a:buChar char="•"/>
            </a:pPr>
            <a:r>
              <a:rPr lang="en-US"/>
              <a:t>Batch size = 128</a:t>
            </a:r>
          </a:p>
          <a:p>
            <a:pPr marL="285750" indent="-285750">
              <a:buFont typeface="Arial" panose="020B0604020202020204" pitchFamily="34" charset="0"/>
              <a:buChar char="•"/>
            </a:pPr>
            <a:r>
              <a:rPr lang="en-US"/>
              <a:t>Tốc độ  được đo trên Gpu gtx 1080Ti</a:t>
            </a:r>
          </a:p>
          <a:p>
            <a:endParaRPr lang="vi-VN"/>
          </a:p>
        </p:txBody>
      </p:sp>
      <p:pic>
        <p:nvPicPr>
          <p:cNvPr id="8" name="Hình ảnh 7">
            <a:extLst>
              <a:ext uri="{FF2B5EF4-FFF2-40B4-BE49-F238E27FC236}">
                <a16:creationId xmlns:a16="http://schemas.microsoft.com/office/drawing/2014/main" id="{E210CD49-FBE6-4B0B-A360-8B898448C561}"/>
              </a:ext>
            </a:extLst>
          </p:cNvPr>
          <p:cNvPicPr>
            <a:picLocks noChangeAspect="1"/>
          </p:cNvPicPr>
          <p:nvPr/>
        </p:nvPicPr>
        <p:blipFill>
          <a:blip r:embed="rId2"/>
          <a:stretch>
            <a:fillRect/>
          </a:stretch>
        </p:blipFill>
        <p:spPr>
          <a:xfrm>
            <a:off x="2147887" y="1014412"/>
            <a:ext cx="3076575" cy="4676775"/>
          </a:xfrm>
          <a:prstGeom prst="rect">
            <a:avLst/>
          </a:prstGeom>
        </p:spPr>
      </p:pic>
    </p:spTree>
    <p:extLst>
      <p:ext uri="{BB962C8B-B14F-4D97-AF65-F5344CB8AC3E}">
        <p14:creationId xmlns:p14="http://schemas.microsoft.com/office/powerpoint/2010/main" val="126775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5C70AC-83BC-43DD-8D06-D91D3ED69716}"/>
              </a:ext>
            </a:extLst>
          </p:cNvPr>
          <p:cNvSpPr>
            <a:spLocks noGrp="1"/>
          </p:cNvSpPr>
          <p:nvPr>
            <p:ph type="title"/>
          </p:nvPr>
        </p:nvSpPr>
        <p:spPr>
          <a:xfrm>
            <a:off x="1589086" y="209551"/>
            <a:ext cx="4506914" cy="352426"/>
          </a:xfrm>
        </p:spPr>
        <p:txBody>
          <a:bodyPr>
            <a:normAutofit fontScale="90000"/>
          </a:bodyPr>
          <a:lstStyle/>
          <a:p>
            <a:r>
              <a:rPr lang="en-US"/>
              <a:t>Giới thiệu bài toán</a:t>
            </a:r>
            <a:endParaRPr lang="vi-VN"/>
          </a:p>
        </p:txBody>
      </p:sp>
      <p:sp>
        <p:nvSpPr>
          <p:cNvPr id="3" name="Hộp Văn bản 2">
            <a:extLst>
              <a:ext uri="{FF2B5EF4-FFF2-40B4-BE49-F238E27FC236}">
                <a16:creationId xmlns:a16="http://schemas.microsoft.com/office/drawing/2014/main" id="{559A42B0-EF85-4BDA-8F3C-E9AE7CB64EF4}"/>
              </a:ext>
            </a:extLst>
          </p:cNvPr>
          <p:cNvSpPr txBox="1"/>
          <p:nvPr/>
        </p:nvSpPr>
        <p:spPr>
          <a:xfrm>
            <a:off x="1589086" y="1571623"/>
            <a:ext cx="2835712" cy="2031325"/>
          </a:xfrm>
          <a:prstGeom prst="rect">
            <a:avLst/>
          </a:prstGeom>
          <a:noFill/>
        </p:spPr>
        <p:txBody>
          <a:bodyPr wrap="square" rtlCol="0">
            <a:spAutoFit/>
          </a:bodyPr>
          <a:lstStyle/>
          <a:p>
            <a:pPr marL="342900" indent="-342900">
              <a:buFont typeface="Arial" panose="020B0604020202020204" pitchFamily="34" charset="0"/>
              <a:buChar char="•"/>
            </a:pPr>
            <a:r>
              <a:rPr lang="vi-VN">
                <a:latin typeface="Times New Roman" panose="02020603050405020304" pitchFamily="18" charset="0"/>
                <a:cs typeface="Times New Roman" panose="02020603050405020304" pitchFamily="18" charset="0"/>
              </a:rPr>
              <a:t>Áp dụng nhiều trong</a:t>
            </a:r>
          </a:p>
          <a:p>
            <a:r>
              <a:rPr lang="vi-VN">
                <a:latin typeface="Times New Roman" panose="02020603050405020304" pitchFamily="18" charset="0"/>
                <a:cs typeface="Times New Roman" panose="02020603050405020304" pitchFamily="18" charset="0"/>
              </a:rPr>
              <a:t>	lĩnh vực xe tự hành.</a:t>
            </a:r>
          </a:p>
          <a:p>
            <a:pPr marL="342900" indent="-342900">
              <a:buFont typeface="Arial" panose="020B0604020202020204" pitchFamily="34" charset="0"/>
              <a:buChar char="•"/>
            </a:pPr>
            <a:r>
              <a:rPr lang="vi-VN" b="0">
                <a:solidFill>
                  <a:srgbClr val="000000"/>
                </a:solidFill>
                <a:effectLst/>
                <a:latin typeface="Times New Roman" panose="02020603050405020304" pitchFamily="18" charset="0"/>
                <a:cs typeface="Times New Roman" panose="02020603050405020304" pitchFamily="18" charset="0"/>
              </a:rPr>
              <a:t>Để đạt được mức độ chính xác và an toàn thì các phương tiện cần phải hiểu và tuân theo các quy tắc giao thông.</a:t>
            </a:r>
            <a:endParaRPr lang="vi-VN">
              <a:latin typeface="Times New Roman" panose="02020603050405020304" pitchFamily="18" charset="0"/>
              <a:cs typeface="Times New Roman" panose="02020603050405020304" pitchFamily="18" charset="0"/>
            </a:endParaRPr>
          </a:p>
        </p:txBody>
      </p:sp>
      <p:pic>
        <p:nvPicPr>
          <p:cNvPr id="1026" name="Picture 2" descr="Detection, tracking and recognition of traffic signs in adverse lightning  conditions - YouTube">
            <a:extLst>
              <a:ext uri="{FF2B5EF4-FFF2-40B4-BE49-F238E27FC236}">
                <a16:creationId xmlns:a16="http://schemas.microsoft.com/office/drawing/2014/main" id="{A4B755EF-C402-4C09-8094-E254DD81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225" y="1471612"/>
            <a:ext cx="69596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Hộp Văn bản 3">
            <a:extLst>
              <a:ext uri="{FF2B5EF4-FFF2-40B4-BE49-F238E27FC236}">
                <a16:creationId xmlns:a16="http://schemas.microsoft.com/office/drawing/2014/main" id="{C618F216-4F8A-4573-B638-431F1CE10496}"/>
              </a:ext>
            </a:extLst>
          </p:cNvPr>
          <p:cNvSpPr txBox="1"/>
          <p:nvPr/>
        </p:nvSpPr>
        <p:spPr>
          <a:xfrm>
            <a:off x="1589086" y="1238247"/>
            <a:ext cx="2362200" cy="369332"/>
          </a:xfrm>
          <a:prstGeom prst="rect">
            <a:avLst/>
          </a:prstGeom>
          <a:noFill/>
        </p:spPr>
        <p:txBody>
          <a:bodyPr wrap="square" rtlCol="0">
            <a:spAutoFit/>
          </a:bodyPr>
          <a:lstStyle/>
          <a:p>
            <a:r>
              <a:rPr lang="en-US" b="1"/>
              <a:t>Ứng dụng bài toán:</a:t>
            </a:r>
            <a:endParaRPr lang="vi-VN" b="1"/>
          </a:p>
        </p:txBody>
      </p:sp>
    </p:spTree>
    <p:extLst>
      <p:ext uri="{BB962C8B-B14F-4D97-AF65-F5344CB8AC3E}">
        <p14:creationId xmlns:p14="http://schemas.microsoft.com/office/powerpoint/2010/main" val="92386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F107C9-BFF9-494B-AED6-F751FCA7FE06}"/>
              </a:ext>
            </a:extLst>
          </p:cNvPr>
          <p:cNvSpPr>
            <a:spLocks noGrp="1"/>
          </p:cNvSpPr>
          <p:nvPr>
            <p:ph type="title"/>
          </p:nvPr>
        </p:nvSpPr>
        <p:spPr>
          <a:xfrm>
            <a:off x="4296412" y="2576809"/>
            <a:ext cx="4138719" cy="988332"/>
          </a:xfrm>
        </p:spPr>
        <p:txBody>
          <a:bodyPr>
            <a:normAutofit/>
          </a:bodyPr>
          <a:lstStyle/>
          <a:p>
            <a:r>
              <a:rPr lang="en-US" sz="5400" b="1"/>
              <a:t>Dataset</a:t>
            </a:r>
            <a:endParaRPr lang="vi-VN" sz="5400" b="1"/>
          </a:p>
        </p:txBody>
      </p:sp>
    </p:spTree>
    <p:extLst>
      <p:ext uri="{BB962C8B-B14F-4D97-AF65-F5344CB8AC3E}">
        <p14:creationId xmlns:p14="http://schemas.microsoft.com/office/powerpoint/2010/main" val="304168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F386F6EB-5CFB-4DE3-8C56-323D73F1BFA0}"/>
              </a:ext>
            </a:extLst>
          </p:cNvPr>
          <p:cNvSpPr txBox="1"/>
          <p:nvPr/>
        </p:nvSpPr>
        <p:spPr>
          <a:xfrm>
            <a:off x="1317071" y="1770076"/>
            <a:ext cx="10444293" cy="923330"/>
          </a:xfrm>
          <a:prstGeom prst="rect">
            <a:avLst/>
          </a:prstGeom>
          <a:noFill/>
        </p:spPr>
        <p:txBody>
          <a:bodyPr wrap="square" rtlCol="0">
            <a:spAutoFit/>
          </a:bodyPr>
          <a:lstStyle/>
          <a:p>
            <a:pPr marL="285750" indent="-285750">
              <a:buFont typeface="Arial" panose="020B0604020202020204" pitchFamily="34" charset="0"/>
              <a:buChar char="•"/>
            </a:pPr>
            <a:r>
              <a:rPr lang="en-US"/>
              <a:t>Gồm tổng cộng hơn 40 class.</a:t>
            </a:r>
          </a:p>
          <a:p>
            <a:pPr marL="285750" indent="-285750">
              <a:buFont typeface="Arial" panose="020B0604020202020204" pitchFamily="34" charset="0"/>
              <a:buChar char="•"/>
            </a:pPr>
            <a:r>
              <a:rPr lang="en-US"/>
              <a:t>Tổng cộng hơn 50000 bức ảnh.</a:t>
            </a:r>
          </a:p>
          <a:p>
            <a:endParaRPr lang="vi-VN"/>
          </a:p>
        </p:txBody>
      </p:sp>
      <p:sp>
        <p:nvSpPr>
          <p:cNvPr id="5" name="Hộp Văn bản 4">
            <a:extLst>
              <a:ext uri="{FF2B5EF4-FFF2-40B4-BE49-F238E27FC236}">
                <a16:creationId xmlns:a16="http://schemas.microsoft.com/office/drawing/2014/main" id="{552240CB-FE3C-46C9-802F-66FC8C4291AF}"/>
              </a:ext>
            </a:extLst>
          </p:cNvPr>
          <p:cNvSpPr txBox="1"/>
          <p:nvPr/>
        </p:nvSpPr>
        <p:spPr>
          <a:xfrm>
            <a:off x="1317071" y="1259485"/>
            <a:ext cx="8028264" cy="369332"/>
          </a:xfrm>
          <a:prstGeom prst="rect">
            <a:avLst/>
          </a:prstGeom>
          <a:noFill/>
        </p:spPr>
        <p:txBody>
          <a:bodyPr wrap="square" rtlCol="0">
            <a:spAutoFit/>
          </a:bodyPr>
          <a:lstStyle/>
          <a:p>
            <a:r>
              <a:rPr lang="en-US" b="1"/>
              <a:t>Sử dụng tập dataset GTSRB – German Traffic Sign Recognition Benchmark</a:t>
            </a:r>
          </a:p>
        </p:txBody>
      </p:sp>
      <p:pic>
        <p:nvPicPr>
          <p:cNvPr id="1028" name="Picture 4" descr="GTSRB Dataset | Papers With Code">
            <a:extLst>
              <a:ext uri="{FF2B5EF4-FFF2-40B4-BE49-F238E27FC236}">
                <a16:creationId xmlns:a16="http://schemas.microsoft.com/office/drawing/2014/main" id="{748EAE1D-6FA9-4DF6-AEE3-BC54D366B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071" y="2469889"/>
            <a:ext cx="5636310" cy="3217962"/>
          </a:xfrm>
          <a:prstGeom prst="rect">
            <a:avLst/>
          </a:prstGeom>
          <a:noFill/>
          <a:extLst>
            <a:ext uri="{909E8E84-426E-40DD-AFC4-6F175D3DCCD1}">
              <a14:hiddenFill xmlns:a14="http://schemas.microsoft.com/office/drawing/2010/main">
                <a:solidFill>
                  <a:srgbClr val="FFFFFF"/>
                </a:solidFill>
              </a14:hiddenFill>
            </a:ext>
          </a:extLst>
        </p:spPr>
      </p:pic>
      <p:pic>
        <p:nvPicPr>
          <p:cNvPr id="3" name="Hình ảnh 2">
            <a:extLst>
              <a:ext uri="{FF2B5EF4-FFF2-40B4-BE49-F238E27FC236}">
                <a16:creationId xmlns:a16="http://schemas.microsoft.com/office/drawing/2014/main" id="{A32DF63C-6EB2-4A63-B96F-903B4D2CC6AF}"/>
              </a:ext>
            </a:extLst>
          </p:cNvPr>
          <p:cNvPicPr>
            <a:picLocks noChangeAspect="1"/>
          </p:cNvPicPr>
          <p:nvPr/>
        </p:nvPicPr>
        <p:blipFill>
          <a:blip r:embed="rId3"/>
          <a:stretch>
            <a:fillRect/>
          </a:stretch>
        </p:blipFill>
        <p:spPr>
          <a:xfrm>
            <a:off x="7058156" y="2469889"/>
            <a:ext cx="4974061" cy="3217962"/>
          </a:xfrm>
          <a:prstGeom prst="rect">
            <a:avLst/>
          </a:prstGeom>
        </p:spPr>
      </p:pic>
    </p:spTree>
    <p:extLst>
      <p:ext uri="{BB962C8B-B14F-4D97-AF65-F5344CB8AC3E}">
        <p14:creationId xmlns:p14="http://schemas.microsoft.com/office/powerpoint/2010/main" val="60463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794359-B10D-4261-93D2-819AB7328AFD}"/>
              </a:ext>
            </a:extLst>
          </p:cNvPr>
          <p:cNvSpPr>
            <a:spLocks noGrp="1"/>
          </p:cNvSpPr>
          <p:nvPr>
            <p:ph type="title"/>
          </p:nvPr>
        </p:nvSpPr>
        <p:spPr>
          <a:xfrm>
            <a:off x="989360" y="182461"/>
            <a:ext cx="10018713" cy="1752599"/>
          </a:xfrm>
        </p:spPr>
        <p:txBody>
          <a:bodyPr/>
          <a:lstStyle/>
          <a:p>
            <a:r>
              <a:rPr lang="en-US"/>
              <a:t>Phân chia dataset</a:t>
            </a:r>
            <a:endParaRPr lang="vi-VN"/>
          </a:p>
        </p:txBody>
      </p:sp>
      <p:sp>
        <p:nvSpPr>
          <p:cNvPr id="3" name="Hộp Văn bản 2">
            <a:extLst>
              <a:ext uri="{FF2B5EF4-FFF2-40B4-BE49-F238E27FC236}">
                <a16:creationId xmlns:a16="http://schemas.microsoft.com/office/drawing/2014/main" id="{32460CEA-FA27-4940-8284-41F497CA1C67}"/>
              </a:ext>
            </a:extLst>
          </p:cNvPr>
          <p:cNvSpPr txBox="1"/>
          <p:nvPr/>
        </p:nvSpPr>
        <p:spPr>
          <a:xfrm>
            <a:off x="3070372" y="2357307"/>
            <a:ext cx="1124124" cy="369332"/>
          </a:xfrm>
          <a:prstGeom prst="rect">
            <a:avLst/>
          </a:prstGeom>
          <a:noFill/>
        </p:spPr>
        <p:txBody>
          <a:bodyPr wrap="square" rtlCol="0">
            <a:spAutoFit/>
          </a:bodyPr>
          <a:lstStyle/>
          <a:p>
            <a:r>
              <a:rPr lang="en-US" b="1">
                <a:solidFill>
                  <a:schemeClr val="accent1">
                    <a:lumMod val="75000"/>
                  </a:schemeClr>
                </a:solidFill>
              </a:rPr>
              <a:t>Training</a:t>
            </a:r>
            <a:endParaRPr lang="vi-VN" b="1">
              <a:solidFill>
                <a:schemeClr val="accent1">
                  <a:lumMod val="75000"/>
                </a:schemeClr>
              </a:solidFill>
            </a:endParaRPr>
          </a:p>
        </p:txBody>
      </p:sp>
      <p:sp>
        <p:nvSpPr>
          <p:cNvPr id="4" name="Hộp Văn bản 3">
            <a:extLst>
              <a:ext uri="{FF2B5EF4-FFF2-40B4-BE49-F238E27FC236}">
                <a16:creationId xmlns:a16="http://schemas.microsoft.com/office/drawing/2014/main" id="{A64F2A08-E81D-448D-BE5A-8CB9A83CB2A9}"/>
              </a:ext>
            </a:extLst>
          </p:cNvPr>
          <p:cNvSpPr txBox="1"/>
          <p:nvPr/>
        </p:nvSpPr>
        <p:spPr>
          <a:xfrm>
            <a:off x="7873069" y="2281806"/>
            <a:ext cx="1055615" cy="369332"/>
          </a:xfrm>
          <a:prstGeom prst="rect">
            <a:avLst/>
          </a:prstGeom>
          <a:noFill/>
        </p:spPr>
        <p:txBody>
          <a:bodyPr wrap="square" rtlCol="0">
            <a:spAutoFit/>
          </a:bodyPr>
          <a:lstStyle/>
          <a:p>
            <a:r>
              <a:rPr lang="en-US" b="1">
                <a:solidFill>
                  <a:schemeClr val="accent1">
                    <a:lumMod val="75000"/>
                  </a:schemeClr>
                </a:solidFill>
              </a:rPr>
              <a:t>Testing </a:t>
            </a:r>
            <a:endParaRPr lang="vi-VN" b="1">
              <a:solidFill>
                <a:schemeClr val="accent1">
                  <a:lumMod val="75000"/>
                </a:schemeClr>
              </a:solidFill>
            </a:endParaRPr>
          </a:p>
        </p:txBody>
      </p:sp>
      <p:sp>
        <p:nvSpPr>
          <p:cNvPr id="5" name="Hộp Văn bản 4">
            <a:extLst>
              <a:ext uri="{FF2B5EF4-FFF2-40B4-BE49-F238E27FC236}">
                <a16:creationId xmlns:a16="http://schemas.microsoft.com/office/drawing/2014/main" id="{BE91B241-1959-4466-A5CA-1E0AA0BA9AFF}"/>
              </a:ext>
            </a:extLst>
          </p:cNvPr>
          <p:cNvSpPr txBox="1"/>
          <p:nvPr/>
        </p:nvSpPr>
        <p:spPr>
          <a:xfrm>
            <a:off x="7595533" y="2653826"/>
            <a:ext cx="1610686" cy="369332"/>
          </a:xfrm>
          <a:prstGeom prst="rect">
            <a:avLst/>
          </a:prstGeom>
          <a:noFill/>
        </p:spPr>
        <p:txBody>
          <a:bodyPr wrap="square" rtlCol="0">
            <a:spAutoFit/>
          </a:bodyPr>
          <a:lstStyle/>
          <a:p>
            <a:r>
              <a:rPr lang="en-US"/>
              <a:t>12630 tấm ảnh</a:t>
            </a:r>
            <a:endParaRPr lang="vi-VN"/>
          </a:p>
        </p:txBody>
      </p:sp>
      <p:sp>
        <p:nvSpPr>
          <p:cNvPr id="6" name="Hộp Văn bản 5">
            <a:extLst>
              <a:ext uri="{FF2B5EF4-FFF2-40B4-BE49-F238E27FC236}">
                <a16:creationId xmlns:a16="http://schemas.microsoft.com/office/drawing/2014/main" id="{6F4DA085-3A17-4414-8515-EABB2120033D}"/>
              </a:ext>
            </a:extLst>
          </p:cNvPr>
          <p:cNvSpPr txBox="1"/>
          <p:nvPr/>
        </p:nvSpPr>
        <p:spPr>
          <a:xfrm>
            <a:off x="2776756" y="2706335"/>
            <a:ext cx="1610686" cy="369332"/>
          </a:xfrm>
          <a:prstGeom prst="rect">
            <a:avLst/>
          </a:prstGeom>
          <a:noFill/>
        </p:spPr>
        <p:txBody>
          <a:bodyPr wrap="square" rtlCol="0">
            <a:spAutoFit/>
          </a:bodyPr>
          <a:lstStyle/>
          <a:p>
            <a:r>
              <a:rPr lang="en-US"/>
              <a:t>39209 tấm ảnh</a:t>
            </a:r>
            <a:endParaRPr lang="vi-VN"/>
          </a:p>
        </p:txBody>
      </p:sp>
      <p:cxnSp>
        <p:nvCxnSpPr>
          <p:cNvPr id="8" name="Đường kết nối Mũi tên Thẳng 7">
            <a:extLst>
              <a:ext uri="{FF2B5EF4-FFF2-40B4-BE49-F238E27FC236}">
                <a16:creationId xmlns:a16="http://schemas.microsoft.com/office/drawing/2014/main" id="{745F6EF6-FA9F-4249-A14D-F977D811ED36}"/>
              </a:ext>
            </a:extLst>
          </p:cNvPr>
          <p:cNvCxnSpPr>
            <a:cxnSpLocks/>
            <a:stCxn id="6" idx="2"/>
            <a:endCxn id="12" idx="0"/>
          </p:cNvCxnSpPr>
          <p:nvPr/>
        </p:nvCxnSpPr>
        <p:spPr>
          <a:xfrm flipH="1">
            <a:off x="2440584" y="3075667"/>
            <a:ext cx="1141515" cy="1034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Đường kết nối Mũi tên Thẳng 8">
            <a:extLst>
              <a:ext uri="{FF2B5EF4-FFF2-40B4-BE49-F238E27FC236}">
                <a16:creationId xmlns:a16="http://schemas.microsoft.com/office/drawing/2014/main" id="{C26A1EC5-387C-41EF-A43F-28AF6376FA3D}"/>
              </a:ext>
            </a:extLst>
          </p:cNvPr>
          <p:cNvCxnSpPr>
            <a:cxnSpLocks/>
            <a:stCxn id="6" idx="2"/>
            <a:endCxn id="13" idx="0"/>
          </p:cNvCxnSpPr>
          <p:nvPr/>
        </p:nvCxnSpPr>
        <p:spPr>
          <a:xfrm>
            <a:off x="3582099" y="3075667"/>
            <a:ext cx="1142737" cy="9999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Hộp Văn bản 11">
            <a:extLst>
              <a:ext uri="{FF2B5EF4-FFF2-40B4-BE49-F238E27FC236}">
                <a16:creationId xmlns:a16="http://schemas.microsoft.com/office/drawing/2014/main" id="{76606F21-2834-462C-91F8-1E9383DE5A5D}"/>
              </a:ext>
            </a:extLst>
          </p:cNvPr>
          <p:cNvSpPr txBox="1"/>
          <p:nvPr/>
        </p:nvSpPr>
        <p:spPr>
          <a:xfrm>
            <a:off x="2071469" y="4110080"/>
            <a:ext cx="738230" cy="369332"/>
          </a:xfrm>
          <a:prstGeom prst="rect">
            <a:avLst/>
          </a:prstGeom>
          <a:noFill/>
        </p:spPr>
        <p:txBody>
          <a:bodyPr wrap="square" rtlCol="0">
            <a:spAutoFit/>
          </a:bodyPr>
          <a:lstStyle/>
          <a:p>
            <a:r>
              <a:rPr lang="en-US" b="1">
                <a:solidFill>
                  <a:srgbClr val="7030A0"/>
                </a:solidFill>
              </a:rPr>
              <a:t>Train</a:t>
            </a:r>
            <a:r>
              <a:rPr lang="en-US">
                <a:solidFill>
                  <a:srgbClr val="7030A0"/>
                </a:solidFill>
              </a:rPr>
              <a:t> </a:t>
            </a:r>
            <a:endParaRPr lang="vi-VN">
              <a:solidFill>
                <a:srgbClr val="7030A0"/>
              </a:solidFill>
            </a:endParaRPr>
          </a:p>
        </p:txBody>
      </p:sp>
      <p:sp>
        <p:nvSpPr>
          <p:cNvPr id="13" name="Hộp Văn bản 12">
            <a:extLst>
              <a:ext uri="{FF2B5EF4-FFF2-40B4-BE49-F238E27FC236}">
                <a16:creationId xmlns:a16="http://schemas.microsoft.com/office/drawing/2014/main" id="{F4E0B0C2-DB66-4CF5-B4B9-8AD4A3C72636}"/>
              </a:ext>
            </a:extLst>
          </p:cNvPr>
          <p:cNvSpPr txBox="1"/>
          <p:nvPr/>
        </p:nvSpPr>
        <p:spPr>
          <a:xfrm>
            <a:off x="4062805" y="4075605"/>
            <a:ext cx="1324061" cy="369332"/>
          </a:xfrm>
          <a:prstGeom prst="rect">
            <a:avLst/>
          </a:prstGeom>
          <a:noFill/>
        </p:spPr>
        <p:txBody>
          <a:bodyPr wrap="square" rtlCol="0">
            <a:spAutoFit/>
          </a:bodyPr>
          <a:lstStyle/>
          <a:p>
            <a:r>
              <a:rPr lang="en-US" b="1">
                <a:solidFill>
                  <a:srgbClr val="7030A0"/>
                </a:solidFill>
              </a:rPr>
              <a:t>Validation </a:t>
            </a:r>
            <a:endParaRPr lang="vi-VN" b="1">
              <a:solidFill>
                <a:srgbClr val="7030A0"/>
              </a:solidFill>
            </a:endParaRPr>
          </a:p>
        </p:txBody>
      </p:sp>
      <p:sp>
        <p:nvSpPr>
          <p:cNvPr id="15" name="Hộp Văn bản 14">
            <a:extLst>
              <a:ext uri="{FF2B5EF4-FFF2-40B4-BE49-F238E27FC236}">
                <a16:creationId xmlns:a16="http://schemas.microsoft.com/office/drawing/2014/main" id="{B5273154-7CFD-4CC9-9697-C527142FA4CF}"/>
              </a:ext>
            </a:extLst>
          </p:cNvPr>
          <p:cNvSpPr txBox="1"/>
          <p:nvPr/>
        </p:nvSpPr>
        <p:spPr>
          <a:xfrm>
            <a:off x="3338819" y="4096033"/>
            <a:ext cx="48656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8:2</a:t>
            </a:r>
            <a:endParaRPr lang="vi-VN">
              <a:latin typeface="Times New Roman" panose="02020603050405020304" pitchFamily="18" charset="0"/>
              <a:cs typeface="Times New Roman" panose="02020603050405020304" pitchFamily="18" charset="0"/>
            </a:endParaRPr>
          </a:p>
        </p:txBody>
      </p:sp>
      <p:cxnSp>
        <p:nvCxnSpPr>
          <p:cNvPr id="16" name="Đường kết nối Mũi tên Thẳng 15">
            <a:extLst>
              <a:ext uri="{FF2B5EF4-FFF2-40B4-BE49-F238E27FC236}">
                <a16:creationId xmlns:a16="http://schemas.microsoft.com/office/drawing/2014/main" id="{15634FF7-0B6D-418D-B93D-AD86D4161585}"/>
              </a:ext>
            </a:extLst>
          </p:cNvPr>
          <p:cNvCxnSpPr>
            <a:cxnSpLocks/>
            <a:endCxn id="3" idx="0"/>
          </p:cNvCxnSpPr>
          <p:nvPr/>
        </p:nvCxnSpPr>
        <p:spPr>
          <a:xfrm flipH="1">
            <a:off x="3632434" y="1323068"/>
            <a:ext cx="2381076" cy="10342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Đường kết nối Mũi tên Thẳng 16">
            <a:extLst>
              <a:ext uri="{FF2B5EF4-FFF2-40B4-BE49-F238E27FC236}">
                <a16:creationId xmlns:a16="http://schemas.microsoft.com/office/drawing/2014/main" id="{0A4904DA-49AC-4D79-8F9E-FBF1910A6182}"/>
              </a:ext>
            </a:extLst>
          </p:cNvPr>
          <p:cNvCxnSpPr>
            <a:cxnSpLocks/>
          </p:cNvCxnSpPr>
          <p:nvPr/>
        </p:nvCxnSpPr>
        <p:spPr>
          <a:xfrm>
            <a:off x="6013510" y="1323068"/>
            <a:ext cx="2387366" cy="958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Hình ảnh 30">
            <a:extLst>
              <a:ext uri="{FF2B5EF4-FFF2-40B4-BE49-F238E27FC236}">
                <a16:creationId xmlns:a16="http://schemas.microsoft.com/office/drawing/2014/main" id="{1A54637C-8AB5-49E8-A629-61535719F41A}"/>
              </a:ext>
            </a:extLst>
          </p:cNvPr>
          <p:cNvPicPr>
            <a:picLocks noChangeAspect="1"/>
          </p:cNvPicPr>
          <p:nvPr/>
        </p:nvPicPr>
        <p:blipFill>
          <a:blip r:embed="rId3"/>
          <a:stretch>
            <a:fillRect/>
          </a:stretch>
        </p:blipFill>
        <p:spPr>
          <a:xfrm>
            <a:off x="9360047" y="2281806"/>
            <a:ext cx="638175" cy="647700"/>
          </a:xfrm>
          <a:prstGeom prst="rect">
            <a:avLst/>
          </a:prstGeom>
        </p:spPr>
      </p:pic>
      <p:pic>
        <p:nvPicPr>
          <p:cNvPr id="37" name="Hình ảnh 36">
            <a:extLst>
              <a:ext uri="{FF2B5EF4-FFF2-40B4-BE49-F238E27FC236}">
                <a16:creationId xmlns:a16="http://schemas.microsoft.com/office/drawing/2014/main" id="{773991BE-5B55-40FB-A5D9-B4486CE59236}"/>
              </a:ext>
            </a:extLst>
          </p:cNvPr>
          <p:cNvPicPr>
            <a:picLocks noChangeAspect="1"/>
          </p:cNvPicPr>
          <p:nvPr/>
        </p:nvPicPr>
        <p:blipFill>
          <a:blip r:embed="rId4"/>
          <a:stretch>
            <a:fillRect/>
          </a:stretch>
        </p:blipFill>
        <p:spPr>
          <a:xfrm>
            <a:off x="4502354" y="2310381"/>
            <a:ext cx="590550" cy="619125"/>
          </a:xfrm>
          <a:prstGeom prst="rect">
            <a:avLst/>
          </a:prstGeom>
        </p:spPr>
      </p:pic>
    </p:spTree>
    <p:extLst>
      <p:ext uri="{BB962C8B-B14F-4D97-AF65-F5344CB8AC3E}">
        <p14:creationId xmlns:p14="http://schemas.microsoft.com/office/powerpoint/2010/main" val="268968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2" grpId="0"/>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F107C9-BFF9-494B-AED6-F751FCA7FE06}"/>
              </a:ext>
            </a:extLst>
          </p:cNvPr>
          <p:cNvSpPr>
            <a:spLocks noGrp="1"/>
          </p:cNvSpPr>
          <p:nvPr>
            <p:ph type="title"/>
          </p:nvPr>
        </p:nvSpPr>
        <p:spPr>
          <a:xfrm>
            <a:off x="3839212" y="2633959"/>
            <a:ext cx="4138719" cy="988332"/>
          </a:xfrm>
        </p:spPr>
        <p:txBody>
          <a:bodyPr>
            <a:normAutofit/>
          </a:bodyPr>
          <a:lstStyle/>
          <a:p>
            <a:r>
              <a:rPr lang="en-US" b="1"/>
              <a:t>Kết quả</a:t>
            </a:r>
            <a:endParaRPr lang="vi-VN" b="1"/>
          </a:p>
        </p:txBody>
      </p:sp>
    </p:spTree>
    <p:extLst>
      <p:ext uri="{BB962C8B-B14F-4D97-AF65-F5344CB8AC3E}">
        <p14:creationId xmlns:p14="http://schemas.microsoft.com/office/powerpoint/2010/main" val="194973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1124B265-A7D4-4548-B57C-3E395A2B411B}"/>
              </a:ext>
            </a:extLst>
          </p:cNvPr>
          <p:cNvSpPr/>
          <p:nvPr/>
        </p:nvSpPr>
        <p:spPr>
          <a:xfrm>
            <a:off x="1638297" y="1122578"/>
            <a:ext cx="2581275"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Picture 2">
            <a:extLst>
              <a:ext uri="{FF2B5EF4-FFF2-40B4-BE49-F238E27FC236}">
                <a16:creationId xmlns:a16="http://schemas.microsoft.com/office/drawing/2014/main" id="{F781E91B-6257-5141-AA97-7E9EC6EF3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595562"/>
            <a:ext cx="8731250" cy="858071"/>
          </a:xfrm>
          <a:prstGeom prst="rect">
            <a:avLst/>
          </a:prstGeom>
        </p:spPr>
      </p:pic>
      <p:pic>
        <p:nvPicPr>
          <p:cNvPr id="4" name="Hình ảnh 3">
            <a:extLst>
              <a:ext uri="{FF2B5EF4-FFF2-40B4-BE49-F238E27FC236}">
                <a16:creationId xmlns:a16="http://schemas.microsoft.com/office/drawing/2014/main" id="{B8DA0968-3F16-4FF9-BD50-DC1D9467C092}"/>
              </a:ext>
            </a:extLst>
          </p:cNvPr>
          <p:cNvPicPr>
            <a:picLocks noChangeAspect="1"/>
          </p:cNvPicPr>
          <p:nvPr/>
        </p:nvPicPr>
        <p:blipFill>
          <a:blip r:embed="rId3"/>
          <a:stretch>
            <a:fillRect/>
          </a:stretch>
        </p:blipFill>
        <p:spPr>
          <a:xfrm>
            <a:off x="1638298" y="4593365"/>
            <a:ext cx="8731249" cy="752475"/>
          </a:xfrm>
          <a:prstGeom prst="rect">
            <a:avLst/>
          </a:prstGeom>
        </p:spPr>
      </p:pic>
      <p:sp>
        <p:nvSpPr>
          <p:cNvPr id="5" name="Hộp Văn bản 4">
            <a:extLst>
              <a:ext uri="{FF2B5EF4-FFF2-40B4-BE49-F238E27FC236}">
                <a16:creationId xmlns:a16="http://schemas.microsoft.com/office/drawing/2014/main" id="{56CB3399-5413-4805-A312-58016212FE5F}"/>
              </a:ext>
            </a:extLst>
          </p:cNvPr>
          <p:cNvSpPr txBox="1"/>
          <p:nvPr/>
        </p:nvSpPr>
        <p:spPr>
          <a:xfrm>
            <a:off x="1638299" y="2100011"/>
            <a:ext cx="5781675" cy="369332"/>
          </a:xfrm>
          <a:prstGeom prst="rect">
            <a:avLst/>
          </a:prstGeom>
          <a:noFill/>
        </p:spPr>
        <p:txBody>
          <a:bodyPr wrap="square" rtlCol="0">
            <a:spAutoFit/>
          </a:bodyPr>
          <a:lstStyle/>
          <a:p>
            <a:r>
              <a:rPr lang="vi-VN"/>
              <a:t>Độ chính xác đo được trên tập test của dataset</a:t>
            </a:r>
          </a:p>
        </p:txBody>
      </p:sp>
      <p:sp>
        <p:nvSpPr>
          <p:cNvPr id="7" name="Hộp Văn bản 6">
            <a:extLst>
              <a:ext uri="{FF2B5EF4-FFF2-40B4-BE49-F238E27FC236}">
                <a16:creationId xmlns:a16="http://schemas.microsoft.com/office/drawing/2014/main" id="{F11207C4-0E4B-4CB4-9019-A09E50DD83D6}"/>
              </a:ext>
            </a:extLst>
          </p:cNvPr>
          <p:cNvSpPr txBox="1"/>
          <p:nvPr/>
        </p:nvSpPr>
        <p:spPr>
          <a:xfrm>
            <a:off x="1638298" y="3609075"/>
            <a:ext cx="5781675" cy="369332"/>
          </a:xfrm>
          <a:prstGeom prst="rect">
            <a:avLst/>
          </a:prstGeom>
          <a:noFill/>
        </p:spPr>
        <p:txBody>
          <a:bodyPr wrap="square" rtlCol="0">
            <a:spAutoFit/>
          </a:bodyPr>
          <a:lstStyle/>
          <a:p>
            <a:r>
              <a:rPr lang="vi-VN"/>
              <a:t>Độ chính xác đo được trên tập val của dataset</a:t>
            </a:r>
          </a:p>
        </p:txBody>
      </p:sp>
      <p:sp>
        <p:nvSpPr>
          <p:cNvPr id="6" name="Hộp Văn bản 5">
            <a:extLst>
              <a:ext uri="{FF2B5EF4-FFF2-40B4-BE49-F238E27FC236}">
                <a16:creationId xmlns:a16="http://schemas.microsoft.com/office/drawing/2014/main" id="{1788B84E-9E37-4115-A70D-99AE4FF684C1}"/>
              </a:ext>
            </a:extLst>
          </p:cNvPr>
          <p:cNvSpPr txBox="1"/>
          <p:nvPr/>
        </p:nvSpPr>
        <p:spPr>
          <a:xfrm>
            <a:off x="1757360" y="1071931"/>
            <a:ext cx="2343151" cy="923330"/>
          </a:xfrm>
          <a:prstGeom prst="rect">
            <a:avLst/>
          </a:prstGeom>
          <a:noFill/>
        </p:spPr>
        <p:txBody>
          <a:bodyPr wrap="square" rtlCol="0">
            <a:spAutoFit/>
          </a:bodyPr>
          <a:lstStyle/>
          <a:p>
            <a:r>
              <a:rPr lang="vi-VN"/>
              <a:t>Iterations = 12000</a:t>
            </a:r>
          </a:p>
          <a:p>
            <a:r>
              <a:rPr lang="vi-VN"/>
              <a:t>Batch size = 128</a:t>
            </a:r>
          </a:p>
          <a:p>
            <a:r>
              <a:rPr lang="vi-VN"/>
              <a:t>Learing rate =10^(-3)</a:t>
            </a:r>
          </a:p>
        </p:txBody>
      </p:sp>
      <p:sp>
        <p:nvSpPr>
          <p:cNvPr id="8" name="Hộp Văn bản 7">
            <a:extLst>
              <a:ext uri="{FF2B5EF4-FFF2-40B4-BE49-F238E27FC236}">
                <a16:creationId xmlns:a16="http://schemas.microsoft.com/office/drawing/2014/main" id="{9CE0ED16-DB81-46DD-8E34-BB0118E2C4C8}"/>
              </a:ext>
            </a:extLst>
          </p:cNvPr>
          <p:cNvSpPr txBox="1"/>
          <p:nvPr/>
        </p:nvSpPr>
        <p:spPr>
          <a:xfrm>
            <a:off x="1638297" y="4068591"/>
            <a:ext cx="5781675" cy="369332"/>
          </a:xfrm>
          <a:prstGeom prst="rect">
            <a:avLst/>
          </a:prstGeom>
          <a:noFill/>
        </p:spPr>
        <p:txBody>
          <a:bodyPr wrap="square" rtlCol="0">
            <a:spAutoFit/>
          </a:bodyPr>
          <a:lstStyle/>
          <a:p>
            <a:r>
              <a:rPr lang="vi-VN"/>
              <a:t>Độ chính xác thay đổi mỗi lần chạy lại code</a:t>
            </a:r>
          </a:p>
        </p:txBody>
      </p:sp>
      <p:sp>
        <p:nvSpPr>
          <p:cNvPr id="9" name="Hộp Văn bản 8">
            <a:extLst>
              <a:ext uri="{FF2B5EF4-FFF2-40B4-BE49-F238E27FC236}">
                <a16:creationId xmlns:a16="http://schemas.microsoft.com/office/drawing/2014/main" id="{2F10DAE2-BFBE-4135-9659-FF2C59C48604}"/>
              </a:ext>
            </a:extLst>
          </p:cNvPr>
          <p:cNvSpPr txBox="1"/>
          <p:nvPr/>
        </p:nvSpPr>
        <p:spPr>
          <a:xfrm>
            <a:off x="2271710" y="505332"/>
            <a:ext cx="2462212" cy="369332"/>
          </a:xfrm>
          <a:prstGeom prst="rect">
            <a:avLst/>
          </a:prstGeom>
          <a:noFill/>
        </p:spPr>
        <p:txBody>
          <a:bodyPr wrap="square" rtlCol="0">
            <a:spAutoFit/>
          </a:bodyPr>
          <a:lstStyle/>
          <a:p>
            <a:r>
              <a:rPr lang="vi-VN"/>
              <a:t>Ảnh input đầu vào</a:t>
            </a:r>
          </a:p>
        </p:txBody>
      </p:sp>
      <p:sp>
        <p:nvSpPr>
          <p:cNvPr id="10" name="Mũi tên: Phải 9">
            <a:extLst>
              <a:ext uri="{FF2B5EF4-FFF2-40B4-BE49-F238E27FC236}">
                <a16:creationId xmlns:a16="http://schemas.microsoft.com/office/drawing/2014/main" id="{6F104465-8E0F-42AA-B21B-E12E805879FC}"/>
              </a:ext>
            </a:extLst>
          </p:cNvPr>
          <p:cNvSpPr/>
          <p:nvPr/>
        </p:nvSpPr>
        <p:spPr>
          <a:xfrm>
            <a:off x="4381500" y="645167"/>
            <a:ext cx="1323975"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ộp Văn bản 10">
            <a:extLst>
              <a:ext uri="{FF2B5EF4-FFF2-40B4-BE49-F238E27FC236}">
                <a16:creationId xmlns:a16="http://schemas.microsoft.com/office/drawing/2014/main" id="{CC737560-35A8-45A2-8783-76CFC13F6F9A}"/>
              </a:ext>
            </a:extLst>
          </p:cNvPr>
          <p:cNvSpPr txBox="1"/>
          <p:nvPr/>
        </p:nvSpPr>
        <p:spPr>
          <a:xfrm>
            <a:off x="5843584" y="500005"/>
            <a:ext cx="4005265" cy="369332"/>
          </a:xfrm>
          <a:prstGeom prst="rect">
            <a:avLst/>
          </a:prstGeom>
          <a:noFill/>
        </p:spPr>
        <p:txBody>
          <a:bodyPr wrap="square" rtlCol="0">
            <a:spAutoFit/>
          </a:bodyPr>
          <a:lstStyle/>
          <a:p>
            <a:r>
              <a:rPr lang="vi-VN"/>
              <a:t>Ảnh output với label tương tứng</a:t>
            </a:r>
          </a:p>
        </p:txBody>
      </p:sp>
    </p:spTree>
    <p:extLst>
      <p:ext uri="{BB962C8B-B14F-4D97-AF65-F5344CB8AC3E}">
        <p14:creationId xmlns:p14="http://schemas.microsoft.com/office/powerpoint/2010/main" val="174991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0CEED998-6D40-D149-9AAF-7D79D7B25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412" y="975292"/>
            <a:ext cx="1454150" cy="1336246"/>
          </a:xfrm>
          <a:prstGeom prst="rect">
            <a:avLst/>
          </a:prstGeom>
        </p:spPr>
      </p:pic>
      <p:pic>
        <p:nvPicPr>
          <p:cNvPr id="59" name="Picture 58">
            <a:extLst>
              <a:ext uri="{FF2B5EF4-FFF2-40B4-BE49-F238E27FC236}">
                <a16:creationId xmlns:a16="http://schemas.microsoft.com/office/drawing/2014/main" id="{09AA4782-A66A-1E43-98DE-252EA70BA5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75" y="975292"/>
            <a:ext cx="1454150" cy="1336246"/>
          </a:xfrm>
          <a:prstGeom prst="rect">
            <a:avLst/>
          </a:prstGeom>
        </p:spPr>
      </p:pic>
      <p:pic>
        <p:nvPicPr>
          <p:cNvPr id="61" name="Picture 60">
            <a:extLst>
              <a:ext uri="{FF2B5EF4-FFF2-40B4-BE49-F238E27FC236}">
                <a16:creationId xmlns:a16="http://schemas.microsoft.com/office/drawing/2014/main" id="{D6BD92AB-C647-0B4B-A02A-F8B858FA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5412" y="2394935"/>
            <a:ext cx="1454150" cy="1336246"/>
          </a:xfrm>
          <a:prstGeom prst="rect">
            <a:avLst/>
          </a:prstGeom>
        </p:spPr>
      </p:pic>
      <p:pic>
        <p:nvPicPr>
          <p:cNvPr id="63" name="Picture 62" descr="A yellow circle with a number on it&#10;&#10;Description automatically generated with low confidence">
            <a:extLst>
              <a:ext uri="{FF2B5EF4-FFF2-40B4-BE49-F238E27FC236}">
                <a16:creationId xmlns:a16="http://schemas.microsoft.com/office/drawing/2014/main" id="{3FC9630B-515F-5345-966D-21E3EAB136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6719" y="2394935"/>
            <a:ext cx="1454150" cy="1336246"/>
          </a:xfrm>
          <a:prstGeom prst="rect">
            <a:avLst/>
          </a:prstGeom>
        </p:spPr>
      </p:pic>
      <p:pic>
        <p:nvPicPr>
          <p:cNvPr id="65" name="Picture 64" descr="A person's face in the dark&#10;&#10;Description automatically generated with low confidence">
            <a:extLst>
              <a:ext uri="{FF2B5EF4-FFF2-40B4-BE49-F238E27FC236}">
                <a16:creationId xmlns:a16="http://schemas.microsoft.com/office/drawing/2014/main" id="{302E2049-2A6D-B346-B545-83FC61C782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5412" y="3862429"/>
            <a:ext cx="1454150" cy="1399276"/>
          </a:xfrm>
          <a:prstGeom prst="rect">
            <a:avLst/>
          </a:prstGeom>
        </p:spPr>
      </p:pic>
      <p:pic>
        <p:nvPicPr>
          <p:cNvPr id="67" name="Picture 66" descr="A close-up of a road sign&#10;&#10;Description automatically generated with medium confidence">
            <a:extLst>
              <a:ext uri="{FF2B5EF4-FFF2-40B4-BE49-F238E27FC236}">
                <a16:creationId xmlns:a16="http://schemas.microsoft.com/office/drawing/2014/main" id="{43E0520D-8E98-AF44-B6C7-2C4C456057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9375" y="3862429"/>
            <a:ext cx="1454150" cy="1399276"/>
          </a:xfrm>
          <a:prstGeom prst="rect">
            <a:avLst/>
          </a:prstGeom>
        </p:spPr>
      </p:pic>
      <p:pic>
        <p:nvPicPr>
          <p:cNvPr id="74" name="Picture 73" descr="A picture containing text, sign, outdoor, street&#10;&#10;Description automatically generated">
            <a:extLst>
              <a:ext uri="{FF2B5EF4-FFF2-40B4-BE49-F238E27FC236}">
                <a16:creationId xmlns:a16="http://schemas.microsoft.com/office/drawing/2014/main" id="{046CD949-56AC-E840-9C14-569F7D308D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5413" y="5428498"/>
            <a:ext cx="1454149" cy="1429502"/>
          </a:xfrm>
          <a:prstGeom prst="rect">
            <a:avLst/>
          </a:prstGeom>
        </p:spPr>
      </p:pic>
      <p:pic>
        <p:nvPicPr>
          <p:cNvPr id="76" name="Picture 75" descr="A picture containing text, close&#10;&#10;Description automatically generated">
            <a:extLst>
              <a:ext uri="{FF2B5EF4-FFF2-40B4-BE49-F238E27FC236}">
                <a16:creationId xmlns:a16="http://schemas.microsoft.com/office/drawing/2014/main" id="{F9C110AF-FCC5-2F46-BC01-238E38159E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32551" y="5428499"/>
            <a:ext cx="1454149" cy="1429501"/>
          </a:xfrm>
          <a:prstGeom prst="rect">
            <a:avLst/>
          </a:prstGeom>
        </p:spPr>
      </p:pic>
      <p:cxnSp>
        <p:nvCxnSpPr>
          <p:cNvPr id="3" name="Đường nối Thẳng 2">
            <a:extLst>
              <a:ext uri="{FF2B5EF4-FFF2-40B4-BE49-F238E27FC236}">
                <a16:creationId xmlns:a16="http://schemas.microsoft.com/office/drawing/2014/main" id="{36502434-397B-43A4-8870-FC8DF6F81BEC}"/>
              </a:ext>
            </a:extLst>
          </p:cNvPr>
          <p:cNvCxnSpPr>
            <a:cxnSpLocks/>
          </p:cNvCxnSpPr>
          <p:nvPr/>
        </p:nvCxnSpPr>
        <p:spPr>
          <a:xfrm>
            <a:off x="6096000" y="0"/>
            <a:ext cx="28575" cy="6791325"/>
          </a:xfrm>
          <a:prstGeom prst="line">
            <a:avLst/>
          </a:prstGeom>
        </p:spPr>
        <p:style>
          <a:lnRef idx="3">
            <a:schemeClr val="dk1"/>
          </a:lnRef>
          <a:fillRef idx="0">
            <a:schemeClr val="dk1"/>
          </a:fillRef>
          <a:effectRef idx="2">
            <a:schemeClr val="dk1"/>
          </a:effectRef>
          <a:fontRef idx="minor">
            <a:schemeClr val="tx1"/>
          </a:fontRef>
        </p:style>
      </p:cxnSp>
      <p:sp>
        <p:nvSpPr>
          <p:cNvPr id="5" name="Hộp Văn bản 4">
            <a:extLst>
              <a:ext uri="{FF2B5EF4-FFF2-40B4-BE49-F238E27FC236}">
                <a16:creationId xmlns:a16="http://schemas.microsoft.com/office/drawing/2014/main" id="{B5C44738-DAE3-41AF-A8FF-C0A874D436AC}"/>
              </a:ext>
            </a:extLst>
          </p:cNvPr>
          <p:cNvSpPr txBox="1"/>
          <p:nvPr/>
        </p:nvSpPr>
        <p:spPr>
          <a:xfrm>
            <a:off x="4382412" y="465187"/>
            <a:ext cx="1200150" cy="369332"/>
          </a:xfrm>
          <a:prstGeom prst="rect">
            <a:avLst/>
          </a:prstGeom>
          <a:noFill/>
        </p:spPr>
        <p:txBody>
          <a:bodyPr wrap="square" rtlCol="0">
            <a:spAutoFit/>
          </a:bodyPr>
          <a:lstStyle/>
          <a:p>
            <a:r>
              <a:rPr lang="vi-VN"/>
              <a:t>Ảnh gốc</a:t>
            </a:r>
          </a:p>
        </p:txBody>
      </p:sp>
      <p:sp>
        <p:nvSpPr>
          <p:cNvPr id="16" name="Hộp Văn bản 15">
            <a:extLst>
              <a:ext uri="{FF2B5EF4-FFF2-40B4-BE49-F238E27FC236}">
                <a16:creationId xmlns:a16="http://schemas.microsoft.com/office/drawing/2014/main" id="{25028198-CAE4-476F-8725-8E9DC72386A2}"/>
              </a:ext>
            </a:extLst>
          </p:cNvPr>
          <p:cNvSpPr txBox="1"/>
          <p:nvPr/>
        </p:nvSpPr>
        <p:spPr>
          <a:xfrm>
            <a:off x="6239888" y="465187"/>
            <a:ext cx="1867812" cy="369332"/>
          </a:xfrm>
          <a:prstGeom prst="rect">
            <a:avLst/>
          </a:prstGeom>
          <a:noFill/>
        </p:spPr>
        <p:txBody>
          <a:bodyPr wrap="square" rtlCol="0">
            <a:spAutoFit/>
          </a:bodyPr>
          <a:lstStyle/>
          <a:p>
            <a:r>
              <a:rPr lang="vi-VN"/>
              <a:t>Ảnh predict sai</a:t>
            </a:r>
          </a:p>
        </p:txBody>
      </p:sp>
      <p:sp>
        <p:nvSpPr>
          <p:cNvPr id="6" name="Mũi tên: Phải 5">
            <a:extLst>
              <a:ext uri="{FF2B5EF4-FFF2-40B4-BE49-F238E27FC236}">
                <a16:creationId xmlns:a16="http://schemas.microsoft.com/office/drawing/2014/main" id="{2A214733-EDCA-49E0-97F7-A2B5E76B71EC}"/>
              </a:ext>
            </a:extLst>
          </p:cNvPr>
          <p:cNvSpPr/>
          <p:nvPr/>
        </p:nvSpPr>
        <p:spPr>
          <a:xfrm>
            <a:off x="5788024" y="1643415"/>
            <a:ext cx="586463" cy="520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8" name="Mũi tên: Phải 17">
            <a:extLst>
              <a:ext uri="{FF2B5EF4-FFF2-40B4-BE49-F238E27FC236}">
                <a16:creationId xmlns:a16="http://schemas.microsoft.com/office/drawing/2014/main" id="{B032B8D8-2B50-4E15-B21D-8A8686E4693A}"/>
              </a:ext>
            </a:extLst>
          </p:cNvPr>
          <p:cNvSpPr/>
          <p:nvPr/>
        </p:nvSpPr>
        <p:spPr>
          <a:xfrm>
            <a:off x="5799811" y="3049046"/>
            <a:ext cx="586463" cy="520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19" name="Mũi tên: Phải 18">
            <a:extLst>
              <a:ext uri="{FF2B5EF4-FFF2-40B4-BE49-F238E27FC236}">
                <a16:creationId xmlns:a16="http://schemas.microsoft.com/office/drawing/2014/main" id="{0E54CFDC-AE0D-4F5E-A8B1-9697B416E0D8}"/>
              </a:ext>
            </a:extLst>
          </p:cNvPr>
          <p:cNvSpPr/>
          <p:nvPr/>
        </p:nvSpPr>
        <p:spPr>
          <a:xfrm>
            <a:off x="5788024" y="4691415"/>
            <a:ext cx="586463" cy="520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20" name="Mũi tên: Phải 19">
            <a:extLst>
              <a:ext uri="{FF2B5EF4-FFF2-40B4-BE49-F238E27FC236}">
                <a16:creationId xmlns:a16="http://schemas.microsoft.com/office/drawing/2014/main" id="{FFC72A08-3B90-475E-9566-506C82557BED}"/>
              </a:ext>
            </a:extLst>
          </p:cNvPr>
          <p:cNvSpPr/>
          <p:nvPr/>
        </p:nvSpPr>
        <p:spPr>
          <a:xfrm>
            <a:off x="5796875" y="6117231"/>
            <a:ext cx="586463" cy="520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2" name="Hộp Văn bản 1">
            <a:extLst>
              <a:ext uri="{FF2B5EF4-FFF2-40B4-BE49-F238E27FC236}">
                <a16:creationId xmlns:a16="http://schemas.microsoft.com/office/drawing/2014/main" id="{C9F7A418-3EFC-497F-A4B4-74C6FE598D0E}"/>
              </a:ext>
            </a:extLst>
          </p:cNvPr>
          <p:cNvSpPr txBox="1"/>
          <p:nvPr/>
        </p:nvSpPr>
        <p:spPr>
          <a:xfrm>
            <a:off x="3181350" y="1466850"/>
            <a:ext cx="457200" cy="369332"/>
          </a:xfrm>
          <a:prstGeom prst="rect">
            <a:avLst/>
          </a:prstGeom>
          <a:noFill/>
        </p:spPr>
        <p:txBody>
          <a:bodyPr wrap="square" rtlCol="0">
            <a:spAutoFit/>
          </a:bodyPr>
          <a:lstStyle/>
          <a:p>
            <a:r>
              <a:rPr lang="vi-VN"/>
              <a:t>1.</a:t>
            </a:r>
          </a:p>
        </p:txBody>
      </p:sp>
      <p:sp>
        <p:nvSpPr>
          <p:cNvPr id="21" name="Hộp Văn bản 20">
            <a:extLst>
              <a:ext uri="{FF2B5EF4-FFF2-40B4-BE49-F238E27FC236}">
                <a16:creationId xmlns:a16="http://schemas.microsoft.com/office/drawing/2014/main" id="{D550D3AB-C3FB-4B6B-9C6A-4A1A03F14E2C}"/>
              </a:ext>
            </a:extLst>
          </p:cNvPr>
          <p:cNvSpPr txBox="1"/>
          <p:nvPr/>
        </p:nvSpPr>
        <p:spPr>
          <a:xfrm>
            <a:off x="3181350" y="2864380"/>
            <a:ext cx="457200" cy="369332"/>
          </a:xfrm>
          <a:prstGeom prst="rect">
            <a:avLst/>
          </a:prstGeom>
          <a:noFill/>
        </p:spPr>
        <p:txBody>
          <a:bodyPr wrap="square" rtlCol="0">
            <a:spAutoFit/>
          </a:bodyPr>
          <a:lstStyle/>
          <a:p>
            <a:r>
              <a:rPr lang="vi-VN"/>
              <a:t>2.</a:t>
            </a:r>
          </a:p>
        </p:txBody>
      </p:sp>
      <p:sp>
        <p:nvSpPr>
          <p:cNvPr id="22" name="Hộp Văn bản 21">
            <a:extLst>
              <a:ext uri="{FF2B5EF4-FFF2-40B4-BE49-F238E27FC236}">
                <a16:creationId xmlns:a16="http://schemas.microsoft.com/office/drawing/2014/main" id="{8860D0E7-9C25-4CF9-822D-83F2FD0A108A}"/>
              </a:ext>
            </a:extLst>
          </p:cNvPr>
          <p:cNvSpPr txBox="1"/>
          <p:nvPr/>
        </p:nvSpPr>
        <p:spPr>
          <a:xfrm>
            <a:off x="3181350" y="4348100"/>
            <a:ext cx="457200" cy="369332"/>
          </a:xfrm>
          <a:prstGeom prst="rect">
            <a:avLst/>
          </a:prstGeom>
          <a:noFill/>
        </p:spPr>
        <p:txBody>
          <a:bodyPr wrap="square" rtlCol="0">
            <a:spAutoFit/>
          </a:bodyPr>
          <a:lstStyle/>
          <a:p>
            <a:r>
              <a:rPr lang="vi-VN"/>
              <a:t>3.</a:t>
            </a:r>
          </a:p>
        </p:txBody>
      </p:sp>
      <p:sp>
        <p:nvSpPr>
          <p:cNvPr id="23" name="Hộp Văn bản 22">
            <a:extLst>
              <a:ext uri="{FF2B5EF4-FFF2-40B4-BE49-F238E27FC236}">
                <a16:creationId xmlns:a16="http://schemas.microsoft.com/office/drawing/2014/main" id="{9A7B25FE-900B-4356-83E0-752D9149D6A0}"/>
              </a:ext>
            </a:extLst>
          </p:cNvPr>
          <p:cNvSpPr txBox="1"/>
          <p:nvPr/>
        </p:nvSpPr>
        <p:spPr>
          <a:xfrm>
            <a:off x="3179088" y="5855985"/>
            <a:ext cx="457200" cy="369332"/>
          </a:xfrm>
          <a:prstGeom prst="rect">
            <a:avLst/>
          </a:prstGeom>
          <a:noFill/>
        </p:spPr>
        <p:txBody>
          <a:bodyPr wrap="square" rtlCol="0">
            <a:spAutoFit/>
          </a:bodyPr>
          <a:lstStyle/>
          <a:p>
            <a:r>
              <a:rPr lang="vi-VN"/>
              <a:t>4.</a:t>
            </a:r>
          </a:p>
        </p:txBody>
      </p:sp>
    </p:spTree>
    <p:extLst>
      <p:ext uri="{BB962C8B-B14F-4D97-AF65-F5344CB8AC3E}">
        <p14:creationId xmlns:p14="http://schemas.microsoft.com/office/powerpoint/2010/main" val="340895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F107C9-BFF9-494B-AED6-F751FCA7FE06}"/>
              </a:ext>
            </a:extLst>
          </p:cNvPr>
          <p:cNvSpPr>
            <a:spLocks noGrp="1"/>
          </p:cNvSpPr>
          <p:nvPr>
            <p:ph type="title"/>
          </p:nvPr>
        </p:nvSpPr>
        <p:spPr>
          <a:xfrm>
            <a:off x="3839212" y="2633959"/>
            <a:ext cx="4138719" cy="988332"/>
          </a:xfrm>
        </p:spPr>
        <p:txBody>
          <a:bodyPr>
            <a:normAutofit/>
          </a:bodyPr>
          <a:lstStyle/>
          <a:p>
            <a:r>
              <a:rPr lang="en-US" b="1"/>
              <a:t>Kết luận</a:t>
            </a:r>
            <a:endParaRPr lang="vi-VN" b="1"/>
          </a:p>
        </p:txBody>
      </p:sp>
    </p:spTree>
    <p:extLst>
      <p:ext uri="{BB962C8B-B14F-4D97-AF65-F5344CB8AC3E}">
        <p14:creationId xmlns:p14="http://schemas.microsoft.com/office/powerpoint/2010/main" val="143649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31E83F-56A8-416C-ACD0-4DEFB4BD0875}"/>
              </a:ext>
            </a:extLst>
          </p:cNvPr>
          <p:cNvSpPr>
            <a:spLocks noGrp="1"/>
          </p:cNvSpPr>
          <p:nvPr>
            <p:ph type="title"/>
          </p:nvPr>
        </p:nvSpPr>
        <p:spPr/>
        <p:txBody>
          <a:bodyPr/>
          <a:lstStyle/>
          <a:p>
            <a:r>
              <a:rPr lang="en-US" b="1"/>
              <a:t>Nội dung</a:t>
            </a:r>
            <a:endParaRPr lang="vi-VN" b="1"/>
          </a:p>
        </p:txBody>
      </p:sp>
      <p:sp>
        <p:nvSpPr>
          <p:cNvPr id="3" name="Chỗ dành sẵn cho Nội dung 2">
            <a:extLst>
              <a:ext uri="{FF2B5EF4-FFF2-40B4-BE49-F238E27FC236}">
                <a16:creationId xmlns:a16="http://schemas.microsoft.com/office/drawing/2014/main" id="{630DBB6D-1538-4019-962B-DB0571AD6110}"/>
              </a:ext>
            </a:extLst>
          </p:cNvPr>
          <p:cNvSpPr>
            <a:spLocks noGrp="1"/>
          </p:cNvSpPr>
          <p:nvPr>
            <p:ph idx="1"/>
          </p:nvPr>
        </p:nvSpPr>
        <p:spPr>
          <a:xfrm>
            <a:off x="1285866" y="2260349"/>
            <a:ext cx="11029615" cy="2892676"/>
          </a:xfrm>
        </p:spPr>
        <p:txBody>
          <a:bodyPr>
            <a:normAutofit/>
          </a:bodyPr>
          <a:lstStyle/>
          <a:p>
            <a:pPr marL="342900" indent="-342900">
              <a:buFont typeface="+mj-lt"/>
              <a:buAutoNum type="arabicPeriod"/>
            </a:pPr>
            <a:r>
              <a:rPr lang="en-US" b="1">
                <a:solidFill>
                  <a:schemeClr val="tx1">
                    <a:lumMod val="95000"/>
                    <a:lumOff val="5000"/>
                  </a:schemeClr>
                </a:solidFill>
                <a:latin typeface="Times New Roman" panose="02020603050405020304" pitchFamily="18" charset="0"/>
                <a:cs typeface="Times New Roman" panose="02020603050405020304" pitchFamily="18" charset="0"/>
              </a:rPr>
              <a:t>Giới thiệu thuật toán RepVGG</a:t>
            </a:r>
          </a:p>
          <a:p>
            <a:pPr marL="342900" indent="-342900">
              <a:buFont typeface="+mj-lt"/>
              <a:buAutoNum type="arabicPeriod"/>
            </a:pPr>
            <a:r>
              <a:rPr lang="en-US" b="1">
                <a:solidFill>
                  <a:schemeClr val="tx1">
                    <a:lumMod val="95000"/>
                    <a:lumOff val="5000"/>
                  </a:schemeClr>
                </a:solidFill>
                <a:latin typeface="Times New Roman" panose="02020603050405020304" pitchFamily="18" charset="0"/>
                <a:cs typeface="Times New Roman" panose="02020603050405020304" pitchFamily="18" charset="0"/>
              </a:rPr>
              <a:t>Giới thiệu bài toán</a:t>
            </a:r>
          </a:p>
          <a:p>
            <a:pPr marL="342900" indent="-342900">
              <a:buFont typeface="+mj-lt"/>
              <a:buAutoNum type="arabicPeriod"/>
            </a:pPr>
            <a:r>
              <a:rPr lang="en-US" b="1">
                <a:solidFill>
                  <a:schemeClr val="tx1">
                    <a:lumMod val="95000"/>
                    <a:lumOff val="5000"/>
                  </a:schemeClr>
                </a:solidFill>
                <a:latin typeface="Times New Roman" panose="02020603050405020304" pitchFamily="18" charset="0"/>
                <a:cs typeface="Times New Roman" panose="02020603050405020304" pitchFamily="18" charset="0"/>
              </a:rPr>
              <a:t>Dataset</a:t>
            </a:r>
          </a:p>
          <a:p>
            <a:pPr marL="342900" indent="-342900">
              <a:buFont typeface="+mj-lt"/>
              <a:buAutoNum type="arabicPeriod"/>
            </a:pPr>
            <a:r>
              <a:rPr lang="en-US" b="1">
                <a:solidFill>
                  <a:schemeClr val="tx1">
                    <a:lumMod val="95000"/>
                    <a:lumOff val="5000"/>
                  </a:schemeClr>
                </a:solidFill>
                <a:latin typeface="Times New Roman" panose="02020603050405020304" pitchFamily="18" charset="0"/>
                <a:cs typeface="Times New Roman" panose="02020603050405020304" pitchFamily="18" charset="0"/>
              </a:rPr>
              <a:t>Kết quả </a:t>
            </a:r>
          </a:p>
          <a:p>
            <a:pPr marL="342900" indent="-342900">
              <a:buFont typeface="+mj-lt"/>
              <a:buAutoNum type="arabicPeriod"/>
            </a:pPr>
            <a:r>
              <a:rPr lang="en-US" b="1">
                <a:solidFill>
                  <a:schemeClr val="tx1">
                    <a:lumMod val="95000"/>
                    <a:lumOff val="5000"/>
                  </a:schemeClr>
                </a:solidFill>
                <a:latin typeface="Times New Roman" panose="02020603050405020304" pitchFamily="18" charset="0"/>
                <a:cs typeface="Times New Roman" panose="02020603050405020304" pitchFamily="18" charset="0"/>
              </a:rPr>
              <a:t>Kết luận</a:t>
            </a:r>
            <a:endParaRPr lang="vi-VN" b="1">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50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Sơ đồ 2">
            <a:extLst>
              <a:ext uri="{FF2B5EF4-FFF2-40B4-BE49-F238E27FC236}">
                <a16:creationId xmlns:a16="http://schemas.microsoft.com/office/drawing/2014/main" id="{8ECB5E5D-7760-4D45-AECC-E12DAEB74937}"/>
              </a:ext>
            </a:extLst>
          </p:cNvPr>
          <p:cNvGraphicFramePr/>
          <p:nvPr>
            <p:extLst>
              <p:ext uri="{D42A27DB-BD31-4B8C-83A1-F6EECF244321}">
                <p14:modId xmlns:p14="http://schemas.microsoft.com/office/powerpoint/2010/main" val="623168685"/>
              </p:ext>
            </p:extLst>
          </p:nvPr>
        </p:nvGraphicFramePr>
        <p:xfrm>
          <a:off x="1919968" y="64587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3183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559A42B0-EF85-4BDA-8F3C-E9AE7CB64EF4}"/>
              </a:ext>
            </a:extLst>
          </p:cNvPr>
          <p:cNvSpPr txBox="1"/>
          <p:nvPr/>
        </p:nvSpPr>
        <p:spPr>
          <a:xfrm>
            <a:off x="1589086" y="1838323"/>
            <a:ext cx="8212139" cy="369332"/>
          </a:xfrm>
          <a:prstGeom prst="rect">
            <a:avLst/>
          </a:prstGeom>
          <a:noFill/>
        </p:spPr>
        <p:txBody>
          <a:bodyPr wrap="square" rtlCol="0">
            <a:spAutoFit/>
          </a:bodyPr>
          <a:lstStyle/>
          <a:p>
            <a:endParaRPr lang="vi-VN">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C618F216-4F8A-4573-B638-431F1CE10496}"/>
              </a:ext>
            </a:extLst>
          </p:cNvPr>
          <p:cNvSpPr txBox="1"/>
          <p:nvPr/>
        </p:nvSpPr>
        <p:spPr>
          <a:xfrm>
            <a:off x="1474786" y="777528"/>
            <a:ext cx="5611814" cy="584775"/>
          </a:xfrm>
          <a:prstGeom prst="rect">
            <a:avLst/>
          </a:prstGeom>
          <a:noFill/>
        </p:spPr>
        <p:txBody>
          <a:bodyPr wrap="square" rtlCol="0">
            <a:spAutoFit/>
          </a:bodyPr>
          <a:lstStyle/>
          <a:p>
            <a:r>
              <a:rPr lang="en-US" sz="3200" b="1"/>
              <a:t>Hướng phát triển tương lai:</a:t>
            </a:r>
            <a:endParaRPr lang="vi-VN" sz="3200" b="1"/>
          </a:p>
        </p:txBody>
      </p:sp>
      <p:graphicFrame>
        <p:nvGraphicFramePr>
          <p:cNvPr id="2" name="Sơ đồ 1">
            <a:extLst>
              <a:ext uri="{FF2B5EF4-FFF2-40B4-BE49-F238E27FC236}">
                <a16:creationId xmlns:a16="http://schemas.microsoft.com/office/drawing/2014/main" id="{9DB895EF-6FFD-4E7D-83D0-920AB6D258BC}"/>
              </a:ext>
            </a:extLst>
          </p:cNvPr>
          <p:cNvGraphicFramePr/>
          <p:nvPr>
            <p:extLst>
              <p:ext uri="{D42A27DB-BD31-4B8C-83A1-F6EECF244321}">
                <p14:modId xmlns:p14="http://schemas.microsoft.com/office/powerpoint/2010/main" val="3348506848"/>
              </p:ext>
            </p:extLst>
          </p:nvPr>
        </p:nvGraphicFramePr>
        <p:xfrm>
          <a:off x="2238374" y="1750455"/>
          <a:ext cx="7388225" cy="3580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259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id="{65599324-2870-42ED-BC7F-0BE61A59D668}"/>
              </a:ext>
            </a:extLst>
          </p:cNvPr>
          <p:cNvSpPr/>
          <p:nvPr/>
        </p:nvSpPr>
        <p:spPr>
          <a:xfrm>
            <a:off x="2098013" y="2319635"/>
            <a:ext cx="8148384" cy="923330"/>
          </a:xfrm>
          <a:prstGeom prst="rect">
            <a:avLst/>
          </a:prstGeom>
          <a:noFill/>
        </p:spPr>
        <p:txBody>
          <a:bodyPr wrap="none" lIns="91440" tIns="45720" rIns="91440" bIns="45720">
            <a:spAutoFit/>
          </a:bodyPr>
          <a:lstStyle/>
          <a:p>
            <a:pPr algn="ctr"/>
            <a:r>
              <a:rPr lang="vi-VN"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fo watching!!</a:t>
            </a:r>
          </a:p>
        </p:txBody>
      </p:sp>
    </p:spTree>
    <p:extLst>
      <p:ext uri="{BB962C8B-B14F-4D97-AF65-F5344CB8AC3E}">
        <p14:creationId xmlns:p14="http://schemas.microsoft.com/office/powerpoint/2010/main" val="2445750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5061FA-0807-4F01-B388-D245E3AB7FD5}"/>
              </a:ext>
            </a:extLst>
          </p:cNvPr>
          <p:cNvSpPr>
            <a:spLocks noGrp="1"/>
          </p:cNvSpPr>
          <p:nvPr>
            <p:ph type="title"/>
          </p:nvPr>
        </p:nvSpPr>
        <p:spPr>
          <a:xfrm>
            <a:off x="941386" y="2333625"/>
            <a:ext cx="10018713" cy="1752599"/>
          </a:xfrm>
        </p:spPr>
        <p:txBody>
          <a:bodyPr/>
          <a:lstStyle/>
          <a:p>
            <a:r>
              <a:rPr lang="vi-VN"/>
              <a:t>After credit</a:t>
            </a:r>
            <a:br>
              <a:rPr lang="vi-VN"/>
            </a:br>
            <a:r>
              <a:rPr lang="vi-VN"/>
              <a:t>(don’t show)</a:t>
            </a:r>
          </a:p>
        </p:txBody>
      </p:sp>
    </p:spTree>
    <p:extLst>
      <p:ext uri="{BB962C8B-B14F-4D97-AF65-F5344CB8AC3E}">
        <p14:creationId xmlns:p14="http://schemas.microsoft.com/office/powerpoint/2010/main" val="384290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624DFD2C-198F-4FDC-91C9-15EB03DE50CA}"/>
              </a:ext>
            </a:extLst>
          </p:cNvPr>
          <p:cNvPicPr>
            <a:picLocks noChangeAspect="1"/>
          </p:cNvPicPr>
          <p:nvPr/>
        </p:nvPicPr>
        <p:blipFill>
          <a:blip r:embed="rId2"/>
          <a:stretch>
            <a:fillRect/>
          </a:stretch>
        </p:blipFill>
        <p:spPr>
          <a:xfrm>
            <a:off x="2867025" y="1171575"/>
            <a:ext cx="6667500" cy="5353050"/>
          </a:xfrm>
          <a:prstGeom prst="rect">
            <a:avLst/>
          </a:prstGeom>
        </p:spPr>
      </p:pic>
      <p:sp>
        <p:nvSpPr>
          <p:cNvPr id="6" name="Hộp Văn bản 5">
            <a:extLst>
              <a:ext uri="{FF2B5EF4-FFF2-40B4-BE49-F238E27FC236}">
                <a16:creationId xmlns:a16="http://schemas.microsoft.com/office/drawing/2014/main" id="{E12A8FD8-E6E1-495B-AF59-E50FE3FA4C4D}"/>
              </a:ext>
            </a:extLst>
          </p:cNvPr>
          <p:cNvSpPr txBox="1"/>
          <p:nvPr/>
        </p:nvSpPr>
        <p:spPr>
          <a:xfrm>
            <a:off x="2705100" y="552450"/>
            <a:ext cx="6162675" cy="369332"/>
          </a:xfrm>
          <a:prstGeom prst="rect">
            <a:avLst/>
          </a:prstGeom>
          <a:noFill/>
        </p:spPr>
        <p:txBody>
          <a:bodyPr wrap="square" rtlCol="0">
            <a:spAutoFit/>
          </a:bodyPr>
          <a:lstStyle/>
          <a:p>
            <a:r>
              <a:rPr lang="vi-VN"/>
              <a:t>Một số ký hiệu toán học cần biết:</a:t>
            </a:r>
          </a:p>
        </p:txBody>
      </p:sp>
    </p:spTree>
    <p:extLst>
      <p:ext uri="{BB962C8B-B14F-4D97-AF65-F5344CB8AC3E}">
        <p14:creationId xmlns:p14="http://schemas.microsoft.com/office/powerpoint/2010/main" val="1297194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0FE3B3E1-5294-402E-A811-1079679E6307}"/>
              </a:ext>
            </a:extLst>
          </p:cNvPr>
          <p:cNvSpPr txBox="1"/>
          <p:nvPr/>
        </p:nvSpPr>
        <p:spPr>
          <a:xfrm>
            <a:off x="1924050" y="628650"/>
            <a:ext cx="7848600" cy="584775"/>
          </a:xfrm>
          <a:prstGeom prst="rect">
            <a:avLst/>
          </a:prstGeom>
          <a:noFill/>
        </p:spPr>
        <p:txBody>
          <a:bodyPr wrap="square" rtlCol="0">
            <a:spAutoFit/>
          </a:bodyPr>
          <a:lstStyle/>
          <a:p>
            <a:r>
              <a:rPr lang="en-US" sz="3200"/>
              <a:t>Giả sử: C1 =C2, H1 =H2 ,W1 = W2.Ta có:</a:t>
            </a:r>
            <a:endParaRPr lang="vi-VN" sz="3200"/>
          </a:p>
        </p:txBody>
      </p:sp>
      <p:pic>
        <p:nvPicPr>
          <p:cNvPr id="3" name="Hình ảnh 2">
            <a:extLst>
              <a:ext uri="{FF2B5EF4-FFF2-40B4-BE49-F238E27FC236}">
                <a16:creationId xmlns:a16="http://schemas.microsoft.com/office/drawing/2014/main" id="{4BFD1EE0-75BC-42A1-9043-4CAAD2E52CED}"/>
              </a:ext>
            </a:extLst>
          </p:cNvPr>
          <p:cNvPicPr>
            <a:picLocks noChangeAspect="1"/>
          </p:cNvPicPr>
          <p:nvPr/>
        </p:nvPicPr>
        <p:blipFill>
          <a:blip r:embed="rId2"/>
          <a:stretch>
            <a:fillRect/>
          </a:stretch>
        </p:blipFill>
        <p:spPr>
          <a:xfrm>
            <a:off x="2057186" y="2131811"/>
            <a:ext cx="7627166" cy="1882028"/>
          </a:xfrm>
          <a:prstGeom prst="rect">
            <a:avLst/>
          </a:prstGeom>
        </p:spPr>
      </p:pic>
    </p:spTree>
    <p:extLst>
      <p:ext uri="{BB962C8B-B14F-4D97-AF65-F5344CB8AC3E}">
        <p14:creationId xmlns:p14="http://schemas.microsoft.com/office/powerpoint/2010/main" val="1001898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07B543D0-5FDC-4388-BDF3-A39A61E1504E}"/>
              </a:ext>
            </a:extLst>
          </p:cNvPr>
          <p:cNvSpPr txBox="1"/>
          <p:nvPr/>
        </p:nvSpPr>
        <p:spPr>
          <a:xfrm>
            <a:off x="1885949" y="657224"/>
            <a:ext cx="8882456"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1B1B1B"/>
                </a:solidFill>
                <a:latin typeface="Open Sans" panose="020B0606030504020204" pitchFamily="34" charset="0"/>
              </a:rPr>
              <a:t>chúng ta đơn giản là không sử dụng nhánh identity.</a:t>
            </a:r>
          </a:p>
          <a:p>
            <a:pPr marL="285750" indent="-285750">
              <a:buFont typeface="Arial" panose="020B0604020202020204" pitchFamily="34" charset="0"/>
              <a:buChar char="•"/>
            </a:pPr>
            <a:r>
              <a:rPr lang="en-US">
                <a:solidFill>
                  <a:srgbClr val="1B1B1B"/>
                </a:solidFill>
                <a:latin typeface="Open Sans" panose="020B0606030504020204" pitchFamily="34" charset="0"/>
              </a:rPr>
              <a:t>Khi đó phương trình trên chỉ có 2 toán hạng.</a:t>
            </a:r>
          </a:p>
          <a:p>
            <a:pPr marL="285750" indent="-285750">
              <a:buFont typeface="Arial" panose="020B0604020202020204" pitchFamily="34" charset="0"/>
              <a:buChar char="•"/>
            </a:pPr>
            <a:r>
              <a:rPr lang="en-US">
                <a:solidFill>
                  <a:srgbClr val="1B1B1B"/>
                </a:solidFill>
                <a:latin typeface="Open Sans" panose="020B0606030504020204" pitchFamily="34" charset="0"/>
              </a:rPr>
              <a:t>BN khi interference được tính bằng công thức:</a:t>
            </a:r>
            <a:endParaRPr lang="vi-VN"/>
          </a:p>
        </p:txBody>
      </p:sp>
      <p:pic>
        <p:nvPicPr>
          <p:cNvPr id="4" name="Hình ảnh 3">
            <a:extLst>
              <a:ext uri="{FF2B5EF4-FFF2-40B4-BE49-F238E27FC236}">
                <a16:creationId xmlns:a16="http://schemas.microsoft.com/office/drawing/2014/main" id="{1F7A1B55-3E65-4F2C-A337-28F52EE8A893}"/>
              </a:ext>
            </a:extLst>
          </p:cNvPr>
          <p:cNvPicPr>
            <a:picLocks noChangeAspect="1"/>
          </p:cNvPicPr>
          <p:nvPr/>
        </p:nvPicPr>
        <p:blipFill>
          <a:blip r:embed="rId3"/>
          <a:stretch>
            <a:fillRect/>
          </a:stretch>
        </p:blipFill>
        <p:spPr>
          <a:xfrm>
            <a:off x="2142845" y="2823321"/>
            <a:ext cx="7447393" cy="1092462"/>
          </a:xfrm>
          <a:prstGeom prst="rect">
            <a:avLst/>
          </a:prstGeom>
        </p:spPr>
      </p:pic>
      <p:pic>
        <p:nvPicPr>
          <p:cNvPr id="6" name="Hình ảnh 5">
            <a:extLst>
              <a:ext uri="{FF2B5EF4-FFF2-40B4-BE49-F238E27FC236}">
                <a16:creationId xmlns:a16="http://schemas.microsoft.com/office/drawing/2014/main" id="{8968F1DB-EEFF-4FFD-B0CB-F74A5E9042CA}"/>
              </a:ext>
            </a:extLst>
          </p:cNvPr>
          <p:cNvPicPr>
            <a:picLocks noChangeAspect="1"/>
          </p:cNvPicPr>
          <p:nvPr/>
        </p:nvPicPr>
        <p:blipFill>
          <a:blip r:embed="rId4"/>
          <a:stretch>
            <a:fillRect/>
          </a:stretch>
        </p:blipFill>
        <p:spPr>
          <a:xfrm>
            <a:off x="2142845" y="2383672"/>
            <a:ext cx="3024252" cy="439649"/>
          </a:xfrm>
          <a:prstGeom prst="rect">
            <a:avLst/>
          </a:prstGeom>
        </p:spPr>
      </p:pic>
      <p:pic>
        <p:nvPicPr>
          <p:cNvPr id="8" name="Hình ảnh 7">
            <a:extLst>
              <a:ext uri="{FF2B5EF4-FFF2-40B4-BE49-F238E27FC236}">
                <a16:creationId xmlns:a16="http://schemas.microsoft.com/office/drawing/2014/main" id="{3E295062-F82A-4441-9D0F-54AC3D855DF2}"/>
              </a:ext>
            </a:extLst>
          </p:cNvPr>
          <p:cNvPicPr>
            <a:picLocks noChangeAspect="1"/>
          </p:cNvPicPr>
          <p:nvPr/>
        </p:nvPicPr>
        <p:blipFill>
          <a:blip r:embed="rId5"/>
          <a:stretch>
            <a:fillRect/>
          </a:stretch>
        </p:blipFill>
        <p:spPr>
          <a:xfrm>
            <a:off x="5167096" y="2383671"/>
            <a:ext cx="4423142" cy="439649"/>
          </a:xfrm>
          <a:prstGeom prst="rect">
            <a:avLst/>
          </a:prstGeom>
        </p:spPr>
      </p:pic>
    </p:spTree>
    <p:extLst>
      <p:ext uri="{BB962C8B-B14F-4D97-AF65-F5344CB8AC3E}">
        <p14:creationId xmlns:p14="http://schemas.microsoft.com/office/powerpoint/2010/main" val="3062173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07B543D0-5FDC-4388-BDF3-A39A61E1504E}"/>
              </a:ext>
            </a:extLst>
          </p:cNvPr>
          <p:cNvSpPr txBox="1"/>
          <p:nvPr/>
        </p:nvSpPr>
        <p:spPr>
          <a:xfrm>
            <a:off x="1946489" y="667982"/>
            <a:ext cx="8882456"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1B1B1B"/>
                </a:solidFill>
                <a:latin typeface="Open Sans" panose="020B0606030504020204" pitchFamily="34" charset="0"/>
              </a:rPr>
              <a:t>Chúng ta chuyển đổi tất cả BN và lớp conv đứng trước nó thành các lớp conv với bias vector.</a:t>
            </a:r>
          </a:p>
          <a:p>
            <a:pPr marL="285750" indent="-285750">
              <a:buFont typeface="Arial" panose="020B0604020202020204" pitchFamily="34" charset="0"/>
              <a:buChar char="•"/>
            </a:pPr>
            <a:r>
              <a:rPr lang="vi-VN">
                <a:solidFill>
                  <a:srgbClr val="1B1B1B"/>
                </a:solidFill>
                <a:latin typeface="Open Sans" panose="020B0606030504020204" pitchFamily="34" charset="0"/>
              </a:rPr>
              <a:t>Cho</a:t>
            </a:r>
            <a:r>
              <a:rPr lang="vi-VN"/>
              <a:t> {W’ , b’} là kernel và bias được chuyển đổi từ </a:t>
            </a:r>
            <a:r>
              <a:rPr lang="el-GR"/>
              <a:t>{W, µ,σ, γ, β},</a:t>
            </a:r>
            <a:r>
              <a:rPr lang="vi-VN"/>
              <a:t> ta có:</a:t>
            </a:r>
            <a:endParaRPr lang="en-US">
              <a:solidFill>
                <a:srgbClr val="1B1B1B"/>
              </a:solidFill>
              <a:latin typeface="Open Sans" panose="020B0606030504020204" pitchFamily="34" charset="0"/>
            </a:endParaRPr>
          </a:p>
        </p:txBody>
      </p:sp>
      <p:pic>
        <p:nvPicPr>
          <p:cNvPr id="5" name="Hình ảnh 4">
            <a:extLst>
              <a:ext uri="{FF2B5EF4-FFF2-40B4-BE49-F238E27FC236}">
                <a16:creationId xmlns:a16="http://schemas.microsoft.com/office/drawing/2014/main" id="{954C6BB1-CFC2-4DC5-9162-01AFAD051A15}"/>
              </a:ext>
            </a:extLst>
          </p:cNvPr>
          <p:cNvPicPr>
            <a:picLocks noChangeAspect="1"/>
          </p:cNvPicPr>
          <p:nvPr/>
        </p:nvPicPr>
        <p:blipFill>
          <a:blip r:embed="rId2"/>
          <a:stretch>
            <a:fillRect/>
          </a:stretch>
        </p:blipFill>
        <p:spPr>
          <a:xfrm>
            <a:off x="1946489" y="2615052"/>
            <a:ext cx="8047365" cy="1136670"/>
          </a:xfrm>
          <a:prstGeom prst="rect">
            <a:avLst/>
          </a:prstGeom>
        </p:spPr>
      </p:pic>
    </p:spTree>
    <p:extLst>
      <p:ext uri="{BB962C8B-B14F-4D97-AF65-F5344CB8AC3E}">
        <p14:creationId xmlns:p14="http://schemas.microsoft.com/office/powerpoint/2010/main" val="154085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07B543D0-5FDC-4388-BDF3-A39A61E1504E}"/>
              </a:ext>
            </a:extLst>
          </p:cNvPr>
          <p:cNvSpPr txBox="1"/>
          <p:nvPr/>
        </p:nvSpPr>
        <p:spPr>
          <a:xfrm>
            <a:off x="1946489" y="667982"/>
            <a:ext cx="8882456"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1B1B1B"/>
                </a:solidFill>
                <a:latin typeface="Open Sans" panose="020B0606030504020204" pitchFamily="34" charset="0"/>
              </a:rPr>
              <a:t>Chúng ta chuyển đổi tất cả BN và lớp conv đứng trước nó thành các lớp conv với bias vector.</a:t>
            </a:r>
          </a:p>
          <a:p>
            <a:pPr marL="285750" indent="-285750">
              <a:buFont typeface="Arial" panose="020B0604020202020204" pitchFamily="34" charset="0"/>
              <a:buChar char="•"/>
            </a:pPr>
            <a:r>
              <a:rPr lang="vi-VN">
                <a:solidFill>
                  <a:srgbClr val="1B1B1B"/>
                </a:solidFill>
                <a:latin typeface="Open Sans" panose="020B0606030504020204" pitchFamily="34" charset="0"/>
              </a:rPr>
              <a:t>Cho</a:t>
            </a:r>
            <a:r>
              <a:rPr lang="vi-VN"/>
              <a:t> {W’ , b’} là kernel và bias được chuyển đổi từ </a:t>
            </a:r>
            <a:r>
              <a:rPr lang="el-GR"/>
              <a:t>{W, µ,σ, γ, β},</a:t>
            </a:r>
            <a:r>
              <a:rPr lang="vi-VN"/>
              <a:t> ta có:</a:t>
            </a:r>
            <a:endParaRPr lang="en-US">
              <a:solidFill>
                <a:srgbClr val="1B1B1B"/>
              </a:solidFill>
              <a:latin typeface="Open Sans" panose="020B0606030504020204" pitchFamily="34" charset="0"/>
            </a:endParaRPr>
          </a:p>
        </p:txBody>
      </p:sp>
      <p:pic>
        <p:nvPicPr>
          <p:cNvPr id="7" name="Hình ảnh 6">
            <a:extLst>
              <a:ext uri="{FF2B5EF4-FFF2-40B4-BE49-F238E27FC236}">
                <a16:creationId xmlns:a16="http://schemas.microsoft.com/office/drawing/2014/main" id="{AE97FDEC-CEE3-451A-93A8-DA560D4078C0}"/>
              </a:ext>
            </a:extLst>
          </p:cNvPr>
          <p:cNvPicPr>
            <a:picLocks noChangeAspect="1"/>
          </p:cNvPicPr>
          <p:nvPr/>
        </p:nvPicPr>
        <p:blipFill>
          <a:blip r:embed="rId2"/>
          <a:stretch>
            <a:fillRect/>
          </a:stretch>
        </p:blipFill>
        <p:spPr>
          <a:xfrm>
            <a:off x="1802959" y="2725935"/>
            <a:ext cx="9341684" cy="1014413"/>
          </a:xfrm>
          <a:prstGeom prst="rect">
            <a:avLst/>
          </a:prstGeom>
        </p:spPr>
      </p:pic>
    </p:spTree>
    <p:extLst>
      <p:ext uri="{BB962C8B-B14F-4D97-AF65-F5344CB8AC3E}">
        <p14:creationId xmlns:p14="http://schemas.microsoft.com/office/powerpoint/2010/main" val="312428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F107C9-BFF9-494B-AED6-F751FCA7FE06}"/>
              </a:ext>
            </a:extLst>
          </p:cNvPr>
          <p:cNvSpPr>
            <a:spLocks noGrp="1"/>
          </p:cNvSpPr>
          <p:nvPr>
            <p:ph type="title"/>
          </p:nvPr>
        </p:nvSpPr>
        <p:spPr>
          <a:xfrm>
            <a:off x="3612709" y="2633959"/>
            <a:ext cx="4378766" cy="988332"/>
          </a:xfrm>
        </p:spPr>
        <p:txBody>
          <a:bodyPr>
            <a:normAutofit fontScale="90000"/>
          </a:bodyPr>
          <a:lstStyle/>
          <a:p>
            <a:r>
              <a:rPr lang="en-US" b="1"/>
              <a:t>Thuật toán RepVGG</a:t>
            </a:r>
            <a:endParaRPr lang="vi-VN" b="1"/>
          </a:p>
        </p:txBody>
      </p:sp>
    </p:spTree>
    <p:extLst>
      <p:ext uri="{BB962C8B-B14F-4D97-AF65-F5344CB8AC3E}">
        <p14:creationId xmlns:p14="http://schemas.microsoft.com/office/powerpoint/2010/main" val="141906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4B0179-52A9-4485-AA4B-57DF3244A782}"/>
              </a:ext>
            </a:extLst>
          </p:cNvPr>
          <p:cNvSpPr>
            <a:spLocks noGrp="1"/>
          </p:cNvSpPr>
          <p:nvPr>
            <p:ph type="title"/>
          </p:nvPr>
        </p:nvSpPr>
        <p:spPr>
          <a:xfrm>
            <a:off x="1543035" y="0"/>
            <a:ext cx="2517238" cy="1752599"/>
          </a:xfrm>
        </p:spPr>
        <p:txBody>
          <a:bodyPr/>
          <a:lstStyle/>
          <a:p>
            <a:r>
              <a:rPr lang="en-US"/>
              <a:t>Giới thiệu</a:t>
            </a:r>
            <a:endParaRPr lang="vi-VN"/>
          </a:p>
        </p:txBody>
      </p:sp>
      <p:sp>
        <p:nvSpPr>
          <p:cNvPr id="5" name="Hình chữ nhật 4">
            <a:extLst>
              <a:ext uri="{FF2B5EF4-FFF2-40B4-BE49-F238E27FC236}">
                <a16:creationId xmlns:a16="http://schemas.microsoft.com/office/drawing/2014/main" id="{3C1592E8-0312-4A3E-BB12-84F540FE6C8D}"/>
              </a:ext>
            </a:extLst>
          </p:cNvPr>
          <p:cNvSpPr/>
          <p:nvPr/>
        </p:nvSpPr>
        <p:spPr>
          <a:xfrm>
            <a:off x="5234228" y="2238970"/>
            <a:ext cx="1723549" cy="923330"/>
          </a:xfrm>
          <a:prstGeom prst="rect">
            <a:avLst/>
          </a:prstGeom>
          <a:noFill/>
        </p:spPr>
        <p:txBody>
          <a:bodyPr wrap="none" lIns="91440" tIns="45720" rIns="91440" bIns="45720">
            <a:spAutoFit/>
          </a:bodyPr>
          <a:lstStyle/>
          <a:p>
            <a:pPr algn="ctr"/>
            <a:r>
              <a:rPr lang="vi-VN" sz="5400">
                <a:ln w="0"/>
                <a:solidFill>
                  <a:schemeClr val="accent1"/>
                </a:solidFill>
                <a:effectLst>
                  <a:outerShdw blurRad="38100" dist="25400" dir="5400000" algn="ctr" rotWithShape="0">
                    <a:srgbClr val="6E747A">
                      <a:alpha val="43000"/>
                    </a:srgbClr>
                  </a:outerShdw>
                </a:effectLst>
              </a:rPr>
              <a:t>VGG</a:t>
            </a:r>
          </a:p>
        </p:txBody>
      </p:sp>
      <p:sp>
        <p:nvSpPr>
          <p:cNvPr id="6" name="Hình chữ nhật 5">
            <a:extLst>
              <a:ext uri="{FF2B5EF4-FFF2-40B4-BE49-F238E27FC236}">
                <a16:creationId xmlns:a16="http://schemas.microsoft.com/office/drawing/2014/main" id="{BF44AB01-390C-4435-928C-F79ECB725D51}"/>
              </a:ext>
            </a:extLst>
          </p:cNvPr>
          <p:cNvSpPr/>
          <p:nvPr/>
        </p:nvSpPr>
        <p:spPr>
          <a:xfrm>
            <a:off x="1163499" y="2186285"/>
            <a:ext cx="4070726" cy="923330"/>
          </a:xfrm>
          <a:prstGeom prst="rect">
            <a:avLst/>
          </a:prstGeom>
          <a:noFill/>
        </p:spPr>
        <p:txBody>
          <a:bodyPr wrap="square" lIns="91440" tIns="45720" rIns="91440" bIns="45720">
            <a:spAutoFit/>
          </a:bodyPr>
          <a:lstStyle/>
          <a:p>
            <a:pPr algn="ctr"/>
            <a:r>
              <a:rPr lang="vi-VN" sz="5400" b="0" cap="none" spc="0">
                <a:ln w="0"/>
                <a:solidFill>
                  <a:srgbClr val="FF0000"/>
                </a:solidFill>
                <a:effectLst>
                  <a:outerShdw blurRad="38100" dist="25400" dir="5400000" algn="ctr" rotWithShape="0">
                    <a:srgbClr val="6E747A">
                      <a:alpha val="43000"/>
                    </a:srgbClr>
                  </a:outerShdw>
                </a:effectLst>
              </a:rPr>
              <a:t>GoogleNet</a:t>
            </a:r>
          </a:p>
        </p:txBody>
      </p:sp>
      <p:sp>
        <p:nvSpPr>
          <p:cNvPr id="9" name="Hình chữ nhật 8">
            <a:extLst>
              <a:ext uri="{FF2B5EF4-FFF2-40B4-BE49-F238E27FC236}">
                <a16:creationId xmlns:a16="http://schemas.microsoft.com/office/drawing/2014/main" id="{EE279404-8EE4-488A-9893-20BE9A3B8A0A}"/>
              </a:ext>
            </a:extLst>
          </p:cNvPr>
          <p:cNvSpPr/>
          <p:nvPr/>
        </p:nvSpPr>
        <p:spPr>
          <a:xfrm>
            <a:off x="7345611" y="2224385"/>
            <a:ext cx="2377575" cy="923330"/>
          </a:xfrm>
          <a:prstGeom prst="rect">
            <a:avLst/>
          </a:prstGeom>
          <a:noFill/>
        </p:spPr>
        <p:txBody>
          <a:bodyPr wrap="none" lIns="91440" tIns="45720" rIns="91440" bIns="45720">
            <a:spAutoFit/>
          </a:bodyPr>
          <a:lstStyle/>
          <a:p>
            <a:pPr algn="ctr"/>
            <a:r>
              <a:rPr lang="vi-VN" sz="5400">
                <a:ln w="0"/>
                <a:solidFill>
                  <a:srgbClr val="FF0000"/>
                </a:solidFill>
                <a:effectLst>
                  <a:outerShdw blurRad="38100" dist="25400" dir="5400000" algn="ctr" rotWithShape="0">
                    <a:srgbClr val="6E747A">
                      <a:alpha val="43000"/>
                    </a:srgbClr>
                  </a:outerShdw>
                </a:effectLst>
              </a:rPr>
              <a:t>Resnet</a:t>
            </a:r>
          </a:p>
        </p:txBody>
      </p:sp>
      <p:sp>
        <p:nvSpPr>
          <p:cNvPr id="10" name="Hình chữ nhật 9">
            <a:extLst>
              <a:ext uri="{FF2B5EF4-FFF2-40B4-BE49-F238E27FC236}">
                <a16:creationId xmlns:a16="http://schemas.microsoft.com/office/drawing/2014/main" id="{2BC3665A-CBCA-41E9-A139-966CDE4A62B6}"/>
              </a:ext>
            </a:extLst>
          </p:cNvPr>
          <p:cNvSpPr/>
          <p:nvPr/>
        </p:nvSpPr>
        <p:spPr>
          <a:xfrm>
            <a:off x="4060273" y="3543301"/>
            <a:ext cx="4110421" cy="923330"/>
          </a:xfrm>
          <a:prstGeom prst="rect">
            <a:avLst/>
          </a:prstGeom>
          <a:noFill/>
        </p:spPr>
        <p:txBody>
          <a:bodyPr wrap="none" lIns="91440" tIns="45720" rIns="91440" bIns="45720">
            <a:spAutoFit/>
          </a:bodyPr>
          <a:lstStyle/>
          <a:p>
            <a:pPr algn="ctr"/>
            <a:r>
              <a:rPr lang="vi-VN" sz="5400">
                <a:solidFill>
                  <a:srgbClr val="FF0000"/>
                </a:solidFill>
                <a:latin typeface="Open Sans" panose="020B0606030504020204" pitchFamily="34" charset="0"/>
              </a:rPr>
              <a:t>EfficientNet </a:t>
            </a:r>
            <a:endParaRPr lang="vi-VN" sz="540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3909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4B0179-52A9-4485-AA4B-57DF3244A782}"/>
              </a:ext>
            </a:extLst>
          </p:cNvPr>
          <p:cNvSpPr>
            <a:spLocks noGrp="1"/>
          </p:cNvSpPr>
          <p:nvPr>
            <p:ph type="title"/>
          </p:nvPr>
        </p:nvSpPr>
        <p:spPr>
          <a:xfrm>
            <a:off x="1543035" y="0"/>
            <a:ext cx="2517238" cy="1752599"/>
          </a:xfrm>
        </p:spPr>
        <p:txBody>
          <a:bodyPr/>
          <a:lstStyle/>
          <a:p>
            <a:r>
              <a:rPr lang="en-US"/>
              <a:t>Giới thiệu</a:t>
            </a:r>
            <a:endParaRPr lang="vi-VN"/>
          </a:p>
        </p:txBody>
      </p:sp>
      <p:sp>
        <p:nvSpPr>
          <p:cNvPr id="3" name="Hộp Văn bản 2">
            <a:extLst>
              <a:ext uri="{FF2B5EF4-FFF2-40B4-BE49-F238E27FC236}">
                <a16:creationId xmlns:a16="http://schemas.microsoft.com/office/drawing/2014/main" id="{05780848-4238-401E-9BDD-0C9ACA4822C9}"/>
              </a:ext>
            </a:extLst>
          </p:cNvPr>
          <p:cNvSpPr txBox="1"/>
          <p:nvPr/>
        </p:nvSpPr>
        <p:spPr>
          <a:xfrm>
            <a:off x="1468071" y="1631658"/>
            <a:ext cx="9655729" cy="2677656"/>
          </a:xfrm>
          <a:prstGeom prst="rect">
            <a:avLst/>
          </a:prstGeom>
          <a:noFill/>
        </p:spPr>
        <p:txBody>
          <a:bodyPr wrap="square" rtlCol="0">
            <a:spAutoFit/>
          </a:bodyPr>
          <a:lstStyle/>
          <a:p>
            <a:pPr marL="285750" indent="-285750">
              <a:buFont typeface="Open Sans" panose="020B0606030504020204" pitchFamily="34" charset="0"/>
              <a:buChar char="­"/>
            </a:pPr>
            <a:r>
              <a:rPr lang="vi-VN" sz="2400" b="1" i="0">
                <a:solidFill>
                  <a:srgbClr val="1B1B1B"/>
                </a:solidFill>
                <a:effectLst/>
                <a:latin typeface="Times New Roman" panose="02020603050405020304" pitchFamily="18" charset="0"/>
                <a:cs typeface="Times New Roman" panose="02020603050405020304" pitchFamily="18" charset="0"/>
              </a:rPr>
              <a:t>RepVGG</a:t>
            </a:r>
            <a:r>
              <a:rPr lang="vi-VN" sz="2400" b="0" i="0">
                <a:solidFill>
                  <a:srgbClr val="1B1B1B"/>
                </a:solidFill>
                <a:effectLst/>
                <a:latin typeface="Times New Roman" panose="02020603050405020304" pitchFamily="18" charset="0"/>
                <a:cs typeface="Times New Roman" panose="02020603050405020304" pitchFamily="18" charset="0"/>
              </a:rPr>
              <a:t> là một kiến trúc đơn giản nhưng mạnh mẽ có: </a:t>
            </a:r>
          </a:p>
          <a:p>
            <a:pPr marL="742950" lvl="1" indent="-285750">
              <a:buFont typeface="Arial" panose="020B0604020202020204" pitchFamily="34" charset="0"/>
              <a:buChar char="•"/>
            </a:pPr>
            <a:endParaRPr lang="vi-VN" sz="2400">
              <a:solidFill>
                <a:srgbClr val="1B1B1B"/>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400">
                <a:solidFill>
                  <a:srgbClr val="1B1B1B"/>
                </a:solidFill>
                <a:latin typeface="Times New Roman" panose="02020603050405020304" pitchFamily="18" charset="0"/>
                <a:cs typeface="Times New Roman" panose="02020603050405020304" pitchFamily="18" charset="0"/>
              </a:rPr>
              <a:t>P</a:t>
            </a:r>
            <a:r>
              <a:rPr lang="vi-VN" sz="2400" b="0" i="0">
                <a:solidFill>
                  <a:srgbClr val="1B1B1B"/>
                </a:solidFill>
                <a:effectLst/>
                <a:latin typeface="Times New Roman" panose="02020603050405020304" pitchFamily="18" charset="0"/>
                <a:cs typeface="Times New Roman" panose="02020603050405020304" pitchFamily="18" charset="0"/>
              </a:rPr>
              <a:t>hần inference giống như VGG chỉ bao gồm các convolution 3x3, Relu.</a:t>
            </a:r>
          </a:p>
          <a:p>
            <a:pPr lvl="1"/>
            <a:endParaRPr lang="vi-VN" sz="2400">
              <a:solidFill>
                <a:srgbClr val="1B1B1B"/>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400">
                <a:solidFill>
                  <a:srgbClr val="1B1B1B"/>
                </a:solidFill>
                <a:latin typeface="Times New Roman" panose="02020603050405020304" pitchFamily="18" charset="0"/>
                <a:cs typeface="Times New Roman" panose="02020603050405020304" pitchFamily="18" charset="0"/>
              </a:rPr>
              <a:t>P</a:t>
            </a:r>
            <a:r>
              <a:rPr lang="vi-VN" sz="2400" b="0" i="0">
                <a:solidFill>
                  <a:srgbClr val="1B1B1B"/>
                </a:solidFill>
                <a:effectLst/>
                <a:latin typeface="Times New Roman" panose="02020603050405020304" pitchFamily="18" charset="0"/>
                <a:cs typeface="Times New Roman" panose="02020603050405020304" pitchFamily="18" charset="0"/>
              </a:rPr>
              <a:t>hần mô hình lúc huấn luyện lại có kiến trúc đa nhánh giống các mô hình họ Resnet.</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3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A89D91-3E31-44DD-841D-40343126A362}"/>
              </a:ext>
            </a:extLst>
          </p:cNvPr>
          <p:cNvSpPr>
            <a:spLocks noGrp="1"/>
          </p:cNvSpPr>
          <p:nvPr>
            <p:ph type="title"/>
          </p:nvPr>
        </p:nvSpPr>
        <p:spPr>
          <a:xfrm>
            <a:off x="1484311" y="685800"/>
            <a:ext cx="4882933" cy="882941"/>
          </a:xfrm>
        </p:spPr>
        <p:txBody>
          <a:bodyPr/>
          <a:lstStyle/>
          <a:p>
            <a:r>
              <a:rPr lang="en-US"/>
              <a:t>Kiến trúc của Repvgg</a:t>
            </a:r>
            <a:endParaRPr lang="vi-VN"/>
          </a:p>
        </p:txBody>
      </p:sp>
      <p:pic>
        <p:nvPicPr>
          <p:cNvPr id="1026" name="Picture 2">
            <a:extLst>
              <a:ext uri="{FF2B5EF4-FFF2-40B4-BE49-F238E27FC236}">
                <a16:creationId xmlns:a16="http://schemas.microsoft.com/office/drawing/2014/main" id="{097E5D04-4A7D-48CC-AB74-504D74F950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59896" y="1568741"/>
            <a:ext cx="5951216" cy="47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175851-9DA4-42B2-B0E1-DE313DDB4A48}"/>
              </a:ext>
            </a:extLst>
          </p:cNvPr>
          <p:cNvSpPr>
            <a:spLocks noGrp="1"/>
          </p:cNvSpPr>
          <p:nvPr>
            <p:ph type="title"/>
          </p:nvPr>
        </p:nvSpPr>
        <p:spPr>
          <a:xfrm>
            <a:off x="1943100" y="476251"/>
            <a:ext cx="4667249" cy="895349"/>
          </a:xfrm>
        </p:spPr>
        <p:txBody>
          <a:bodyPr/>
          <a:lstStyle/>
          <a:p>
            <a:r>
              <a:rPr lang="en-US"/>
              <a:t>	Kiến trúc mỗi block</a:t>
            </a:r>
            <a:endParaRPr lang="vi-VN"/>
          </a:p>
        </p:txBody>
      </p:sp>
      <p:sp>
        <p:nvSpPr>
          <p:cNvPr id="6" name="AutoShape 6">
            <a:extLst>
              <a:ext uri="{FF2B5EF4-FFF2-40B4-BE49-F238E27FC236}">
                <a16:creationId xmlns:a16="http://schemas.microsoft.com/office/drawing/2014/main" id="{B10EC385-2B04-4A5E-8444-E39E47A70C5D}"/>
              </a:ext>
            </a:extLst>
          </p:cNvPr>
          <p:cNvSpPr>
            <a:spLocks noChangeAspect="1" noChangeArrowheads="1"/>
          </p:cNvSpPr>
          <p:nvPr/>
        </p:nvSpPr>
        <p:spPr bwMode="auto">
          <a:xfrm>
            <a:off x="2028825" y="-638175"/>
            <a:ext cx="4219575" cy="4219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7" name="Hình ảnh 6">
            <a:extLst>
              <a:ext uri="{FF2B5EF4-FFF2-40B4-BE49-F238E27FC236}">
                <a16:creationId xmlns:a16="http://schemas.microsoft.com/office/drawing/2014/main" id="{3C82147B-B535-4B31-83A5-0955C73CFF75}"/>
              </a:ext>
            </a:extLst>
          </p:cNvPr>
          <p:cNvPicPr>
            <a:picLocks noChangeAspect="1"/>
          </p:cNvPicPr>
          <p:nvPr/>
        </p:nvPicPr>
        <p:blipFill>
          <a:blip r:embed="rId2"/>
          <a:stretch>
            <a:fillRect/>
          </a:stretch>
        </p:blipFill>
        <p:spPr>
          <a:xfrm>
            <a:off x="2667000" y="1471612"/>
            <a:ext cx="4171950" cy="2209800"/>
          </a:xfrm>
          <a:prstGeom prst="rect">
            <a:avLst/>
          </a:prstGeom>
        </p:spPr>
      </p:pic>
      <p:sp>
        <p:nvSpPr>
          <p:cNvPr id="8" name="Hộp Văn bản 7">
            <a:extLst>
              <a:ext uri="{FF2B5EF4-FFF2-40B4-BE49-F238E27FC236}">
                <a16:creationId xmlns:a16="http://schemas.microsoft.com/office/drawing/2014/main" id="{BAAF7F2D-CBA5-4095-84F0-3DFA5458E497}"/>
              </a:ext>
            </a:extLst>
          </p:cNvPr>
          <p:cNvSpPr txBox="1"/>
          <p:nvPr/>
        </p:nvSpPr>
        <p:spPr>
          <a:xfrm>
            <a:off x="7753350" y="1838325"/>
            <a:ext cx="2324100" cy="1200329"/>
          </a:xfrm>
          <a:prstGeom prst="rect">
            <a:avLst/>
          </a:prstGeom>
          <a:noFill/>
        </p:spPr>
        <p:txBody>
          <a:bodyPr wrap="square" rtlCol="0">
            <a:spAutoFit/>
          </a:bodyPr>
          <a:lstStyle/>
          <a:p>
            <a:r>
              <a:rPr lang="en-US"/>
              <a:t>Gồm 3 phần :</a:t>
            </a:r>
          </a:p>
          <a:p>
            <a:pPr marL="285750" indent="-285750">
              <a:buFont typeface="Arial" panose="020B0604020202020204" pitchFamily="34" charset="0"/>
              <a:buChar char="•"/>
            </a:pPr>
            <a:r>
              <a:rPr lang="en-US"/>
              <a:t>nhánh (3x3)</a:t>
            </a:r>
          </a:p>
          <a:p>
            <a:pPr marL="285750" indent="-285750">
              <a:buFont typeface="Arial" panose="020B0604020202020204" pitchFamily="34" charset="0"/>
              <a:buChar char="•"/>
            </a:pPr>
            <a:r>
              <a:rPr lang="en-US"/>
              <a:t>nhánh (1x1)</a:t>
            </a:r>
          </a:p>
          <a:p>
            <a:pPr marL="285750" indent="-285750">
              <a:buFont typeface="Arial" panose="020B0604020202020204" pitchFamily="34" charset="0"/>
              <a:buChar char="•"/>
            </a:pPr>
            <a:r>
              <a:rPr lang="en-US"/>
              <a:t>nhánh identity</a:t>
            </a:r>
            <a:endParaRPr lang="vi-VN"/>
          </a:p>
        </p:txBody>
      </p:sp>
      <p:sp>
        <p:nvSpPr>
          <p:cNvPr id="9" name="Hộp Văn bản 8">
            <a:extLst>
              <a:ext uri="{FF2B5EF4-FFF2-40B4-BE49-F238E27FC236}">
                <a16:creationId xmlns:a16="http://schemas.microsoft.com/office/drawing/2014/main" id="{38111F19-6E1A-47E1-9D23-860F8206A895}"/>
              </a:ext>
            </a:extLst>
          </p:cNvPr>
          <p:cNvSpPr txBox="1"/>
          <p:nvPr/>
        </p:nvSpPr>
        <p:spPr>
          <a:xfrm>
            <a:off x="1390650" y="4280327"/>
            <a:ext cx="9991725" cy="830997"/>
          </a:xfrm>
          <a:prstGeom prst="rect">
            <a:avLst/>
          </a:prstGeom>
          <a:noFill/>
        </p:spPr>
        <p:txBody>
          <a:bodyPr wrap="square" rtlCol="0">
            <a:spAutoFit/>
          </a:bodyPr>
          <a:lstStyle/>
          <a:p>
            <a:pPr marL="285750" indent="-285750">
              <a:buFont typeface="Arial" panose="020B0604020202020204" pitchFamily="34" charset="0"/>
              <a:buChar char="•"/>
            </a:pPr>
            <a:r>
              <a:rPr lang="vi-VN" sz="2400" b="0" i="0">
                <a:solidFill>
                  <a:srgbClr val="1B1B1B"/>
                </a:solidFill>
                <a:effectLst/>
                <a:latin typeface="Times New Roman" panose="02020603050405020304" pitchFamily="18" charset="0"/>
                <a:cs typeface="Times New Roman" panose="02020603050405020304" pitchFamily="18" charset="0"/>
              </a:rPr>
              <a:t>Nếu RepVGG có </a:t>
            </a:r>
            <a:r>
              <a:rPr lang="vi-VN" sz="2400">
                <a:solidFill>
                  <a:srgbClr val="FF0000"/>
                </a:solidFill>
                <a:latin typeface="Times New Roman" panose="02020603050405020304" pitchFamily="18" charset="0"/>
                <a:cs typeface="Times New Roman" panose="02020603050405020304" pitchFamily="18" charset="0"/>
              </a:rPr>
              <a:t>n</a:t>
            </a:r>
            <a:r>
              <a:rPr lang="vi-VN" sz="2400" b="0" i="0">
                <a:solidFill>
                  <a:srgbClr val="1B1B1B"/>
                </a:solidFill>
                <a:effectLst/>
                <a:latin typeface="Times New Roman" panose="02020603050405020304" pitchFamily="18" charset="0"/>
                <a:cs typeface="Times New Roman" panose="02020603050405020304" pitchFamily="18" charset="0"/>
              </a:rPr>
              <a:t> block như thế thì trong mô hình có tổng cộng </a:t>
            </a:r>
            <a:r>
              <a:rPr lang="vi-VN" sz="2400" b="0">
                <a:solidFill>
                  <a:srgbClr val="FF0000"/>
                </a:solidFill>
                <a:effectLst/>
                <a:latin typeface="Times New Roman" panose="02020603050405020304" pitchFamily="18" charset="0"/>
                <a:cs typeface="Times New Roman" panose="02020603050405020304" pitchFamily="18" charset="0"/>
              </a:rPr>
              <a:t>3</a:t>
            </a:r>
            <a:r>
              <a:rPr lang="vi-VN" sz="2400" i="0">
                <a:solidFill>
                  <a:srgbClr val="FF0000"/>
                </a:solidFill>
                <a:latin typeface="Times New Roman" panose="02020603050405020304" pitchFamily="18" charset="0"/>
                <a:cs typeface="Times New Roman" panose="02020603050405020304" pitchFamily="18" charset="0"/>
              </a:rPr>
              <a:t>^n</a:t>
            </a:r>
            <a:r>
              <a:rPr lang="vi-VN" sz="2400" b="0" i="0">
                <a:solidFill>
                  <a:srgbClr val="1B1B1B"/>
                </a:solidFill>
                <a:effectLst/>
                <a:latin typeface="Times New Roman" panose="02020603050405020304" pitchFamily="18" charset="0"/>
                <a:cs typeface="Times New Roman" panose="02020603050405020304" pitchFamily="18" charset="0"/>
              </a:rPr>
              <a:t> mô hình con.</a:t>
            </a:r>
          </a:p>
        </p:txBody>
      </p:sp>
    </p:spTree>
    <p:extLst>
      <p:ext uri="{BB962C8B-B14F-4D97-AF65-F5344CB8AC3E}">
        <p14:creationId xmlns:p14="http://schemas.microsoft.com/office/powerpoint/2010/main" val="304534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A2B614BF-6ED5-4237-AA50-52EA37B608FB}"/>
              </a:ext>
            </a:extLst>
          </p:cNvPr>
          <p:cNvSpPr txBox="1"/>
          <p:nvPr/>
        </p:nvSpPr>
        <p:spPr>
          <a:xfrm>
            <a:off x="2171700" y="2262738"/>
            <a:ext cx="2686049" cy="369332"/>
          </a:xfrm>
          <a:prstGeom prst="rect">
            <a:avLst/>
          </a:prstGeom>
          <a:noFill/>
        </p:spPr>
        <p:txBody>
          <a:bodyPr wrap="square" rtlCol="0">
            <a:spAutoFit/>
          </a:bodyPr>
          <a:lstStyle/>
          <a:p>
            <a:r>
              <a:rPr lang="vi-VN"/>
              <a:t>Trainning (đa nhánh)</a:t>
            </a:r>
          </a:p>
        </p:txBody>
      </p:sp>
      <p:sp>
        <p:nvSpPr>
          <p:cNvPr id="6" name="Hộp Văn bản 5">
            <a:extLst>
              <a:ext uri="{FF2B5EF4-FFF2-40B4-BE49-F238E27FC236}">
                <a16:creationId xmlns:a16="http://schemas.microsoft.com/office/drawing/2014/main" id="{1375B02E-2D7B-4722-8B8F-4FEC1D6E0CE8}"/>
              </a:ext>
            </a:extLst>
          </p:cNvPr>
          <p:cNvSpPr txBox="1"/>
          <p:nvPr/>
        </p:nvSpPr>
        <p:spPr>
          <a:xfrm>
            <a:off x="2105025" y="3707368"/>
            <a:ext cx="2752724" cy="369332"/>
          </a:xfrm>
          <a:prstGeom prst="rect">
            <a:avLst/>
          </a:prstGeom>
          <a:noFill/>
        </p:spPr>
        <p:txBody>
          <a:bodyPr wrap="square" rtlCol="0">
            <a:spAutoFit/>
          </a:bodyPr>
          <a:lstStyle/>
          <a:p>
            <a:r>
              <a:rPr lang="vi-VN"/>
              <a:t>Inference (đơn nhánh)</a:t>
            </a:r>
          </a:p>
        </p:txBody>
      </p:sp>
      <p:cxnSp>
        <p:nvCxnSpPr>
          <p:cNvPr id="8" name="Đường kết nối: Mũi tên Gấp khúc 7">
            <a:extLst>
              <a:ext uri="{FF2B5EF4-FFF2-40B4-BE49-F238E27FC236}">
                <a16:creationId xmlns:a16="http://schemas.microsoft.com/office/drawing/2014/main" id="{5F9C12A5-6E14-4367-BC5D-C3B22A8AFA09}"/>
              </a:ext>
            </a:extLst>
          </p:cNvPr>
          <p:cNvCxnSpPr>
            <a:cxnSpLocks/>
            <a:stCxn id="5" idx="3"/>
            <a:endCxn id="15" idx="1"/>
          </p:cNvCxnSpPr>
          <p:nvPr/>
        </p:nvCxnSpPr>
        <p:spPr>
          <a:xfrm>
            <a:off x="4857749" y="2447404"/>
            <a:ext cx="1247776" cy="720641"/>
          </a:xfrm>
          <a:prstGeom prst="bentConnector3">
            <a:avLst>
              <a:gd name="adj1" fmla="val 49237"/>
            </a:avLst>
          </a:prstGeom>
          <a:ln>
            <a:tailEnd type="triangle"/>
          </a:ln>
        </p:spPr>
        <p:style>
          <a:lnRef idx="2">
            <a:schemeClr val="dk1"/>
          </a:lnRef>
          <a:fillRef idx="0">
            <a:schemeClr val="dk1"/>
          </a:fillRef>
          <a:effectRef idx="1">
            <a:schemeClr val="dk1"/>
          </a:effectRef>
          <a:fontRef idx="minor">
            <a:schemeClr val="tx1"/>
          </a:fontRef>
        </p:style>
      </p:cxnSp>
      <p:cxnSp>
        <p:nvCxnSpPr>
          <p:cNvPr id="10" name="Đường kết nối: Mũi tên Gấp khúc 9">
            <a:extLst>
              <a:ext uri="{FF2B5EF4-FFF2-40B4-BE49-F238E27FC236}">
                <a16:creationId xmlns:a16="http://schemas.microsoft.com/office/drawing/2014/main" id="{2FDB2B36-CEC8-4476-A3BA-04DD9E5A6B85}"/>
              </a:ext>
            </a:extLst>
          </p:cNvPr>
          <p:cNvCxnSpPr>
            <a:cxnSpLocks/>
            <a:stCxn id="6" idx="3"/>
            <a:endCxn id="15" idx="1"/>
          </p:cNvCxnSpPr>
          <p:nvPr/>
        </p:nvCxnSpPr>
        <p:spPr>
          <a:xfrm flipV="1">
            <a:off x="4857749" y="3168045"/>
            <a:ext cx="1247776" cy="723989"/>
          </a:xfrm>
          <a:prstGeom prst="bentConnector3">
            <a:avLst>
              <a:gd name="adj1" fmla="val 49237"/>
            </a:avLst>
          </a:prstGeom>
          <a:ln>
            <a:tailEnd type="triangle"/>
          </a:ln>
        </p:spPr>
        <p:style>
          <a:lnRef idx="2">
            <a:schemeClr val="dk1"/>
          </a:lnRef>
          <a:fillRef idx="0">
            <a:schemeClr val="dk1"/>
          </a:fillRef>
          <a:effectRef idx="1">
            <a:schemeClr val="dk1"/>
          </a:effectRef>
          <a:fontRef idx="minor">
            <a:schemeClr val="tx1"/>
          </a:fontRef>
        </p:style>
      </p:cxnSp>
      <p:sp>
        <p:nvSpPr>
          <p:cNvPr id="15" name="Hộp Văn bản 14">
            <a:extLst>
              <a:ext uri="{FF2B5EF4-FFF2-40B4-BE49-F238E27FC236}">
                <a16:creationId xmlns:a16="http://schemas.microsoft.com/office/drawing/2014/main" id="{E9A0B70A-55B2-4A85-9E93-6C8D91618D01}"/>
              </a:ext>
            </a:extLst>
          </p:cNvPr>
          <p:cNvSpPr txBox="1"/>
          <p:nvPr/>
        </p:nvSpPr>
        <p:spPr>
          <a:xfrm>
            <a:off x="6105525" y="2937212"/>
            <a:ext cx="3381375"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vi-VN" sz="2400" b="1"/>
              <a:t> re-parameterization</a:t>
            </a:r>
          </a:p>
        </p:txBody>
      </p:sp>
      <p:sp>
        <p:nvSpPr>
          <p:cNvPr id="2" name="Hộp Văn bản 1">
            <a:extLst>
              <a:ext uri="{FF2B5EF4-FFF2-40B4-BE49-F238E27FC236}">
                <a16:creationId xmlns:a16="http://schemas.microsoft.com/office/drawing/2014/main" id="{6058F8F8-35B0-481B-92C7-9F10930187E0}"/>
              </a:ext>
            </a:extLst>
          </p:cNvPr>
          <p:cNvSpPr txBox="1"/>
          <p:nvPr/>
        </p:nvSpPr>
        <p:spPr>
          <a:xfrm>
            <a:off x="1600200" y="610226"/>
            <a:ext cx="10467975" cy="523220"/>
          </a:xfrm>
          <a:prstGeom prst="rect">
            <a:avLst/>
          </a:prstGeom>
          <a:noFill/>
        </p:spPr>
        <p:txBody>
          <a:bodyPr wrap="square" rtlCol="0">
            <a:spAutoFit/>
          </a:bodyPr>
          <a:lstStyle/>
          <a:p>
            <a:r>
              <a:rPr lang="vi-VN" sz="2800" b="1"/>
              <a:t>Convert weight từ model đa nhánh sang model đơn nhánh</a:t>
            </a:r>
          </a:p>
        </p:txBody>
      </p:sp>
    </p:spTree>
    <p:extLst>
      <p:ext uri="{BB962C8B-B14F-4D97-AF65-F5344CB8AC3E}">
        <p14:creationId xmlns:p14="http://schemas.microsoft.com/office/powerpoint/2010/main" val="11473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D17353-1912-4B23-97D4-FF9754B08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257844"/>
            <a:ext cx="6362700" cy="612043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Đường kết nối Mũi tên Thẳng 3">
            <a:extLst>
              <a:ext uri="{FF2B5EF4-FFF2-40B4-BE49-F238E27FC236}">
                <a16:creationId xmlns:a16="http://schemas.microsoft.com/office/drawing/2014/main" id="{0168E4DD-CE88-40DB-87C4-357016F66B82}"/>
              </a:ext>
            </a:extLst>
          </p:cNvPr>
          <p:cNvCxnSpPr>
            <a:cxnSpLocks/>
            <a:stCxn id="10" idx="3"/>
          </p:cNvCxnSpPr>
          <p:nvPr/>
        </p:nvCxnSpPr>
        <p:spPr>
          <a:xfrm>
            <a:off x="2933700" y="904875"/>
            <a:ext cx="885825" cy="6858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 name="Đường kết nối Mũi tên Thẳng 4">
            <a:extLst>
              <a:ext uri="{FF2B5EF4-FFF2-40B4-BE49-F238E27FC236}">
                <a16:creationId xmlns:a16="http://schemas.microsoft.com/office/drawing/2014/main" id="{7A659BA3-0EB6-46F9-BBA9-8125E3C0E43D}"/>
              </a:ext>
            </a:extLst>
          </p:cNvPr>
          <p:cNvCxnSpPr>
            <a:cxnSpLocks/>
            <a:stCxn id="10" idx="3"/>
          </p:cNvCxnSpPr>
          <p:nvPr/>
        </p:nvCxnSpPr>
        <p:spPr>
          <a:xfrm>
            <a:off x="2933700" y="904875"/>
            <a:ext cx="1866900" cy="6858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 name="Đường kết nối Mũi tên Thẳng 5">
            <a:extLst>
              <a:ext uri="{FF2B5EF4-FFF2-40B4-BE49-F238E27FC236}">
                <a16:creationId xmlns:a16="http://schemas.microsoft.com/office/drawing/2014/main" id="{82D7C708-077E-4882-99E3-FA6E711247AE}"/>
              </a:ext>
            </a:extLst>
          </p:cNvPr>
          <p:cNvCxnSpPr>
            <a:cxnSpLocks/>
            <a:stCxn id="10" idx="3"/>
          </p:cNvCxnSpPr>
          <p:nvPr/>
        </p:nvCxnSpPr>
        <p:spPr>
          <a:xfrm>
            <a:off x="2933700" y="904875"/>
            <a:ext cx="2971800" cy="2736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0" name="Hộp Văn bản 9">
            <a:extLst>
              <a:ext uri="{FF2B5EF4-FFF2-40B4-BE49-F238E27FC236}">
                <a16:creationId xmlns:a16="http://schemas.microsoft.com/office/drawing/2014/main" id="{C814F9AA-0489-4C53-B466-729E23C35226}"/>
              </a:ext>
            </a:extLst>
          </p:cNvPr>
          <p:cNvSpPr txBox="1"/>
          <p:nvPr/>
        </p:nvSpPr>
        <p:spPr>
          <a:xfrm>
            <a:off x="1343026" y="581709"/>
            <a:ext cx="1590674" cy="646331"/>
          </a:xfrm>
          <a:prstGeom prst="rect">
            <a:avLst/>
          </a:prstGeom>
          <a:noFill/>
        </p:spPr>
        <p:txBody>
          <a:bodyPr wrap="square" rtlCol="0">
            <a:spAutoFit/>
          </a:bodyPr>
          <a:lstStyle/>
          <a:p>
            <a:pPr algn="ctr"/>
            <a:r>
              <a:rPr lang="vi-VN"/>
              <a:t>Batch normalization</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D0B8FB4A-11DE-4B1C-B101-CCEAF2EC02BF}"/>
                  </a:ext>
                </a:extLst>
              </p:cNvPr>
              <p:cNvSpPr txBox="1"/>
              <p:nvPr/>
            </p:nvSpPr>
            <p:spPr>
              <a:xfrm>
                <a:off x="9658350" y="1328350"/>
                <a:ext cx="2533650"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b="0" i="1" smtClean="0">
                          <a:solidFill>
                            <a:srgbClr val="202122"/>
                          </a:solidFill>
                          <a:effectLst/>
                          <a:latin typeface="Cambria Math" panose="02040503050406030204" pitchFamily="18" charset="0"/>
                          <a:ea typeface="Cambria Math" panose="02040503050406030204" pitchFamily="18" charset="0"/>
                        </a:rPr>
                        <m:t>𝜇</m:t>
                      </m:r>
                      <m:r>
                        <a:rPr lang="vi-VN" b="0" i="1" smtClean="0">
                          <a:solidFill>
                            <a:srgbClr val="202122"/>
                          </a:solidFill>
                          <a:effectLst/>
                          <a:latin typeface="Cambria Math" panose="02040503050406030204" pitchFamily="18" charset="0"/>
                          <a:ea typeface="Cambria Math" panose="02040503050406030204" pitchFamily="18" charset="0"/>
                        </a:rPr>
                        <m:t>:</m:t>
                      </m:r>
                      <m:r>
                        <a:rPr lang="vi-VN" b="0" i="1" smtClean="0">
                          <a:solidFill>
                            <a:srgbClr val="202122"/>
                          </a:solidFill>
                          <a:effectLst/>
                          <a:latin typeface="Cambria Math" panose="02040503050406030204" pitchFamily="18" charset="0"/>
                          <a:ea typeface="Cambria Math" panose="02040503050406030204" pitchFamily="18" charset="0"/>
                        </a:rPr>
                        <m:t>𝑚𝑒𝑎𝑛</m:t>
                      </m:r>
                    </m:oMath>
                  </m:oMathPara>
                </a14:m>
                <a:endParaRPr lang="vi-VN" i="1">
                  <a:latin typeface="Times New Roman" panose="02020603050405020304" pitchFamily="18" charset="0"/>
                  <a:cs typeface="Times New Roman" panose="02020603050405020304" pitchFamily="18" charset="0"/>
                </a:endParaRPr>
              </a:p>
              <a:p>
                <a:r>
                  <a:rPr lang="el-GR" i="0">
                    <a:solidFill>
                      <a:srgbClr val="202122"/>
                    </a:solidFill>
                    <a:effectLst/>
                    <a:latin typeface="Arial" panose="020B0604020202020204" pitchFamily="34" charset="0"/>
                  </a:rPr>
                  <a:t>σ</a:t>
                </a:r>
                <a:r>
                  <a:rPr lang="vi-VN" i="0">
                    <a:solidFill>
                      <a:srgbClr val="202122"/>
                    </a:solidFill>
                    <a:effectLst/>
                    <a:latin typeface="Times New Roman" panose="02020603050405020304" pitchFamily="18" charset="0"/>
                    <a:cs typeface="Times New Roman" panose="02020603050405020304" pitchFamily="18" charset="0"/>
                  </a:rPr>
                  <a:t>: standard diviation </a:t>
                </a:r>
                <a:endParaRPr lang="vi-VN" i="1">
                  <a:latin typeface="Times New Roman" panose="02020603050405020304" pitchFamily="18" charset="0"/>
                  <a:cs typeface="Times New Roman" panose="02020603050405020304" pitchFamily="18" charset="0"/>
                </a:endParaRPr>
              </a:p>
              <a:p>
                <a14:m>
                  <m:oMath xmlns:m="http://schemas.openxmlformats.org/officeDocument/2006/math">
                    <m:r>
                      <a:rPr lang="vi-VN" i="1" smtClean="0">
                        <a:latin typeface="Cambria Math" panose="02040503050406030204" pitchFamily="18" charset="0"/>
                      </a:rPr>
                      <m:t>𝛾</m:t>
                    </m:r>
                  </m:oMath>
                </a14:m>
                <a:r>
                  <a:rPr lang="vi-VN">
                    <a:latin typeface="Times New Roman" panose="02020603050405020304" pitchFamily="18" charset="0"/>
                    <a:cs typeface="Times New Roman" panose="02020603050405020304" pitchFamily="18" charset="0"/>
                  </a:rPr>
                  <a:t>: scaling factor</a:t>
                </a:r>
              </a:p>
              <a:p>
                <a:r>
                  <a:rPr lang="el-GR" b="0" i="0">
                    <a:solidFill>
                      <a:srgbClr val="202122"/>
                    </a:solidFill>
                    <a:effectLst/>
                    <a:latin typeface="Times New Roman" panose="02020603050405020304" pitchFamily="18" charset="0"/>
                    <a:cs typeface="Times New Roman" panose="02020603050405020304" pitchFamily="18" charset="0"/>
                  </a:rPr>
                  <a:t>β</a:t>
                </a:r>
                <a:r>
                  <a:rPr lang="vi-VN">
                    <a:solidFill>
                      <a:srgbClr val="202122"/>
                    </a:solidFill>
                    <a:latin typeface="Times New Roman" panose="02020603050405020304" pitchFamily="18" charset="0"/>
                    <a:cs typeface="Times New Roman" panose="02020603050405020304" pitchFamily="18" charset="0"/>
                  </a:rPr>
                  <a:t>: bias</a:t>
                </a:r>
                <a:endParaRPr lang="vi-VN">
                  <a:latin typeface="Times New Roman" panose="02020603050405020304" pitchFamily="18" charset="0"/>
                  <a:cs typeface="Times New Roman" panose="02020603050405020304" pitchFamily="18" charset="0"/>
                </a:endParaRPr>
              </a:p>
            </p:txBody>
          </p:sp>
        </mc:Choice>
        <mc:Fallback xmlns="">
          <p:sp>
            <p:nvSpPr>
              <p:cNvPr id="2" name="Hộp Văn bản 1">
                <a:extLst>
                  <a:ext uri="{FF2B5EF4-FFF2-40B4-BE49-F238E27FC236}">
                    <a16:creationId xmlns:a16="http://schemas.microsoft.com/office/drawing/2014/main" id="{D0B8FB4A-11DE-4B1C-B101-CCEAF2EC02BF}"/>
                  </a:ext>
                </a:extLst>
              </p:cNvPr>
              <p:cNvSpPr txBox="1">
                <a:spLocks noRot="1" noChangeAspect="1" noMove="1" noResize="1" noEditPoints="1" noAdjustHandles="1" noChangeArrowheads="1" noChangeShapeType="1" noTextEdit="1"/>
              </p:cNvSpPr>
              <p:nvPr/>
            </p:nvSpPr>
            <p:spPr>
              <a:xfrm>
                <a:off x="9658350" y="1328350"/>
                <a:ext cx="2533650" cy="1200329"/>
              </a:xfrm>
              <a:prstGeom prst="rect">
                <a:avLst/>
              </a:prstGeom>
              <a:blipFill>
                <a:blip r:embed="rId4"/>
                <a:stretch>
                  <a:fillRect l="-1923" b="-7107"/>
                </a:stretch>
              </a:blipFill>
            </p:spPr>
            <p:txBody>
              <a:bodyPr/>
              <a:lstStyle/>
              <a:p>
                <a:r>
                  <a:rPr lang="vi-VN">
                    <a:noFill/>
                  </a:rPr>
                  <a:t> </a:t>
                </a:r>
              </a:p>
            </p:txBody>
          </p:sp>
        </mc:Fallback>
      </mc:AlternateContent>
    </p:spTree>
    <p:extLst>
      <p:ext uri="{BB962C8B-B14F-4D97-AF65-F5344CB8AC3E}">
        <p14:creationId xmlns:p14="http://schemas.microsoft.com/office/powerpoint/2010/main" val="29157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C825D4F5940F1A499DB2200D463C8280" ma:contentTypeVersion="0" ma:contentTypeDescription="Tạo tài liệu mới." ma:contentTypeScope="" ma:versionID="345292459937c02c24461e4f853f81a0">
  <xsd:schema xmlns:xsd="http://www.w3.org/2001/XMLSchema" xmlns:xs="http://www.w3.org/2001/XMLSchema" xmlns:p="http://schemas.microsoft.com/office/2006/metadata/properties" targetNamespace="http://schemas.microsoft.com/office/2006/metadata/properties" ma:root="true" ma:fieldsID="4f700af2af14a93c9630f69b96d2cee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05FECD-FC97-4400-8148-3002B14DC74A}">
  <ds:schemaRefs>
    <ds:schemaRef ds:uri="http://schemas.microsoft.com/sharepoint/v3/contenttype/forms"/>
  </ds:schemaRefs>
</ds:datastoreItem>
</file>

<file path=customXml/itemProps2.xml><?xml version="1.0" encoding="utf-8"?>
<ds:datastoreItem xmlns:ds="http://schemas.openxmlformats.org/officeDocument/2006/customXml" ds:itemID="{53A04A20-5B76-410E-B17F-3919AC87FCF1}">
  <ds:schemaRefs>
    <ds:schemaRef ds:uri="http://schemas.microsoft.com/office/2006/metadata/properties"/>
    <ds:schemaRef ds:uri="http://schemas.microsoft.com/office/2006/documentManagement/types"/>
    <ds:schemaRef ds:uri="http://purl.org/dc/dcmitype/"/>
    <ds:schemaRef ds:uri="http://schemas.microsoft.com/office/infopath/2007/PartnerControls"/>
    <ds:schemaRef ds:uri="http://www.w3.org/XML/1998/namespace"/>
    <ds:schemaRef ds:uri="http://purl.org/dc/term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DE1E1E-39AB-42FB-B52E-80E5C7BC0F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Thị sai</Template>
  <TotalTime>2348</TotalTime>
  <Words>1360</Words>
  <Application>Microsoft Office PowerPoint</Application>
  <PresentationFormat>Màn hình rộng</PresentationFormat>
  <Paragraphs>131</Paragraphs>
  <Slides>28</Slides>
  <Notes>13</Notes>
  <HiddenSlides>6</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28</vt:i4>
      </vt:variant>
    </vt:vector>
  </HeadingPairs>
  <TitlesOfParts>
    <vt:vector size="35" baseType="lpstr">
      <vt:lpstr>Arial</vt:lpstr>
      <vt:lpstr>Calibri</vt:lpstr>
      <vt:lpstr>Cambria Math</vt:lpstr>
      <vt:lpstr>Corbel</vt:lpstr>
      <vt:lpstr>Open Sans</vt:lpstr>
      <vt:lpstr>Times New Roman</vt:lpstr>
      <vt:lpstr>Parallax</vt:lpstr>
      <vt:lpstr>Nhận diện biển báo giao thông sử dụng RepVGG</vt:lpstr>
      <vt:lpstr>Nội dung</vt:lpstr>
      <vt:lpstr>Thuật toán RepVGG</vt:lpstr>
      <vt:lpstr>Giới thiệu</vt:lpstr>
      <vt:lpstr>Giới thiệu</vt:lpstr>
      <vt:lpstr>Kiến trúc của Repvgg</vt:lpstr>
      <vt:lpstr> Kiến trúc mỗi block</vt:lpstr>
      <vt:lpstr>Bản trình bày PowerPoint</vt:lpstr>
      <vt:lpstr>Bản trình bày PowerPoint</vt:lpstr>
      <vt:lpstr>Bản trình bày PowerPoint</vt:lpstr>
      <vt:lpstr>So sánh với mô hình ResNet</vt:lpstr>
      <vt:lpstr>Giới thiệu bài toán</vt:lpstr>
      <vt:lpstr>Dataset</vt:lpstr>
      <vt:lpstr>Bản trình bày PowerPoint</vt:lpstr>
      <vt:lpstr>Phân chia dataset</vt:lpstr>
      <vt:lpstr>Kết quả</vt:lpstr>
      <vt:lpstr>Bản trình bày PowerPoint</vt:lpstr>
      <vt:lpstr>Bản trình bày PowerPoint</vt:lpstr>
      <vt:lpstr>Kết luận</vt:lpstr>
      <vt:lpstr>Bản trình bày PowerPoint</vt:lpstr>
      <vt:lpstr>Bản trình bày PowerPoint</vt:lpstr>
      <vt:lpstr>Bản trình bày PowerPoint</vt:lpstr>
      <vt:lpstr>After credit (don’t show)</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diện biển báo giao thông sử dụng repvgg</dc:title>
  <dc:creator>Lê Trương Hoàng Phúc</dc:creator>
  <cp:lastModifiedBy>Lê Trương Hoàng Phúc</cp:lastModifiedBy>
  <cp:revision>79</cp:revision>
  <dcterms:created xsi:type="dcterms:W3CDTF">2021-06-19T10:10:50Z</dcterms:created>
  <dcterms:modified xsi:type="dcterms:W3CDTF">2021-06-29T01:15:59Z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0x010100C825D4F5940F1A499DB2200D463C8280</vt:lpwstr>
  </property>
</Properties>
</file>