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73" r:id="rId3"/>
    <p:sldId id="383" r:id="rId4"/>
    <p:sldId id="374" r:id="rId5"/>
    <p:sldId id="389" r:id="rId6"/>
    <p:sldId id="375" r:id="rId7"/>
    <p:sldId id="376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00"/>
    <a:srgbClr val="FF99FF"/>
    <a:srgbClr val="0000CC"/>
    <a:srgbClr val="F8F8F8"/>
    <a:srgbClr val="FF00FF"/>
    <a:srgbClr val="0033CC"/>
    <a:srgbClr val="00CCFF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2" autoAdjust="0"/>
    <p:restoredTop sz="87840" autoAdjust="0"/>
  </p:normalViewPr>
  <p:slideViewPr>
    <p:cSldViewPr>
      <p:cViewPr>
        <p:scale>
          <a:sx n="66" d="100"/>
          <a:sy n="66" d="100"/>
        </p:scale>
        <p:origin x="-12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aivered.github.io/2018/03/11/Problem_Solving/UVa/UVa-11420-Chest-of-Draw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9168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err="1" smtClean="0"/>
              <a:t>Uva</a:t>
            </a:r>
            <a:r>
              <a:rPr lang="en-US" altLang="zh-TW" smtClean="0"/>
              <a:t> 10243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6992"/>
            <a:ext cx="7488832" cy="1360488"/>
          </a:xfrm>
        </p:spPr>
        <p:txBody>
          <a:bodyPr/>
          <a:lstStyle/>
          <a:p>
            <a:r>
              <a:rPr lang="en-US" altLang="zh-TW" sz="4000" smtClean="0">
                <a:solidFill>
                  <a:schemeClr val="tx1"/>
                </a:solidFill>
              </a:rPr>
              <a:t>Fire! Fire!! Fire!!!</a:t>
            </a:r>
            <a:endParaRPr lang="en-US" altLang="zh-TW" sz="4000">
              <a:solidFill>
                <a:schemeClr val="tx1"/>
              </a:solidFill>
              <a:hlinkClick r:id="rId3"/>
            </a:endParaRPr>
          </a:p>
          <a:p>
            <a:endParaRPr lang="en-US" altLang="zh-TW" smtClean="0"/>
          </a:p>
          <a:p>
            <a:r>
              <a:rPr lang="en-US" altLang="zh-TW" smtClean="0">
                <a:latin typeface="Arial" charset="0"/>
              </a:rPr>
              <a:t>Time: 3 seconds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Vertex Cover (2/5)</a:t>
            </a:r>
            <a:endParaRPr lang="zh-TW" altLang="en-US" dirty="0"/>
          </a:p>
        </p:txBody>
      </p:sp>
      <p:pic>
        <p:nvPicPr>
          <p:cNvPr id="1028" name="Picture 4" descr="http://web.ntnu.edu.tw/~algo/VertexCo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5072"/>
            <a:ext cx="7200800" cy="53245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 bwMode="auto">
          <a:xfrm>
            <a:off x="4716016" y="4077072"/>
            <a:ext cx="3528392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4448" y="3429000"/>
            <a:ext cx="2579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smtClean="0">
                <a:solidFill>
                  <a:srgbClr val="FF0000"/>
                </a:solidFill>
              </a:rPr>
              <a:t>5 vertexes</a:t>
            </a:r>
            <a:endParaRPr lang="zh-TW" altLang="en-US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Vertex Cover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979640"/>
          </a:xfrm>
        </p:spPr>
        <p:txBody>
          <a:bodyPr/>
          <a:lstStyle/>
          <a:p>
            <a:pPr algn="just"/>
            <a:r>
              <a:rPr lang="en-US" altLang="zh-TW"/>
              <a:t>Minimum Vertex Cover [NP-complete]</a:t>
            </a:r>
          </a:p>
          <a:p>
            <a:pPr marL="0" indent="0" algn="just">
              <a:buNone/>
            </a:pPr>
            <a:endParaRPr lang="zh-TW" altLang="en-US"/>
          </a:p>
          <a:p>
            <a:pPr algn="just"/>
            <a:r>
              <a:rPr lang="en-US" altLang="zh-TW">
                <a:solidFill>
                  <a:srgbClr val="FF0000"/>
                </a:solidFill>
              </a:rPr>
              <a:t>I</a:t>
            </a:r>
            <a:r>
              <a:rPr lang="en-US" altLang="zh-TW" smtClean="0">
                <a:solidFill>
                  <a:srgbClr val="FF0000"/>
                </a:solidFill>
              </a:rPr>
              <a:t>n </a:t>
            </a:r>
            <a:r>
              <a:rPr lang="en-US" altLang="zh-TW">
                <a:solidFill>
                  <a:srgbClr val="FF0000"/>
                </a:solidFill>
              </a:rPr>
              <a:t>Tree [</a:t>
            </a:r>
            <a:r>
              <a:rPr lang="en-US" altLang="zh-TW" smtClean="0">
                <a:solidFill>
                  <a:srgbClr val="FF0000"/>
                </a:solidFill>
              </a:rPr>
              <a:t>P-</a:t>
            </a:r>
            <a:r>
              <a:rPr lang="zh-TW" altLang="en-US" smtClean="0">
                <a:solidFill>
                  <a:srgbClr val="FF0000"/>
                </a:solidFill>
              </a:rPr>
              <a:t>問題</a:t>
            </a:r>
            <a:r>
              <a:rPr lang="en-US" altLang="zh-TW" smtClean="0">
                <a:solidFill>
                  <a:srgbClr val="FF0000"/>
                </a:solidFill>
              </a:rPr>
              <a:t>]</a:t>
            </a:r>
            <a:endParaRPr lang="en-US" altLang="zh-TW">
              <a:solidFill>
                <a:srgbClr val="FF0000"/>
              </a:solidFill>
            </a:endParaRPr>
          </a:p>
          <a:p>
            <a:pPr lvl="1" algn="just"/>
            <a:r>
              <a:rPr lang="en-US" altLang="zh-TW" smtClean="0">
                <a:ea typeface="微軟正黑體" panose="020B0604030504040204" pitchFamily="34" charset="-120"/>
              </a:rPr>
              <a:t>Dynamic Programming</a:t>
            </a:r>
            <a:endParaRPr lang="en-US" altLang="zh-TW">
              <a:ea typeface="微軟正黑體" panose="020B0604030504040204" pitchFamily="34" charset="-120"/>
            </a:endParaRPr>
          </a:p>
          <a:p>
            <a:pPr algn="just"/>
            <a:endParaRPr lang="zh-TW" altLang="en-US"/>
          </a:p>
          <a:p>
            <a:pPr algn="just"/>
            <a:r>
              <a:rPr lang="en-US" altLang="zh-TW">
                <a:solidFill>
                  <a:srgbClr val="FF0000"/>
                </a:solidFill>
              </a:rPr>
              <a:t>I</a:t>
            </a:r>
            <a:r>
              <a:rPr lang="en-US" altLang="zh-TW" smtClean="0">
                <a:solidFill>
                  <a:srgbClr val="FF0000"/>
                </a:solidFill>
              </a:rPr>
              <a:t>n </a:t>
            </a:r>
            <a:r>
              <a:rPr lang="en-US" altLang="zh-TW">
                <a:solidFill>
                  <a:srgbClr val="FF0000"/>
                </a:solidFill>
              </a:rPr>
              <a:t>Bipartite Graph [</a:t>
            </a:r>
            <a:r>
              <a:rPr lang="en-US" altLang="zh-TW" smtClean="0">
                <a:solidFill>
                  <a:srgbClr val="FF0000"/>
                </a:solidFill>
              </a:rPr>
              <a:t>P-</a:t>
            </a:r>
            <a:r>
              <a:rPr lang="zh-TW" altLang="en-US" smtClean="0">
                <a:solidFill>
                  <a:srgbClr val="FF0000"/>
                </a:solidFill>
              </a:rPr>
              <a:t>問題</a:t>
            </a:r>
            <a:r>
              <a:rPr lang="en-US" altLang="zh-TW" smtClean="0">
                <a:solidFill>
                  <a:srgbClr val="FF0000"/>
                </a:solidFill>
              </a:rPr>
              <a:t>]</a:t>
            </a:r>
            <a:endParaRPr lang="en-US" altLang="zh-TW">
              <a:solidFill>
                <a:srgbClr val="FF0000"/>
              </a:solidFill>
            </a:endParaRPr>
          </a:p>
          <a:p>
            <a:pPr lvl="1" algn="just"/>
            <a:r>
              <a:rPr lang="zh-TW" altLang="en-US" smtClean="0">
                <a:ea typeface="微軟正黑體" panose="020B0604030504040204" pitchFamily="34" charset="-120"/>
              </a:rPr>
              <a:t>轉 </a:t>
            </a:r>
            <a:r>
              <a:rPr lang="en-US" altLang="zh-TW" smtClean="0">
                <a:ea typeface="微軟正黑體" panose="020B0604030504040204" pitchFamily="34" charset="-120"/>
              </a:rPr>
              <a:t>Maximum </a:t>
            </a:r>
            <a:r>
              <a:rPr lang="en-US" altLang="zh-TW">
                <a:ea typeface="微軟正黑體" panose="020B0604030504040204" pitchFamily="34" charset="-120"/>
              </a:rPr>
              <a:t>Cardinality Bipartite </a:t>
            </a:r>
            <a:r>
              <a:rPr lang="en-US" altLang="zh-TW" smtClean="0">
                <a:ea typeface="微軟正黑體" panose="020B0604030504040204" pitchFamily="34" charset="-120"/>
              </a:rPr>
              <a:t>Matching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7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2656" y="260648"/>
            <a:ext cx="7315200" cy="838200"/>
          </a:xfrm>
        </p:spPr>
        <p:txBody>
          <a:bodyPr/>
          <a:lstStyle/>
          <a:p>
            <a:r>
              <a:rPr lang="en-US" altLang="zh-TW"/>
              <a:t>Minimum Vertex Cover </a:t>
            </a:r>
            <a:br>
              <a:rPr lang="en-US" altLang="zh-TW"/>
            </a:br>
            <a:r>
              <a:rPr lang="en-US" altLang="zh-TW" smtClean="0"/>
              <a:t>in a tree(4/5)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80512" cy="4866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6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2656" y="260648"/>
            <a:ext cx="7315200" cy="838200"/>
          </a:xfrm>
        </p:spPr>
        <p:txBody>
          <a:bodyPr/>
          <a:lstStyle/>
          <a:p>
            <a:r>
              <a:rPr lang="en-US" altLang="zh-TW"/>
              <a:t>Minimum Vertex Cover </a:t>
            </a:r>
            <a:br>
              <a:rPr lang="en-US" altLang="zh-TW"/>
            </a:br>
            <a:r>
              <a:rPr lang="en-US" altLang="zh-TW" smtClean="0"/>
              <a:t>in Bipartile (5/5)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4797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57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9"/>
            <a:ext cx="6876256" cy="6876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0"/>
            <a:ext cx="4314825" cy="319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6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6"/>
            <a:ext cx="7092280" cy="52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The ACM (Asian Cultural Museum) authority is planning to </a:t>
            </a:r>
            <a:r>
              <a:rPr lang="en-US" altLang="zh-TW" sz="2800">
                <a:solidFill>
                  <a:srgbClr val="FF0000"/>
                </a:solidFill>
              </a:rPr>
              <a:t>install fire exits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in its galleries </a:t>
            </a:r>
            <a:r>
              <a:rPr lang="en-US" altLang="zh-TW" sz="2800"/>
              <a:t>in order to handle the emergency situation arising in case of a sudden fire. </a:t>
            </a:r>
            <a:endParaRPr lang="en-US" altLang="zh-TW" sz="2800" smtClean="0"/>
          </a:p>
          <a:p>
            <a:r>
              <a:rPr lang="en-US" altLang="zh-TW" sz="2800" smtClean="0"/>
              <a:t>The </a:t>
            </a:r>
            <a:r>
              <a:rPr lang="en-US" altLang="zh-TW" sz="2800"/>
              <a:t>museum is a </a:t>
            </a:r>
            <a:r>
              <a:rPr lang="en-US" altLang="zh-TW" sz="2800">
                <a:solidFill>
                  <a:srgbClr val="FF0000"/>
                </a:solidFill>
              </a:rPr>
              <a:t>collection of numerous interconnected galleries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The </a:t>
            </a:r>
            <a:r>
              <a:rPr lang="en-US" altLang="zh-TW" sz="2800"/>
              <a:t>galleries are connected by </a:t>
            </a:r>
            <a:r>
              <a:rPr lang="en-US" altLang="zh-TW" sz="2800">
                <a:solidFill>
                  <a:srgbClr val="FF0000"/>
                </a:solidFill>
              </a:rPr>
              <a:t>corridors</a:t>
            </a:r>
            <a:r>
              <a:rPr lang="en-US" altLang="zh-TW" sz="2800"/>
              <a:t> in such a way that from any gallery there is </a:t>
            </a:r>
            <a:r>
              <a:rPr lang="en-US" altLang="zh-TW" sz="2800">
                <a:solidFill>
                  <a:srgbClr val="FF0000"/>
                </a:solidFill>
              </a:rPr>
              <a:t>exactly one path to reach any other gallery</a:t>
            </a:r>
            <a:r>
              <a:rPr lang="en-US" altLang="zh-TW" sz="2800"/>
              <a:t> without visiting any intermediate gallery (a gallery that is on that path) more than once</a:t>
            </a:r>
            <a:r>
              <a:rPr lang="en-US" altLang="zh-TW" sz="2800" smtClean="0"/>
              <a:t>.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However, in order to reduce installation cost, it has been decided that not every gallery will have a fire exit. </a:t>
            </a:r>
            <a:endParaRPr lang="en-US" altLang="zh-TW" sz="2800" smtClean="0"/>
          </a:p>
          <a:p>
            <a:r>
              <a:rPr lang="en-US" altLang="zh-TW" sz="2800" smtClean="0"/>
              <a:t>Fire </a:t>
            </a:r>
            <a:r>
              <a:rPr lang="en-US" altLang="zh-TW" sz="2800"/>
              <a:t>exits will be installed in such a way that if any gallery does not have a fire exit then at least one of its adjacent galleries must have one and for each corridor at least one of the two galleries it connects must have a fire exit. </a:t>
            </a:r>
            <a:r>
              <a:rPr lang="en-US" altLang="zh-TW" sz="2800" smtClean="0"/>
              <a:t>You </a:t>
            </a:r>
            <a:r>
              <a:rPr lang="en-US" altLang="zh-TW" sz="2800"/>
              <a:t>are hired to determine where to put the fire exits under this constraint.</a:t>
            </a:r>
          </a:p>
          <a:p>
            <a:r>
              <a:rPr lang="en-US" altLang="zh-TW" sz="2800"/>
              <a:t>However, as a first step, you are expected to determine the </a:t>
            </a:r>
            <a:r>
              <a:rPr lang="en-US" altLang="zh-TW" sz="2800" u="sng">
                <a:solidFill>
                  <a:srgbClr val="FF0000"/>
                </a:solidFill>
              </a:rPr>
              <a:t>minimum number of fire exits required</a:t>
            </a:r>
            <a:r>
              <a:rPr lang="en-US" altLang="zh-TW" sz="280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794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Input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400600"/>
          </a:xfrm>
        </p:spPr>
        <p:txBody>
          <a:bodyPr/>
          <a:lstStyle/>
          <a:p>
            <a:r>
              <a:rPr lang="en-US" altLang="zh-TW" sz="2800"/>
              <a:t>The input file may contain </a:t>
            </a:r>
            <a:r>
              <a:rPr lang="en-US" altLang="zh-TW" sz="2800">
                <a:solidFill>
                  <a:srgbClr val="FF0000"/>
                </a:solidFill>
              </a:rPr>
              <a:t>multiple test cases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The </a:t>
            </a:r>
            <a:r>
              <a:rPr lang="en-US" altLang="zh-TW" sz="2800"/>
              <a:t>first line of each test case contains </a:t>
            </a:r>
            <a:r>
              <a:rPr lang="en-US" altLang="zh-TW" sz="2800">
                <a:solidFill>
                  <a:srgbClr val="FF0000"/>
                </a:solidFill>
              </a:rPr>
              <a:t>an integer N (1 ≤ N ≤ 1, 000) indicating the number of galleries </a:t>
            </a:r>
            <a:r>
              <a:rPr lang="en-US" altLang="zh-TW" sz="2800"/>
              <a:t>in this test case. </a:t>
            </a:r>
            <a:endParaRPr lang="en-US" altLang="zh-TW" sz="2800" smtClean="0"/>
          </a:p>
          <a:p>
            <a:r>
              <a:rPr lang="en-US" altLang="zh-TW" sz="2800" smtClean="0"/>
              <a:t>Then </a:t>
            </a:r>
            <a:r>
              <a:rPr lang="en-US" altLang="zh-TW" sz="2800"/>
              <a:t>follow </a:t>
            </a:r>
            <a:r>
              <a:rPr lang="en-US" altLang="zh-TW" sz="2800">
                <a:solidFill>
                  <a:srgbClr val="FF0000"/>
                </a:solidFill>
              </a:rPr>
              <a:t>N lines</a:t>
            </a:r>
            <a:r>
              <a:rPr lang="en-US" altLang="zh-TW" sz="2800"/>
              <a:t> where the </a:t>
            </a:r>
            <a:r>
              <a:rPr lang="en-US" altLang="zh-TW" sz="2800">
                <a:solidFill>
                  <a:srgbClr val="FF0000"/>
                </a:solidFill>
              </a:rPr>
              <a:t>i-th (1 ≤ i ≤ N) line is the adjacency list of the i-th </a:t>
            </a:r>
            <a:r>
              <a:rPr lang="en-US" altLang="zh-TW" sz="2800" smtClean="0">
                <a:solidFill>
                  <a:srgbClr val="FF0000"/>
                </a:solidFill>
              </a:rPr>
              <a:t>gallery</a:t>
            </a:r>
            <a:r>
              <a:rPr lang="en-US" altLang="zh-TW" sz="2800" smtClean="0"/>
              <a:t>.</a:t>
            </a:r>
          </a:p>
          <a:p>
            <a:r>
              <a:rPr lang="en-US" altLang="zh-TW" sz="2800" smtClean="0"/>
              <a:t>(Each </a:t>
            </a:r>
            <a:r>
              <a:rPr lang="en-US" altLang="zh-TW" sz="2800"/>
              <a:t>gallery is given a unique identification number </a:t>
            </a:r>
            <a:r>
              <a:rPr lang="en-US" altLang="zh-TW" sz="2800">
                <a:solidFill>
                  <a:srgbClr val="FF0000"/>
                </a:solidFill>
              </a:rPr>
              <a:t>from 1 to N</a:t>
            </a:r>
            <a:r>
              <a:rPr lang="en-US" altLang="zh-TW" sz="2800"/>
              <a:t> for </a:t>
            </a:r>
            <a:r>
              <a:rPr lang="en-US" altLang="zh-TW" sz="2800" smtClean="0"/>
              <a:t>convenience.)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Input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400600"/>
          </a:xfrm>
        </p:spPr>
        <p:txBody>
          <a:bodyPr/>
          <a:lstStyle/>
          <a:p>
            <a:r>
              <a:rPr lang="en-US" altLang="zh-TW" sz="2800" smtClean="0"/>
              <a:t>The </a:t>
            </a:r>
            <a:r>
              <a:rPr lang="en-US" altLang="zh-TW" sz="2800"/>
              <a:t>adjacency list for </a:t>
            </a:r>
            <a:r>
              <a:rPr lang="en-US" altLang="zh-TW" sz="2800" i="1"/>
              <a:t>gallery i</a:t>
            </a:r>
            <a:r>
              <a:rPr lang="en-US" altLang="zh-TW" sz="2800"/>
              <a:t> starts with an integer </a:t>
            </a:r>
            <a:r>
              <a:rPr lang="en-US" altLang="zh-TW" sz="2800" i="1"/>
              <a:t>n</a:t>
            </a:r>
            <a:r>
              <a:rPr lang="en-US" altLang="zh-TW" sz="2800" i="1" baseline="-25000"/>
              <a:t>i</a:t>
            </a:r>
            <a:r>
              <a:rPr lang="en-US" altLang="zh-TW" sz="2800"/>
              <a:t> (1 ≤ </a:t>
            </a:r>
            <a:r>
              <a:rPr lang="en-US" altLang="zh-TW" sz="2800" i="1"/>
              <a:t>n</a:t>
            </a:r>
            <a:r>
              <a:rPr lang="en-US" altLang="zh-TW" sz="2800" i="1" baseline="-25000"/>
              <a:t>i</a:t>
            </a:r>
            <a:r>
              <a:rPr lang="en-US" altLang="zh-TW" sz="2800"/>
              <a:t> ≤ N − 1) indicating the number of galleries adjacent to this gallery, followed by </a:t>
            </a:r>
            <a:r>
              <a:rPr lang="en-US" altLang="zh-TW" sz="2800" i="1"/>
              <a:t>n</a:t>
            </a:r>
            <a:r>
              <a:rPr lang="en-US" altLang="zh-TW" sz="2800" i="1" baseline="-25000"/>
              <a:t>i</a:t>
            </a:r>
            <a:r>
              <a:rPr lang="en-US" altLang="zh-TW" sz="2800"/>
              <a:t> integers giving the identification numbers of those galleries.</a:t>
            </a:r>
          </a:p>
          <a:p>
            <a:r>
              <a:rPr lang="en-US" altLang="zh-TW" sz="2800"/>
              <a:t>A test case containing </a:t>
            </a:r>
            <a:r>
              <a:rPr lang="en-US" altLang="zh-TW" sz="2800">
                <a:solidFill>
                  <a:srgbClr val="FF0000"/>
                </a:solidFill>
              </a:rPr>
              <a:t>a zero for N terminates the input</a:t>
            </a:r>
            <a:r>
              <a:rPr lang="en-US" altLang="zh-TW" sz="2800"/>
              <a:t>.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For each test case in the input file print a line containing the </a:t>
            </a:r>
            <a:r>
              <a:rPr lang="en-US" altLang="zh-TW" sz="2800">
                <a:solidFill>
                  <a:srgbClr val="FF0000"/>
                </a:solidFill>
              </a:rPr>
              <a:t>minimum number of fire exits required</a:t>
            </a:r>
            <a:r>
              <a:rPr lang="en-US" altLang="zh-TW" sz="2800"/>
              <a:t> to meet the given constraint.</a:t>
            </a:r>
            <a:endParaRPr lang="en-US" altLang="zh-TW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9896" y="81149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796473"/>
            <a:ext cx="2592288" cy="594928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pPr marL="0" indent="0">
              <a:buNone/>
            </a:pP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</a:t>
            </a: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3 4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4 6 12 15 16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3 3 8 10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4 2 4 6 9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1 3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1 6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3 1 3 5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1 15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1 3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1 15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1 15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4 1 7 13 14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2 1 11</a:t>
            </a:r>
          </a:p>
          <a:p>
            <a:pPr marL="0" indent="0">
              <a:buNone/>
            </a:pPr>
            <a:r>
              <a:rPr lang="en-US" altLang="zh-TW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endParaRPr lang="en-US" altLang="zh-TW" sz="1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738496" y="908720"/>
            <a:ext cx="2505911" cy="205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00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  <a:endParaRPr lang="en-US" altLang="zh-TW" sz="2000" dirty="0" smtClean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5536" y="778471"/>
            <a:ext cx="2592288" cy="1314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665073" y="904485"/>
            <a:ext cx="1242631" cy="1218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907704" y="764704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 of galleries</a:t>
            </a:r>
            <a:endParaRPr lang="zh-TW" altLang="en-US" sz="2000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95536" y="1084505"/>
            <a:ext cx="792088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 flipH="1" flipV="1">
            <a:off x="1070365" y="1227010"/>
            <a:ext cx="1242630" cy="2085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/>
          <p:cNvSpPr txBox="1"/>
          <p:nvPr/>
        </p:nvSpPr>
        <p:spPr>
          <a:xfrm>
            <a:off x="2284703" y="1188451"/>
            <a:ext cx="29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galleries that 1</a:t>
            </a:r>
            <a:r>
              <a:rPr lang="en-US" altLang="zh-TW" sz="2000" b="1" baseline="300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</a:t>
            </a:r>
            <a:r>
              <a:rPr lang="en-US" altLang="zh-TW" sz="2000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gallery </a:t>
            </a:r>
          </a:p>
          <a:p>
            <a:r>
              <a:rPr lang="en-US" altLang="zh-TW" sz="2000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connected</a:t>
            </a:r>
            <a:endParaRPr lang="zh-TW" altLang="en-US" sz="2000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868858" y="3602846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4800" y="36750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4899651" y="4711218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45593" y="47834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5810061" y="4669040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956003" y="4741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776043" y="4669040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921985" y="4741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4" name="直線接點 13"/>
          <p:cNvCxnSpPr>
            <a:stCxn id="11" idx="3"/>
            <a:endCxn id="30" idx="0"/>
          </p:cNvCxnSpPr>
          <p:nvPr/>
        </p:nvCxnSpPr>
        <p:spPr bwMode="auto">
          <a:xfrm flipH="1">
            <a:off x="5223687" y="4094547"/>
            <a:ext cx="740079" cy="6166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/>
          <p:cNvCxnSpPr>
            <a:stCxn id="11" idx="4"/>
            <a:endCxn id="32" idx="0"/>
          </p:cNvCxnSpPr>
          <p:nvPr/>
        </p:nvCxnSpPr>
        <p:spPr bwMode="auto">
          <a:xfrm flipH="1">
            <a:off x="6134097" y="4178910"/>
            <a:ext cx="58797" cy="4901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接點 49"/>
          <p:cNvCxnSpPr>
            <a:stCxn id="11" idx="5"/>
            <a:endCxn id="43" idx="0"/>
          </p:cNvCxnSpPr>
          <p:nvPr/>
        </p:nvCxnSpPr>
        <p:spPr bwMode="auto">
          <a:xfrm>
            <a:off x="6422022" y="4094547"/>
            <a:ext cx="678057" cy="5744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等腰三角形 19"/>
          <p:cNvSpPr/>
          <p:nvPr/>
        </p:nvSpPr>
        <p:spPr bwMode="auto">
          <a:xfrm>
            <a:off x="5658321" y="3444128"/>
            <a:ext cx="421074" cy="46187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95536" y="2114854"/>
            <a:ext cx="2592288" cy="43384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0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橢圓 51"/>
          <p:cNvSpPr/>
          <p:nvPr/>
        </p:nvSpPr>
        <p:spPr bwMode="auto">
          <a:xfrm>
            <a:off x="4258223" y="2518052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611560" y="332656"/>
            <a:ext cx="2592288" cy="5949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3 2 3 4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4 6 12 15 16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3 3 8 10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4 2 4 6 9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1 3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1 6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3 1 3 5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1 15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1 3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1 16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1 15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1 15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4 1 7 13 14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2 1 11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 kern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endParaRPr lang="en-US" altLang="zh-TW" sz="1400" kern="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628800"/>
            <a:ext cx="2592288" cy="43384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5619073" y="3697918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65015" y="37701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5295037" y="2509242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40979" y="25814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560276" y="4764112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06218" y="483633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12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526258" y="4764112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72200" y="483633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15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3" name="直線接點 12"/>
          <p:cNvCxnSpPr>
            <a:endCxn id="7" idx="4"/>
          </p:cNvCxnSpPr>
          <p:nvPr/>
        </p:nvCxnSpPr>
        <p:spPr bwMode="auto">
          <a:xfrm flipH="1" flipV="1">
            <a:off x="5619073" y="3085306"/>
            <a:ext cx="261906" cy="646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>
            <a:stCxn id="5" idx="4"/>
            <a:endCxn id="9" idx="0"/>
          </p:cNvCxnSpPr>
          <p:nvPr/>
        </p:nvCxnSpPr>
        <p:spPr bwMode="auto">
          <a:xfrm flipH="1">
            <a:off x="5884312" y="4273982"/>
            <a:ext cx="58797" cy="4901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5" idx="5"/>
            <a:endCxn id="11" idx="0"/>
          </p:cNvCxnSpPr>
          <p:nvPr/>
        </p:nvCxnSpPr>
        <p:spPr bwMode="auto">
          <a:xfrm>
            <a:off x="6172237" y="4189619"/>
            <a:ext cx="678057" cy="5744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橢圓 28"/>
          <p:cNvSpPr/>
          <p:nvPr/>
        </p:nvSpPr>
        <p:spPr bwMode="auto">
          <a:xfrm>
            <a:off x="7453285" y="4700700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13467" y="47579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1" name="直線接點 30"/>
          <p:cNvCxnSpPr>
            <a:endCxn id="29" idx="0"/>
          </p:cNvCxnSpPr>
          <p:nvPr/>
        </p:nvCxnSpPr>
        <p:spPr bwMode="auto">
          <a:xfrm>
            <a:off x="6267145" y="4044676"/>
            <a:ext cx="1510176" cy="65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橢圓 32"/>
          <p:cNvSpPr/>
          <p:nvPr/>
        </p:nvSpPr>
        <p:spPr bwMode="auto">
          <a:xfrm>
            <a:off x="5437646" y="257905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583588" y="3301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4468439" y="1366277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614381" y="14384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5378849" y="1324099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524791" y="13963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6344831" y="1324099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90773" y="139632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41" name="直線接點 40"/>
          <p:cNvCxnSpPr>
            <a:stCxn id="33" idx="3"/>
            <a:endCxn id="35" idx="0"/>
          </p:cNvCxnSpPr>
          <p:nvPr/>
        </p:nvCxnSpPr>
        <p:spPr bwMode="auto">
          <a:xfrm flipH="1">
            <a:off x="4792475" y="749606"/>
            <a:ext cx="740079" cy="6166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>
            <a:stCxn id="33" idx="4"/>
            <a:endCxn id="37" idx="0"/>
          </p:cNvCxnSpPr>
          <p:nvPr/>
        </p:nvCxnSpPr>
        <p:spPr bwMode="auto">
          <a:xfrm flipH="1">
            <a:off x="5702885" y="833969"/>
            <a:ext cx="58797" cy="4901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>
            <a:stCxn id="33" idx="5"/>
            <a:endCxn id="39" idx="0"/>
          </p:cNvCxnSpPr>
          <p:nvPr/>
        </p:nvCxnSpPr>
        <p:spPr bwMode="auto">
          <a:xfrm>
            <a:off x="5990810" y="749606"/>
            <a:ext cx="678057" cy="5744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字方塊 46"/>
          <p:cNvSpPr txBox="1"/>
          <p:nvPr/>
        </p:nvSpPr>
        <p:spPr>
          <a:xfrm>
            <a:off x="4404165" y="25890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0" name="直線接點 49"/>
          <p:cNvCxnSpPr>
            <a:stCxn id="35" idx="4"/>
          </p:cNvCxnSpPr>
          <p:nvPr/>
        </p:nvCxnSpPr>
        <p:spPr bwMode="auto">
          <a:xfrm flipH="1">
            <a:off x="4582260" y="1942341"/>
            <a:ext cx="210215" cy="5744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/>
          <p:cNvCxnSpPr>
            <a:stCxn id="35" idx="5"/>
            <a:endCxn id="7" idx="1"/>
          </p:cNvCxnSpPr>
          <p:nvPr/>
        </p:nvCxnSpPr>
        <p:spPr bwMode="auto">
          <a:xfrm>
            <a:off x="5021603" y="1857978"/>
            <a:ext cx="368342" cy="735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/>
          <p:cNvCxnSpPr/>
          <p:nvPr/>
        </p:nvCxnSpPr>
        <p:spPr bwMode="auto">
          <a:xfrm>
            <a:off x="5110866" y="1773615"/>
            <a:ext cx="1156279" cy="735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橢圓 63"/>
          <p:cNvSpPr/>
          <p:nvPr/>
        </p:nvSpPr>
        <p:spPr bwMode="auto">
          <a:xfrm>
            <a:off x="6026921" y="2445831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172863" y="25180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4792907" y="3756644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938849" y="38288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接點 67"/>
          <p:cNvCxnSpPr>
            <a:stCxn id="66" idx="0"/>
            <a:endCxn id="7" idx="4"/>
          </p:cNvCxnSpPr>
          <p:nvPr/>
        </p:nvCxnSpPr>
        <p:spPr bwMode="auto">
          <a:xfrm flipV="1">
            <a:off x="5116943" y="3085306"/>
            <a:ext cx="502130" cy="6713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橢圓 70"/>
          <p:cNvSpPr/>
          <p:nvPr/>
        </p:nvSpPr>
        <p:spPr bwMode="auto">
          <a:xfrm>
            <a:off x="6279464" y="5728348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425406" y="57993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73" name="直線接點 72"/>
          <p:cNvCxnSpPr>
            <a:stCxn id="11" idx="4"/>
            <a:endCxn id="71" idx="0"/>
          </p:cNvCxnSpPr>
          <p:nvPr/>
        </p:nvCxnSpPr>
        <p:spPr bwMode="auto">
          <a:xfrm flipH="1">
            <a:off x="6603500" y="5340176"/>
            <a:ext cx="246794" cy="3881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橢圓 75"/>
          <p:cNvSpPr/>
          <p:nvPr/>
        </p:nvSpPr>
        <p:spPr bwMode="auto">
          <a:xfrm>
            <a:off x="7955415" y="5672203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101357" y="5743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11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78" name="直線接點 77"/>
          <p:cNvCxnSpPr>
            <a:stCxn id="29" idx="5"/>
          </p:cNvCxnSpPr>
          <p:nvPr/>
        </p:nvCxnSpPr>
        <p:spPr bwMode="auto">
          <a:xfrm>
            <a:off x="8006449" y="5192401"/>
            <a:ext cx="273002" cy="5031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橢圓 78"/>
          <p:cNvSpPr/>
          <p:nvPr/>
        </p:nvSpPr>
        <p:spPr bwMode="auto">
          <a:xfrm>
            <a:off x="5589674" y="5805264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735616" y="587626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13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81" name="直線接點 80"/>
          <p:cNvCxnSpPr>
            <a:stCxn id="11" idx="3"/>
            <a:endCxn id="79" idx="0"/>
          </p:cNvCxnSpPr>
          <p:nvPr/>
        </p:nvCxnSpPr>
        <p:spPr bwMode="auto">
          <a:xfrm flipH="1">
            <a:off x="5913710" y="5255813"/>
            <a:ext cx="707456" cy="5494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橢圓 83"/>
          <p:cNvSpPr/>
          <p:nvPr/>
        </p:nvSpPr>
        <p:spPr bwMode="auto">
          <a:xfrm>
            <a:off x="7066701" y="5775097"/>
            <a:ext cx="648072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212643" y="58461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14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86" name="直線接點 85"/>
          <p:cNvCxnSpPr/>
          <p:nvPr/>
        </p:nvCxnSpPr>
        <p:spPr bwMode="auto">
          <a:xfrm>
            <a:off x="7117735" y="5295295"/>
            <a:ext cx="273002" cy="5031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等腰三角形 86"/>
          <p:cNvSpPr/>
          <p:nvPr/>
        </p:nvSpPr>
        <p:spPr bwMode="auto">
          <a:xfrm>
            <a:off x="4257902" y="1207559"/>
            <a:ext cx="421074" cy="46187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等腰三角形 87"/>
          <p:cNvSpPr/>
          <p:nvPr/>
        </p:nvSpPr>
        <p:spPr bwMode="auto">
          <a:xfrm>
            <a:off x="6833162" y="4469761"/>
            <a:ext cx="421074" cy="46187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5891593" y="210111"/>
            <a:ext cx="421074" cy="46187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5162514" y="2278303"/>
            <a:ext cx="421074" cy="46187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7830639" y="4374455"/>
            <a:ext cx="421074" cy="46187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5390880" y="4536265"/>
            <a:ext cx="421074" cy="46187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50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Vertex Cover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079432" cy="4979640"/>
          </a:xfrm>
        </p:spPr>
        <p:txBody>
          <a:bodyPr/>
          <a:lstStyle/>
          <a:p>
            <a:pPr algn="just"/>
            <a:r>
              <a:rPr lang="en-US" altLang="zh-TW"/>
              <a:t>A vertex cover of an undirected graph is </a:t>
            </a:r>
            <a:r>
              <a:rPr lang="en-US" altLang="zh-TW">
                <a:solidFill>
                  <a:srgbClr val="FF0000"/>
                </a:solidFill>
              </a:rPr>
              <a:t>a subset of its vertices </a:t>
            </a:r>
            <a:r>
              <a:rPr lang="en-US" altLang="zh-TW"/>
              <a:t>such that for </a:t>
            </a:r>
            <a:r>
              <a:rPr lang="en-US" altLang="zh-TW">
                <a:solidFill>
                  <a:srgbClr val="FF0000"/>
                </a:solidFill>
              </a:rPr>
              <a:t>every edge (u, v) of the graph, either ‘u’ or ‘v’ is in vertex cover</a:t>
            </a:r>
            <a:r>
              <a:rPr lang="en-US" altLang="zh-TW"/>
              <a:t>. </a:t>
            </a:r>
            <a:endParaRPr lang="en-US" altLang="zh-TW" smtClean="0"/>
          </a:p>
          <a:p>
            <a:pPr algn="just"/>
            <a:r>
              <a:rPr lang="en-US" altLang="zh-TW" smtClean="0"/>
              <a:t>Although </a:t>
            </a:r>
            <a:r>
              <a:rPr lang="en-US" altLang="zh-TW"/>
              <a:t>the name is Vertex Cover, the set covers all edges of the given graph. Given an undirected graph, the vertex cover problem is to find </a:t>
            </a:r>
            <a:r>
              <a:rPr lang="en-US" altLang="zh-TW" u="sng">
                <a:solidFill>
                  <a:srgbClr val="FF0000"/>
                </a:solidFill>
              </a:rPr>
              <a:t>minimum size vertex </a:t>
            </a:r>
            <a:r>
              <a:rPr lang="en-US" altLang="zh-TW" u="sng" smtClean="0">
                <a:solidFill>
                  <a:srgbClr val="FF0000"/>
                </a:solidFill>
              </a:rPr>
              <a:t>cover.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2711108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9885</TotalTime>
  <Words>623</Words>
  <Application>Microsoft Office PowerPoint</Application>
  <PresentationFormat>如螢幕大小 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古典-1</vt:lpstr>
      <vt:lpstr>Uva 10243</vt:lpstr>
      <vt:lpstr>Problem Descriptions (1/2)</vt:lpstr>
      <vt:lpstr>Problem Descriptions (2/2)</vt:lpstr>
      <vt:lpstr>Input (1/3)</vt:lpstr>
      <vt:lpstr>Input (1/3)</vt:lpstr>
      <vt:lpstr>Output</vt:lpstr>
      <vt:lpstr>Sample I/O</vt:lpstr>
      <vt:lpstr>PowerPoint 簡報</vt:lpstr>
      <vt:lpstr>Minimum Vertex Cover (1/5)</vt:lpstr>
      <vt:lpstr>Minimum Vertex Cover (2/5)</vt:lpstr>
      <vt:lpstr>Minimum Vertex Cover (3/5)</vt:lpstr>
      <vt:lpstr>Minimum Vertex Cover  in a tree(4/5)</vt:lpstr>
      <vt:lpstr>Minimum Vertex Cover  in Bipartile (5/5)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2901</cp:revision>
  <dcterms:created xsi:type="dcterms:W3CDTF">2007-09-17T04:06:35Z</dcterms:created>
  <dcterms:modified xsi:type="dcterms:W3CDTF">2021-03-08T15:50:27Z</dcterms:modified>
</cp:coreProperties>
</file>