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373" r:id="rId3"/>
    <p:sldId id="553" r:id="rId4"/>
    <p:sldId id="573" r:id="rId5"/>
    <p:sldId id="574" r:id="rId6"/>
    <p:sldId id="575" r:id="rId7"/>
    <p:sldId id="576" r:id="rId8"/>
    <p:sldId id="494" r:id="rId9"/>
    <p:sldId id="495" r:id="rId10"/>
    <p:sldId id="496" r:id="rId11"/>
    <p:sldId id="556" r:id="rId12"/>
    <p:sldId id="577" r:id="rId13"/>
    <p:sldId id="579" r:id="rId14"/>
    <p:sldId id="578" r:id="rId15"/>
    <p:sldId id="580" r:id="rId16"/>
    <p:sldId id="581" r:id="rId17"/>
    <p:sldId id="582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FF"/>
    <a:srgbClr val="FF99FF"/>
    <a:srgbClr val="FF00FF"/>
    <a:srgbClr val="00FFFF"/>
    <a:srgbClr val="0033CC"/>
    <a:srgbClr val="0000CC"/>
    <a:srgbClr val="F8F8F8"/>
    <a:srgbClr val="0000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Martian Mining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sz="4400" smtClean="0"/>
              <a:t>LA 3530, uva 1366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65" y="1164491"/>
            <a:ext cx="3176534" cy="52014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/>
              <a:t>4 4</a:t>
            </a:r>
          </a:p>
          <a:p>
            <a:r>
              <a:rPr lang="en-US" altLang="zh-TW" sz="2800" b="1"/>
              <a:t>0 0 10 9</a:t>
            </a:r>
          </a:p>
          <a:p>
            <a:r>
              <a:rPr lang="en-US" altLang="zh-TW" sz="2800" b="1"/>
              <a:t>1 3 10 0</a:t>
            </a:r>
          </a:p>
          <a:p>
            <a:r>
              <a:rPr lang="en-US" altLang="zh-TW" sz="2800" b="1"/>
              <a:t>4 2 1 3</a:t>
            </a:r>
          </a:p>
          <a:p>
            <a:r>
              <a:rPr lang="en-US" altLang="zh-TW" sz="2800" b="1"/>
              <a:t>1 1 20 0</a:t>
            </a:r>
          </a:p>
          <a:p>
            <a:r>
              <a:rPr lang="en-US" altLang="zh-TW" sz="2800" b="1"/>
              <a:t>10 0 0 0</a:t>
            </a:r>
          </a:p>
          <a:p>
            <a:r>
              <a:rPr lang="en-US" altLang="zh-TW" sz="2800" b="1"/>
              <a:t>1 1 1 30</a:t>
            </a:r>
          </a:p>
          <a:p>
            <a:r>
              <a:rPr lang="en-US" altLang="zh-TW" sz="2800" b="1"/>
              <a:t>0 0 5 5</a:t>
            </a:r>
          </a:p>
          <a:p>
            <a:r>
              <a:rPr lang="en-US" altLang="zh-TW" sz="2800" b="1"/>
              <a:t>5 10 10 10</a:t>
            </a:r>
          </a:p>
          <a:p>
            <a:r>
              <a:rPr lang="en-US" altLang="zh-TW" sz="2800" b="1"/>
              <a:t>0 0</a:t>
            </a:r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48064" y="1160327"/>
            <a:ext cx="309634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98</a:t>
            </a:r>
            <a:endParaRPr lang="nb-NO" altLang="zh-TW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b-NO" altLang="zh-TW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87750" y="1178078"/>
            <a:ext cx="173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</a:rPr>
              <a:t>n</a:t>
            </a:r>
            <a:r>
              <a:rPr lang="en-US" altLang="zh-TW" sz="2000" b="1" smtClean="0">
                <a:solidFill>
                  <a:srgbClr val="FF0000"/>
                </a:solidFill>
              </a:rPr>
              <a:t>xm rectangle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59161" y="2634653"/>
            <a:ext cx="253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FF0000"/>
                </a:solidFill>
              </a:rPr>
              <a:t>yeyenum</a:t>
            </a:r>
            <a:r>
              <a:rPr lang="en-US" altLang="zh-TW" sz="2000" smtClean="0"/>
              <a:t> </a:t>
            </a:r>
            <a:r>
              <a:rPr lang="en-US" altLang="zh-TW" sz="2000" b="1">
                <a:solidFill>
                  <a:srgbClr val="FF0000"/>
                </a:solidFill>
              </a:rPr>
              <a:t>i</a:t>
            </a:r>
            <a:r>
              <a:rPr lang="en-US" altLang="zh-TW" sz="2000" b="1" smtClean="0">
                <a:solidFill>
                  <a:srgbClr val="FF0000"/>
                </a:solidFill>
              </a:rPr>
              <a:t>n each cell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1187624" y="1356005"/>
            <a:ext cx="596678" cy="2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H="1" flipV="1">
            <a:off x="1810653" y="2501621"/>
            <a:ext cx="931656" cy="121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526565" y="1700808"/>
            <a:ext cx="1804291" cy="16141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90662"/>
              </p:ext>
            </p:extLst>
          </p:nvPr>
        </p:nvGraphicFramePr>
        <p:xfrm>
          <a:off x="5267722" y="3083609"/>
          <a:ext cx="3060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00"/>
                <a:gridCol w="765000"/>
                <a:gridCol w="765000"/>
                <a:gridCol w="765000"/>
              </a:tblGrid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0, </a:t>
                      </a:r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0,</a:t>
                      </a:r>
                      <a:r>
                        <a:rPr lang="en-US" altLang="zh-TW" sz="1800" b="1" i="0" smtClean="0">
                          <a:solidFill>
                            <a:schemeClr val="tx1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tx1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10,0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9,</a:t>
                      </a:r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,1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</a:t>
                      </a:r>
                      <a:r>
                        <a:rPr lang="en-US" altLang="zh-TW" sz="1800" b="1" i="0" smtClean="0">
                          <a:solidFill>
                            <a:schemeClr val="tx1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chemeClr val="tx1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,1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0,</a:t>
                      </a:r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,5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3,</a:t>
                      </a:r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,5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</a:t>
                      </a:r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,10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0,</a:t>
                      </a:r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526565" y="3356992"/>
            <a:ext cx="1791304" cy="17253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 flipH="1" flipV="1">
            <a:off x="1865028" y="3861048"/>
            <a:ext cx="877281" cy="158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2281847" y="4019609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</a:rPr>
              <a:t>bloggium</a:t>
            </a:r>
            <a:r>
              <a:rPr lang="en-US" altLang="zh-TW" sz="2000" smtClean="0"/>
              <a:t> </a:t>
            </a:r>
            <a:r>
              <a:rPr lang="en-US" altLang="zh-TW" sz="2000" b="1">
                <a:solidFill>
                  <a:srgbClr val="FF0000"/>
                </a:solidFill>
              </a:rPr>
              <a:t>i</a:t>
            </a:r>
            <a:r>
              <a:rPr lang="en-US" altLang="zh-TW" sz="2000" b="1" smtClean="0">
                <a:solidFill>
                  <a:srgbClr val="FF0000"/>
                </a:solidFill>
              </a:rPr>
              <a:t>n each cell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428710" y="5301208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smtClean="0">
                <a:solidFill>
                  <a:srgbClr val="FF0000"/>
                </a:solidFill>
              </a:rPr>
              <a:t>End of input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 flipV="1">
            <a:off x="1140147" y="5221927"/>
            <a:ext cx="877281" cy="158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V="1">
            <a:off x="3946455" y="3488479"/>
            <a:ext cx="0" cy="6335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 flipH="1" flipV="1">
            <a:off x="3370391" y="2461168"/>
            <a:ext cx="576064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 flipV="1">
            <a:off x="8244408" y="3106771"/>
            <a:ext cx="0" cy="22664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單箭頭接點 31"/>
          <p:cNvCxnSpPr/>
          <p:nvPr/>
        </p:nvCxnSpPr>
        <p:spPr bwMode="auto">
          <a:xfrm flipV="1">
            <a:off x="5940152" y="3034763"/>
            <a:ext cx="0" cy="6066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單箭頭接點 33"/>
          <p:cNvCxnSpPr/>
          <p:nvPr/>
        </p:nvCxnSpPr>
        <p:spPr bwMode="auto">
          <a:xfrm flipH="1">
            <a:off x="5220072" y="4653136"/>
            <a:ext cx="23762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/>
          <p:nvPr/>
        </p:nvCxnSpPr>
        <p:spPr bwMode="auto">
          <a:xfrm flipH="1">
            <a:off x="5220072" y="4005064"/>
            <a:ext cx="23762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7751965" y="25731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</a:rPr>
              <a:t>45</a:t>
            </a:r>
            <a:endParaRPr lang="zh-TW" altLang="en-US" b="1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369894" y="26038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</a:rPr>
              <a:t>10</a:t>
            </a:r>
            <a:endParaRPr lang="zh-TW" altLang="en-US" b="1">
              <a:solidFill>
                <a:srgbClr val="00B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11357" y="4335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7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7468" y="37170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14</a:t>
            </a:r>
            <a:endParaRPr lang="zh-TW" altLang="en-US" b="1">
              <a:solidFill>
                <a:srgbClr val="7030A0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 bwMode="auto">
          <a:xfrm flipH="1">
            <a:off x="5220072" y="5301208"/>
            <a:ext cx="23762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4782970" y="498355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22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249911" y="5749517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14+7+22+10+45=</a:t>
            </a:r>
            <a:r>
              <a:rPr lang="en-US" altLang="zh-TW" sz="4000" smtClean="0">
                <a:solidFill>
                  <a:srgbClr val="FF0000"/>
                </a:solidFill>
              </a:rPr>
              <a:t>98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State Definition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827584" y="1123296"/>
                <a:ext cx="8136904" cy="20762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𝐝𝐩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𝐢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𝐣</m:t>
                          </m:r>
                        </m:e>
                      </m:d>
                      <m:r>
                        <a:rPr lang="en-US" altLang="zh-TW" sz="3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altLang="zh-TW" sz="3200" b="1" dirty="0" smtClean="0"/>
              </a:p>
              <a:p>
                <a:endParaRPr lang="en-US" altLang="zh-TW" sz="3200" b="1" dirty="0" smtClean="0">
                  <a:latin typeface="Cambria Math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b="1" dirty="0">
                          <a:latin typeface="Cambria Math"/>
                          <a:ea typeface="微軟正黑體" panose="020B0604030504040204" pitchFamily="34" charset="-120"/>
                        </a:rPr>
                        <m:t>代表</m:t>
                      </m:r>
                      <m:r>
                        <m:rPr>
                          <m:nor/>
                        </m:rPr>
                        <a:rPr lang="zh-CN" altLang="en-US" sz="3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右下角坐标</m:t>
                      </m:r>
                      <m:r>
                        <m:rPr>
                          <m:nor/>
                        </m:rPr>
                        <a:rPr lang="en-US" altLang="zh-CN" sz="3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sz="3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3200" b="1" i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3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CN" sz="3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]</m:t>
                      </m:r>
                      <m:r>
                        <m:rPr>
                          <m:nor/>
                        </m:rPr>
                        <a:rPr lang="zh-CN" altLang="en-US" sz="3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的</m:t>
                      </m:r>
                      <m:r>
                        <m:rPr>
                          <m:nor/>
                        </m:rPr>
                        <a:rPr lang="en-US" altLang="zh-CN" sz="3200" b="1" i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CN" sz="3200" b="1" i="0" smtClean="0">
                          <a:latin typeface="Cambria Math"/>
                          <a:ea typeface="微軟正黑體" panose="020B0604030504040204" pitchFamily="34" charset="-120"/>
                        </a:rPr>
                        <m:t>𝐫𝐞𝐜𝐭𝐚𝐧𝐠𝐥𝐞</m:t>
                      </m:r>
                    </m:oMath>
                  </m:oMathPara>
                </a14:m>
                <a:endParaRPr lang="en-US" altLang="zh-CN" sz="3200" b="1" i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能够</m:t>
                      </m:r>
                      <m:r>
                        <a:rPr lang="zh-TW" altLang="en-US" sz="3200" b="1" i="1">
                          <a:latin typeface="Cambria Math"/>
                          <a:ea typeface="微軟正黑體" panose="020B0604030504040204" pitchFamily="34" charset="-120"/>
                        </a:rPr>
                        <m:t>運出</m:t>
                      </m:r>
                      <m:r>
                        <a:rPr lang="zh-TW" altLang="en-US" sz="3200" b="1" i="1" smtClean="0">
                          <a:latin typeface="Cambria Math"/>
                          <a:ea typeface="微軟正黑體" panose="020B0604030504040204" pitchFamily="34" charset="-120"/>
                        </a:rPr>
                        <m:t>的</m:t>
                      </m:r>
                      <m:r>
                        <m:rPr>
                          <m:nor/>
                        </m:rPr>
                        <a:rPr lang="en-US" altLang="zh-CN" sz="3200" b="1" i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Maximum</m:t>
                      </m:r>
                      <m:r>
                        <m:rPr>
                          <m:nor/>
                        </m:rPr>
                        <a:rPr lang="en-US" altLang="zh-CN" sz="3200" b="1" i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sz="3200" b="1" i="1">
                          <a:latin typeface="Cambria Math"/>
                          <a:ea typeface="微軟正黑體" panose="020B0604030504040204" pitchFamily="34" charset="-120"/>
                        </a:rPr>
                        <m:t>礦物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23296"/>
                <a:ext cx="8136904" cy="20762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27584" y="3355544"/>
                <a:ext cx="8316416" cy="1261884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mtClean="0"/>
                  <a:t>State Transition: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1" i="0">
                          <a:solidFill>
                            <a:srgbClr val="FF0000"/>
                          </a:solidFill>
                          <a:latin typeface="Cambria Math"/>
                        </a:rPr>
                        <m:t>𝐝𝐩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𝐢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𝐣</m:t>
                          </m:r>
                        </m:e>
                      </m:d>
                      <m:r>
                        <a:rPr lang="en-US" altLang="zh-TW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pl-PL" altLang="zh-TW" sz="2800" b="1"/>
                        <m:t>max</m:t>
                      </m:r>
                      <m:r>
                        <m:rPr>
                          <m:nor/>
                        </m:rPr>
                        <a:rPr lang="pl-PL" altLang="zh-TW" sz="2800" b="1"/>
                        <m:t>(</m:t>
                      </m:r>
                      <m:r>
                        <m:rPr>
                          <m:nor/>
                        </m:rPr>
                        <a:rPr lang="pl-PL" altLang="zh-TW" sz="2800" b="1"/>
                        <m:t>dp</m:t>
                      </m:r>
                      <m:r>
                        <m:rPr>
                          <m:nor/>
                        </m:rPr>
                        <a:rPr lang="pl-PL" altLang="zh-TW" sz="2800" b="1"/>
                        <m:t>[</m:t>
                      </m:r>
                      <m:r>
                        <m:rPr>
                          <m:nor/>
                        </m:rPr>
                        <a:rPr lang="pl-PL" altLang="zh-TW" sz="2800" b="1"/>
                        <m:t>i</m:t>
                      </m:r>
                      <m:r>
                        <m:rPr>
                          <m:nor/>
                        </m:rPr>
                        <a:rPr lang="en-US" altLang="zh-TW" sz="2800" b="1" i="0" smtClean="0"/>
                        <m:t>−1</m:t>
                      </m:r>
                      <m:r>
                        <m:rPr>
                          <m:nor/>
                        </m:rPr>
                        <a:rPr lang="pl-PL" altLang="zh-TW" sz="2800" b="1"/>
                        <m:t>][</m:t>
                      </m:r>
                      <m:r>
                        <m:rPr>
                          <m:nor/>
                        </m:rPr>
                        <a:rPr lang="pl-PL" altLang="zh-TW" sz="2800" b="1"/>
                        <m:t>j</m:t>
                      </m:r>
                      <m:r>
                        <m:rPr>
                          <m:nor/>
                        </m:rPr>
                        <a:rPr lang="pl-PL" altLang="zh-TW" sz="2800" b="1"/>
                        <m:t>]+</m:t>
                      </m:r>
                      <m:r>
                        <m:rPr>
                          <m:nor/>
                        </m:rPr>
                        <a:rPr lang="en-US" altLang="zh-TW" sz="2800" b="1" i="0" smtClean="0">
                          <a:solidFill>
                            <a:srgbClr val="7030A0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7030A0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TW" sz="2800" b="1" i="0" smtClean="0">
                          <a:solidFill>
                            <a:srgbClr val="7030A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7030A0"/>
                          </a:solidFill>
                        </a:rPr>
                        <m:t>][</m:t>
                      </m:r>
                      <m:r>
                        <m:rPr>
                          <m:nor/>
                        </m:rPr>
                        <a:rPr lang="en-US" altLang="zh-TW" sz="2800" b="1" i="0" smtClean="0">
                          <a:solidFill>
                            <a:srgbClr val="7030A0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7030A0"/>
                          </a:solidFill>
                        </a:rPr>
                        <m:t>]</m:t>
                      </m:r>
                      <m:r>
                        <m:rPr>
                          <m:nor/>
                        </m:rPr>
                        <a:rPr lang="pl-PL" altLang="zh-TW" sz="2800" b="1"/>
                        <m:t>,</m:t>
                      </m:r>
                      <m:r>
                        <m:rPr>
                          <m:nor/>
                        </m:rPr>
                        <a:rPr lang="en-US" altLang="zh-TW" sz="2800" b="1" i="0" smtClean="0"/>
                        <m:t> </m:t>
                      </m:r>
                      <m:r>
                        <m:rPr>
                          <m:nor/>
                        </m:rPr>
                        <a:rPr lang="pl-PL" altLang="zh-TW" sz="2800" b="1"/>
                        <m:t>dp</m:t>
                      </m:r>
                      <m:r>
                        <m:rPr>
                          <m:nor/>
                        </m:rPr>
                        <a:rPr lang="pl-PL" altLang="zh-TW" sz="2800" b="1"/>
                        <m:t>[</m:t>
                      </m:r>
                      <m:r>
                        <m:rPr>
                          <m:nor/>
                        </m:rPr>
                        <a:rPr lang="pl-PL" altLang="zh-TW" sz="2800" b="1"/>
                        <m:t>i</m:t>
                      </m:r>
                      <m:r>
                        <m:rPr>
                          <m:nor/>
                        </m:rPr>
                        <a:rPr lang="pl-PL" altLang="zh-TW" sz="2800" b="1"/>
                        <m:t>][</m:t>
                      </m:r>
                      <m:r>
                        <m:rPr>
                          <m:nor/>
                        </m:rPr>
                        <a:rPr lang="pl-PL" altLang="zh-TW" sz="2800" b="1"/>
                        <m:t>j</m:t>
                      </m:r>
                      <m:r>
                        <m:rPr>
                          <m:nor/>
                        </m:rPr>
                        <a:rPr lang="en-US" altLang="zh-TW" sz="2800" b="1" i="0" smtClean="0"/>
                        <m:t>−1</m:t>
                      </m:r>
                      <m:r>
                        <m:rPr>
                          <m:nor/>
                        </m:rPr>
                        <a:rPr lang="pl-PL" altLang="zh-TW" sz="2800" b="1"/>
                        <m:t>]+</m:t>
                      </m:r>
                      <m:r>
                        <m:rPr>
                          <m:nor/>
                        </m:rPr>
                        <a:rPr lang="en-US" altLang="zh-TW" sz="2800" b="1" i="0" smtClean="0">
                          <a:solidFill>
                            <a:srgbClr val="00B05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00B050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00B05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00B050"/>
                          </a:solidFill>
                        </a:rPr>
                        <m:t>][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00B050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pl-PL" altLang="zh-TW" sz="2800" b="1" smtClean="0">
                          <a:solidFill>
                            <a:srgbClr val="00B050"/>
                          </a:solidFill>
                        </a:rPr>
                        <m:t>])</m:t>
                      </m:r>
                    </m:oMath>
                  </m:oMathPara>
                </a14:m>
                <a:endParaRPr lang="en-US" altLang="zh-TW" sz="2800" b="1" dirty="0"/>
              </a:p>
              <a:p>
                <a:endParaRPr lang="zh-TW" altLang="en-US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55544"/>
                <a:ext cx="8316416" cy="1261884"/>
              </a:xfrm>
              <a:prstGeom prst="rect">
                <a:avLst/>
              </a:prstGeom>
              <a:blipFill rotWithShape="1">
                <a:blip r:embed="rId3"/>
                <a:stretch>
                  <a:fillRect l="-1098" t="-3349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0237"/>
              </p:ext>
            </p:extLst>
          </p:nvPr>
        </p:nvGraphicFramePr>
        <p:xfrm>
          <a:off x="3816152" y="5269164"/>
          <a:ext cx="2124000" cy="10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00"/>
                <a:gridCol w="1062000"/>
              </a:tblGrid>
              <a:tr h="52200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smtClean="0">
                          <a:solidFill>
                            <a:schemeClr val="tx1"/>
                          </a:solidFill>
                        </a:rPr>
                        <a:t>[i-1, j]</a:t>
                      </a:r>
                      <a:endParaRPr lang="zh-TW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2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smtClean="0">
                          <a:solidFill>
                            <a:schemeClr val="tx1"/>
                          </a:solidFill>
                        </a:rPr>
                        <a:t>[i, j-1]</a:t>
                      </a:r>
                      <a:endParaRPr lang="zh-TW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smtClean="0">
                          <a:solidFill>
                            <a:schemeClr val="tx1"/>
                          </a:solidFill>
                        </a:rPr>
                        <a:t>[i, j]</a:t>
                      </a:r>
                      <a:endParaRPr lang="zh-TW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024064" y="585005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礦</a:t>
            </a:r>
            <a:endParaRPr lang="zh-TW" altLang="en-US" b="1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33234" y="479715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礦</a:t>
            </a:r>
            <a:endParaRPr lang="zh-TW" altLang="en-US" b="1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3635896" y="4221088"/>
            <a:ext cx="139733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/>
          <p:nvPr/>
        </p:nvCxnSpPr>
        <p:spPr bwMode="auto">
          <a:xfrm>
            <a:off x="6228184" y="4221088"/>
            <a:ext cx="14401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3851920" y="4221088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礦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85389" y="422108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礦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 bwMode="auto">
          <a:xfrm flipV="1">
            <a:off x="4850911" y="4869160"/>
            <a:ext cx="0" cy="17281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3392114" y="5791653"/>
            <a:ext cx="28360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2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42038"/>
              </p:ext>
            </p:extLst>
          </p:nvPr>
        </p:nvGraphicFramePr>
        <p:xfrm>
          <a:off x="2843808" y="909702"/>
          <a:ext cx="3060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00"/>
                <a:gridCol w="765000"/>
                <a:gridCol w="765000"/>
                <a:gridCol w="765000"/>
              </a:tblGrid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234970" y="12707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7030A0"/>
                </a:solidFill>
              </a:rPr>
              <a:t>y</a:t>
            </a:r>
            <a:endParaRPr lang="zh-TW" altLang="en-US" sz="3200" b="1">
              <a:solidFill>
                <a:srgbClr val="7030A0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97704"/>
              </p:ext>
            </p:extLst>
          </p:nvPr>
        </p:nvGraphicFramePr>
        <p:xfrm>
          <a:off x="2843808" y="3718278"/>
          <a:ext cx="30600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00"/>
                <a:gridCol w="765000"/>
                <a:gridCol w="765000"/>
                <a:gridCol w="765000"/>
              </a:tblGrid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2287500" y="44217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B050"/>
                </a:solidFill>
              </a:rPr>
              <a:t>b</a:t>
            </a:r>
            <a:endParaRPr lang="zh-TW" altLang="en-US" sz="3200" b="1">
              <a:solidFill>
                <a:srgbClr val="00B05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2843808" y="1270724"/>
            <a:ext cx="302433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/>
          <p:nvPr/>
        </p:nvCxnSpPr>
        <p:spPr bwMode="auto">
          <a:xfrm flipV="1">
            <a:off x="3527884" y="3717032"/>
            <a:ext cx="0" cy="2376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08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20433"/>
              </p:ext>
            </p:extLst>
          </p:nvPr>
        </p:nvGraphicFramePr>
        <p:xfrm>
          <a:off x="1547017" y="4047893"/>
          <a:ext cx="2700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/>
                <a:gridCol w="675000"/>
                <a:gridCol w="675000"/>
                <a:gridCol w="675000"/>
              </a:tblGrid>
              <a:tr h="518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43238" y="2876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7030A0"/>
                </a:solidFill>
              </a:rPr>
              <a:t>y</a:t>
            </a:r>
            <a:endParaRPr lang="zh-TW" altLang="en-US" sz="3200" b="1">
              <a:solidFill>
                <a:srgbClr val="7030A0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67306"/>
              </p:ext>
            </p:extLst>
          </p:nvPr>
        </p:nvGraphicFramePr>
        <p:xfrm>
          <a:off x="5896323" y="709365"/>
          <a:ext cx="2520000" cy="20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/>
                <a:gridCol w="630000"/>
                <a:gridCol w="630000"/>
                <a:gridCol w="630000"/>
              </a:tblGrid>
              <a:tr h="47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5503509" y="1300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B050"/>
                </a:solidFill>
              </a:rPr>
              <a:t>b</a:t>
            </a:r>
            <a:endParaRPr lang="zh-TW" altLang="en-US" sz="3200" b="1">
              <a:solidFill>
                <a:srgbClr val="00B05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28609"/>
              </p:ext>
            </p:extLst>
          </p:nvPr>
        </p:nvGraphicFramePr>
        <p:xfrm>
          <a:off x="5314327" y="3443110"/>
          <a:ext cx="3060000" cy="29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612000"/>
                <a:gridCol w="612000"/>
                <a:gridCol w="612000"/>
                <a:gridCol w="612000"/>
              </a:tblGrid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188866" y="299971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d</a:t>
            </a:r>
            <a:r>
              <a:rPr lang="en-US" altLang="zh-TW" b="1" smtClean="0"/>
              <a:t>p[i][j]</a:t>
            </a:r>
            <a:endParaRPr lang="zh-TW" altLang="en-US" b="1"/>
          </a:p>
        </p:txBody>
      </p:sp>
      <p:sp>
        <p:nvSpPr>
          <p:cNvPr id="3" name="文字方塊 2"/>
          <p:cNvSpPr txBox="1"/>
          <p:nvPr/>
        </p:nvSpPr>
        <p:spPr>
          <a:xfrm>
            <a:off x="5314495" y="29381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0       1       2       3     4</a:t>
            </a:r>
            <a:endParaRPr lang="zh-TW" altLang="en-US" b="1"/>
          </a:p>
        </p:txBody>
      </p:sp>
      <p:sp>
        <p:nvSpPr>
          <p:cNvPr id="10" name="文字方塊 9"/>
          <p:cNvSpPr txBox="1"/>
          <p:nvPr/>
        </p:nvSpPr>
        <p:spPr>
          <a:xfrm>
            <a:off x="4857151" y="3514220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0      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857151" y="4047893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1      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857151" y="4653574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57151" y="5301646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60145" y="3567920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1        2        3         4</a:t>
            </a:r>
            <a:endParaRPr lang="zh-TW" altLang="en-US" b="1"/>
          </a:p>
        </p:txBody>
      </p:sp>
      <p:sp>
        <p:nvSpPr>
          <p:cNvPr id="16" name="文字方塊 15"/>
          <p:cNvSpPr txBox="1"/>
          <p:nvPr/>
        </p:nvSpPr>
        <p:spPr>
          <a:xfrm>
            <a:off x="5935557" y="25318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1       2       3     4</a:t>
            </a:r>
            <a:endParaRPr lang="zh-TW" altLang="en-US" b="1"/>
          </a:p>
        </p:txBody>
      </p:sp>
      <p:sp>
        <p:nvSpPr>
          <p:cNvPr id="17" name="文字方塊 16"/>
          <p:cNvSpPr txBox="1"/>
          <p:nvPr/>
        </p:nvSpPr>
        <p:spPr>
          <a:xfrm>
            <a:off x="5550221" y="751492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1      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16987" y="1225580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508423" y="1687245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453574" y="2276872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154203" y="4069561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/>
              <a:t>1</a:t>
            </a:r>
            <a:r>
              <a:rPr lang="en-US" altLang="zh-TW" b="1" smtClean="0"/>
              <a:t>       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54203" y="4616008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154203" y="5221689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154203" y="5869761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1560145" y="3513284"/>
            <a:ext cx="9724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 flipV="1">
            <a:off x="8724493" y="751492"/>
            <a:ext cx="1" cy="7476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4857151" y="5776085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cxnSp>
        <p:nvCxnSpPr>
          <p:cNvPr id="44" name="直線單箭頭接點 43"/>
          <p:cNvCxnSpPr/>
          <p:nvPr/>
        </p:nvCxnSpPr>
        <p:spPr bwMode="auto">
          <a:xfrm>
            <a:off x="6447016" y="3846677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414079" y="378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0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 bwMode="auto">
          <a:xfrm>
            <a:off x="5636135" y="4236334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字方塊 46"/>
          <p:cNvSpPr txBox="1"/>
          <p:nvPr/>
        </p:nvSpPr>
        <p:spPr>
          <a:xfrm>
            <a:off x="5800577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10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838910" y="714846"/>
            <a:ext cx="2621522" cy="49831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39538" y="4014204"/>
            <a:ext cx="2744429" cy="50452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 bwMode="auto">
          <a:xfrm>
            <a:off x="7111073" y="3846677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7078136" y="378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>
                <a:solidFill>
                  <a:srgbClr val="FF0000"/>
                </a:solidFill>
              </a:rPr>
              <a:t>0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 bwMode="auto">
          <a:xfrm>
            <a:off x="6300192" y="4236334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6464634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10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 bwMode="auto">
          <a:xfrm>
            <a:off x="7687137" y="3918685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7654200" y="3861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10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 bwMode="auto">
          <a:xfrm>
            <a:off x="6876256" y="4308342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/>
          <p:cNvSpPr txBox="1"/>
          <p:nvPr/>
        </p:nvSpPr>
        <p:spPr>
          <a:xfrm>
            <a:off x="7040698" y="4283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10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 bwMode="auto">
          <a:xfrm>
            <a:off x="8335209" y="3918685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8302272" y="3861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19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 bwMode="auto">
          <a:xfrm>
            <a:off x="7524328" y="4308342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文字方塊 59"/>
          <p:cNvSpPr txBox="1"/>
          <p:nvPr/>
        </p:nvSpPr>
        <p:spPr>
          <a:xfrm>
            <a:off x="7688770" y="4283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10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44943"/>
              </p:ext>
            </p:extLst>
          </p:nvPr>
        </p:nvGraphicFramePr>
        <p:xfrm>
          <a:off x="1547017" y="4047893"/>
          <a:ext cx="2700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/>
                <a:gridCol w="675000"/>
                <a:gridCol w="675000"/>
                <a:gridCol w="675000"/>
              </a:tblGrid>
              <a:tr h="518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43238" y="2876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7030A0"/>
                </a:solidFill>
              </a:rPr>
              <a:t>y</a:t>
            </a:r>
            <a:endParaRPr lang="zh-TW" altLang="en-US" sz="3200" b="1">
              <a:solidFill>
                <a:srgbClr val="7030A0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71876"/>
              </p:ext>
            </p:extLst>
          </p:nvPr>
        </p:nvGraphicFramePr>
        <p:xfrm>
          <a:off x="5896323" y="709365"/>
          <a:ext cx="2520000" cy="20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/>
                <a:gridCol w="630000"/>
                <a:gridCol w="630000"/>
                <a:gridCol w="630000"/>
              </a:tblGrid>
              <a:tr h="47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5503509" y="1300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B050"/>
                </a:solidFill>
              </a:rPr>
              <a:t>b</a:t>
            </a:r>
            <a:endParaRPr lang="zh-TW" altLang="en-US" sz="3200" b="1">
              <a:solidFill>
                <a:srgbClr val="00B05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45907"/>
              </p:ext>
            </p:extLst>
          </p:nvPr>
        </p:nvGraphicFramePr>
        <p:xfrm>
          <a:off x="5314327" y="3443110"/>
          <a:ext cx="3060000" cy="29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612000"/>
                <a:gridCol w="612000"/>
                <a:gridCol w="612000"/>
                <a:gridCol w="612000"/>
              </a:tblGrid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54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188866" y="299971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d</a:t>
            </a:r>
            <a:r>
              <a:rPr lang="en-US" altLang="zh-TW" b="1" smtClean="0"/>
              <a:t>p[i][j]</a:t>
            </a:r>
            <a:endParaRPr lang="zh-TW" altLang="en-US" b="1"/>
          </a:p>
        </p:txBody>
      </p:sp>
      <p:sp>
        <p:nvSpPr>
          <p:cNvPr id="3" name="文字方塊 2"/>
          <p:cNvSpPr txBox="1"/>
          <p:nvPr/>
        </p:nvSpPr>
        <p:spPr>
          <a:xfrm>
            <a:off x="5314495" y="29381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0       1       2       3     4</a:t>
            </a:r>
            <a:endParaRPr lang="zh-TW" altLang="en-US" b="1"/>
          </a:p>
        </p:txBody>
      </p:sp>
      <p:sp>
        <p:nvSpPr>
          <p:cNvPr id="10" name="文字方塊 9"/>
          <p:cNvSpPr txBox="1"/>
          <p:nvPr/>
        </p:nvSpPr>
        <p:spPr>
          <a:xfrm>
            <a:off x="4857151" y="3514220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0      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857151" y="4047893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1      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857151" y="4653574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57151" y="5301646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60145" y="3567920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1        2        3         4</a:t>
            </a:r>
            <a:endParaRPr lang="zh-TW" altLang="en-US" b="1"/>
          </a:p>
        </p:txBody>
      </p:sp>
      <p:sp>
        <p:nvSpPr>
          <p:cNvPr id="16" name="文字方塊 15"/>
          <p:cNvSpPr txBox="1"/>
          <p:nvPr/>
        </p:nvSpPr>
        <p:spPr>
          <a:xfrm>
            <a:off x="5935557" y="25318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1       2       3     4</a:t>
            </a:r>
            <a:endParaRPr lang="zh-TW" altLang="en-US" b="1"/>
          </a:p>
        </p:txBody>
      </p:sp>
      <p:sp>
        <p:nvSpPr>
          <p:cNvPr id="17" name="文字方塊 16"/>
          <p:cNvSpPr txBox="1"/>
          <p:nvPr/>
        </p:nvSpPr>
        <p:spPr>
          <a:xfrm>
            <a:off x="5550221" y="751492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1      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16987" y="1225580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508423" y="1687245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453574" y="2276872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154203" y="4069561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/>
              <a:t>1</a:t>
            </a:r>
            <a:r>
              <a:rPr lang="en-US" altLang="zh-TW" b="1" smtClean="0"/>
              <a:t>       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54203" y="4616008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154203" y="5221689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154203" y="5869761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1560145" y="3513284"/>
            <a:ext cx="9724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 flipV="1">
            <a:off x="8724493" y="751492"/>
            <a:ext cx="1" cy="7476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4857151" y="5776085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cxnSp>
        <p:nvCxnSpPr>
          <p:cNvPr id="44" name="直線單箭頭接點 43"/>
          <p:cNvCxnSpPr/>
          <p:nvPr/>
        </p:nvCxnSpPr>
        <p:spPr bwMode="auto">
          <a:xfrm>
            <a:off x="5516987" y="4884406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5681429" y="4859868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11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 bwMode="auto">
          <a:xfrm>
            <a:off x="6447016" y="4278725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6414079" y="4221088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11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 bwMode="auto">
          <a:xfrm>
            <a:off x="7010510" y="4293096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6977573" y="42354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14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 bwMode="auto">
          <a:xfrm>
            <a:off x="6237067" y="4884406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6401509" y="485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12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 bwMode="auto">
          <a:xfrm>
            <a:off x="7687137" y="4494749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7654200" y="4437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24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 bwMode="auto">
          <a:xfrm>
            <a:off x="6876256" y="4884406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/>
          <p:cNvSpPr txBox="1"/>
          <p:nvPr/>
        </p:nvSpPr>
        <p:spPr>
          <a:xfrm>
            <a:off x="7040698" y="485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15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838910" y="1202497"/>
            <a:ext cx="2621522" cy="49831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539538" y="4580656"/>
            <a:ext cx="2744429" cy="50452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 bwMode="auto">
          <a:xfrm>
            <a:off x="8293895" y="4494749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文字方塊 59"/>
          <p:cNvSpPr txBox="1"/>
          <p:nvPr/>
        </p:nvSpPr>
        <p:spPr>
          <a:xfrm>
            <a:off x="8260958" y="4437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33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 bwMode="auto">
          <a:xfrm>
            <a:off x="7483014" y="4884406"/>
            <a:ext cx="5671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字方塊 61"/>
          <p:cNvSpPr txBox="1"/>
          <p:nvPr/>
        </p:nvSpPr>
        <p:spPr>
          <a:xfrm>
            <a:off x="7647456" y="4859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54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9448"/>
              </p:ext>
            </p:extLst>
          </p:nvPr>
        </p:nvGraphicFramePr>
        <p:xfrm>
          <a:off x="1547017" y="4047893"/>
          <a:ext cx="2700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/>
                <a:gridCol w="675000"/>
                <a:gridCol w="675000"/>
                <a:gridCol w="675000"/>
              </a:tblGrid>
              <a:tr h="518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0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7030A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22</a:t>
                      </a:r>
                      <a:endParaRPr lang="zh-TW" altLang="en-US" sz="1800" b="1" i="0" dirty="0">
                        <a:solidFill>
                          <a:srgbClr val="7030A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43238" y="2876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7030A0"/>
                </a:solidFill>
              </a:rPr>
              <a:t>y</a:t>
            </a:r>
            <a:endParaRPr lang="zh-TW" altLang="en-US" sz="3200" b="1">
              <a:solidFill>
                <a:srgbClr val="7030A0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02752"/>
              </p:ext>
            </p:extLst>
          </p:nvPr>
        </p:nvGraphicFramePr>
        <p:xfrm>
          <a:off x="5896323" y="709365"/>
          <a:ext cx="2520000" cy="20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/>
                <a:gridCol w="630000"/>
                <a:gridCol w="630000"/>
                <a:gridCol w="630000"/>
              </a:tblGrid>
              <a:tr h="47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30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rgbClr val="00B050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45</a:t>
                      </a:r>
                      <a:endParaRPr lang="zh-TW" altLang="en-US" sz="1800" b="1" i="0" dirty="0">
                        <a:solidFill>
                          <a:srgbClr val="00B050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5503509" y="1300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smtClean="0">
                <a:solidFill>
                  <a:srgbClr val="00B050"/>
                </a:solidFill>
              </a:rPr>
              <a:t>b</a:t>
            </a:r>
            <a:endParaRPr lang="zh-TW" altLang="en-US" sz="3200" b="1">
              <a:solidFill>
                <a:srgbClr val="00B05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16983"/>
              </p:ext>
            </p:extLst>
          </p:nvPr>
        </p:nvGraphicFramePr>
        <p:xfrm>
          <a:off x="5314327" y="3443110"/>
          <a:ext cx="3060000" cy="291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612000"/>
                <a:gridCol w="612000"/>
                <a:gridCol w="612000"/>
                <a:gridCol w="612000"/>
              </a:tblGrid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19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3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14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24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54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15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31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66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3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16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27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53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smtClean="0">
                          <a:solidFill>
                            <a:schemeClr val="bg2"/>
                          </a:solidFill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98</a:t>
                      </a:r>
                      <a:endParaRPr lang="zh-TW" altLang="en-US" sz="1800" b="1" i="0" dirty="0">
                        <a:solidFill>
                          <a:schemeClr val="bg2"/>
                        </a:solidFill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188866" y="299971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d</a:t>
            </a:r>
            <a:r>
              <a:rPr lang="en-US" altLang="zh-TW" b="1" smtClean="0"/>
              <a:t>p[i][j]</a:t>
            </a:r>
            <a:endParaRPr lang="zh-TW" altLang="en-US" b="1"/>
          </a:p>
        </p:txBody>
      </p:sp>
      <p:sp>
        <p:nvSpPr>
          <p:cNvPr id="3" name="文字方塊 2"/>
          <p:cNvSpPr txBox="1"/>
          <p:nvPr/>
        </p:nvSpPr>
        <p:spPr>
          <a:xfrm>
            <a:off x="5314495" y="29381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0       1       2       3     4</a:t>
            </a:r>
            <a:endParaRPr lang="zh-TW" altLang="en-US" b="1"/>
          </a:p>
        </p:txBody>
      </p:sp>
      <p:sp>
        <p:nvSpPr>
          <p:cNvPr id="10" name="文字方塊 9"/>
          <p:cNvSpPr txBox="1"/>
          <p:nvPr/>
        </p:nvSpPr>
        <p:spPr>
          <a:xfrm>
            <a:off x="4857151" y="3514220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0      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857151" y="4047893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1      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857151" y="4653574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57151" y="5301646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60145" y="3567920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1        2        3         4</a:t>
            </a:r>
            <a:endParaRPr lang="zh-TW" altLang="en-US" b="1"/>
          </a:p>
        </p:txBody>
      </p:sp>
      <p:sp>
        <p:nvSpPr>
          <p:cNvPr id="16" name="文字方塊 15"/>
          <p:cNvSpPr txBox="1"/>
          <p:nvPr/>
        </p:nvSpPr>
        <p:spPr>
          <a:xfrm>
            <a:off x="5935557" y="25318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1       2       3     4</a:t>
            </a:r>
            <a:endParaRPr lang="zh-TW" altLang="en-US" b="1"/>
          </a:p>
        </p:txBody>
      </p:sp>
      <p:sp>
        <p:nvSpPr>
          <p:cNvPr id="17" name="文字方塊 16"/>
          <p:cNvSpPr txBox="1"/>
          <p:nvPr/>
        </p:nvSpPr>
        <p:spPr>
          <a:xfrm>
            <a:off x="5550221" y="751492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1       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16987" y="1225580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508423" y="1687245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453574" y="2276872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154203" y="4069561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/>
              <a:t>1</a:t>
            </a:r>
            <a:r>
              <a:rPr lang="en-US" altLang="zh-TW" b="1" smtClean="0"/>
              <a:t>       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154203" y="4616008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2      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154203" y="5221689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3       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154203" y="5869761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1560145" y="3513284"/>
            <a:ext cx="9724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 flipV="1">
            <a:off x="8724493" y="751492"/>
            <a:ext cx="1" cy="7476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4857151" y="5776085"/>
            <a:ext cx="3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smtClean="0"/>
              <a:t>4       </a:t>
            </a:r>
          </a:p>
        </p:txBody>
      </p:sp>
    </p:spTree>
    <p:extLst>
      <p:ext uri="{BB962C8B-B14F-4D97-AF65-F5344CB8AC3E}">
        <p14:creationId xmlns:p14="http://schemas.microsoft.com/office/powerpoint/2010/main" val="17125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39"/>
            <a:ext cx="6984776" cy="6534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656"/>
            <a:ext cx="7488832" cy="416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The NASA Space Center, Houston, is less than 200 miles from San Antonio, Texas (the site of the </a:t>
            </a:r>
            <a:r>
              <a:rPr lang="en-US" altLang="zh-TW" sz="2800" smtClean="0"/>
              <a:t>ACM Finals </a:t>
            </a:r>
            <a:r>
              <a:rPr lang="en-US" altLang="zh-TW" sz="2800"/>
              <a:t>this year). </a:t>
            </a:r>
            <a:endParaRPr lang="en-US" altLang="zh-TW" sz="2800" smtClean="0"/>
          </a:p>
          <a:p>
            <a:r>
              <a:rPr lang="en-US" altLang="zh-TW" sz="2800" smtClean="0"/>
              <a:t>This </a:t>
            </a:r>
            <a:r>
              <a:rPr lang="en-US" altLang="zh-TW" sz="2800"/>
              <a:t>is the place where the astronauts are trained for Mission Seven Dwarfs, the </a:t>
            </a:r>
            <a:r>
              <a:rPr lang="en-US" altLang="zh-TW" sz="2800" smtClean="0"/>
              <a:t>next giant </a:t>
            </a:r>
            <a:r>
              <a:rPr lang="en-US" altLang="zh-TW" sz="2800"/>
              <a:t>leap in space exploration. The Mars Odyssey program revealed that the surface of Mars is </a:t>
            </a:r>
            <a:r>
              <a:rPr lang="en-US" altLang="zh-TW" sz="2800" smtClean="0"/>
              <a:t>very rich </a:t>
            </a:r>
            <a:r>
              <a:rPr lang="en-US" altLang="zh-TW" sz="2800"/>
              <a:t>in yeyenum and bloggium. </a:t>
            </a:r>
            <a:endParaRPr lang="en-US" altLang="zh-TW" sz="2800" smtClean="0"/>
          </a:p>
          <a:p>
            <a:r>
              <a:rPr lang="en-US" altLang="zh-TW" sz="2800" smtClean="0"/>
              <a:t>These minerals are important ingredients for certain revolutionary new medicines, but they are extremely rare on Earth.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The aim of Mission Seven Dwarfs is to </a:t>
            </a:r>
            <a:r>
              <a:rPr lang="en-US" altLang="zh-TW" sz="2800" u="sng">
                <a:solidFill>
                  <a:srgbClr val="FF0000"/>
                </a:solidFill>
              </a:rPr>
              <a:t>mine </a:t>
            </a:r>
            <a:r>
              <a:rPr lang="en-US" altLang="zh-TW" sz="2800" u="sng" smtClean="0">
                <a:solidFill>
                  <a:srgbClr val="FF0000"/>
                </a:solidFill>
              </a:rPr>
              <a:t>these minerals</a:t>
            </a:r>
            <a:r>
              <a:rPr lang="en-US" altLang="zh-TW" sz="2800" smtClean="0"/>
              <a:t> </a:t>
            </a:r>
            <a:r>
              <a:rPr lang="en-US" altLang="zh-TW" sz="2800"/>
              <a:t>on Mars and bring them back to Earth</a:t>
            </a:r>
            <a:r>
              <a:rPr lang="en-US" altLang="zh-TW" sz="2800" smtClean="0"/>
              <a:t>.</a:t>
            </a:r>
          </a:p>
          <a:p>
            <a:r>
              <a:rPr lang="en-US" altLang="zh-TW" sz="2800"/>
              <a:t>The Mars Odyssey orbiter identied a rectangular area on the surface of Mars that is rich in minerals.</a:t>
            </a:r>
          </a:p>
          <a:p>
            <a:r>
              <a:rPr lang="en-US" altLang="zh-TW" sz="2800"/>
              <a:t>The area is divided into cells that form a matrix of </a:t>
            </a:r>
            <a:r>
              <a:rPr lang="en-US" altLang="zh-TW" sz="2800" i="1"/>
              <a:t>n </a:t>
            </a:r>
            <a:r>
              <a:rPr lang="en-US" altLang="zh-TW" sz="2800"/>
              <a:t>rows and </a:t>
            </a:r>
            <a:r>
              <a:rPr lang="en-US" altLang="zh-TW" sz="2800" i="1"/>
              <a:t>m </a:t>
            </a:r>
            <a:r>
              <a:rPr lang="en-US" altLang="zh-TW" sz="2800"/>
              <a:t>columns, where the </a:t>
            </a:r>
            <a:r>
              <a:rPr lang="en-US" altLang="zh-TW" sz="2800" u="sng">
                <a:solidFill>
                  <a:srgbClr val="FF0000"/>
                </a:solidFill>
              </a:rPr>
              <a:t>rows go from </a:t>
            </a:r>
            <a:r>
              <a:rPr lang="en-US" altLang="zh-TW" sz="2800" u="sng" smtClean="0">
                <a:solidFill>
                  <a:srgbClr val="FF0000"/>
                </a:solidFill>
              </a:rPr>
              <a:t>east to </a:t>
            </a:r>
            <a:r>
              <a:rPr lang="en-US" altLang="zh-TW" sz="2800" u="sng">
                <a:solidFill>
                  <a:srgbClr val="FF0000"/>
                </a:solidFill>
              </a:rPr>
              <a:t>west</a:t>
            </a:r>
            <a:r>
              <a:rPr lang="en-US" altLang="zh-TW" sz="2800"/>
              <a:t> and the </a:t>
            </a:r>
            <a:r>
              <a:rPr lang="en-US" altLang="zh-TW" sz="2800" u="sng">
                <a:solidFill>
                  <a:srgbClr val="FF0000"/>
                </a:solidFill>
              </a:rPr>
              <a:t>columns go from north to south</a:t>
            </a:r>
            <a:r>
              <a:rPr lang="en-US" altLang="zh-TW" sz="2800"/>
              <a:t>. The orbiter determined the amount of yeyenum </a:t>
            </a:r>
            <a:r>
              <a:rPr lang="en-US" altLang="zh-TW" sz="2800" smtClean="0"/>
              <a:t>and bloggium </a:t>
            </a:r>
            <a:r>
              <a:rPr lang="en-US" altLang="zh-TW" sz="2800"/>
              <a:t>in each cell. </a:t>
            </a:r>
            <a:endParaRPr lang="en-US" altLang="zh-TW" sz="2800" smtClean="0"/>
          </a:p>
        </p:txBody>
      </p:sp>
    </p:spTree>
    <p:extLst>
      <p:ext uri="{BB962C8B-B14F-4D97-AF65-F5344CB8AC3E}">
        <p14:creationId xmlns:p14="http://schemas.microsoft.com/office/powerpoint/2010/main" val="33611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smtClean="0"/>
              <a:t>The </a:t>
            </a:r>
            <a:r>
              <a:rPr lang="en-US" altLang="zh-TW" sz="2800"/>
              <a:t>astronauts will build a yeyenum </a:t>
            </a:r>
            <a:r>
              <a:rPr lang="en-US" altLang="zh-TW" sz="2800" u="sng">
                <a:solidFill>
                  <a:srgbClr val="FF0000"/>
                </a:solidFill>
              </a:rPr>
              <a:t>renement factory west of the </a:t>
            </a:r>
            <a:r>
              <a:rPr lang="en-US" altLang="zh-TW" sz="2800" u="sng" smtClean="0">
                <a:solidFill>
                  <a:srgbClr val="FF0000"/>
                </a:solidFill>
              </a:rPr>
              <a:t>rectangular area </a:t>
            </a:r>
            <a:r>
              <a:rPr lang="en-US" altLang="zh-TW" sz="2800"/>
              <a:t>and </a:t>
            </a:r>
            <a:r>
              <a:rPr lang="en-US" altLang="zh-TW" sz="2800" u="sng">
                <a:solidFill>
                  <a:srgbClr val="FF0000"/>
                </a:solidFill>
              </a:rPr>
              <a:t>a bloggium factory to the north</a:t>
            </a:r>
            <a:r>
              <a:rPr lang="en-US" altLang="zh-TW" sz="2800"/>
              <a:t>. Your task is to design the conveyor belt system that </a:t>
            </a:r>
            <a:r>
              <a:rPr lang="en-US" altLang="zh-TW" sz="2800" smtClean="0"/>
              <a:t>will allow </a:t>
            </a:r>
            <a:r>
              <a:rPr lang="en-US" altLang="zh-TW" sz="2800"/>
              <a:t>them to </a:t>
            </a:r>
            <a:r>
              <a:rPr lang="en-US" altLang="zh-TW" sz="2800" u="sng">
                <a:solidFill>
                  <a:srgbClr val="FF0000"/>
                </a:solidFill>
              </a:rPr>
              <a:t>mine the largest amount of minerals</a:t>
            </a:r>
            <a:r>
              <a:rPr lang="en-US" altLang="zh-TW" sz="2800" smtClean="0"/>
              <a:t>.</a:t>
            </a:r>
          </a:p>
          <a:p>
            <a:r>
              <a:rPr lang="en-US" altLang="zh-TW" sz="2800"/>
              <a:t>There are two types of conveyor belts: the rst moves minerals from east to west, the second </a:t>
            </a:r>
            <a:r>
              <a:rPr lang="en-US" altLang="zh-TW" sz="2800" smtClean="0"/>
              <a:t>moves minerals </a:t>
            </a:r>
            <a:r>
              <a:rPr lang="en-US" altLang="zh-TW" sz="2800"/>
              <a:t>from south to north. </a:t>
            </a:r>
            <a:endParaRPr lang="en-US" altLang="zh-TW" sz="2800" smtClean="0"/>
          </a:p>
          <a:p>
            <a:r>
              <a:rPr lang="en-US" altLang="zh-TW" sz="2800" smtClean="0"/>
              <a:t>In </a:t>
            </a:r>
            <a:r>
              <a:rPr lang="en-US" altLang="zh-TW" sz="2800"/>
              <a:t>each cell you can build either type of conveyor belt, but you </a:t>
            </a:r>
            <a:r>
              <a:rPr lang="en-US" altLang="zh-TW" sz="2800" smtClean="0"/>
              <a:t>cannot build </a:t>
            </a:r>
            <a:r>
              <a:rPr lang="en-US" altLang="zh-TW" sz="2800"/>
              <a:t>both of them in the same cell.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683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Descriptions(4/6)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smtClean="0"/>
              <a:t>If </a:t>
            </a:r>
            <a:r>
              <a:rPr lang="en-US" altLang="zh-TW" sz="2800"/>
              <a:t>two conveyor belts of the same type are next to each other, </a:t>
            </a:r>
            <a:r>
              <a:rPr lang="en-US" altLang="zh-TW" sz="2800" smtClean="0"/>
              <a:t>then they </a:t>
            </a:r>
            <a:r>
              <a:rPr lang="en-US" altLang="zh-TW" sz="2800"/>
              <a:t>can be connected.  </a:t>
            </a:r>
            <a:r>
              <a:rPr lang="en-US" altLang="zh-TW" sz="2800" smtClean="0"/>
              <a:t>For </a:t>
            </a:r>
            <a:r>
              <a:rPr lang="en-US" altLang="zh-TW" sz="2800"/>
              <a:t>example, the bloggium mined at a cell can be transported to the </a:t>
            </a:r>
            <a:r>
              <a:rPr lang="en-US" altLang="zh-TW" sz="2800" smtClean="0"/>
              <a:t>bloggium renement </a:t>
            </a:r>
            <a:r>
              <a:rPr lang="en-US" altLang="zh-TW" sz="2800"/>
              <a:t>factory via a series of south-north conveyor belts</a:t>
            </a:r>
            <a:r>
              <a:rPr lang="en-US" altLang="zh-TW" sz="2800" smtClean="0"/>
              <a:t>.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648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Descriptions(5/6)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/>
              <a:t>The minerals are very unstable, thus they have </a:t>
            </a:r>
            <a:r>
              <a:rPr lang="en-US" altLang="zh-TW" sz="2800" smtClean="0"/>
              <a:t>to be </a:t>
            </a:r>
            <a:r>
              <a:rPr lang="en-US" altLang="zh-TW" sz="2800"/>
              <a:t>brought to the factories on a straight path </a:t>
            </a:r>
            <a:r>
              <a:rPr lang="en-US" altLang="zh-TW" sz="2800" smtClean="0"/>
              <a:t>without any </a:t>
            </a:r>
            <a:r>
              <a:rPr lang="en-US" altLang="zh-TW" sz="2800"/>
              <a:t>turns. </a:t>
            </a:r>
          </a:p>
          <a:p>
            <a:r>
              <a:rPr lang="en-US" altLang="zh-TW" sz="2800" smtClean="0"/>
              <a:t>This </a:t>
            </a:r>
            <a:r>
              <a:rPr lang="en-US" altLang="zh-TW" sz="2800"/>
              <a:t>means that if there is a </a:t>
            </a:r>
            <a:r>
              <a:rPr lang="en-US" altLang="zh-TW" sz="2800" smtClean="0"/>
              <a:t>south-north conveyor </a:t>
            </a:r>
            <a:r>
              <a:rPr lang="en-US" altLang="zh-TW" sz="2800"/>
              <a:t>belt in a cell, but the cell north of it </a:t>
            </a:r>
            <a:r>
              <a:rPr lang="en-US" altLang="zh-TW" sz="2800" smtClean="0"/>
              <a:t>contains an </a:t>
            </a:r>
            <a:r>
              <a:rPr lang="en-US" altLang="zh-TW" sz="2800"/>
              <a:t>east-west conveyor belt, then any mineral </a:t>
            </a:r>
            <a:r>
              <a:rPr lang="en-US" altLang="zh-TW" sz="2800" smtClean="0"/>
              <a:t>trans- ported </a:t>
            </a:r>
            <a:r>
              <a:rPr lang="en-US" altLang="zh-TW" sz="2800"/>
              <a:t>on the south-north conveyor beltwill be lost</a:t>
            </a:r>
            <a:r>
              <a:rPr lang="en-US" altLang="zh-TW" sz="2800" smtClean="0"/>
              <a:t>.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736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sz="2800" smtClean="0"/>
              <a:t>The </a:t>
            </a:r>
            <a:r>
              <a:rPr lang="en-US" altLang="zh-TW" sz="2800"/>
              <a:t>minerals mined in a particular cell have to </a:t>
            </a:r>
            <a:r>
              <a:rPr lang="en-US" altLang="zh-TW" sz="2800" smtClean="0"/>
              <a:t>be put </a:t>
            </a:r>
            <a:r>
              <a:rPr lang="en-US" altLang="zh-TW" sz="2800"/>
              <a:t>on a conveyor belt immediately, in the same </a:t>
            </a:r>
            <a:r>
              <a:rPr lang="en-US" altLang="zh-TW" sz="2800" smtClean="0"/>
              <a:t>cell (thus </a:t>
            </a:r>
            <a:r>
              <a:rPr lang="en-US" altLang="zh-TW" sz="2800"/>
              <a:t>they cannot start the transportation in an </a:t>
            </a:r>
            <a:r>
              <a:rPr lang="en-US" altLang="zh-TW" sz="2800" smtClean="0"/>
              <a:t>ad- jacent </a:t>
            </a:r>
            <a:r>
              <a:rPr lang="en-US" altLang="zh-TW" sz="2800"/>
              <a:t>cell). </a:t>
            </a:r>
            <a:endParaRPr lang="en-US" altLang="zh-TW" sz="2800" smtClean="0"/>
          </a:p>
          <a:p>
            <a:r>
              <a:rPr lang="en-US" altLang="zh-TW" sz="2800" smtClean="0"/>
              <a:t>Furthermore</a:t>
            </a:r>
            <a:r>
              <a:rPr lang="en-US" altLang="zh-TW" sz="2800"/>
              <a:t>, any bloggium </a:t>
            </a:r>
            <a:r>
              <a:rPr lang="en-US" altLang="zh-TW" sz="2800" smtClean="0"/>
              <a:t>transported to </a:t>
            </a:r>
            <a:r>
              <a:rPr lang="en-US" altLang="zh-TW" sz="2800"/>
              <a:t>the yeyenum renement factory will be lost, </a:t>
            </a:r>
            <a:r>
              <a:rPr lang="en-US" altLang="zh-TW" sz="2800" smtClean="0"/>
              <a:t>and vice </a:t>
            </a:r>
            <a:r>
              <a:rPr lang="en-US" altLang="zh-TW" sz="2800"/>
              <a:t>versa</a:t>
            </a:r>
            <a:r>
              <a:rPr lang="en-US" altLang="zh-TW" sz="2800" smtClean="0"/>
              <a:t>.</a:t>
            </a:r>
          </a:p>
          <a:p>
            <a:r>
              <a:rPr lang="en-US" altLang="zh-TW" sz="2800"/>
              <a:t>Your program has to design a conveyor belt system that maximizes the total amount of </a:t>
            </a:r>
            <a:r>
              <a:rPr lang="en-US" altLang="zh-TW" sz="2800" smtClean="0"/>
              <a:t>minerals mined,i.e</a:t>
            </a:r>
            <a:r>
              <a:rPr lang="en-US" altLang="zh-TW" sz="2800"/>
              <a:t>., the sum of the amount of yeyenum transported to the yeyenum renery and the amount </a:t>
            </a:r>
            <a:r>
              <a:rPr lang="en-US" altLang="zh-TW" sz="2800" smtClean="0"/>
              <a:t>of bloggium </a:t>
            </a:r>
            <a:r>
              <a:rPr lang="en-US" altLang="zh-TW" sz="2800"/>
              <a:t>transported to the bloggium renery.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272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836712"/>
            <a:ext cx="8496944" cy="5733256"/>
          </a:xfrm>
        </p:spPr>
        <p:txBody>
          <a:bodyPr/>
          <a:lstStyle/>
          <a:p>
            <a:r>
              <a:rPr lang="en-US" altLang="zh-TW" sz="2800"/>
              <a:t>The input contains several blocks of test cases. Each case begins with a line containing two integers: </a:t>
            </a:r>
            <a:r>
              <a:rPr lang="en-US" altLang="zh-TW" sz="2800" smtClean="0"/>
              <a:t>the number 1&lt;=</a:t>
            </a:r>
            <a:r>
              <a:rPr lang="en-US" altLang="zh-TW" sz="2800" i="1" smtClean="0"/>
              <a:t>n&lt;=</a:t>
            </a:r>
            <a:r>
              <a:rPr lang="en-US" altLang="zh-TW" sz="2800" smtClean="0"/>
              <a:t>500 </a:t>
            </a:r>
            <a:r>
              <a:rPr lang="en-US" altLang="zh-TW" sz="2800"/>
              <a:t>of rows, and the number </a:t>
            </a:r>
            <a:r>
              <a:rPr lang="en-US" altLang="zh-TW" sz="2800" smtClean="0"/>
              <a:t>1&lt;=</a:t>
            </a:r>
            <a:r>
              <a:rPr lang="en-US" altLang="zh-TW" sz="2800" i="1" smtClean="0"/>
              <a:t>m&lt;=</a:t>
            </a:r>
            <a:r>
              <a:rPr lang="en-US" altLang="zh-TW" sz="2800" smtClean="0"/>
              <a:t>500 </a:t>
            </a:r>
            <a:r>
              <a:rPr lang="en-US" altLang="zh-TW" sz="2800"/>
              <a:t>of columns. </a:t>
            </a:r>
            <a:endParaRPr lang="en-US" altLang="zh-TW" sz="2800" smtClean="0"/>
          </a:p>
          <a:p>
            <a:r>
              <a:rPr lang="en-US" altLang="zh-TW" sz="2800" smtClean="0"/>
              <a:t>The </a:t>
            </a:r>
            <a:r>
              <a:rPr lang="en-US" altLang="zh-TW" sz="2800"/>
              <a:t>next </a:t>
            </a:r>
            <a:r>
              <a:rPr lang="en-US" altLang="zh-TW" sz="2800" i="1"/>
              <a:t>n </a:t>
            </a:r>
            <a:r>
              <a:rPr lang="en-US" altLang="zh-TW" sz="2800"/>
              <a:t>lines describe </a:t>
            </a:r>
            <a:r>
              <a:rPr lang="en-US" altLang="zh-TW" sz="2800" smtClean="0"/>
              <a:t>the amount </a:t>
            </a:r>
            <a:r>
              <a:rPr lang="en-US" altLang="zh-TW" sz="2800"/>
              <a:t>of yeyenum that can be found in the cells. Each of these </a:t>
            </a:r>
            <a:r>
              <a:rPr lang="en-US" altLang="zh-TW" sz="2800" i="1"/>
              <a:t>n </a:t>
            </a:r>
            <a:r>
              <a:rPr lang="en-US" altLang="zh-TW" sz="2800"/>
              <a:t>lines contains </a:t>
            </a:r>
            <a:r>
              <a:rPr lang="en-US" altLang="zh-TW" sz="2800" i="1"/>
              <a:t>m </a:t>
            </a:r>
            <a:r>
              <a:rPr lang="en-US" altLang="zh-TW" sz="2800"/>
              <a:t>integers. The </a:t>
            </a:r>
            <a:r>
              <a:rPr lang="en-US" altLang="zh-TW" sz="2800" smtClean="0"/>
              <a:t>first line </a:t>
            </a:r>
            <a:r>
              <a:rPr lang="en-US" altLang="zh-TW" sz="2800"/>
              <a:t>corresponds to the northernmost row; the </a:t>
            </a:r>
            <a:r>
              <a:rPr lang="en-US" altLang="zh-TW" sz="2800" smtClean="0"/>
              <a:t>first </a:t>
            </a:r>
            <a:r>
              <a:rPr lang="en-US" altLang="zh-TW" sz="2800"/>
              <a:t>integer of each line corresponds to the </a:t>
            </a:r>
            <a:r>
              <a:rPr lang="en-US" altLang="zh-TW" sz="2800" smtClean="0"/>
              <a:t>westernmost cell </a:t>
            </a:r>
            <a:r>
              <a:rPr lang="en-US" altLang="zh-TW" sz="2800"/>
              <a:t>of the </a:t>
            </a:r>
            <a:r>
              <a:rPr lang="en-US" altLang="zh-TW" sz="2800" smtClean="0"/>
              <a:t>row. The </a:t>
            </a:r>
            <a:r>
              <a:rPr lang="en-US" altLang="zh-TW" sz="2800"/>
              <a:t>integers are between 0 and 1000. </a:t>
            </a:r>
            <a:endParaRPr lang="en-US" altLang="zh-TW" sz="2800" smtClean="0"/>
          </a:p>
          <a:p>
            <a:r>
              <a:rPr lang="en-US" altLang="zh-TW" sz="2800" smtClean="0"/>
              <a:t>The </a:t>
            </a:r>
            <a:r>
              <a:rPr lang="en-US" altLang="zh-TW" sz="2800"/>
              <a:t>next </a:t>
            </a:r>
            <a:r>
              <a:rPr lang="en-US" altLang="zh-TW" sz="2800" i="1"/>
              <a:t>n </a:t>
            </a:r>
            <a:r>
              <a:rPr lang="en-US" altLang="zh-TW" sz="2800"/>
              <a:t>lines describe in a similar </a:t>
            </a:r>
            <a:r>
              <a:rPr lang="en-US" altLang="zh-TW" sz="2800" smtClean="0"/>
              <a:t>fashion theamount </a:t>
            </a:r>
            <a:r>
              <a:rPr lang="en-US" altLang="zh-TW" sz="2800"/>
              <a:t>of bloggium found in the cells.</a:t>
            </a:r>
          </a:p>
          <a:p>
            <a:r>
              <a:rPr lang="en-US" altLang="zh-TW" sz="2800"/>
              <a:t>The input is terminated by a block with </a:t>
            </a:r>
            <a:r>
              <a:rPr lang="en-US" altLang="zh-TW" sz="2800" i="1"/>
              <a:t>n </a:t>
            </a:r>
            <a:r>
              <a:rPr lang="en-US" altLang="zh-TW" sz="2800"/>
              <a:t>= </a:t>
            </a:r>
            <a:r>
              <a:rPr lang="en-US" altLang="zh-TW" sz="2800" i="1"/>
              <a:t>m </a:t>
            </a:r>
            <a:r>
              <a:rPr lang="en-US" altLang="zh-TW" sz="2800"/>
              <a:t>= 0.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2664296"/>
          </a:xfrm>
        </p:spPr>
        <p:txBody>
          <a:bodyPr/>
          <a:lstStyle/>
          <a:p>
            <a:r>
              <a:rPr lang="en-US" altLang="zh-TW"/>
              <a:t>For each test case, you have to output a single integer on a separate line: </a:t>
            </a:r>
            <a:r>
              <a:rPr lang="en-US" altLang="zh-TW" u="sng">
                <a:solidFill>
                  <a:srgbClr val="FF0000"/>
                </a:solidFill>
              </a:rPr>
              <a:t>the maximum amount </a:t>
            </a:r>
            <a:r>
              <a:rPr lang="en-US" altLang="zh-TW" u="sng" smtClean="0">
                <a:solidFill>
                  <a:srgbClr val="FF0000"/>
                </a:solidFill>
              </a:rPr>
              <a:t>of mineralsthat </a:t>
            </a:r>
            <a:r>
              <a:rPr lang="en-US" altLang="zh-TW" u="sng">
                <a:solidFill>
                  <a:srgbClr val="FF0000"/>
                </a:solidFill>
              </a:rPr>
              <a:t>can be mined</a:t>
            </a:r>
            <a:r>
              <a:rPr lang="en-US" altLang="zh-TW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7992</TotalTime>
  <Words>1110</Words>
  <Application>Microsoft Office PowerPoint</Application>
  <PresentationFormat>如螢幕大小 (4:3)</PresentationFormat>
  <Paragraphs>343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古典-1</vt:lpstr>
      <vt:lpstr>Martian Mining</vt:lpstr>
      <vt:lpstr>Problem Descriptions(1/6)</vt:lpstr>
      <vt:lpstr>Problem Descriptions(2/6)</vt:lpstr>
      <vt:lpstr>Problem Descriptions(3/6)</vt:lpstr>
      <vt:lpstr>Problem Descriptions(4/6)</vt:lpstr>
      <vt:lpstr>Problem Descriptions(5/6)</vt:lpstr>
      <vt:lpstr>Problem Descriptions(6/6)</vt:lpstr>
      <vt:lpstr>Input</vt:lpstr>
      <vt:lpstr>Output</vt:lpstr>
      <vt:lpstr>Sample Input / Output</vt:lpstr>
      <vt:lpstr>State Definition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2436</cp:revision>
  <dcterms:created xsi:type="dcterms:W3CDTF">2007-09-17T04:06:35Z</dcterms:created>
  <dcterms:modified xsi:type="dcterms:W3CDTF">2021-04-12T13:18:20Z</dcterms:modified>
</cp:coreProperties>
</file>