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8"/>
  </p:notesMasterIdLst>
  <p:sldIdLst>
    <p:sldId id="256" r:id="rId2"/>
    <p:sldId id="257" r:id="rId3"/>
    <p:sldId id="311" r:id="rId4"/>
    <p:sldId id="365" r:id="rId5"/>
    <p:sldId id="366" r:id="rId6"/>
    <p:sldId id="258" r:id="rId7"/>
    <p:sldId id="348" r:id="rId8"/>
    <p:sldId id="287" r:id="rId9"/>
    <p:sldId id="347" r:id="rId10"/>
    <p:sldId id="367" r:id="rId11"/>
    <p:sldId id="368" r:id="rId12"/>
    <p:sldId id="369" r:id="rId13"/>
    <p:sldId id="370" r:id="rId14"/>
    <p:sldId id="374" r:id="rId15"/>
    <p:sldId id="372" r:id="rId16"/>
    <p:sldId id="373" r:id="rId17"/>
  </p:sldIdLst>
  <p:sldSz cx="9144000" cy="6858000" type="screen4x3"/>
  <p:notesSz cx="6858000" cy="9144000"/>
  <p:defaultTextStyle>
    <a:defPPr>
      <a:defRPr lang="zh-TW"/>
    </a:defPPr>
    <a:lvl1pPr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9933"/>
    <a:srgbClr val="FF0000"/>
    <a:srgbClr val="0000CC"/>
    <a:srgbClr val="00FFFF"/>
    <a:srgbClr val="00CC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90" autoAdjust="0"/>
    <p:restoredTop sz="94660"/>
  </p:normalViewPr>
  <p:slideViewPr>
    <p:cSldViewPr>
      <p:cViewPr varScale="1">
        <p:scale>
          <a:sx n="65" d="100"/>
          <a:sy n="65" d="100"/>
        </p:scale>
        <p:origin x="-122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8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Arial" pitchFamily="34" charset="0"/>
              </a:defRPr>
            </a:lvl1pPr>
          </a:lstStyle>
          <a:p>
            <a:pPr>
              <a:defRPr/>
            </a:pPr>
            <a:endParaRPr lang="en-US" altLang="zh-TW"/>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9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809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9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Arial" pitchFamily="34" charset="0"/>
              </a:defRPr>
            </a:lvl1pPr>
          </a:lstStyle>
          <a:p>
            <a:pPr>
              <a:defRPr/>
            </a:pPr>
            <a:fld id="{7CC1EEF0-2DF3-4496-8E77-03F35C0DC0DC}" type="slidenum">
              <a:rPr lang="en-US" altLang="zh-TW"/>
              <a:pPr>
                <a:defRPr/>
              </a:pPr>
              <a:t>‹#›</a:t>
            </a:fld>
            <a:endParaRPr lang="en-US" altLang="zh-TW"/>
          </a:p>
        </p:txBody>
      </p:sp>
    </p:spTree>
    <p:extLst>
      <p:ext uri="{BB962C8B-B14F-4D97-AF65-F5344CB8AC3E}">
        <p14:creationId xmlns:p14="http://schemas.microsoft.com/office/powerpoint/2010/main" val="2890292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新細明體" pitchFamily="18" charset="-120"/>
              </a:defRPr>
            </a:lvl1pPr>
            <a:lvl2pPr marL="742950" indent="-285750" eaLnBrk="0" hangingPunct="0">
              <a:defRPr sz="2400">
                <a:solidFill>
                  <a:schemeClr val="tx1"/>
                </a:solidFill>
                <a:latin typeface="Times New Roman" pitchFamily="18" charset="0"/>
                <a:ea typeface="新細明體" pitchFamily="18" charset="-120"/>
              </a:defRPr>
            </a:lvl2pPr>
            <a:lvl3pPr marL="1143000" indent="-228600" eaLnBrk="0" hangingPunct="0">
              <a:defRPr sz="2400">
                <a:solidFill>
                  <a:schemeClr val="tx1"/>
                </a:solidFill>
                <a:latin typeface="Times New Roman" pitchFamily="18" charset="0"/>
                <a:ea typeface="新細明體" pitchFamily="18" charset="-120"/>
              </a:defRPr>
            </a:lvl3pPr>
            <a:lvl4pPr marL="1600200" indent="-228600" eaLnBrk="0" hangingPunct="0">
              <a:defRPr sz="2400">
                <a:solidFill>
                  <a:schemeClr val="tx1"/>
                </a:solidFill>
                <a:latin typeface="Times New Roman" pitchFamily="18" charset="0"/>
                <a:ea typeface="新細明體" pitchFamily="18" charset="-120"/>
              </a:defRPr>
            </a:lvl4pPr>
            <a:lvl5pPr marL="2057400" indent="-228600" eaLnBrk="0" hangingPunct="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fld id="{D8676DB0-71C1-48EF-A320-C047E373B933}" type="slidenum">
              <a:rPr lang="en-US" altLang="zh-TW" sz="1200">
                <a:latin typeface="Arial" charset="0"/>
              </a:rPr>
              <a:pPr eaLnBrk="1" hangingPunct="1"/>
              <a:t>1</a:t>
            </a:fld>
            <a:endParaRPr lang="en-US" altLang="zh-TW" sz="1200">
              <a:latin typeface="Arial"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TW" altLang="zh-TW"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新細明體" pitchFamily="18" charset="-120"/>
              </a:defRPr>
            </a:lvl1pPr>
            <a:lvl2pPr marL="742950" indent="-285750" eaLnBrk="0" hangingPunct="0">
              <a:defRPr sz="2400">
                <a:solidFill>
                  <a:schemeClr val="tx1"/>
                </a:solidFill>
                <a:latin typeface="Times New Roman" pitchFamily="18" charset="0"/>
                <a:ea typeface="新細明體" pitchFamily="18" charset="-120"/>
              </a:defRPr>
            </a:lvl2pPr>
            <a:lvl3pPr marL="1143000" indent="-228600" eaLnBrk="0" hangingPunct="0">
              <a:defRPr sz="2400">
                <a:solidFill>
                  <a:schemeClr val="tx1"/>
                </a:solidFill>
                <a:latin typeface="Times New Roman" pitchFamily="18" charset="0"/>
                <a:ea typeface="新細明體" pitchFamily="18" charset="-120"/>
              </a:defRPr>
            </a:lvl3pPr>
            <a:lvl4pPr marL="1600200" indent="-228600" eaLnBrk="0" hangingPunct="0">
              <a:defRPr sz="2400">
                <a:solidFill>
                  <a:schemeClr val="tx1"/>
                </a:solidFill>
                <a:latin typeface="Times New Roman" pitchFamily="18" charset="0"/>
                <a:ea typeface="新細明體" pitchFamily="18" charset="-120"/>
              </a:defRPr>
            </a:lvl4pPr>
            <a:lvl5pPr marL="2057400" indent="-228600" eaLnBrk="0" hangingPunct="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fld id="{D8676DB0-71C1-48EF-A320-C047E373B933}" type="slidenum">
              <a:rPr lang="en-US" altLang="zh-TW" sz="1200">
                <a:latin typeface="Arial" charset="0"/>
              </a:rPr>
              <a:pPr eaLnBrk="1" hangingPunct="1"/>
              <a:t>10</a:t>
            </a:fld>
            <a:endParaRPr lang="en-US" altLang="zh-TW" sz="1200">
              <a:latin typeface="Arial"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TW" altLang="zh-TW" smtClean="0">
              <a:latin typeface="Arial" charset="0"/>
            </a:endParaRPr>
          </a:p>
        </p:txBody>
      </p:sp>
    </p:spTree>
    <p:extLst>
      <p:ext uri="{BB962C8B-B14F-4D97-AF65-F5344CB8AC3E}">
        <p14:creationId xmlns:p14="http://schemas.microsoft.com/office/powerpoint/2010/main" val="1805416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1600200" y="3581400"/>
            <a:ext cx="6172200" cy="838200"/>
          </a:xfrm>
        </p:spPr>
        <p:txBody>
          <a:bodyPr anchorCtr="1"/>
          <a:lstStyle>
            <a:lvl1pPr marL="0" indent="0" algn="ctr">
              <a:buFont typeface="Wingdings" pitchFamily="2" charset="2"/>
              <a:buNone/>
              <a:defRPr/>
            </a:lvl1pPr>
          </a:lstStyle>
          <a:p>
            <a:pPr lvl="0"/>
            <a:r>
              <a:rPr lang="en-US" altLang="zh-TW" noProof="0" smtClean="0"/>
              <a:t>Click to edit Master subtitle style</a:t>
            </a:r>
          </a:p>
        </p:txBody>
      </p:sp>
      <p:sp>
        <p:nvSpPr>
          <p:cNvPr id="3078" name="Rectangle 6"/>
          <p:cNvSpPr>
            <a:spLocks noGrp="1" noChangeArrowheads="1"/>
          </p:cNvSpPr>
          <p:nvPr>
            <p:ph type="ctrTitle" sz="quarter"/>
          </p:nvPr>
        </p:nvSpPr>
        <p:spPr>
          <a:xfrm>
            <a:off x="936625" y="2339975"/>
            <a:ext cx="7772400" cy="1143000"/>
          </a:xfrm>
        </p:spPr>
        <p:txBody>
          <a:bodyPr/>
          <a:lstStyle>
            <a:lvl1pPr>
              <a:defRPr sz="4600"/>
            </a:lvl1pPr>
          </a:lstStyle>
          <a:p>
            <a:pPr lvl="0"/>
            <a:r>
              <a:rPr lang="en-US" altLang="zh-TW" noProof="0" smtClean="0"/>
              <a:t>Click to edit Master title style</a:t>
            </a:r>
          </a:p>
        </p:txBody>
      </p:sp>
      <p:sp>
        <p:nvSpPr>
          <p:cNvPr id="4" name="Rectangle 3"/>
          <p:cNvSpPr>
            <a:spLocks noGrp="1" noChangeArrowheads="1"/>
          </p:cNvSpPr>
          <p:nvPr>
            <p:ph type="dt" sz="quarter" idx="10"/>
          </p:nvPr>
        </p:nvSpPr>
        <p:spPr>
          <a:xfrm>
            <a:off x="2667000" y="6553200"/>
            <a:ext cx="1905000" cy="304800"/>
          </a:xfrm>
        </p:spPr>
        <p:txBody>
          <a:bodyPr/>
          <a:lstStyle>
            <a:lvl1pPr>
              <a:defRPr smtClean="0">
                <a:solidFill>
                  <a:schemeClr val="bg1"/>
                </a:solidFill>
              </a:defRPr>
            </a:lvl1pPr>
          </a:lstStyle>
          <a:p>
            <a:pPr>
              <a:defRPr/>
            </a:pPr>
            <a:endParaRPr lang="en-US" altLang="zh-TW"/>
          </a:p>
        </p:txBody>
      </p:sp>
      <p:sp>
        <p:nvSpPr>
          <p:cNvPr id="5" name="Rectangle 4"/>
          <p:cNvSpPr>
            <a:spLocks noGrp="1" noChangeArrowheads="1"/>
          </p:cNvSpPr>
          <p:nvPr>
            <p:ph type="ftr" sz="quarter" idx="11"/>
          </p:nvPr>
        </p:nvSpPr>
        <p:spPr>
          <a:xfrm>
            <a:off x="5195888" y="6553200"/>
            <a:ext cx="3279775" cy="304800"/>
          </a:xfrm>
        </p:spPr>
        <p:txBody>
          <a:bodyPr/>
          <a:lstStyle>
            <a:lvl1pPr algn="r">
              <a:defRPr smtClean="0"/>
            </a:lvl1pPr>
          </a:lstStyle>
          <a:p>
            <a:pPr>
              <a:defRPr/>
            </a:pPr>
            <a:endParaRPr lang="en-US" altLang="zh-TW"/>
          </a:p>
        </p:txBody>
      </p:sp>
      <p:sp>
        <p:nvSpPr>
          <p:cNvPr id="6" name="Rectangle 5"/>
          <p:cNvSpPr>
            <a:spLocks noGrp="1" noChangeArrowheads="1"/>
          </p:cNvSpPr>
          <p:nvPr>
            <p:ph type="sldNum" sz="quarter" idx="12"/>
          </p:nvPr>
        </p:nvSpPr>
        <p:spPr>
          <a:xfrm>
            <a:off x="9525" y="6359525"/>
            <a:ext cx="587375" cy="488950"/>
          </a:xfrm>
        </p:spPr>
        <p:txBody>
          <a:bodyPr anchorCtr="0"/>
          <a:lstStyle>
            <a:lvl1pPr>
              <a:defRPr smtClean="0"/>
            </a:lvl1pPr>
          </a:lstStyle>
          <a:p>
            <a:pPr>
              <a:defRPr/>
            </a:pPr>
            <a:fld id="{90D9EA25-EA31-4F44-90EB-645FC6043329}" type="slidenum">
              <a:rPr lang="en-US" altLang="zh-TW"/>
              <a:pPr>
                <a:defRPr/>
              </a:pPr>
              <a:t>‹#›</a:t>
            </a:fld>
            <a:endParaRPr lang="en-US" altLang="zh-TW"/>
          </a:p>
        </p:txBody>
      </p:sp>
    </p:spTree>
    <p:extLst>
      <p:ext uri="{BB962C8B-B14F-4D97-AF65-F5344CB8AC3E}">
        <p14:creationId xmlns:p14="http://schemas.microsoft.com/office/powerpoint/2010/main" val="372045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22D6AEB-BC2C-47D7-8563-805B68E25952}" type="slidenum">
              <a:rPr lang="en-US" altLang="zh-TW"/>
              <a:pPr>
                <a:defRPr/>
              </a:pPr>
              <a:t>‹#›</a:t>
            </a:fld>
            <a:endParaRPr lang="en-US" altLang="zh-TW"/>
          </a:p>
        </p:txBody>
      </p:sp>
    </p:spTree>
    <p:extLst>
      <p:ext uri="{BB962C8B-B14F-4D97-AF65-F5344CB8AC3E}">
        <p14:creationId xmlns:p14="http://schemas.microsoft.com/office/powerpoint/2010/main" val="94424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34200" y="990600"/>
            <a:ext cx="1828800" cy="52578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447800" y="990600"/>
            <a:ext cx="5334000" cy="52578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193954E8-75A1-4337-900B-B20E81190DA4}" type="slidenum">
              <a:rPr lang="en-US" altLang="zh-TW"/>
              <a:pPr>
                <a:defRPr/>
              </a:pPr>
              <a:t>‹#›</a:t>
            </a:fld>
            <a:endParaRPr lang="en-US" altLang="zh-TW"/>
          </a:p>
        </p:txBody>
      </p:sp>
    </p:spTree>
    <p:extLst>
      <p:ext uri="{BB962C8B-B14F-4D97-AF65-F5344CB8AC3E}">
        <p14:creationId xmlns:p14="http://schemas.microsoft.com/office/powerpoint/2010/main" val="415206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BF9A3F56-0698-4059-93C4-1951A260C3DA}" type="slidenum">
              <a:rPr lang="en-US" altLang="zh-TW"/>
              <a:pPr>
                <a:defRPr/>
              </a:pPr>
              <a:t>‹#›</a:t>
            </a:fld>
            <a:endParaRPr lang="en-US" altLang="zh-TW"/>
          </a:p>
        </p:txBody>
      </p:sp>
    </p:spTree>
    <p:extLst>
      <p:ext uri="{BB962C8B-B14F-4D97-AF65-F5344CB8AC3E}">
        <p14:creationId xmlns:p14="http://schemas.microsoft.com/office/powerpoint/2010/main" val="85659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34830466-2210-4DC4-AE51-B0457D58250E}" type="slidenum">
              <a:rPr lang="en-US" altLang="zh-TW"/>
              <a:pPr>
                <a:defRPr/>
              </a:pPr>
              <a:t>‹#›</a:t>
            </a:fld>
            <a:endParaRPr lang="en-US" altLang="zh-TW"/>
          </a:p>
        </p:txBody>
      </p:sp>
    </p:spTree>
    <p:extLst>
      <p:ext uri="{BB962C8B-B14F-4D97-AF65-F5344CB8AC3E}">
        <p14:creationId xmlns:p14="http://schemas.microsoft.com/office/powerpoint/2010/main" val="109201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4478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816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7F3B6EB0-8913-421D-B6C4-1C9826722DD6}" type="slidenum">
              <a:rPr lang="en-US" altLang="zh-TW"/>
              <a:pPr>
                <a:defRPr/>
              </a:pPr>
              <a:t>‹#›</a:t>
            </a:fld>
            <a:endParaRPr lang="en-US" altLang="zh-TW"/>
          </a:p>
        </p:txBody>
      </p:sp>
    </p:spTree>
    <p:extLst>
      <p:ext uri="{BB962C8B-B14F-4D97-AF65-F5344CB8AC3E}">
        <p14:creationId xmlns:p14="http://schemas.microsoft.com/office/powerpoint/2010/main" val="397083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B5538496-2168-43C4-A81B-F0F5220C2F9F}" type="slidenum">
              <a:rPr lang="en-US" altLang="zh-TW"/>
              <a:pPr>
                <a:defRPr/>
              </a:pPr>
              <a:t>‹#›</a:t>
            </a:fld>
            <a:endParaRPr lang="en-US" altLang="zh-TW"/>
          </a:p>
        </p:txBody>
      </p:sp>
    </p:spTree>
    <p:extLst>
      <p:ext uri="{BB962C8B-B14F-4D97-AF65-F5344CB8AC3E}">
        <p14:creationId xmlns:p14="http://schemas.microsoft.com/office/powerpoint/2010/main" val="136106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2272AF0A-642A-4C15-AAF5-E467C77E844F}" type="slidenum">
              <a:rPr lang="en-US" altLang="zh-TW"/>
              <a:pPr>
                <a:defRPr/>
              </a:pPr>
              <a:t>‹#›</a:t>
            </a:fld>
            <a:endParaRPr lang="en-US" altLang="zh-TW"/>
          </a:p>
        </p:txBody>
      </p:sp>
    </p:spTree>
    <p:extLst>
      <p:ext uri="{BB962C8B-B14F-4D97-AF65-F5344CB8AC3E}">
        <p14:creationId xmlns:p14="http://schemas.microsoft.com/office/powerpoint/2010/main" val="212956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B92CFA28-01FF-44D9-87A0-CE84F5FF8132}" type="slidenum">
              <a:rPr lang="en-US" altLang="zh-TW"/>
              <a:pPr>
                <a:defRPr/>
              </a:pPr>
              <a:t>‹#›</a:t>
            </a:fld>
            <a:endParaRPr lang="en-US" altLang="zh-TW"/>
          </a:p>
        </p:txBody>
      </p:sp>
    </p:spTree>
    <p:extLst>
      <p:ext uri="{BB962C8B-B14F-4D97-AF65-F5344CB8AC3E}">
        <p14:creationId xmlns:p14="http://schemas.microsoft.com/office/powerpoint/2010/main" val="47683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0B1F7A3F-D183-4F71-BACC-0E77266AD1FD}" type="slidenum">
              <a:rPr lang="en-US" altLang="zh-TW"/>
              <a:pPr>
                <a:defRPr/>
              </a:pPr>
              <a:t>‹#›</a:t>
            </a:fld>
            <a:endParaRPr lang="en-US" altLang="zh-TW"/>
          </a:p>
        </p:txBody>
      </p:sp>
    </p:spTree>
    <p:extLst>
      <p:ext uri="{BB962C8B-B14F-4D97-AF65-F5344CB8AC3E}">
        <p14:creationId xmlns:p14="http://schemas.microsoft.com/office/powerpoint/2010/main" val="195770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D6C36FC-F580-4749-AF76-04A00C7FC23D}" type="slidenum">
              <a:rPr lang="en-US" altLang="zh-TW"/>
              <a:pPr>
                <a:defRPr/>
              </a:pPr>
              <a:t>‹#›</a:t>
            </a:fld>
            <a:endParaRPr lang="en-US" altLang="zh-TW"/>
          </a:p>
        </p:txBody>
      </p:sp>
    </p:spTree>
    <p:extLst>
      <p:ext uri="{BB962C8B-B14F-4D97-AF65-F5344CB8AC3E}">
        <p14:creationId xmlns:p14="http://schemas.microsoft.com/office/powerpoint/2010/main" val="132874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47800" y="990600"/>
            <a:ext cx="731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1447800" y="20574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 Click to edit Master text styles</a:t>
            </a:r>
          </a:p>
          <a:p>
            <a:pPr lvl="1"/>
            <a:r>
              <a:rPr lang="en-US" altLang="zh-TW" smtClean="0"/>
              <a:t> Second level</a:t>
            </a:r>
          </a:p>
          <a:p>
            <a:pPr lvl="2"/>
            <a:r>
              <a:rPr lang="en-US" altLang="zh-TW" smtClean="0"/>
              <a:t> Third level</a:t>
            </a:r>
          </a:p>
          <a:p>
            <a:pPr lvl="3"/>
            <a:r>
              <a:rPr lang="en-US" altLang="zh-TW" smtClean="0"/>
              <a:t> Fourth level</a:t>
            </a:r>
          </a:p>
          <a:p>
            <a:pPr lvl="4"/>
            <a:r>
              <a:rPr lang="en-US" altLang="zh-TW" smtClean="0"/>
              <a:t> Fifth level</a:t>
            </a:r>
          </a:p>
        </p:txBody>
      </p:sp>
      <p:sp>
        <p:nvSpPr>
          <p:cNvPr id="2052" name="Rectangle 4"/>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defRPr sz="1400" smtClean="0">
                <a:latin typeface="Arial" pitchFamily="34" charset="0"/>
              </a:defRPr>
            </a:lvl1pPr>
          </a:lstStyle>
          <a:p>
            <a:pPr>
              <a:defRPr/>
            </a:pPr>
            <a:endParaRPr lang="en-US" altLang="zh-TW"/>
          </a:p>
        </p:txBody>
      </p:sp>
      <p:sp>
        <p:nvSpPr>
          <p:cNvPr id="2053" name="Rectangle 5"/>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defRPr sz="1400" smtClean="0">
                <a:latin typeface="Arial" pitchFamily="34" charset="0"/>
              </a:defRPr>
            </a:lvl1pPr>
          </a:lstStyle>
          <a:p>
            <a:pPr>
              <a:defRPr/>
            </a:pPr>
            <a:endParaRPr lang="en-US" altLang="zh-TW"/>
          </a:p>
        </p:txBody>
      </p:sp>
      <p:sp>
        <p:nvSpPr>
          <p:cNvPr id="2054" name="Rectangle 6"/>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defRPr sz="2600" b="1" smtClean="0">
                <a:solidFill>
                  <a:schemeClr val="bg1"/>
                </a:solidFill>
                <a:latin typeface="Arial" pitchFamily="34" charset="0"/>
              </a:defRPr>
            </a:lvl1pPr>
          </a:lstStyle>
          <a:p>
            <a:pPr>
              <a:defRPr/>
            </a:pPr>
            <a:fld id="{64F238B3-F1D8-4FC1-BA36-528E84FE0C54}"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lnSpc>
          <a:spcPct val="90000"/>
        </a:lnSpc>
        <a:spcBef>
          <a:spcPct val="0"/>
        </a:spcBef>
        <a:spcAft>
          <a:spcPct val="0"/>
        </a:spcAft>
        <a:defRPr sz="4400" b="1">
          <a:solidFill>
            <a:schemeClr val="tx1"/>
          </a:solidFill>
          <a:latin typeface="+mj-lt"/>
          <a:ea typeface="+mj-ea"/>
          <a:cs typeface="+mj-cs"/>
        </a:defRPr>
      </a:lvl1pPr>
      <a:lvl2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2pPr>
      <a:lvl3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3pPr>
      <a:lvl4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4pPr>
      <a:lvl5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5pPr>
      <a:lvl6pPr marL="4572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6pPr>
      <a:lvl7pPr marL="9144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7pPr>
      <a:lvl8pPr marL="13716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8pPr>
      <a:lvl9pPr marL="18288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lr>
          <a:srgbClr val="275393"/>
        </a:buClr>
        <a:buSzPct val="110000"/>
        <a:buFont typeface="Wingdings" pitchFamily="2" charset="2"/>
        <a:buBlip>
          <a:blip r:embed="rId14"/>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14"/>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14"/>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14"/>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zh-TW"/>
              <a:t>Book Club</a:t>
            </a:r>
            <a:endParaRPr lang="en-US" altLang="zh-TW" dirty="0" smtClean="0">
              <a:latin typeface="Arial" charset="0"/>
            </a:endParaRPr>
          </a:p>
        </p:txBody>
      </p:sp>
      <p:sp>
        <p:nvSpPr>
          <p:cNvPr id="3075" name="Rectangle 3"/>
          <p:cNvSpPr>
            <a:spLocks noGrp="1" noChangeArrowheads="1"/>
          </p:cNvSpPr>
          <p:nvPr>
            <p:ph type="subTitle" idx="1"/>
          </p:nvPr>
        </p:nvSpPr>
        <p:spPr>
          <a:xfrm>
            <a:off x="1600200" y="3581400"/>
            <a:ext cx="6172200" cy="1360488"/>
          </a:xfrm>
        </p:spPr>
        <p:txBody>
          <a:bodyPr/>
          <a:lstStyle/>
          <a:p>
            <a:pPr eaLnBrk="1" hangingPunct="1"/>
            <a:r>
              <a:rPr lang="en-US" altLang="zh-TW" err="1" smtClean="0"/>
              <a:t>Uva</a:t>
            </a:r>
            <a:r>
              <a:rPr lang="en-US" altLang="zh-TW" smtClean="0"/>
              <a:t> 12880</a:t>
            </a:r>
            <a:endParaRPr lang="en-US" altLang="zh-TW" dirty="0" smtClean="0"/>
          </a:p>
          <a:p>
            <a:pPr eaLnBrk="1" hangingPunct="1"/>
            <a:r>
              <a:rPr lang="en-US" altLang="zh-TW" dirty="0" smtClean="0">
                <a:latin typeface="Arial" charset="0"/>
              </a:rPr>
              <a:t>3 seconds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27584" y="2204864"/>
            <a:ext cx="7772400" cy="1143000"/>
          </a:xfrm>
        </p:spPr>
        <p:txBody>
          <a:bodyPr/>
          <a:lstStyle/>
          <a:p>
            <a:pPr eaLnBrk="1" hangingPunct="1"/>
            <a:r>
              <a:rPr lang="en-US" altLang="zh-TW" smtClean="0"/>
              <a:t>KM</a:t>
            </a:r>
            <a:r>
              <a:rPr lang="zh-TW" altLang="en-US" smtClean="0"/>
              <a:t> </a:t>
            </a:r>
            <a:r>
              <a:rPr lang="en-US" altLang="zh-TW" smtClean="0"/>
              <a:t>Algorithm</a:t>
            </a:r>
            <a:r>
              <a:rPr lang="en-US" altLang="zh-TW" dirty="0" smtClean="0"/>
              <a:t/>
            </a:r>
            <a:br>
              <a:rPr lang="en-US" altLang="zh-TW" dirty="0" smtClean="0"/>
            </a:br>
            <a:r>
              <a:rPr lang="en-US" altLang="zh-TW" dirty="0" smtClean="0"/>
              <a:t/>
            </a:r>
            <a:br>
              <a:rPr lang="en-US" altLang="zh-TW" dirty="0" smtClean="0"/>
            </a:br>
            <a:endParaRPr lang="en-US" altLang="zh-TW" dirty="0" smtClean="0">
              <a:latin typeface="Arial" charset="0"/>
            </a:endParaRPr>
          </a:p>
        </p:txBody>
      </p:sp>
      <p:sp>
        <p:nvSpPr>
          <p:cNvPr id="2" name="副標題 1"/>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566043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3264" y="188640"/>
            <a:ext cx="7315200" cy="838200"/>
          </a:xfrm>
        </p:spPr>
        <p:txBody>
          <a:bodyPr/>
          <a:lstStyle/>
          <a:p>
            <a:r>
              <a:rPr lang="en-US" altLang="zh-TW" dirty="0" smtClean="0"/>
              <a:t>Perfect </a:t>
            </a:r>
            <a:r>
              <a:rPr lang="en-US" altLang="zh-TW" dirty="0"/>
              <a:t>Bipartite </a:t>
            </a:r>
            <a:r>
              <a:rPr lang="en-US" altLang="zh-TW" dirty="0" smtClean="0"/>
              <a:t>Matching</a:t>
            </a:r>
            <a:r>
              <a:rPr lang="en-US" altLang="zh-TW" dirty="0"/>
              <a:t> </a:t>
            </a:r>
            <a:endParaRPr lang="zh-TW" altLang="en-US" dirty="0"/>
          </a:p>
        </p:txBody>
      </p:sp>
      <p:sp>
        <p:nvSpPr>
          <p:cNvPr id="3" name="橢圓 2"/>
          <p:cNvSpPr/>
          <p:nvPr/>
        </p:nvSpPr>
        <p:spPr bwMode="auto">
          <a:xfrm>
            <a:off x="1020186" y="2060848"/>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4" name="橢圓 3"/>
          <p:cNvSpPr/>
          <p:nvPr/>
        </p:nvSpPr>
        <p:spPr bwMode="auto">
          <a:xfrm>
            <a:off x="2316330" y="2069232"/>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5" name="橢圓 4"/>
          <p:cNvSpPr/>
          <p:nvPr/>
        </p:nvSpPr>
        <p:spPr bwMode="auto">
          <a:xfrm>
            <a:off x="1041311" y="2916560"/>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 name="橢圓 5"/>
          <p:cNvSpPr/>
          <p:nvPr/>
        </p:nvSpPr>
        <p:spPr bwMode="auto">
          <a:xfrm>
            <a:off x="2337455" y="2924944"/>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7" name="橢圓 6"/>
          <p:cNvSpPr/>
          <p:nvPr/>
        </p:nvSpPr>
        <p:spPr bwMode="auto">
          <a:xfrm>
            <a:off x="1041311" y="3780656"/>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 name="橢圓 7"/>
          <p:cNvSpPr/>
          <p:nvPr/>
        </p:nvSpPr>
        <p:spPr bwMode="auto">
          <a:xfrm>
            <a:off x="2337455" y="3789040"/>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9" name="橢圓 8"/>
          <p:cNvSpPr/>
          <p:nvPr/>
        </p:nvSpPr>
        <p:spPr bwMode="auto">
          <a:xfrm>
            <a:off x="1041311" y="4716760"/>
            <a:ext cx="266907" cy="254235"/>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 name="橢圓 9"/>
          <p:cNvSpPr/>
          <p:nvPr/>
        </p:nvSpPr>
        <p:spPr bwMode="auto">
          <a:xfrm>
            <a:off x="2337455" y="4725144"/>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1" name="橢圓 10"/>
          <p:cNvSpPr/>
          <p:nvPr/>
        </p:nvSpPr>
        <p:spPr bwMode="auto">
          <a:xfrm>
            <a:off x="1054052" y="5580856"/>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2" name="橢圓 11"/>
          <p:cNvSpPr/>
          <p:nvPr/>
        </p:nvSpPr>
        <p:spPr bwMode="auto">
          <a:xfrm>
            <a:off x="2350196" y="5589240"/>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E</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16" name="直線接點 15"/>
          <p:cNvCxnSpPr>
            <a:stCxn id="3" idx="6"/>
            <a:endCxn id="6" idx="2"/>
          </p:cNvCxnSpPr>
          <p:nvPr/>
        </p:nvCxnSpPr>
        <p:spPr bwMode="auto">
          <a:xfrm>
            <a:off x="1308218" y="2204864"/>
            <a:ext cx="1029237" cy="864096"/>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線接點 17"/>
          <p:cNvCxnSpPr>
            <a:stCxn id="5" idx="6"/>
            <a:endCxn id="8" idx="2"/>
          </p:cNvCxnSpPr>
          <p:nvPr/>
        </p:nvCxnSpPr>
        <p:spPr bwMode="auto">
          <a:xfrm>
            <a:off x="1329343" y="3060576"/>
            <a:ext cx="1008112" cy="872480"/>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接點 19"/>
          <p:cNvCxnSpPr>
            <a:stCxn id="5" idx="6"/>
            <a:endCxn id="10" idx="2"/>
          </p:cNvCxnSpPr>
          <p:nvPr/>
        </p:nvCxnSpPr>
        <p:spPr bwMode="auto">
          <a:xfrm>
            <a:off x="1329343" y="3060576"/>
            <a:ext cx="1008112" cy="18085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接點 21"/>
          <p:cNvCxnSpPr>
            <a:stCxn id="7" idx="6"/>
            <a:endCxn id="10" idx="2"/>
          </p:cNvCxnSpPr>
          <p:nvPr/>
        </p:nvCxnSpPr>
        <p:spPr bwMode="auto">
          <a:xfrm>
            <a:off x="1329343" y="3924672"/>
            <a:ext cx="1008112" cy="94448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接點 23"/>
          <p:cNvCxnSpPr>
            <a:stCxn id="7" idx="6"/>
            <a:endCxn id="4" idx="2"/>
          </p:cNvCxnSpPr>
          <p:nvPr/>
        </p:nvCxnSpPr>
        <p:spPr bwMode="auto">
          <a:xfrm flipV="1">
            <a:off x="1329343" y="2213248"/>
            <a:ext cx="986987" cy="171142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接點 25"/>
          <p:cNvCxnSpPr>
            <a:stCxn id="9" idx="6"/>
            <a:endCxn id="10" idx="2"/>
          </p:cNvCxnSpPr>
          <p:nvPr/>
        </p:nvCxnSpPr>
        <p:spPr bwMode="auto">
          <a:xfrm>
            <a:off x="1308218" y="4843878"/>
            <a:ext cx="1029237" cy="25282"/>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接點 27"/>
          <p:cNvCxnSpPr>
            <a:stCxn id="11" idx="6"/>
            <a:endCxn id="10" idx="3"/>
          </p:cNvCxnSpPr>
          <p:nvPr/>
        </p:nvCxnSpPr>
        <p:spPr bwMode="auto">
          <a:xfrm flipV="1">
            <a:off x="1342084" y="4970995"/>
            <a:ext cx="1037552" cy="753877"/>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線接點 29"/>
          <p:cNvCxnSpPr>
            <a:stCxn id="11" idx="6"/>
            <a:endCxn id="12" idx="2"/>
          </p:cNvCxnSpPr>
          <p:nvPr/>
        </p:nvCxnSpPr>
        <p:spPr bwMode="auto">
          <a:xfrm>
            <a:off x="1342084" y="5724872"/>
            <a:ext cx="1008112" cy="83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線接點 53"/>
          <p:cNvCxnSpPr>
            <a:stCxn id="3" idx="6"/>
            <a:endCxn id="4" idx="2"/>
          </p:cNvCxnSpPr>
          <p:nvPr/>
        </p:nvCxnSpPr>
        <p:spPr bwMode="auto">
          <a:xfrm>
            <a:off x="1308218" y="2204864"/>
            <a:ext cx="1008112" cy="83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線接點 55"/>
          <p:cNvCxnSpPr>
            <a:stCxn id="5" idx="6"/>
            <a:endCxn id="4" idx="2"/>
          </p:cNvCxnSpPr>
          <p:nvPr/>
        </p:nvCxnSpPr>
        <p:spPr bwMode="auto">
          <a:xfrm flipV="1">
            <a:off x="1329343" y="2213248"/>
            <a:ext cx="986987" cy="84732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橢圓 60"/>
          <p:cNvSpPr/>
          <p:nvPr/>
        </p:nvSpPr>
        <p:spPr bwMode="auto">
          <a:xfrm>
            <a:off x="3758787" y="2052464"/>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2" name="橢圓 61"/>
          <p:cNvSpPr/>
          <p:nvPr/>
        </p:nvSpPr>
        <p:spPr bwMode="auto">
          <a:xfrm>
            <a:off x="5054931" y="2060848"/>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63" name="橢圓 62"/>
          <p:cNvSpPr/>
          <p:nvPr/>
        </p:nvSpPr>
        <p:spPr bwMode="auto">
          <a:xfrm>
            <a:off x="3779912" y="2908176"/>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4" name="橢圓 63"/>
          <p:cNvSpPr/>
          <p:nvPr/>
        </p:nvSpPr>
        <p:spPr bwMode="auto">
          <a:xfrm>
            <a:off x="5076056" y="2916560"/>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65" name="橢圓 64"/>
          <p:cNvSpPr/>
          <p:nvPr/>
        </p:nvSpPr>
        <p:spPr bwMode="auto">
          <a:xfrm>
            <a:off x="3779912" y="3772272"/>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6" name="橢圓 65"/>
          <p:cNvSpPr/>
          <p:nvPr/>
        </p:nvSpPr>
        <p:spPr bwMode="auto">
          <a:xfrm>
            <a:off x="5076056" y="3780656"/>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67" name="橢圓 66"/>
          <p:cNvSpPr/>
          <p:nvPr/>
        </p:nvSpPr>
        <p:spPr bwMode="auto">
          <a:xfrm>
            <a:off x="3779912" y="4708376"/>
            <a:ext cx="266907" cy="254235"/>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8" name="橢圓 67"/>
          <p:cNvSpPr/>
          <p:nvPr/>
        </p:nvSpPr>
        <p:spPr bwMode="auto">
          <a:xfrm>
            <a:off x="5076056" y="4716760"/>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69" name="橢圓 68"/>
          <p:cNvSpPr/>
          <p:nvPr/>
        </p:nvSpPr>
        <p:spPr bwMode="auto">
          <a:xfrm>
            <a:off x="3792653" y="5572472"/>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70" name="橢圓 69"/>
          <p:cNvSpPr/>
          <p:nvPr/>
        </p:nvSpPr>
        <p:spPr bwMode="auto">
          <a:xfrm>
            <a:off x="5088797" y="5580856"/>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E</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71" name="直線接點 70"/>
          <p:cNvCxnSpPr>
            <a:stCxn id="61" idx="6"/>
            <a:endCxn id="64" idx="2"/>
          </p:cNvCxnSpPr>
          <p:nvPr/>
        </p:nvCxnSpPr>
        <p:spPr bwMode="auto">
          <a:xfrm>
            <a:off x="4046819" y="2196480"/>
            <a:ext cx="1029237" cy="864096"/>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直線接點 71"/>
          <p:cNvCxnSpPr>
            <a:stCxn id="63" idx="6"/>
            <a:endCxn id="66" idx="2"/>
          </p:cNvCxnSpPr>
          <p:nvPr/>
        </p:nvCxnSpPr>
        <p:spPr bwMode="auto">
          <a:xfrm>
            <a:off x="4067944" y="3052192"/>
            <a:ext cx="1008112" cy="872480"/>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直線接點 72"/>
          <p:cNvCxnSpPr>
            <a:stCxn id="63" idx="6"/>
            <a:endCxn id="68" idx="2"/>
          </p:cNvCxnSpPr>
          <p:nvPr/>
        </p:nvCxnSpPr>
        <p:spPr bwMode="auto">
          <a:xfrm>
            <a:off x="4067944" y="3052192"/>
            <a:ext cx="1008112" cy="18085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直線接點 73"/>
          <p:cNvCxnSpPr>
            <a:stCxn id="65" idx="6"/>
            <a:endCxn id="68" idx="2"/>
          </p:cNvCxnSpPr>
          <p:nvPr/>
        </p:nvCxnSpPr>
        <p:spPr bwMode="auto">
          <a:xfrm>
            <a:off x="4067944" y="3916288"/>
            <a:ext cx="1008112" cy="944488"/>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直線接點 74"/>
          <p:cNvCxnSpPr>
            <a:stCxn id="65" idx="6"/>
            <a:endCxn id="62" idx="2"/>
          </p:cNvCxnSpPr>
          <p:nvPr/>
        </p:nvCxnSpPr>
        <p:spPr bwMode="auto">
          <a:xfrm flipV="1">
            <a:off x="4067944" y="2204864"/>
            <a:ext cx="986987" cy="171142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直線接點 75"/>
          <p:cNvCxnSpPr>
            <a:stCxn id="67" idx="6"/>
            <a:endCxn id="68" idx="2"/>
          </p:cNvCxnSpPr>
          <p:nvPr/>
        </p:nvCxnSpPr>
        <p:spPr bwMode="auto">
          <a:xfrm>
            <a:off x="4046819" y="4835494"/>
            <a:ext cx="1029237" cy="25282"/>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直線接點 76"/>
          <p:cNvCxnSpPr>
            <a:stCxn id="69" idx="6"/>
            <a:endCxn id="68" idx="3"/>
          </p:cNvCxnSpPr>
          <p:nvPr/>
        </p:nvCxnSpPr>
        <p:spPr bwMode="auto">
          <a:xfrm flipV="1">
            <a:off x="4080685" y="4962611"/>
            <a:ext cx="1037552" cy="753877"/>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線接點 77"/>
          <p:cNvCxnSpPr>
            <a:stCxn id="69" idx="6"/>
            <a:endCxn id="70" idx="2"/>
          </p:cNvCxnSpPr>
          <p:nvPr/>
        </p:nvCxnSpPr>
        <p:spPr bwMode="auto">
          <a:xfrm>
            <a:off x="4080685" y="5716488"/>
            <a:ext cx="1008112" cy="83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直線接點 78"/>
          <p:cNvCxnSpPr>
            <a:stCxn id="61" idx="6"/>
            <a:endCxn id="62" idx="2"/>
          </p:cNvCxnSpPr>
          <p:nvPr/>
        </p:nvCxnSpPr>
        <p:spPr bwMode="auto">
          <a:xfrm>
            <a:off x="4046819" y="2196480"/>
            <a:ext cx="1008112" cy="8384"/>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線接點 79"/>
          <p:cNvCxnSpPr>
            <a:stCxn id="63" idx="6"/>
            <a:endCxn id="62" idx="2"/>
          </p:cNvCxnSpPr>
          <p:nvPr/>
        </p:nvCxnSpPr>
        <p:spPr bwMode="auto">
          <a:xfrm flipV="1">
            <a:off x="4067944" y="2204864"/>
            <a:ext cx="986987" cy="84732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橢圓 80"/>
          <p:cNvSpPr/>
          <p:nvPr/>
        </p:nvSpPr>
        <p:spPr bwMode="auto">
          <a:xfrm>
            <a:off x="6423083" y="2034208"/>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2" name="橢圓 81"/>
          <p:cNvSpPr/>
          <p:nvPr/>
        </p:nvSpPr>
        <p:spPr bwMode="auto">
          <a:xfrm>
            <a:off x="7719227" y="2042592"/>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83" name="橢圓 82"/>
          <p:cNvSpPr/>
          <p:nvPr/>
        </p:nvSpPr>
        <p:spPr bwMode="auto">
          <a:xfrm>
            <a:off x="6444208" y="2889920"/>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4" name="橢圓 83"/>
          <p:cNvSpPr/>
          <p:nvPr/>
        </p:nvSpPr>
        <p:spPr bwMode="auto">
          <a:xfrm>
            <a:off x="7740352" y="2898304"/>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85" name="橢圓 84"/>
          <p:cNvSpPr/>
          <p:nvPr/>
        </p:nvSpPr>
        <p:spPr bwMode="auto">
          <a:xfrm>
            <a:off x="6444208" y="3754016"/>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6" name="橢圓 85"/>
          <p:cNvSpPr/>
          <p:nvPr/>
        </p:nvSpPr>
        <p:spPr bwMode="auto">
          <a:xfrm>
            <a:off x="7740352" y="3762400"/>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87" name="橢圓 86"/>
          <p:cNvSpPr/>
          <p:nvPr/>
        </p:nvSpPr>
        <p:spPr bwMode="auto">
          <a:xfrm>
            <a:off x="6444208" y="4690120"/>
            <a:ext cx="266907" cy="254235"/>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8" name="橢圓 87"/>
          <p:cNvSpPr/>
          <p:nvPr/>
        </p:nvSpPr>
        <p:spPr bwMode="auto">
          <a:xfrm>
            <a:off x="7740352" y="4698504"/>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89" name="橢圓 88"/>
          <p:cNvSpPr/>
          <p:nvPr/>
        </p:nvSpPr>
        <p:spPr bwMode="auto">
          <a:xfrm>
            <a:off x="6456949" y="5554216"/>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90" name="橢圓 89"/>
          <p:cNvSpPr/>
          <p:nvPr/>
        </p:nvSpPr>
        <p:spPr bwMode="auto">
          <a:xfrm>
            <a:off x="7753093" y="5562600"/>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E</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91" name="直線接點 90"/>
          <p:cNvCxnSpPr>
            <a:stCxn id="81" idx="6"/>
            <a:endCxn id="84" idx="2"/>
          </p:cNvCxnSpPr>
          <p:nvPr/>
        </p:nvCxnSpPr>
        <p:spPr bwMode="auto">
          <a:xfrm>
            <a:off x="6711115" y="2178224"/>
            <a:ext cx="1029237" cy="864096"/>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直線接點 91"/>
          <p:cNvCxnSpPr>
            <a:stCxn id="83" idx="6"/>
            <a:endCxn id="86" idx="2"/>
          </p:cNvCxnSpPr>
          <p:nvPr/>
        </p:nvCxnSpPr>
        <p:spPr bwMode="auto">
          <a:xfrm>
            <a:off x="6732240" y="3033936"/>
            <a:ext cx="1008112" cy="872480"/>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直線接點 92"/>
          <p:cNvCxnSpPr>
            <a:stCxn id="83" idx="6"/>
            <a:endCxn id="88" idx="2"/>
          </p:cNvCxnSpPr>
          <p:nvPr/>
        </p:nvCxnSpPr>
        <p:spPr bwMode="auto">
          <a:xfrm>
            <a:off x="6732240" y="3033936"/>
            <a:ext cx="1008112" cy="18085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接點 93"/>
          <p:cNvCxnSpPr>
            <a:stCxn id="85" idx="6"/>
            <a:endCxn id="88" idx="2"/>
          </p:cNvCxnSpPr>
          <p:nvPr/>
        </p:nvCxnSpPr>
        <p:spPr bwMode="auto">
          <a:xfrm>
            <a:off x="6732240" y="3898032"/>
            <a:ext cx="1008112" cy="944488"/>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直線接點 94"/>
          <p:cNvCxnSpPr>
            <a:stCxn id="85" idx="6"/>
            <a:endCxn id="82" idx="2"/>
          </p:cNvCxnSpPr>
          <p:nvPr/>
        </p:nvCxnSpPr>
        <p:spPr bwMode="auto">
          <a:xfrm flipV="1">
            <a:off x="6732240" y="2186608"/>
            <a:ext cx="986987" cy="171142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直線接點 95"/>
          <p:cNvCxnSpPr>
            <a:stCxn id="87" idx="6"/>
            <a:endCxn id="88" idx="2"/>
          </p:cNvCxnSpPr>
          <p:nvPr/>
        </p:nvCxnSpPr>
        <p:spPr bwMode="auto">
          <a:xfrm>
            <a:off x="6711115" y="4817238"/>
            <a:ext cx="1029237" cy="25282"/>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直線接點 96"/>
          <p:cNvCxnSpPr>
            <a:stCxn id="89" idx="6"/>
            <a:endCxn id="88" idx="3"/>
          </p:cNvCxnSpPr>
          <p:nvPr/>
        </p:nvCxnSpPr>
        <p:spPr bwMode="auto">
          <a:xfrm flipV="1">
            <a:off x="6744981" y="4944355"/>
            <a:ext cx="1037552" cy="753877"/>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 name="直線接點 97"/>
          <p:cNvCxnSpPr>
            <a:stCxn id="89" idx="6"/>
            <a:endCxn id="90" idx="2"/>
          </p:cNvCxnSpPr>
          <p:nvPr/>
        </p:nvCxnSpPr>
        <p:spPr bwMode="auto">
          <a:xfrm>
            <a:off x="6744981" y="5698232"/>
            <a:ext cx="1008112" cy="83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直線接點 98"/>
          <p:cNvCxnSpPr>
            <a:stCxn id="81" idx="6"/>
            <a:endCxn id="82" idx="2"/>
          </p:cNvCxnSpPr>
          <p:nvPr/>
        </p:nvCxnSpPr>
        <p:spPr bwMode="auto">
          <a:xfrm>
            <a:off x="6711115" y="2178224"/>
            <a:ext cx="1008112" cy="8384"/>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直線接點 99"/>
          <p:cNvCxnSpPr>
            <a:stCxn id="83" idx="6"/>
            <a:endCxn id="82" idx="2"/>
          </p:cNvCxnSpPr>
          <p:nvPr/>
        </p:nvCxnSpPr>
        <p:spPr bwMode="auto">
          <a:xfrm flipV="1">
            <a:off x="6732240" y="2186608"/>
            <a:ext cx="986987" cy="84732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 name="手繪多邊形 101"/>
          <p:cNvSpPr/>
          <p:nvPr/>
        </p:nvSpPr>
        <p:spPr>
          <a:xfrm>
            <a:off x="6688667" y="2322240"/>
            <a:ext cx="1092200" cy="2648756"/>
          </a:xfrm>
          <a:custGeom>
            <a:avLst/>
            <a:gdLst>
              <a:gd name="connsiteX0" fmla="*/ 0 w 1092200"/>
              <a:gd name="connsiteY0" fmla="*/ 2826253 h 2897332"/>
              <a:gd name="connsiteX1" fmla="*/ 999066 w 1092200"/>
              <a:gd name="connsiteY1" fmla="*/ 2809319 h 2897332"/>
              <a:gd name="connsiteX2" fmla="*/ 42333 w 1092200"/>
              <a:gd name="connsiteY2" fmla="*/ 1954186 h 2897332"/>
              <a:gd name="connsiteX3" fmla="*/ 1092200 w 1092200"/>
              <a:gd name="connsiteY3" fmla="*/ 176186 h 2897332"/>
              <a:gd name="connsiteX4" fmla="*/ 42333 w 1092200"/>
              <a:gd name="connsiteY4" fmla="*/ 150786 h 2897332"/>
              <a:gd name="connsiteX5" fmla="*/ 973666 w 1092200"/>
              <a:gd name="connsiteY5" fmla="*/ 938186 h 2897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200" h="2897332">
                <a:moveTo>
                  <a:pt x="0" y="2826253"/>
                </a:moveTo>
                <a:cubicBezTo>
                  <a:pt x="496005" y="2890458"/>
                  <a:pt x="992011" y="2954664"/>
                  <a:pt x="999066" y="2809319"/>
                </a:cubicBezTo>
                <a:cubicBezTo>
                  <a:pt x="1006122" y="2663974"/>
                  <a:pt x="26811" y="2393041"/>
                  <a:pt x="42333" y="1954186"/>
                </a:cubicBezTo>
                <a:cubicBezTo>
                  <a:pt x="57855" y="1515331"/>
                  <a:pt x="1092200" y="476753"/>
                  <a:pt x="1092200" y="176186"/>
                </a:cubicBezTo>
                <a:cubicBezTo>
                  <a:pt x="1092200" y="-124381"/>
                  <a:pt x="62089" y="23786"/>
                  <a:pt x="42333" y="150786"/>
                </a:cubicBezTo>
                <a:cubicBezTo>
                  <a:pt x="22577" y="277786"/>
                  <a:pt x="498121" y="607986"/>
                  <a:pt x="973666" y="938186"/>
                </a:cubicBezTo>
              </a:path>
            </a:pathLst>
          </a:custGeom>
          <a:ln w="28575">
            <a:solidFill>
              <a:srgbClr val="00B050"/>
            </a:solidFill>
            <a:prstDash val="sysDash"/>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20" name="文字方塊 119"/>
          <p:cNvSpPr txBox="1"/>
          <p:nvPr/>
        </p:nvSpPr>
        <p:spPr>
          <a:xfrm>
            <a:off x="5845360" y="983609"/>
            <a:ext cx="2940228" cy="830997"/>
          </a:xfrm>
          <a:prstGeom prst="rect">
            <a:avLst/>
          </a:prstGeom>
          <a:noFill/>
        </p:spPr>
        <p:txBody>
          <a:bodyPr wrap="none" rtlCol="0">
            <a:spAutoFit/>
          </a:bodyPr>
          <a:lstStyle/>
          <a:p>
            <a:r>
              <a:rPr lang="zh-TW" altLang="en-US" b="1" smtClean="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rPr>
              <a:t>找 </a:t>
            </a:r>
            <a:r>
              <a:rPr lang="en-US" altLang="zh-TW" b="1" smtClean="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rPr>
              <a:t>Augmenting Path</a:t>
            </a:r>
          </a:p>
          <a:p>
            <a:r>
              <a:rPr lang="zh-TW" altLang="en-US" b="1" smtClean="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rPr>
              <a:t>增加 </a:t>
            </a:r>
            <a:r>
              <a:rPr lang="en-US" altLang="zh-TW" b="1" smtClean="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rPr>
              <a:t>cardinality</a:t>
            </a:r>
            <a:endParaRPr lang="zh-TW" altLang="en-US" b="1" dirty="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5" name="向下箭號 14"/>
          <p:cNvSpPr/>
          <p:nvPr/>
        </p:nvSpPr>
        <p:spPr bwMode="auto">
          <a:xfrm rot="19403110">
            <a:off x="4147035" y="1699144"/>
            <a:ext cx="504056" cy="389657"/>
          </a:xfrm>
          <a:prstGeom prst="down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7" name="文字方塊 16"/>
          <p:cNvSpPr txBox="1"/>
          <p:nvPr/>
        </p:nvSpPr>
        <p:spPr>
          <a:xfrm>
            <a:off x="2771800" y="1392452"/>
            <a:ext cx="1619354" cy="461665"/>
          </a:xfrm>
          <a:prstGeom prst="rect">
            <a:avLst/>
          </a:prstGeom>
          <a:noFill/>
        </p:spPr>
        <p:txBody>
          <a:bodyPr wrap="none" rtlCol="0">
            <a:spAutoFit/>
          </a:bodyPr>
          <a:lstStyle/>
          <a:p>
            <a:r>
              <a:rPr lang="en-US" altLang="zh-TW" b="1" smtClean="0">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rPr>
              <a:t>cardinality</a:t>
            </a:r>
            <a:endParaRPr lang="zh-TW" altLang="en-US" b="1">
              <a:solidFill>
                <a:srgbClr val="FF0000"/>
              </a:solidFill>
              <a:latin typeface="Arial Unicode MS" panose="020B0604020202020204" pitchFamily="34" charset="-120"/>
              <a:ea typeface="Arial Unicode MS" panose="020B0604020202020204" pitchFamily="34" charset="-120"/>
              <a:cs typeface="Arial Unicode MS" panose="020B0604020202020204" pitchFamily="34" charset="-120"/>
            </a:endParaRPr>
          </a:p>
        </p:txBody>
      </p:sp>
    </p:spTree>
    <p:extLst>
      <p:ext uri="{BB962C8B-B14F-4D97-AF65-F5344CB8AC3E}">
        <p14:creationId xmlns:p14="http://schemas.microsoft.com/office/powerpoint/2010/main" val="1304490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3264" y="188640"/>
            <a:ext cx="7315200" cy="838200"/>
          </a:xfrm>
        </p:spPr>
        <p:txBody>
          <a:bodyPr/>
          <a:lstStyle/>
          <a:p>
            <a:r>
              <a:rPr lang="en-US" altLang="zh-TW" dirty="0" smtClean="0"/>
              <a:t>Perfect </a:t>
            </a:r>
            <a:r>
              <a:rPr lang="en-US" altLang="zh-TW" dirty="0"/>
              <a:t>Bipartite </a:t>
            </a:r>
            <a:r>
              <a:rPr lang="en-US" altLang="zh-TW" dirty="0" smtClean="0"/>
              <a:t>Matching</a:t>
            </a:r>
            <a:r>
              <a:rPr lang="en-US" altLang="zh-TW" dirty="0"/>
              <a:t> </a:t>
            </a:r>
            <a:endParaRPr lang="zh-TW" altLang="en-US" dirty="0"/>
          </a:p>
        </p:txBody>
      </p:sp>
      <p:sp>
        <p:nvSpPr>
          <p:cNvPr id="81" name="橢圓 80"/>
          <p:cNvSpPr/>
          <p:nvPr/>
        </p:nvSpPr>
        <p:spPr bwMode="auto">
          <a:xfrm>
            <a:off x="958859" y="2204864"/>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2" name="橢圓 81"/>
          <p:cNvSpPr/>
          <p:nvPr/>
        </p:nvSpPr>
        <p:spPr bwMode="auto">
          <a:xfrm>
            <a:off x="2255003" y="2213248"/>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83" name="橢圓 82"/>
          <p:cNvSpPr/>
          <p:nvPr/>
        </p:nvSpPr>
        <p:spPr bwMode="auto">
          <a:xfrm>
            <a:off x="979984" y="3060576"/>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4" name="橢圓 83"/>
          <p:cNvSpPr/>
          <p:nvPr/>
        </p:nvSpPr>
        <p:spPr bwMode="auto">
          <a:xfrm>
            <a:off x="2276128" y="3068960"/>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85" name="橢圓 84"/>
          <p:cNvSpPr/>
          <p:nvPr/>
        </p:nvSpPr>
        <p:spPr bwMode="auto">
          <a:xfrm>
            <a:off x="979984" y="3924672"/>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6" name="橢圓 85"/>
          <p:cNvSpPr/>
          <p:nvPr/>
        </p:nvSpPr>
        <p:spPr bwMode="auto">
          <a:xfrm>
            <a:off x="2276128" y="3933056"/>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87" name="橢圓 86"/>
          <p:cNvSpPr/>
          <p:nvPr/>
        </p:nvSpPr>
        <p:spPr bwMode="auto">
          <a:xfrm>
            <a:off x="979984" y="4860776"/>
            <a:ext cx="266907" cy="254235"/>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8" name="橢圓 87"/>
          <p:cNvSpPr/>
          <p:nvPr/>
        </p:nvSpPr>
        <p:spPr bwMode="auto">
          <a:xfrm>
            <a:off x="2276128" y="4869160"/>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89" name="橢圓 88"/>
          <p:cNvSpPr/>
          <p:nvPr/>
        </p:nvSpPr>
        <p:spPr bwMode="auto">
          <a:xfrm>
            <a:off x="992725" y="5724872"/>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90" name="橢圓 89"/>
          <p:cNvSpPr/>
          <p:nvPr/>
        </p:nvSpPr>
        <p:spPr bwMode="auto">
          <a:xfrm>
            <a:off x="2288869" y="5733256"/>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E</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91" name="直線接點 90"/>
          <p:cNvCxnSpPr>
            <a:stCxn id="81" idx="6"/>
            <a:endCxn id="84" idx="2"/>
          </p:cNvCxnSpPr>
          <p:nvPr/>
        </p:nvCxnSpPr>
        <p:spPr bwMode="auto">
          <a:xfrm>
            <a:off x="1246891" y="2348880"/>
            <a:ext cx="1029237" cy="864096"/>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直線接點 91"/>
          <p:cNvCxnSpPr>
            <a:stCxn id="83" idx="6"/>
            <a:endCxn id="86" idx="2"/>
          </p:cNvCxnSpPr>
          <p:nvPr/>
        </p:nvCxnSpPr>
        <p:spPr bwMode="auto">
          <a:xfrm>
            <a:off x="1268016" y="3204592"/>
            <a:ext cx="1008112" cy="872480"/>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直線接點 92"/>
          <p:cNvCxnSpPr>
            <a:stCxn id="83" idx="6"/>
            <a:endCxn id="88" idx="2"/>
          </p:cNvCxnSpPr>
          <p:nvPr/>
        </p:nvCxnSpPr>
        <p:spPr bwMode="auto">
          <a:xfrm>
            <a:off x="1268016" y="3204592"/>
            <a:ext cx="1008112" cy="18085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接點 93"/>
          <p:cNvCxnSpPr>
            <a:stCxn id="85" idx="6"/>
            <a:endCxn id="88" idx="2"/>
          </p:cNvCxnSpPr>
          <p:nvPr/>
        </p:nvCxnSpPr>
        <p:spPr bwMode="auto">
          <a:xfrm>
            <a:off x="1268016" y="4068688"/>
            <a:ext cx="1008112" cy="944488"/>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直線接點 94"/>
          <p:cNvCxnSpPr>
            <a:stCxn id="85" idx="6"/>
            <a:endCxn id="82" idx="2"/>
          </p:cNvCxnSpPr>
          <p:nvPr/>
        </p:nvCxnSpPr>
        <p:spPr bwMode="auto">
          <a:xfrm flipV="1">
            <a:off x="1268016" y="2357264"/>
            <a:ext cx="986987" cy="171142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直線接點 95"/>
          <p:cNvCxnSpPr>
            <a:stCxn id="87" idx="6"/>
            <a:endCxn id="88" idx="2"/>
          </p:cNvCxnSpPr>
          <p:nvPr/>
        </p:nvCxnSpPr>
        <p:spPr bwMode="auto">
          <a:xfrm>
            <a:off x="1246891" y="4987894"/>
            <a:ext cx="1029237" cy="25282"/>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直線接點 96"/>
          <p:cNvCxnSpPr>
            <a:stCxn id="89" idx="6"/>
            <a:endCxn id="88" idx="3"/>
          </p:cNvCxnSpPr>
          <p:nvPr/>
        </p:nvCxnSpPr>
        <p:spPr bwMode="auto">
          <a:xfrm flipV="1">
            <a:off x="1280757" y="5115011"/>
            <a:ext cx="1037552" cy="753877"/>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 name="直線接點 97"/>
          <p:cNvCxnSpPr>
            <a:stCxn id="89" idx="6"/>
            <a:endCxn id="90" idx="2"/>
          </p:cNvCxnSpPr>
          <p:nvPr/>
        </p:nvCxnSpPr>
        <p:spPr bwMode="auto">
          <a:xfrm>
            <a:off x="1280757" y="5868888"/>
            <a:ext cx="1008112" cy="83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直線接點 98"/>
          <p:cNvCxnSpPr>
            <a:stCxn id="81" idx="6"/>
            <a:endCxn id="82" idx="2"/>
          </p:cNvCxnSpPr>
          <p:nvPr/>
        </p:nvCxnSpPr>
        <p:spPr bwMode="auto">
          <a:xfrm>
            <a:off x="1246891" y="2348880"/>
            <a:ext cx="1008112" cy="8384"/>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直線接點 99"/>
          <p:cNvCxnSpPr>
            <a:stCxn id="83" idx="6"/>
            <a:endCxn id="82" idx="2"/>
          </p:cNvCxnSpPr>
          <p:nvPr/>
        </p:nvCxnSpPr>
        <p:spPr bwMode="auto">
          <a:xfrm flipV="1">
            <a:off x="1268016" y="2357264"/>
            <a:ext cx="986987" cy="84732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 name="手繪多邊形 101"/>
          <p:cNvSpPr/>
          <p:nvPr/>
        </p:nvSpPr>
        <p:spPr>
          <a:xfrm>
            <a:off x="1224443" y="2436176"/>
            <a:ext cx="1092200" cy="2678836"/>
          </a:xfrm>
          <a:custGeom>
            <a:avLst/>
            <a:gdLst>
              <a:gd name="connsiteX0" fmla="*/ 0 w 1092200"/>
              <a:gd name="connsiteY0" fmla="*/ 2826253 h 2897332"/>
              <a:gd name="connsiteX1" fmla="*/ 999066 w 1092200"/>
              <a:gd name="connsiteY1" fmla="*/ 2809319 h 2897332"/>
              <a:gd name="connsiteX2" fmla="*/ 42333 w 1092200"/>
              <a:gd name="connsiteY2" fmla="*/ 1954186 h 2897332"/>
              <a:gd name="connsiteX3" fmla="*/ 1092200 w 1092200"/>
              <a:gd name="connsiteY3" fmla="*/ 176186 h 2897332"/>
              <a:gd name="connsiteX4" fmla="*/ 42333 w 1092200"/>
              <a:gd name="connsiteY4" fmla="*/ 150786 h 2897332"/>
              <a:gd name="connsiteX5" fmla="*/ 973666 w 1092200"/>
              <a:gd name="connsiteY5" fmla="*/ 938186 h 2897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200" h="2897332">
                <a:moveTo>
                  <a:pt x="0" y="2826253"/>
                </a:moveTo>
                <a:cubicBezTo>
                  <a:pt x="496005" y="2890458"/>
                  <a:pt x="992011" y="2954664"/>
                  <a:pt x="999066" y="2809319"/>
                </a:cubicBezTo>
                <a:cubicBezTo>
                  <a:pt x="1006122" y="2663974"/>
                  <a:pt x="26811" y="2393041"/>
                  <a:pt x="42333" y="1954186"/>
                </a:cubicBezTo>
                <a:cubicBezTo>
                  <a:pt x="57855" y="1515331"/>
                  <a:pt x="1092200" y="476753"/>
                  <a:pt x="1092200" y="176186"/>
                </a:cubicBezTo>
                <a:cubicBezTo>
                  <a:pt x="1092200" y="-124381"/>
                  <a:pt x="62089" y="23786"/>
                  <a:pt x="42333" y="150786"/>
                </a:cubicBezTo>
                <a:cubicBezTo>
                  <a:pt x="22577" y="277786"/>
                  <a:pt x="498121" y="607986"/>
                  <a:pt x="973666" y="938186"/>
                </a:cubicBezTo>
              </a:path>
            </a:pathLst>
          </a:custGeom>
          <a:ln w="28575">
            <a:solidFill>
              <a:srgbClr val="00B050"/>
            </a:solidFill>
            <a:prstDash val="sysDash"/>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101" name="橢圓 100"/>
          <p:cNvSpPr/>
          <p:nvPr/>
        </p:nvSpPr>
        <p:spPr bwMode="auto">
          <a:xfrm>
            <a:off x="3802360" y="2230146"/>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3" name="橢圓 102"/>
          <p:cNvSpPr/>
          <p:nvPr/>
        </p:nvSpPr>
        <p:spPr bwMode="auto">
          <a:xfrm>
            <a:off x="5098504" y="2238530"/>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04" name="橢圓 103"/>
          <p:cNvSpPr/>
          <p:nvPr/>
        </p:nvSpPr>
        <p:spPr bwMode="auto">
          <a:xfrm>
            <a:off x="3823485" y="3085858"/>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5" name="橢圓 104"/>
          <p:cNvSpPr/>
          <p:nvPr/>
        </p:nvSpPr>
        <p:spPr bwMode="auto">
          <a:xfrm>
            <a:off x="5119629" y="3094242"/>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06" name="橢圓 105"/>
          <p:cNvSpPr/>
          <p:nvPr/>
        </p:nvSpPr>
        <p:spPr bwMode="auto">
          <a:xfrm>
            <a:off x="3823485" y="3949954"/>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7" name="橢圓 106"/>
          <p:cNvSpPr/>
          <p:nvPr/>
        </p:nvSpPr>
        <p:spPr bwMode="auto">
          <a:xfrm>
            <a:off x="5119629" y="3958338"/>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08" name="橢圓 107"/>
          <p:cNvSpPr/>
          <p:nvPr/>
        </p:nvSpPr>
        <p:spPr bwMode="auto">
          <a:xfrm>
            <a:off x="3823485" y="4886058"/>
            <a:ext cx="266907" cy="254235"/>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9" name="橢圓 108"/>
          <p:cNvSpPr/>
          <p:nvPr/>
        </p:nvSpPr>
        <p:spPr bwMode="auto">
          <a:xfrm>
            <a:off x="5119629" y="4894442"/>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110" name="直線接點 109"/>
          <p:cNvCxnSpPr>
            <a:stCxn id="101" idx="6"/>
            <a:endCxn id="105" idx="2"/>
          </p:cNvCxnSpPr>
          <p:nvPr/>
        </p:nvCxnSpPr>
        <p:spPr bwMode="auto">
          <a:xfrm>
            <a:off x="4090392" y="2374162"/>
            <a:ext cx="1029237" cy="864096"/>
          </a:xfrm>
          <a:prstGeom prst="line">
            <a:avLst/>
          </a:prstGeom>
          <a:solidFill>
            <a:schemeClr val="accent1"/>
          </a:solidFill>
          <a:ln w="38100" cap="flat" cmpd="sng" algn="ctr">
            <a:solidFill>
              <a:srgbClr val="0033CC"/>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直線接點 110"/>
          <p:cNvCxnSpPr>
            <a:stCxn id="104" idx="6"/>
            <a:endCxn id="107" idx="2"/>
          </p:cNvCxnSpPr>
          <p:nvPr/>
        </p:nvCxnSpPr>
        <p:spPr bwMode="auto">
          <a:xfrm>
            <a:off x="4111517" y="3229874"/>
            <a:ext cx="1008112" cy="872480"/>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直線接點 111"/>
          <p:cNvCxnSpPr>
            <a:stCxn id="104" idx="6"/>
            <a:endCxn id="109" idx="2"/>
          </p:cNvCxnSpPr>
          <p:nvPr/>
        </p:nvCxnSpPr>
        <p:spPr bwMode="auto">
          <a:xfrm>
            <a:off x="4111517" y="3229874"/>
            <a:ext cx="1008112" cy="18085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直線接點 112"/>
          <p:cNvCxnSpPr>
            <a:stCxn id="106" idx="6"/>
            <a:endCxn id="109" idx="2"/>
          </p:cNvCxnSpPr>
          <p:nvPr/>
        </p:nvCxnSpPr>
        <p:spPr bwMode="auto">
          <a:xfrm>
            <a:off x="4111517" y="4093970"/>
            <a:ext cx="1008112" cy="944488"/>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 name="直線接點 113"/>
          <p:cNvCxnSpPr>
            <a:stCxn id="106" idx="6"/>
            <a:endCxn id="103" idx="2"/>
          </p:cNvCxnSpPr>
          <p:nvPr/>
        </p:nvCxnSpPr>
        <p:spPr bwMode="auto">
          <a:xfrm flipV="1">
            <a:off x="4111517" y="2382546"/>
            <a:ext cx="986987" cy="1711424"/>
          </a:xfrm>
          <a:prstGeom prst="line">
            <a:avLst/>
          </a:prstGeom>
          <a:solidFill>
            <a:schemeClr val="accent1"/>
          </a:solidFill>
          <a:ln w="38100" cap="flat" cmpd="sng" algn="ctr">
            <a:solidFill>
              <a:srgbClr val="0033CC"/>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直線接點 114"/>
          <p:cNvCxnSpPr>
            <a:stCxn id="108" idx="6"/>
            <a:endCxn id="109" idx="2"/>
          </p:cNvCxnSpPr>
          <p:nvPr/>
        </p:nvCxnSpPr>
        <p:spPr bwMode="auto">
          <a:xfrm>
            <a:off x="4090392" y="5013176"/>
            <a:ext cx="1029237" cy="25282"/>
          </a:xfrm>
          <a:prstGeom prst="line">
            <a:avLst/>
          </a:prstGeom>
          <a:solidFill>
            <a:schemeClr val="accent1"/>
          </a:solidFill>
          <a:ln w="38100" cap="flat" cmpd="sng" algn="ctr">
            <a:solidFill>
              <a:srgbClr val="0033CC"/>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直線接點 115"/>
          <p:cNvCxnSpPr>
            <a:stCxn id="101" idx="6"/>
            <a:endCxn id="103" idx="2"/>
          </p:cNvCxnSpPr>
          <p:nvPr/>
        </p:nvCxnSpPr>
        <p:spPr bwMode="auto">
          <a:xfrm>
            <a:off x="4090392" y="2374162"/>
            <a:ext cx="1008112" cy="8384"/>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直線接點 116"/>
          <p:cNvCxnSpPr>
            <a:stCxn id="104" idx="6"/>
            <a:endCxn id="103" idx="2"/>
          </p:cNvCxnSpPr>
          <p:nvPr/>
        </p:nvCxnSpPr>
        <p:spPr bwMode="auto">
          <a:xfrm flipV="1">
            <a:off x="4111517" y="2382546"/>
            <a:ext cx="986987" cy="84732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9" name="橢圓 118"/>
          <p:cNvSpPr/>
          <p:nvPr/>
        </p:nvSpPr>
        <p:spPr bwMode="auto">
          <a:xfrm>
            <a:off x="3321680" y="1215436"/>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20" name="橢圓 119"/>
          <p:cNvSpPr/>
          <p:nvPr/>
        </p:nvSpPr>
        <p:spPr bwMode="auto">
          <a:xfrm>
            <a:off x="2760115" y="1230035"/>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22" name="橢圓 121"/>
          <p:cNvSpPr/>
          <p:nvPr/>
        </p:nvSpPr>
        <p:spPr bwMode="auto">
          <a:xfrm>
            <a:off x="3933406" y="1211672"/>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23" name="橢圓 122"/>
          <p:cNvSpPr/>
          <p:nvPr/>
        </p:nvSpPr>
        <p:spPr bwMode="auto">
          <a:xfrm>
            <a:off x="2156494" y="1236742"/>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25" name="橢圓 124"/>
          <p:cNvSpPr/>
          <p:nvPr/>
        </p:nvSpPr>
        <p:spPr bwMode="auto">
          <a:xfrm>
            <a:off x="1020443" y="1253640"/>
            <a:ext cx="266907" cy="254235"/>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26" name="橢圓 125"/>
          <p:cNvSpPr/>
          <p:nvPr/>
        </p:nvSpPr>
        <p:spPr bwMode="auto">
          <a:xfrm>
            <a:off x="1520635" y="1236741"/>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127" name="直線接點 126"/>
          <p:cNvCxnSpPr>
            <a:stCxn id="119" idx="6"/>
            <a:endCxn id="122" idx="2"/>
          </p:cNvCxnSpPr>
          <p:nvPr/>
        </p:nvCxnSpPr>
        <p:spPr bwMode="auto">
          <a:xfrm flipV="1">
            <a:off x="3609712" y="1355688"/>
            <a:ext cx="323694" cy="3764"/>
          </a:xfrm>
          <a:prstGeom prst="line">
            <a:avLst/>
          </a:prstGeom>
          <a:solidFill>
            <a:schemeClr val="accent1"/>
          </a:solidFill>
          <a:ln w="38100" cap="flat" cmpd="sng" algn="ctr">
            <a:solidFill>
              <a:srgbClr val="0033CC"/>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直線接點 129"/>
          <p:cNvCxnSpPr>
            <a:stCxn id="123" idx="2"/>
            <a:endCxn id="126" idx="6"/>
          </p:cNvCxnSpPr>
          <p:nvPr/>
        </p:nvCxnSpPr>
        <p:spPr bwMode="auto">
          <a:xfrm flipH="1" flipV="1">
            <a:off x="1808667" y="1380757"/>
            <a:ext cx="347827" cy="1"/>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直線接點 130"/>
          <p:cNvCxnSpPr>
            <a:stCxn id="123" idx="6"/>
            <a:endCxn id="120" idx="2"/>
          </p:cNvCxnSpPr>
          <p:nvPr/>
        </p:nvCxnSpPr>
        <p:spPr bwMode="auto">
          <a:xfrm flipV="1">
            <a:off x="2444526" y="1374051"/>
            <a:ext cx="315589" cy="6707"/>
          </a:xfrm>
          <a:prstGeom prst="line">
            <a:avLst/>
          </a:prstGeom>
          <a:solidFill>
            <a:schemeClr val="accent1"/>
          </a:solidFill>
          <a:ln w="38100" cap="flat" cmpd="sng" algn="ctr">
            <a:solidFill>
              <a:srgbClr val="0033CC"/>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直線接點 131"/>
          <p:cNvCxnSpPr>
            <a:stCxn id="125" idx="6"/>
            <a:endCxn id="126" idx="2"/>
          </p:cNvCxnSpPr>
          <p:nvPr/>
        </p:nvCxnSpPr>
        <p:spPr bwMode="auto">
          <a:xfrm flipV="1">
            <a:off x="1287350" y="1380757"/>
            <a:ext cx="233285" cy="1"/>
          </a:xfrm>
          <a:prstGeom prst="line">
            <a:avLst/>
          </a:prstGeom>
          <a:solidFill>
            <a:schemeClr val="accent1"/>
          </a:solidFill>
          <a:ln w="38100" cap="flat" cmpd="sng" algn="ctr">
            <a:solidFill>
              <a:srgbClr val="0033CC"/>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 name="直線接點 132"/>
          <p:cNvCxnSpPr>
            <a:stCxn id="119" idx="2"/>
            <a:endCxn id="120" idx="6"/>
          </p:cNvCxnSpPr>
          <p:nvPr/>
        </p:nvCxnSpPr>
        <p:spPr bwMode="auto">
          <a:xfrm flipH="1">
            <a:off x="3048147" y="1359452"/>
            <a:ext cx="273533" cy="14599"/>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7" name="橢圓 166"/>
          <p:cNvSpPr/>
          <p:nvPr/>
        </p:nvSpPr>
        <p:spPr bwMode="auto">
          <a:xfrm>
            <a:off x="7104457" y="1215436"/>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68" name="橢圓 167"/>
          <p:cNvSpPr/>
          <p:nvPr/>
        </p:nvSpPr>
        <p:spPr bwMode="auto">
          <a:xfrm>
            <a:off x="6542892" y="1230035"/>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69" name="橢圓 168"/>
          <p:cNvSpPr/>
          <p:nvPr/>
        </p:nvSpPr>
        <p:spPr bwMode="auto">
          <a:xfrm>
            <a:off x="7716183" y="1211672"/>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70" name="橢圓 169"/>
          <p:cNvSpPr/>
          <p:nvPr/>
        </p:nvSpPr>
        <p:spPr bwMode="auto">
          <a:xfrm>
            <a:off x="5939271" y="1236742"/>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71" name="橢圓 170"/>
          <p:cNvSpPr/>
          <p:nvPr/>
        </p:nvSpPr>
        <p:spPr bwMode="auto">
          <a:xfrm>
            <a:off x="4803220" y="1253640"/>
            <a:ext cx="266907" cy="254235"/>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72" name="橢圓 171"/>
          <p:cNvSpPr/>
          <p:nvPr/>
        </p:nvSpPr>
        <p:spPr bwMode="auto">
          <a:xfrm>
            <a:off x="5303412" y="1236741"/>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173" name="直線接點 172"/>
          <p:cNvCxnSpPr>
            <a:stCxn id="167" idx="6"/>
            <a:endCxn id="169" idx="2"/>
          </p:cNvCxnSpPr>
          <p:nvPr/>
        </p:nvCxnSpPr>
        <p:spPr bwMode="auto">
          <a:xfrm flipV="1">
            <a:off x="7392489" y="1355688"/>
            <a:ext cx="323694" cy="3764"/>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 name="直線接點 173"/>
          <p:cNvCxnSpPr>
            <a:stCxn id="170" idx="2"/>
            <a:endCxn id="172" idx="6"/>
          </p:cNvCxnSpPr>
          <p:nvPr/>
        </p:nvCxnSpPr>
        <p:spPr bwMode="auto">
          <a:xfrm flipH="1" flipV="1">
            <a:off x="5591444" y="1380757"/>
            <a:ext cx="347827" cy="1"/>
          </a:xfrm>
          <a:prstGeom prst="line">
            <a:avLst/>
          </a:prstGeom>
          <a:solidFill>
            <a:schemeClr val="accent1"/>
          </a:solidFill>
          <a:ln w="38100" cap="flat" cmpd="sng" algn="ctr">
            <a:solidFill>
              <a:srgbClr val="0033CC"/>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直線接點 174"/>
          <p:cNvCxnSpPr>
            <a:stCxn id="170" idx="6"/>
            <a:endCxn id="168" idx="2"/>
          </p:cNvCxnSpPr>
          <p:nvPr/>
        </p:nvCxnSpPr>
        <p:spPr bwMode="auto">
          <a:xfrm flipV="1">
            <a:off x="6227303" y="1374051"/>
            <a:ext cx="315589" cy="6707"/>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直線接點 175"/>
          <p:cNvCxnSpPr>
            <a:stCxn id="171" idx="6"/>
            <a:endCxn id="172" idx="2"/>
          </p:cNvCxnSpPr>
          <p:nvPr/>
        </p:nvCxnSpPr>
        <p:spPr bwMode="auto">
          <a:xfrm flipV="1">
            <a:off x="5070127" y="1380757"/>
            <a:ext cx="233285" cy="1"/>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直線接點 176"/>
          <p:cNvCxnSpPr>
            <a:stCxn id="167" idx="2"/>
            <a:endCxn id="168" idx="6"/>
          </p:cNvCxnSpPr>
          <p:nvPr/>
        </p:nvCxnSpPr>
        <p:spPr bwMode="auto">
          <a:xfrm flipH="1">
            <a:off x="6830924" y="1359452"/>
            <a:ext cx="273533" cy="14599"/>
          </a:xfrm>
          <a:prstGeom prst="line">
            <a:avLst/>
          </a:prstGeom>
          <a:solidFill>
            <a:schemeClr val="accent1"/>
          </a:solidFill>
          <a:ln w="38100" cap="flat" cmpd="sng" algn="ctr">
            <a:solidFill>
              <a:srgbClr val="0033CC"/>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8" name="橢圓 177"/>
          <p:cNvSpPr/>
          <p:nvPr/>
        </p:nvSpPr>
        <p:spPr bwMode="auto">
          <a:xfrm>
            <a:off x="6353427" y="2195157"/>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79" name="橢圓 178"/>
          <p:cNvSpPr/>
          <p:nvPr/>
        </p:nvSpPr>
        <p:spPr bwMode="auto">
          <a:xfrm>
            <a:off x="7649571" y="2203541"/>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80" name="橢圓 179"/>
          <p:cNvSpPr/>
          <p:nvPr/>
        </p:nvSpPr>
        <p:spPr bwMode="auto">
          <a:xfrm>
            <a:off x="6374552" y="3050869"/>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81" name="橢圓 180"/>
          <p:cNvSpPr/>
          <p:nvPr/>
        </p:nvSpPr>
        <p:spPr bwMode="auto">
          <a:xfrm>
            <a:off x="7670696" y="3059253"/>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82" name="橢圓 181"/>
          <p:cNvSpPr/>
          <p:nvPr/>
        </p:nvSpPr>
        <p:spPr bwMode="auto">
          <a:xfrm>
            <a:off x="6374552" y="3914965"/>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83" name="橢圓 182"/>
          <p:cNvSpPr/>
          <p:nvPr/>
        </p:nvSpPr>
        <p:spPr bwMode="auto">
          <a:xfrm>
            <a:off x="7670696" y="3923349"/>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84" name="橢圓 183"/>
          <p:cNvSpPr/>
          <p:nvPr/>
        </p:nvSpPr>
        <p:spPr bwMode="auto">
          <a:xfrm>
            <a:off x="6374552" y="4851069"/>
            <a:ext cx="266907" cy="254235"/>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85" name="橢圓 184"/>
          <p:cNvSpPr/>
          <p:nvPr/>
        </p:nvSpPr>
        <p:spPr bwMode="auto">
          <a:xfrm>
            <a:off x="7670696" y="4859453"/>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86" name="橢圓 185"/>
          <p:cNvSpPr/>
          <p:nvPr/>
        </p:nvSpPr>
        <p:spPr bwMode="auto">
          <a:xfrm>
            <a:off x="6387293" y="5715165"/>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87" name="橢圓 186"/>
          <p:cNvSpPr/>
          <p:nvPr/>
        </p:nvSpPr>
        <p:spPr bwMode="auto">
          <a:xfrm>
            <a:off x="7683437" y="5723549"/>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E</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188" name="直線接點 187"/>
          <p:cNvCxnSpPr>
            <a:stCxn id="178" idx="6"/>
            <a:endCxn id="181" idx="2"/>
          </p:cNvCxnSpPr>
          <p:nvPr/>
        </p:nvCxnSpPr>
        <p:spPr bwMode="auto">
          <a:xfrm>
            <a:off x="6641459" y="2339173"/>
            <a:ext cx="1029237" cy="864096"/>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9" name="直線接點 188"/>
          <p:cNvCxnSpPr>
            <a:stCxn id="180" idx="6"/>
            <a:endCxn id="183" idx="2"/>
          </p:cNvCxnSpPr>
          <p:nvPr/>
        </p:nvCxnSpPr>
        <p:spPr bwMode="auto">
          <a:xfrm>
            <a:off x="6662584" y="3194885"/>
            <a:ext cx="1008112" cy="872480"/>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直線接點 189"/>
          <p:cNvCxnSpPr>
            <a:stCxn id="180" idx="6"/>
            <a:endCxn id="185" idx="2"/>
          </p:cNvCxnSpPr>
          <p:nvPr/>
        </p:nvCxnSpPr>
        <p:spPr bwMode="auto">
          <a:xfrm>
            <a:off x="6662584" y="3194885"/>
            <a:ext cx="1008112" cy="18085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直線接點 190"/>
          <p:cNvCxnSpPr>
            <a:stCxn id="182" idx="6"/>
            <a:endCxn id="185" idx="2"/>
          </p:cNvCxnSpPr>
          <p:nvPr/>
        </p:nvCxnSpPr>
        <p:spPr bwMode="auto">
          <a:xfrm>
            <a:off x="6662584" y="4058981"/>
            <a:ext cx="1008112" cy="944488"/>
          </a:xfrm>
          <a:prstGeom prst="line">
            <a:avLst/>
          </a:prstGeom>
          <a:solidFill>
            <a:schemeClr val="accent1"/>
          </a:solidFill>
          <a:ln w="19050"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直線接點 191"/>
          <p:cNvCxnSpPr>
            <a:stCxn id="182" idx="6"/>
            <a:endCxn id="179" idx="2"/>
          </p:cNvCxnSpPr>
          <p:nvPr/>
        </p:nvCxnSpPr>
        <p:spPr bwMode="auto">
          <a:xfrm flipV="1">
            <a:off x="6662584" y="2347557"/>
            <a:ext cx="986987" cy="1711424"/>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直線接點 192"/>
          <p:cNvCxnSpPr>
            <a:stCxn id="184" idx="6"/>
            <a:endCxn id="185" idx="2"/>
          </p:cNvCxnSpPr>
          <p:nvPr/>
        </p:nvCxnSpPr>
        <p:spPr bwMode="auto">
          <a:xfrm>
            <a:off x="6641459" y="4978187"/>
            <a:ext cx="1029237" cy="25282"/>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直線接點 193"/>
          <p:cNvCxnSpPr>
            <a:stCxn id="186" idx="6"/>
            <a:endCxn id="185" idx="3"/>
          </p:cNvCxnSpPr>
          <p:nvPr/>
        </p:nvCxnSpPr>
        <p:spPr bwMode="auto">
          <a:xfrm flipV="1">
            <a:off x="6675325" y="5105304"/>
            <a:ext cx="1037552" cy="753877"/>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直線接點 194"/>
          <p:cNvCxnSpPr>
            <a:stCxn id="186" idx="6"/>
            <a:endCxn id="187" idx="2"/>
          </p:cNvCxnSpPr>
          <p:nvPr/>
        </p:nvCxnSpPr>
        <p:spPr bwMode="auto">
          <a:xfrm>
            <a:off x="6675325" y="5859181"/>
            <a:ext cx="1008112" cy="83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 name="直線接點 195"/>
          <p:cNvCxnSpPr>
            <a:stCxn id="178" idx="6"/>
            <a:endCxn id="179" idx="2"/>
          </p:cNvCxnSpPr>
          <p:nvPr/>
        </p:nvCxnSpPr>
        <p:spPr bwMode="auto">
          <a:xfrm>
            <a:off x="6641459" y="2339173"/>
            <a:ext cx="1008112" cy="8384"/>
          </a:xfrm>
          <a:prstGeom prst="line">
            <a:avLst/>
          </a:prstGeom>
          <a:solidFill>
            <a:schemeClr val="accent1"/>
          </a:solidFill>
          <a:ln w="19050"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直線接點 196"/>
          <p:cNvCxnSpPr>
            <a:stCxn id="180" idx="6"/>
            <a:endCxn id="179" idx="2"/>
          </p:cNvCxnSpPr>
          <p:nvPr/>
        </p:nvCxnSpPr>
        <p:spPr bwMode="auto">
          <a:xfrm flipV="1">
            <a:off x="6662584" y="2347557"/>
            <a:ext cx="986987" cy="84732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8645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3264" y="188640"/>
            <a:ext cx="7315200" cy="838200"/>
          </a:xfrm>
        </p:spPr>
        <p:txBody>
          <a:bodyPr/>
          <a:lstStyle/>
          <a:p>
            <a:r>
              <a:rPr lang="en-US" altLang="zh-TW" dirty="0" smtClean="0"/>
              <a:t>Perfect </a:t>
            </a:r>
            <a:r>
              <a:rPr lang="en-US" altLang="zh-TW" dirty="0"/>
              <a:t>Bipartite </a:t>
            </a:r>
            <a:r>
              <a:rPr lang="en-US" altLang="zh-TW" dirty="0" smtClean="0"/>
              <a:t>Matching</a:t>
            </a:r>
            <a:r>
              <a:rPr lang="en-US" altLang="zh-TW" dirty="0"/>
              <a:t> </a:t>
            </a:r>
            <a:endParaRPr lang="zh-TW" altLang="en-US" dirty="0"/>
          </a:p>
        </p:txBody>
      </p:sp>
      <p:sp>
        <p:nvSpPr>
          <p:cNvPr id="178" name="橢圓 177"/>
          <p:cNvSpPr/>
          <p:nvPr/>
        </p:nvSpPr>
        <p:spPr bwMode="auto">
          <a:xfrm>
            <a:off x="1259632" y="1742480"/>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79" name="橢圓 178"/>
          <p:cNvSpPr/>
          <p:nvPr/>
        </p:nvSpPr>
        <p:spPr bwMode="auto">
          <a:xfrm>
            <a:off x="2555776" y="1750864"/>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80" name="橢圓 179"/>
          <p:cNvSpPr/>
          <p:nvPr/>
        </p:nvSpPr>
        <p:spPr bwMode="auto">
          <a:xfrm>
            <a:off x="1280757" y="2598192"/>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81" name="橢圓 180"/>
          <p:cNvSpPr/>
          <p:nvPr/>
        </p:nvSpPr>
        <p:spPr bwMode="auto">
          <a:xfrm>
            <a:off x="2576901" y="2606576"/>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82" name="橢圓 181"/>
          <p:cNvSpPr/>
          <p:nvPr/>
        </p:nvSpPr>
        <p:spPr bwMode="auto">
          <a:xfrm>
            <a:off x="1280757" y="3462288"/>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83" name="橢圓 182"/>
          <p:cNvSpPr/>
          <p:nvPr/>
        </p:nvSpPr>
        <p:spPr bwMode="auto">
          <a:xfrm>
            <a:off x="2576901" y="3470672"/>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84" name="橢圓 183"/>
          <p:cNvSpPr/>
          <p:nvPr/>
        </p:nvSpPr>
        <p:spPr bwMode="auto">
          <a:xfrm>
            <a:off x="1280757" y="4398392"/>
            <a:ext cx="266907" cy="254235"/>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85" name="橢圓 184"/>
          <p:cNvSpPr/>
          <p:nvPr/>
        </p:nvSpPr>
        <p:spPr bwMode="auto">
          <a:xfrm>
            <a:off x="2576901" y="4406776"/>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86" name="橢圓 185"/>
          <p:cNvSpPr/>
          <p:nvPr/>
        </p:nvSpPr>
        <p:spPr bwMode="auto">
          <a:xfrm>
            <a:off x="1293498" y="5262488"/>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87" name="橢圓 186"/>
          <p:cNvSpPr/>
          <p:nvPr/>
        </p:nvSpPr>
        <p:spPr bwMode="auto">
          <a:xfrm>
            <a:off x="2589642" y="5270872"/>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E</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188" name="直線接點 187"/>
          <p:cNvCxnSpPr>
            <a:stCxn id="178" idx="6"/>
            <a:endCxn id="181" idx="2"/>
          </p:cNvCxnSpPr>
          <p:nvPr/>
        </p:nvCxnSpPr>
        <p:spPr bwMode="auto">
          <a:xfrm>
            <a:off x="1547664" y="1886496"/>
            <a:ext cx="1029237" cy="864096"/>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9" name="直線接點 188"/>
          <p:cNvCxnSpPr>
            <a:stCxn id="180" idx="6"/>
            <a:endCxn id="183" idx="2"/>
          </p:cNvCxnSpPr>
          <p:nvPr/>
        </p:nvCxnSpPr>
        <p:spPr bwMode="auto">
          <a:xfrm>
            <a:off x="1568789" y="2742208"/>
            <a:ext cx="1008112" cy="872480"/>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直線接點 189"/>
          <p:cNvCxnSpPr>
            <a:stCxn id="180" idx="6"/>
            <a:endCxn id="185" idx="2"/>
          </p:cNvCxnSpPr>
          <p:nvPr/>
        </p:nvCxnSpPr>
        <p:spPr bwMode="auto">
          <a:xfrm>
            <a:off x="1568789" y="2742208"/>
            <a:ext cx="1008112" cy="18085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直線接點 190"/>
          <p:cNvCxnSpPr>
            <a:stCxn id="182" idx="6"/>
            <a:endCxn id="185" idx="2"/>
          </p:cNvCxnSpPr>
          <p:nvPr/>
        </p:nvCxnSpPr>
        <p:spPr bwMode="auto">
          <a:xfrm>
            <a:off x="1568789" y="3606304"/>
            <a:ext cx="1008112" cy="944488"/>
          </a:xfrm>
          <a:prstGeom prst="line">
            <a:avLst/>
          </a:prstGeom>
          <a:solidFill>
            <a:schemeClr val="accent1"/>
          </a:solidFill>
          <a:ln w="19050"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直線接點 191"/>
          <p:cNvCxnSpPr>
            <a:stCxn id="182" idx="6"/>
            <a:endCxn id="179" idx="2"/>
          </p:cNvCxnSpPr>
          <p:nvPr/>
        </p:nvCxnSpPr>
        <p:spPr bwMode="auto">
          <a:xfrm flipV="1">
            <a:off x="1568789" y="1894880"/>
            <a:ext cx="986987" cy="1711424"/>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直線接點 192"/>
          <p:cNvCxnSpPr>
            <a:stCxn id="184" idx="6"/>
            <a:endCxn id="185" idx="2"/>
          </p:cNvCxnSpPr>
          <p:nvPr/>
        </p:nvCxnSpPr>
        <p:spPr bwMode="auto">
          <a:xfrm>
            <a:off x="1547664" y="4525510"/>
            <a:ext cx="1029237" cy="25282"/>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直線接點 193"/>
          <p:cNvCxnSpPr>
            <a:stCxn id="186" idx="6"/>
            <a:endCxn id="185" idx="2"/>
          </p:cNvCxnSpPr>
          <p:nvPr/>
        </p:nvCxnSpPr>
        <p:spPr bwMode="auto">
          <a:xfrm flipV="1">
            <a:off x="1581530" y="4550792"/>
            <a:ext cx="995371" cy="855712"/>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直線接點 194"/>
          <p:cNvCxnSpPr>
            <a:stCxn id="186" idx="6"/>
            <a:endCxn id="187" idx="2"/>
          </p:cNvCxnSpPr>
          <p:nvPr/>
        </p:nvCxnSpPr>
        <p:spPr bwMode="auto">
          <a:xfrm>
            <a:off x="1581530" y="5406504"/>
            <a:ext cx="1008112" cy="8384"/>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 name="直線接點 195"/>
          <p:cNvCxnSpPr>
            <a:stCxn id="178" idx="6"/>
            <a:endCxn id="179" idx="2"/>
          </p:cNvCxnSpPr>
          <p:nvPr/>
        </p:nvCxnSpPr>
        <p:spPr bwMode="auto">
          <a:xfrm>
            <a:off x="1547664" y="1886496"/>
            <a:ext cx="1008112" cy="8384"/>
          </a:xfrm>
          <a:prstGeom prst="line">
            <a:avLst/>
          </a:prstGeom>
          <a:solidFill>
            <a:schemeClr val="accent1"/>
          </a:solidFill>
          <a:ln w="19050"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直線接點 196"/>
          <p:cNvCxnSpPr>
            <a:stCxn id="180" idx="6"/>
            <a:endCxn id="179" idx="2"/>
          </p:cNvCxnSpPr>
          <p:nvPr/>
        </p:nvCxnSpPr>
        <p:spPr bwMode="auto">
          <a:xfrm flipV="1">
            <a:off x="1568789" y="1894880"/>
            <a:ext cx="986987" cy="84732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文字方塊 3"/>
          <p:cNvSpPr txBox="1"/>
          <p:nvPr/>
        </p:nvSpPr>
        <p:spPr>
          <a:xfrm>
            <a:off x="971600" y="1124744"/>
            <a:ext cx="2464136" cy="461665"/>
          </a:xfrm>
          <a:prstGeom prst="rect">
            <a:avLst/>
          </a:prstGeom>
          <a:noFill/>
        </p:spPr>
        <p:txBody>
          <a:bodyPr wrap="none" rtlCol="0">
            <a:spAutoFit/>
          </a:bodyPr>
          <a:lstStyle/>
          <a:p>
            <a:r>
              <a:rPr lang="en-US" altLang="zh-TW" b="1" dirty="0" smtClean="0">
                <a:solidFill>
                  <a:srgbClr val="FF0000"/>
                </a:solidFill>
              </a:rPr>
              <a:t>Perfect Matching</a:t>
            </a:r>
            <a:endParaRPr lang="zh-TW" altLang="en-US" b="1" dirty="0">
              <a:solidFill>
                <a:srgbClr val="FF0000"/>
              </a:solidFill>
            </a:endParaRPr>
          </a:p>
        </p:txBody>
      </p:sp>
      <p:sp>
        <p:nvSpPr>
          <p:cNvPr id="118" name="橢圓 117"/>
          <p:cNvSpPr/>
          <p:nvPr/>
        </p:nvSpPr>
        <p:spPr bwMode="auto">
          <a:xfrm>
            <a:off x="6012160" y="1878112"/>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21" name="橢圓 120"/>
          <p:cNvSpPr/>
          <p:nvPr/>
        </p:nvSpPr>
        <p:spPr bwMode="auto">
          <a:xfrm>
            <a:off x="7308304" y="1886496"/>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24" name="橢圓 123"/>
          <p:cNvSpPr/>
          <p:nvPr/>
        </p:nvSpPr>
        <p:spPr bwMode="auto">
          <a:xfrm>
            <a:off x="6033285" y="2733824"/>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28" name="橢圓 127"/>
          <p:cNvSpPr/>
          <p:nvPr/>
        </p:nvSpPr>
        <p:spPr bwMode="auto">
          <a:xfrm>
            <a:off x="7329429" y="2742208"/>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29" name="橢圓 128"/>
          <p:cNvSpPr/>
          <p:nvPr/>
        </p:nvSpPr>
        <p:spPr bwMode="auto">
          <a:xfrm>
            <a:off x="6033285" y="3597920"/>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34" name="橢圓 133"/>
          <p:cNvSpPr/>
          <p:nvPr/>
        </p:nvSpPr>
        <p:spPr bwMode="auto">
          <a:xfrm>
            <a:off x="7329429" y="3606304"/>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35" name="橢圓 134"/>
          <p:cNvSpPr/>
          <p:nvPr/>
        </p:nvSpPr>
        <p:spPr bwMode="auto">
          <a:xfrm>
            <a:off x="6033285" y="4534024"/>
            <a:ext cx="266907" cy="254235"/>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36" name="橢圓 135"/>
          <p:cNvSpPr/>
          <p:nvPr/>
        </p:nvSpPr>
        <p:spPr bwMode="auto">
          <a:xfrm>
            <a:off x="7329429" y="4542408"/>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137" name="橢圓 136"/>
          <p:cNvSpPr/>
          <p:nvPr/>
        </p:nvSpPr>
        <p:spPr bwMode="auto">
          <a:xfrm>
            <a:off x="6046026" y="5398120"/>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38" name="橢圓 137"/>
          <p:cNvSpPr/>
          <p:nvPr/>
        </p:nvSpPr>
        <p:spPr bwMode="auto">
          <a:xfrm>
            <a:off x="7342170" y="5406504"/>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E</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139" name="直線接點 138"/>
          <p:cNvCxnSpPr>
            <a:stCxn id="118" idx="6"/>
            <a:endCxn id="128" idx="2"/>
          </p:cNvCxnSpPr>
          <p:nvPr/>
        </p:nvCxnSpPr>
        <p:spPr bwMode="auto">
          <a:xfrm>
            <a:off x="6300192" y="2022128"/>
            <a:ext cx="1029237" cy="864096"/>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直線接點 139"/>
          <p:cNvCxnSpPr>
            <a:stCxn id="124" idx="6"/>
            <a:endCxn id="134" idx="2"/>
          </p:cNvCxnSpPr>
          <p:nvPr/>
        </p:nvCxnSpPr>
        <p:spPr bwMode="auto">
          <a:xfrm>
            <a:off x="6321317" y="2877840"/>
            <a:ext cx="1008112" cy="872480"/>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直線接點 140"/>
          <p:cNvCxnSpPr>
            <a:stCxn id="124" idx="6"/>
            <a:endCxn id="136" idx="2"/>
          </p:cNvCxnSpPr>
          <p:nvPr/>
        </p:nvCxnSpPr>
        <p:spPr bwMode="auto">
          <a:xfrm>
            <a:off x="6321317" y="2877840"/>
            <a:ext cx="1008112" cy="180858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 name="直線接點 141"/>
          <p:cNvCxnSpPr>
            <a:stCxn id="129" idx="6"/>
            <a:endCxn id="136" idx="2"/>
          </p:cNvCxnSpPr>
          <p:nvPr/>
        </p:nvCxnSpPr>
        <p:spPr bwMode="auto">
          <a:xfrm>
            <a:off x="6321317" y="3741936"/>
            <a:ext cx="1008112" cy="944488"/>
          </a:xfrm>
          <a:prstGeom prst="line">
            <a:avLst/>
          </a:prstGeom>
          <a:solidFill>
            <a:schemeClr val="accent1"/>
          </a:solidFill>
          <a:ln w="19050"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直線接點 142"/>
          <p:cNvCxnSpPr>
            <a:stCxn id="129" idx="6"/>
            <a:endCxn id="121" idx="2"/>
          </p:cNvCxnSpPr>
          <p:nvPr/>
        </p:nvCxnSpPr>
        <p:spPr bwMode="auto">
          <a:xfrm flipV="1">
            <a:off x="6321317" y="2030512"/>
            <a:ext cx="986987" cy="1711424"/>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直線接點 143"/>
          <p:cNvCxnSpPr>
            <a:stCxn id="135" idx="6"/>
            <a:endCxn id="136" idx="2"/>
          </p:cNvCxnSpPr>
          <p:nvPr/>
        </p:nvCxnSpPr>
        <p:spPr bwMode="auto">
          <a:xfrm>
            <a:off x="6300192" y="4661142"/>
            <a:ext cx="1029237" cy="25282"/>
          </a:xfrm>
          <a:prstGeom prst="line">
            <a:avLst/>
          </a:prstGeom>
          <a:solidFill>
            <a:schemeClr val="accent1"/>
          </a:solidFill>
          <a:ln w="1905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直線接點 144"/>
          <p:cNvCxnSpPr>
            <a:stCxn id="137" idx="6"/>
            <a:endCxn id="136" idx="2"/>
          </p:cNvCxnSpPr>
          <p:nvPr/>
        </p:nvCxnSpPr>
        <p:spPr bwMode="auto">
          <a:xfrm flipV="1">
            <a:off x="6334058" y="4686424"/>
            <a:ext cx="995371" cy="855712"/>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直線接點 146"/>
          <p:cNvCxnSpPr>
            <a:stCxn id="118" idx="6"/>
            <a:endCxn id="121" idx="2"/>
          </p:cNvCxnSpPr>
          <p:nvPr/>
        </p:nvCxnSpPr>
        <p:spPr bwMode="auto">
          <a:xfrm>
            <a:off x="6300192" y="2022128"/>
            <a:ext cx="1008112" cy="8384"/>
          </a:xfrm>
          <a:prstGeom prst="line">
            <a:avLst/>
          </a:prstGeom>
          <a:solidFill>
            <a:schemeClr val="accent1"/>
          </a:solidFill>
          <a:ln w="19050" cap="flat" cmpd="sng" algn="ctr">
            <a:solidFill>
              <a:schemeClr val="tx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直線接點 147"/>
          <p:cNvCxnSpPr>
            <a:stCxn id="124" idx="6"/>
            <a:endCxn id="121" idx="2"/>
          </p:cNvCxnSpPr>
          <p:nvPr/>
        </p:nvCxnSpPr>
        <p:spPr bwMode="auto">
          <a:xfrm flipV="1">
            <a:off x="6321317" y="2030512"/>
            <a:ext cx="986987" cy="84732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 name="文字方塊 148"/>
          <p:cNvSpPr txBox="1"/>
          <p:nvPr/>
        </p:nvSpPr>
        <p:spPr>
          <a:xfrm>
            <a:off x="5436096" y="1124743"/>
            <a:ext cx="3020379" cy="461665"/>
          </a:xfrm>
          <a:prstGeom prst="rect">
            <a:avLst/>
          </a:prstGeom>
          <a:noFill/>
        </p:spPr>
        <p:txBody>
          <a:bodyPr wrap="none" rtlCol="0">
            <a:spAutoFit/>
          </a:bodyPr>
          <a:lstStyle/>
          <a:p>
            <a:r>
              <a:rPr lang="en-US" altLang="zh-TW" b="1" dirty="0" smtClean="0">
                <a:solidFill>
                  <a:srgbClr val="FF0000"/>
                </a:solidFill>
              </a:rPr>
              <a:t>Not Perfect Matching</a:t>
            </a:r>
            <a:endParaRPr lang="zh-TW" altLang="en-US" b="1" dirty="0">
              <a:solidFill>
                <a:srgbClr val="FF0000"/>
              </a:solidFill>
            </a:endParaRPr>
          </a:p>
        </p:txBody>
      </p:sp>
      <p:sp>
        <p:nvSpPr>
          <p:cNvPr id="150" name="文字方塊 149"/>
          <p:cNvSpPr txBox="1"/>
          <p:nvPr/>
        </p:nvSpPr>
        <p:spPr>
          <a:xfrm>
            <a:off x="4154147" y="5832760"/>
            <a:ext cx="4898136" cy="830997"/>
          </a:xfrm>
          <a:prstGeom prst="rect">
            <a:avLst/>
          </a:prstGeom>
          <a:noFill/>
        </p:spPr>
        <p:txBody>
          <a:bodyPr wrap="none" rtlCol="0">
            <a:spAutoFit/>
          </a:bodyPr>
          <a:lstStyle/>
          <a:p>
            <a:r>
              <a:rPr lang="en-US" altLang="zh-TW" b="1" dirty="0" smtClean="0">
                <a:solidFill>
                  <a:srgbClr val="0033CC"/>
                </a:solidFill>
              </a:rPr>
              <a:t>From Node 5, </a:t>
            </a:r>
          </a:p>
          <a:p>
            <a:r>
              <a:rPr lang="en-US" altLang="zh-TW" b="1" dirty="0" smtClean="0">
                <a:solidFill>
                  <a:srgbClr val="0033CC"/>
                </a:solidFill>
              </a:rPr>
              <a:t>we cannot find </a:t>
            </a:r>
            <a:r>
              <a:rPr lang="en-US" altLang="zh-TW" b="1" smtClean="0">
                <a:solidFill>
                  <a:srgbClr val="0033CC"/>
                </a:solidFill>
              </a:rPr>
              <a:t>an Augmenting </a:t>
            </a:r>
            <a:r>
              <a:rPr lang="en-US" altLang="zh-TW" b="1" dirty="0" smtClean="0">
                <a:solidFill>
                  <a:srgbClr val="0033CC"/>
                </a:solidFill>
              </a:rPr>
              <a:t>Path</a:t>
            </a:r>
            <a:endParaRPr lang="zh-TW" altLang="en-US" b="1" dirty="0">
              <a:solidFill>
                <a:srgbClr val="0033CC"/>
              </a:solidFill>
            </a:endParaRPr>
          </a:p>
        </p:txBody>
      </p:sp>
      <p:sp>
        <p:nvSpPr>
          <p:cNvPr id="151" name="橢圓 150"/>
          <p:cNvSpPr/>
          <p:nvPr/>
        </p:nvSpPr>
        <p:spPr bwMode="auto">
          <a:xfrm>
            <a:off x="3874163" y="3160496"/>
            <a:ext cx="288032" cy="288032"/>
          </a:xfrm>
          <a:prstGeom prst="ellipse">
            <a:avLst/>
          </a:prstGeom>
          <a:solidFill>
            <a:srgbClr val="FFFF00"/>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52" name="橢圓 151"/>
          <p:cNvSpPr/>
          <p:nvPr/>
        </p:nvSpPr>
        <p:spPr bwMode="auto">
          <a:xfrm>
            <a:off x="5170307" y="3168880"/>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E</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153" name="直線接點 152"/>
          <p:cNvCxnSpPr>
            <a:stCxn id="151" idx="6"/>
            <a:endCxn id="152" idx="2"/>
          </p:cNvCxnSpPr>
          <p:nvPr/>
        </p:nvCxnSpPr>
        <p:spPr bwMode="auto">
          <a:xfrm>
            <a:off x="4162195" y="3304512"/>
            <a:ext cx="1008112" cy="8384"/>
          </a:xfrm>
          <a:prstGeom prst="line">
            <a:avLst/>
          </a:prstGeom>
          <a:solidFill>
            <a:schemeClr val="accent1"/>
          </a:solidFill>
          <a:ln w="19050" cap="flat" cmpd="sng" algn="ctr">
            <a:solidFill>
              <a:srgbClr val="FF0000"/>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文字方塊 6"/>
          <p:cNvSpPr txBox="1"/>
          <p:nvPr/>
        </p:nvSpPr>
        <p:spPr>
          <a:xfrm>
            <a:off x="4492236" y="2733824"/>
            <a:ext cx="466794" cy="461665"/>
          </a:xfrm>
          <a:prstGeom prst="rect">
            <a:avLst/>
          </a:prstGeom>
          <a:noFill/>
        </p:spPr>
        <p:txBody>
          <a:bodyPr wrap="none" rtlCol="0">
            <a:spAutoFit/>
          </a:bodyPr>
          <a:lstStyle/>
          <a:p>
            <a:r>
              <a:rPr lang="en-US" altLang="zh-TW" dirty="0" smtClean="0"/>
              <a:t>if </a:t>
            </a:r>
            <a:endParaRPr lang="zh-TW" altLang="en-US" dirty="0"/>
          </a:p>
        </p:txBody>
      </p:sp>
      <p:sp>
        <p:nvSpPr>
          <p:cNvPr id="8" name="文字方塊 7"/>
          <p:cNvSpPr txBox="1"/>
          <p:nvPr/>
        </p:nvSpPr>
        <p:spPr>
          <a:xfrm>
            <a:off x="4432698" y="3068960"/>
            <a:ext cx="458780" cy="461665"/>
          </a:xfrm>
          <a:prstGeom prst="rect">
            <a:avLst/>
          </a:prstGeom>
          <a:noFill/>
        </p:spPr>
        <p:txBody>
          <a:bodyPr wrap="none" rtlCol="0">
            <a:spAutoFit/>
          </a:bodyPr>
          <a:lstStyle/>
          <a:p>
            <a:r>
              <a:rPr lang="zh-TW" altLang="en-US" dirty="0" smtClean="0">
                <a:sym typeface="Wingdings 2"/>
              </a:rPr>
              <a:t></a:t>
            </a:r>
            <a:endParaRPr lang="zh-TW" altLang="en-US" dirty="0"/>
          </a:p>
        </p:txBody>
      </p:sp>
      <p:sp>
        <p:nvSpPr>
          <p:cNvPr id="9" name="手繪多邊形 8"/>
          <p:cNvSpPr/>
          <p:nvPr/>
        </p:nvSpPr>
        <p:spPr>
          <a:xfrm>
            <a:off x="6305909" y="4690983"/>
            <a:ext cx="845392" cy="691900"/>
          </a:xfrm>
          <a:custGeom>
            <a:avLst/>
            <a:gdLst>
              <a:gd name="connsiteX0" fmla="*/ 0 w 845392"/>
              <a:gd name="connsiteY0" fmla="*/ 691900 h 691900"/>
              <a:gd name="connsiteX1" fmla="*/ 845389 w 845392"/>
              <a:gd name="connsiteY1" fmla="*/ 53545 h 691900"/>
              <a:gd name="connsiteX2" fmla="*/ 8627 w 845392"/>
              <a:gd name="connsiteY2" fmla="*/ 79425 h 691900"/>
            </a:gdLst>
            <a:ahLst/>
            <a:cxnLst>
              <a:cxn ang="0">
                <a:pos x="connsiteX0" y="connsiteY0"/>
              </a:cxn>
              <a:cxn ang="0">
                <a:pos x="connsiteX1" y="connsiteY1"/>
              </a:cxn>
              <a:cxn ang="0">
                <a:pos x="connsiteX2" y="connsiteY2"/>
              </a:cxn>
            </a:cxnLst>
            <a:rect l="l" t="t" r="r" b="b"/>
            <a:pathLst>
              <a:path w="845392" h="691900">
                <a:moveTo>
                  <a:pt x="0" y="691900"/>
                </a:moveTo>
                <a:cubicBezTo>
                  <a:pt x="421975" y="423762"/>
                  <a:pt x="843951" y="155624"/>
                  <a:pt x="845389" y="53545"/>
                </a:cubicBezTo>
                <a:cubicBezTo>
                  <a:pt x="846827" y="-48534"/>
                  <a:pt x="427727" y="15445"/>
                  <a:pt x="8627" y="79425"/>
                </a:cubicBezTo>
              </a:path>
            </a:pathLst>
          </a:custGeom>
          <a:ln w="28575">
            <a:solidFill>
              <a:srgbClr val="00B050"/>
            </a:solidFill>
            <a:prstDash val="sysDash"/>
            <a:headEnd type="none" w="med" len="med"/>
            <a:tailEnd type="triangle" w="med" len="med"/>
          </a:ln>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632999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296981531"/>
              </p:ext>
            </p:extLst>
          </p:nvPr>
        </p:nvGraphicFramePr>
        <p:xfrm>
          <a:off x="1098413" y="1327308"/>
          <a:ext cx="360000" cy="1854200"/>
        </p:xfrm>
        <a:graphic>
          <a:graphicData uri="http://schemas.openxmlformats.org/drawingml/2006/table">
            <a:tbl>
              <a:tblPr firstRow="1" bandRow="1">
                <a:tableStyleId>{5C22544A-7EE6-4342-B048-85BDC9FD1C3A}</a:tableStyleId>
              </a:tblPr>
              <a:tblGrid>
                <a:gridCol w="360000"/>
              </a:tblGrid>
              <a:tr h="370840">
                <a:tc>
                  <a:txBody>
                    <a:bodyPr/>
                    <a:lstStyle/>
                    <a:p>
                      <a:pPr algn="ctr"/>
                      <a:r>
                        <a:rPr lang="en-US" altLang="zh-TW" smtClean="0">
                          <a:solidFill>
                            <a:schemeClr val="bg2"/>
                          </a:solidFill>
                        </a:rPr>
                        <a:t>f</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mtClean="0">
                          <a:solidFill>
                            <a:schemeClr val="bg2"/>
                          </a:solidFill>
                        </a:rPr>
                        <a:t>f</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mtClean="0">
                          <a:solidFill>
                            <a:schemeClr val="bg2"/>
                          </a:solidFill>
                        </a:rPr>
                        <a:t>f</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mtClean="0">
                          <a:solidFill>
                            <a:schemeClr val="bg2"/>
                          </a:solidFill>
                        </a:rPr>
                        <a:t>f</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mtClean="0">
                          <a:solidFill>
                            <a:schemeClr val="bg2"/>
                          </a:solidFill>
                        </a:rPr>
                        <a:t>f</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文字方塊 6"/>
          <p:cNvSpPr txBox="1"/>
          <p:nvPr/>
        </p:nvSpPr>
        <p:spPr>
          <a:xfrm>
            <a:off x="1098413" y="836712"/>
            <a:ext cx="372218" cy="461665"/>
          </a:xfrm>
          <a:prstGeom prst="rect">
            <a:avLst/>
          </a:prstGeom>
          <a:noFill/>
        </p:spPr>
        <p:txBody>
          <a:bodyPr wrap="none" rtlCol="0">
            <a:spAutoFit/>
          </a:bodyPr>
          <a:lstStyle/>
          <a:p>
            <a:r>
              <a:rPr lang="en-US" altLang="zh-TW" b="1" dirty="0" smtClean="0">
                <a:latin typeface="Gungsuh" pitchFamily="18" charset="-127"/>
                <a:ea typeface="Gungsuh" pitchFamily="18" charset="-127"/>
              </a:rPr>
              <a:t>S</a:t>
            </a:r>
            <a:endParaRPr lang="zh-TW" altLang="en-US" b="1" dirty="0">
              <a:latin typeface="Gungsuh" pitchFamily="18" charset="-127"/>
              <a:ea typeface="Gungsuh" pitchFamily="18" charset="-127"/>
            </a:endParaRPr>
          </a:p>
        </p:txBody>
      </p:sp>
      <p:sp>
        <p:nvSpPr>
          <p:cNvPr id="8" name="文字方塊 7"/>
          <p:cNvSpPr txBox="1"/>
          <p:nvPr/>
        </p:nvSpPr>
        <p:spPr>
          <a:xfrm>
            <a:off x="2297761" y="836712"/>
            <a:ext cx="380232" cy="461665"/>
          </a:xfrm>
          <a:prstGeom prst="rect">
            <a:avLst/>
          </a:prstGeom>
          <a:noFill/>
        </p:spPr>
        <p:txBody>
          <a:bodyPr wrap="none" rtlCol="0">
            <a:spAutoFit/>
          </a:bodyPr>
          <a:lstStyle/>
          <a:p>
            <a:r>
              <a:rPr lang="en-US" altLang="zh-TW" b="1" dirty="0" smtClean="0">
                <a:latin typeface="Gungsuh" pitchFamily="18" charset="-127"/>
                <a:ea typeface="Gungsuh" pitchFamily="18" charset="-127"/>
              </a:rPr>
              <a:t>T</a:t>
            </a:r>
            <a:endParaRPr lang="zh-TW" altLang="en-US" b="1" dirty="0">
              <a:latin typeface="Gungsuh" pitchFamily="18" charset="-127"/>
              <a:ea typeface="Gungsuh" pitchFamily="18" charset="-127"/>
            </a:endParaRPr>
          </a:p>
        </p:txBody>
      </p:sp>
      <p:graphicFrame>
        <p:nvGraphicFramePr>
          <p:cNvPr id="9" name="表格 8"/>
          <p:cNvGraphicFramePr>
            <a:graphicFrameLocks noGrp="1"/>
          </p:cNvGraphicFramePr>
          <p:nvPr>
            <p:extLst>
              <p:ext uri="{D42A27DB-BD31-4B8C-83A1-F6EECF244321}">
                <p14:modId xmlns:p14="http://schemas.microsoft.com/office/powerpoint/2010/main" val="1810556514"/>
              </p:ext>
            </p:extLst>
          </p:nvPr>
        </p:nvGraphicFramePr>
        <p:xfrm>
          <a:off x="2339614" y="1377594"/>
          <a:ext cx="360000" cy="1854200"/>
        </p:xfrm>
        <a:graphic>
          <a:graphicData uri="http://schemas.openxmlformats.org/drawingml/2006/table">
            <a:tbl>
              <a:tblPr firstRow="1" bandRow="1">
                <a:tableStyleId>{5C22544A-7EE6-4342-B048-85BDC9FD1C3A}</a:tableStyleId>
              </a:tblPr>
              <a:tblGrid>
                <a:gridCol w="360000"/>
              </a:tblGrid>
              <a:tr h="370840">
                <a:tc>
                  <a:txBody>
                    <a:bodyPr/>
                    <a:lstStyle/>
                    <a:p>
                      <a:pPr algn="ctr"/>
                      <a:r>
                        <a:rPr lang="en-US" altLang="zh-TW" smtClean="0">
                          <a:solidFill>
                            <a:schemeClr val="bg2"/>
                          </a:solidFill>
                        </a:rPr>
                        <a:t>f</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mtClean="0">
                          <a:solidFill>
                            <a:schemeClr val="bg2"/>
                          </a:solidFill>
                        </a:rPr>
                        <a:t>f</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mtClean="0">
                          <a:solidFill>
                            <a:schemeClr val="bg2"/>
                          </a:solidFill>
                        </a:rPr>
                        <a:t>f</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mtClean="0">
                          <a:solidFill>
                            <a:schemeClr val="bg2"/>
                          </a:solidFill>
                        </a:rPr>
                        <a:t>f</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mtClean="0">
                          <a:solidFill>
                            <a:schemeClr val="bg2"/>
                          </a:solidFill>
                        </a:rPr>
                        <a:t>f</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413887673"/>
              </p:ext>
            </p:extLst>
          </p:nvPr>
        </p:nvGraphicFramePr>
        <p:xfrm>
          <a:off x="3298470" y="3511520"/>
          <a:ext cx="360000" cy="2077720"/>
        </p:xfrm>
        <a:graphic>
          <a:graphicData uri="http://schemas.openxmlformats.org/drawingml/2006/table">
            <a:tbl>
              <a:tblPr firstRow="1" bandRow="1">
                <a:tableStyleId>{5C22544A-7EE6-4342-B048-85BDC9FD1C3A}</a:tableStyleId>
              </a:tblPr>
              <a:tblGrid>
                <a:gridCol w="360000"/>
              </a:tblGrid>
              <a:tr h="370840">
                <a:tc>
                  <a:txBody>
                    <a:bodyPr/>
                    <a:lstStyle/>
                    <a:p>
                      <a:pPr algn="ctr"/>
                      <a:r>
                        <a:rPr lang="en-US" altLang="zh-TW" sz="1400" smtClean="0">
                          <a:solidFill>
                            <a:schemeClr val="bg2"/>
                          </a:solidFill>
                        </a:rPr>
                        <a:t>-1</a:t>
                      </a:r>
                      <a:endParaRPr lang="zh-TW" altLang="en-US" sz="14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b="1" smtClean="0">
                          <a:solidFill>
                            <a:schemeClr val="bg2"/>
                          </a:solidFill>
                        </a:rPr>
                        <a:t>-1</a:t>
                      </a:r>
                      <a:endParaRPr lang="zh-TW" altLang="en-US" sz="1100" b="1" smtClean="0">
                        <a:solidFill>
                          <a:schemeClr val="bg2"/>
                        </a:solidFill>
                      </a:endParaRPr>
                    </a:p>
                    <a:p>
                      <a:pPr algn="ctr"/>
                      <a:endParaRPr lang="zh-TW" altLang="en-US" sz="11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b="1" smtClean="0">
                          <a:solidFill>
                            <a:schemeClr val="bg2"/>
                          </a:solidFill>
                        </a:rPr>
                        <a:t>-1</a:t>
                      </a:r>
                      <a:endParaRPr lang="zh-TW" altLang="en-US" sz="1100" b="1" smtClean="0">
                        <a:solidFill>
                          <a:schemeClr val="bg2"/>
                        </a:solidFill>
                      </a:endParaRPr>
                    </a:p>
                    <a:p>
                      <a:pPr algn="ctr"/>
                      <a:endParaRPr lang="zh-TW" altLang="en-US" sz="11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b="1" smtClean="0">
                          <a:solidFill>
                            <a:schemeClr val="bg2"/>
                          </a:solidFill>
                        </a:rPr>
                        <a:t>-1</a:t>
                      </a:r>
                      <a:endParaRPr lang="zh-TW" altLang="en-US" sz="1100" b="1" smtClean="0">
                        <a:solidFill>
                          <a:schemeClr val="bg2"/>
                        </a:solidFill>
                      </a:endParaRPr>
                    </a:p>
                    <a:p>
                      <a:pPr algn="ctr"/>
                      <a:endParaRPr lang="zh-TW" altLang="en-US" sz="11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b="1" smtClean="0">
                          <a:solidFill>
                            <a:schemeClr val="bg2"/>
                          </a:solidFill>
                        </a:rPr>
                        <a:t>-1</a:t>
                      </a:r>
                      <a:endParaRPr lang="zh-TW" altLang="en-US" sz="1100" b="1" smtClean="0">
                        <a:solidFill>
                          <a:schemeClr val="bg2"/>
                        </a:solidFill>
                      </a:endParaRPr>
                    </a:p>
                    <a:p>
                      <a:pPr algn="ctr"/>
                      <a:endParaRPr lang="zh-TW" altLang="en-US" sz="1100"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文字方塊 10"/>
          <p:cNvSpPr txBox="1"/>
          <p:nvPr/>
        </p:nvSpPr>
        <p:spPr>
          <a:xfrm>
            <a:off x="3203848" y="3121864"/>
            <a:ext cx="627095" cy="461665"/>
          </a:xfrm>
          <a:prstGeom prst="rect">
            <a:avLst/>
          </a:prstGeom>
          <a:noFill/>
        </p:spPr>
        <p:txBody>
          <a:bodyPr wrap="none" rtlCol="0">
            <a:spAutoFit/>
          </a:bodyPr>
          <a:lstStyle/>
          <a:p>
            <a:r>
              <a:rPr lang="en-US" altLang="zh-TW" b="1" smtClean="0">
                <a:latin typeface="Gungsuh" pitchFamily="18" charset="-127"/>
                <a:ea typeface="Gungsuh" pitchFamily="18" charset="-127"/>
              </a:rPr>
              <a:t>Lef</a:t>
            </a:r>
            <a:endParaRPr lang="zh-TW" altLang="en-US" b="1" dirty="0">
              <a:latin typeface="Gungsuh" pitchFamily="18" charset="-127"/>
              <a:ea typeface="Gungsuh" pitchFamily="18" charset="-127"/>
            </a:endParaRPr>
          </a:p>
        </p:txBody>
      </p:sp>
      <p:sp>
        <p:nvSpPr>
          <p:cNvPr id="30" name="橢圓 29"/>
          <p:cNvSpPr/>
          <p:nvPr/>
        </p:nvSpPr>
        <p:spPr bwMode="auto">
          <a:xfrm>
            <a:off x="1077288" y="3265672"/>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1" name="橢圓 30"/>
          <p:cNvSpPr/>
          <p:nvPr/>
        </p:nvSpPr>
        <p:spPr bwMode="auto">
          <a:xfrm>
            <a:off x="2373432" y="3265672"/>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32" name="橢圓 31"/>
          <p:cNvSpPr/>
          <p:nvPr/>
        </p:nvSpPr>
        <p:spPr bwMode="auto">
          <a:xfrm>
            <a:off x="1098413" y="3833352"/>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3" name="橢圓 32"/>
          <p:cNvSpPr/>
          <p:nvPr/>
        </p:nvSpPr>
        <p:spPr bwMode="auto">
          <a:xfrm>
            <a:off x="2394557" y="3841736"/>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34" name="橢圓 33"/>
          <p:cNvSpPr/>
          <p:nvPr/>
        </p:nvSpPr>
        <p:spPr bwMode="auto">
          <a:xfrm>
            <a:off x="1098413" y="4417800"/>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5" name="橢圓 34"/>
          <p:cNvSpPr/>
          <p:nvPr/>
        </p:nvSpPr>
        <p:spPr bwMode="auto">
          <a:xfrm>
            <a:off x="2394557" y="4489808"/>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36" name="橢圓 35"/>
          <p:cNvSpPr/>
          <p:nvPr/>
        </p:nvSpPr>
        <p:spPr bwMode="auto">
          <a:xfrm>
            <a:off x="1098413" y="4993864"/>
            <a:ext cx="266907" cy="254235"/>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7" name="橢圓 36"/>
          <p:cNvSpPr/>
          <p:nvPr/>
        </p:nvSpPr>
        <p:spPr bwMode="auto">
          <a:xfrm>
            <a:off x="2394557" y="4993864"/>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38" name="橢圓 37"/>
          <p:cNvSpPr/>
          <p:nvPr/>
        </p:nvSpPr>
        <p:spPr bwMode="auto">
          <a:xfrm>
            <a:off x="1111154" y="5569928"/>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9" name="橢圓 38"/>
          <p:cNvSpPr/>
          <p:nvPr/>
        </p:nvSpPr>
        <p:spPr bwMode="auto">
          <a:xfrm>
            <a:off x="2407298" y="5569928"/>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E</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40" name="直線接點 39"/>
          <p:cNvCxnSpPr>
            <a:stCxn id="30" idx="6"/>
            <a:endCxn id="33" idx="2"/>
          </p:cNvCxnSpPr>
          <p:nvPr/>
        </p:nvCxnSpPr>
        <p:spPr bwMode="auto">
          <a:xfrm>
            <a:off x="1365320" y="3409688"/>
            <a:ext cx="1029237" cy="57606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線接點 40"/>
          <p:cNvCxnSpPr>
            <a:stCxn id="32" idx="6"/>
            <a:endCxn id="35" idx="2"/>
          </p:cNvCxnSpPr>
          <p:nvPr/>
        </p:nvCxnSpPr>
        <p:spPr bwMode="auto">
          <a:xfrm>
            <a:off x="1386445" y="3977368"/>
            <a:ext cx="1008112" cy="656456"/>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線接點 41"/>
          <p:cNvCxnSpPr>
            <a:stCxn id="32" idx="6"/>
            <a:endCxn id="37" idx="2"/>
          </p:cNvCxnSpPr>
          <p:nvPr/>
        </p:nvCxnSpPr>
        <p:spPr bwMode="auto">
          <a:xfrm>
            <a:off x="1386445" y="3977368"/>
            <a:ext cx="1008112" cy="1160512"/>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a:stCxn id="34" idx="6"/>
            <a:endCxn id="37" idx="2"/>
          </p:cNvCxnSpPr>
          <p:nvPr/>
        </p:nvCxnSpPr>
        <p:spPr bwMode="auto">
          <a:xfrm>
            <a:off x="1386445" y="4561816"/>
            <a:ext cx="1008112" cy="57606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線接點 43"/>
          <p:cNvCxnSpPr>
            <a:stCxn id="34" idx="6"/>
            <a:endCxn id="31" idx="2"/>
          </p:cNvCxnSpPr>
          <p:nvPr/>
        </p:nvCxnSpPr>
        <p:spPr bwMode="auto">
          <a:xfrm flipV="1">
            <a:off x="1386445" y="3409688"/>
            <a:ext cx="986987" cy="115212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接點 44"/>
          <p:cNvCxnSpPr>
            <a:stCxn id="36" idx="6"/>
            <a:endCxn id="37" idx="2"/>
          </p:cNvCxnSpPr>
          <p:nvPr/>
        </p:nvCxnSpPr>
        <p:spPr bwMode="auto">
          <a:xfrm>
            <a:off x="1365320" y="5120982"/>
            <a:ext cx="1029237" cy="1689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線接點 45"/>
          <p:cNvCxnSpPr>
            <a:stCxn id="38" idx="6"/>
            <a:endCxn id="37" idx="3"/>
          </p:cNvCxnSpPr>
          <p:nvPr/>
        </p:nvCxnSpPr>
        <p:spPr bwMode="auto">
          <a:xfrm flipV="1">
            <a:off x="1399186" y="5239715"/>
            <a:ext cx="1037552" cy="474229"/>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線接點 46"/>
          <p:cNvCxnSpPr>
            <a:stCxn id="38" idx="6"/>
            <a:endCxn id="39" idx="2"/>
          </p:cNvCxnSpPr>
          <p:nvPr/>
        </p:nvCxnSpPr>
        <p:spPr bwMode="auto">
          <a:xfrm>
            <a:off x="1399186" y="5713944"/>
            <a:ext cx="1008112" cy="0"/>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線接點 47"/>
          <p:cNvCxnSpPr>
            <a:stCxn id="30" idx="6"/>
            <a:endCxn id="31" idx="2"/>
          </p:cNvCxnSpPr>
          <p:nvPr/>
        </p:nvCxnSpPr>
        <p:spPr bwMode="auto">
          <a:xfrm>
            <a:off x="1365320" y="3409688"/>
            <a:ext cx="1008112" cy="0"/>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線接點 48"/>
          <p:cNvCxnSpPr>
            <a:stCxn id="32" idx="6"/>
            <a:endCxn id="31" idx="2"/>
          </p:cNvCxnSpPr>
          <p:nvPr/>
        </p:nvCxnSpPr>
        <p:spPr bwMode="auto">
          <a:xfrm flipV="1">
            <a:off x="1386445" y="3409688"/>
            <a:ext cx="986987" cy="567680"/>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60" name="表格 59"/>
          <p:cNvGraphicFramePr>
            <a:graphicFrameLocks noGrp="1"/>
          </p:cNvGraphicFramePr>
          <p:nvPr>
            <p:extLst>
              <p:ext uri="{D42A27DB-BD31-4B8C-83A1-F6EECF244321}">
                <p14:modId xmlns:p14="http://schemas.microsoft.com/office/powerpoint/2010/main" val="2147364548"/>
              </p:ext>
            </p:extLst>
          </p:nvPr>
        </p:nvGraphicFramePr>
        <p:xfrm>
          <a:off x="5851079" y="1346620"/>
          <a:ext cx="360000" cy="1854200"/>
        </p:xfrm>
        <a:graphic>
          <a:graphicData uri="http://schemas.openxmlformats.org/drawingml/2006/table">
            <a:tbl>
              <a:tblPr firstRow="1" bandRow="1">
                <a:tableStyleId>{5C22544A-7EE6-4342-B048-85BDC9FD1C3A}</a:tableStyleId>
              </a:tblPr>
              <a:tblGrid>
                <a:gridCol w="360000"/>
              </a:tblGrid>
              <a:tr h="370840">
                <a:tc>
                  <a:txBody>
                    <a:bodyPr/>
                    <a:lstStyle/>
                    <a:p>
                      <a:pPr algn="ctr"/>
                      <a:r>
                        <a:rPr lang="en-US" altLang="zh-TW" smtClean="0">
                          <a:solidFill>
                            <a:srgbClr val="FF0000"/>
                          </a:solidFill>
                        </a:rPr>
                        <a:t>t</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smtClean="0">
                          <a:solidFill>
                            <a:srgbClr val="FF0000"/>
                          </a:solidFill>
                        </a:rPr>
                        <a:t>t</a:t>
                      </a:r>
                      <a:endParaRPr lang="zh-TW"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smtClean="0">
                          <a:solidFill>
                            <a:srgbClr val="FF0000"/>
                          </a:solidFill>
                        </a:rPr>
                        <a:t>t</a:t>
                      </a:r>
                      <a:endParaRPr lang="zh-TW"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mtClean="0">
                          <a:solidFill>
                            <a:schemeClr val="bg2"/>
                          </a:solidFill>
                        </a:rPr>
                        <a:t>f</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mtClean="0">
                          <a:solidFill>
                            <a:schemeClr val="bg2"/>
                          </a:solidFill>
                        </a:rPr>
                        <a:t>f</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1" name="文字方塊 60"/>
          <p:cNvSpPr txBox="1"/>
          <p:nvPr/>
        </p:nvSpPr>
        <p:spPr>
          <a:xfrm>
            <a:off x="5851079" y="856024"/>
            <a:ext cx="372218" cy="461665"/>
          </a:xfrm>
          <a:prstGeom prst="rect">
            <a:avLst/>
          </a:prstGeom>
          <a:noFill/>
        </p:spPr>
        <p:txBody>
          <a:bodyPr wrap="none" rtlCol="0">
            <a:spAutoFit/>
          </a:bodyPr>
          <a:lstStyle/>
          <a:p>
            <a:r>
              <a:rPr lang="en-US" altLang="zh-TW" b="1" dirty="0" smtClean="0">
                <a:latin typeface="Gungsuh" pitchFamily="18" charset="-127"/>
                <a:ea typeface="Gungsuh" pitchFamily="18" charset="-127"/>
              </a:rPr>
              <a:t>S</a:t>
            </a:r>
            <a:endParaRPr lang="zh-TW" altLang="en-US" b="1" dirty="0">
              <a:latin typeface="Gungsuh" pitchFamily="18" charset="-127"/>
              <a:ea typeface="Gungsuh" pitchFamily="18" charset="-127"/>
            </a:endParaRPr>
          </a:p>
        </p:txBody>
      </p:sp>
      <p:sp>
        <p:nvSpPr>
          <p:cNvPr id="62" name="文字方塊 61"/>
          <p:cNvSpPr txBox="1"/>
          <p:nvPr/>
        </p:nvSpPr>
        <p:spPr>
          <a:xfrm>
            <a:off x="7050427" y="817894"/>
            <a:ext cx="380232" cy="461665"/>
          </a:xfrm>
          <a:prstGeom prst="rect">
            <a:avLst/>
          </a:prstGeom>
          <a:noFill/>
        </p:spPr>
        <p:txBody>
          <a:bodyPr wrap="none" rtlCol="0">
            <a:spAutoFit/>
          </a:bodyPr>
          <a:lstStyle/>
          <a:p>
            <a:r>
              <a:rPr lang="en-US" altLang="zh-TW" b="1" dirty="0" smtClean="0">
                <a:latin typeface="Gungsuh" pitchFamily="18" charset="-127"/>
                <a:ea typeface="Gungsuh" pitchFamily="18" charset="-127"/>
              </a:rPr>
              <a:t>T</a:t>
            </a:r>
            <a:endParaRPr lang="zh-TW" altLang="en-US" b="1" dirty="0">
              <a:latin typeface="Gungsuh" pitchFamily="18" charset="-127"/>
              <a:ea typeface="Gungsuh" pitchFamily="18" charset="-127"/>
            </a:endParaRPr>
          </a:p>
        </p:txBody>
      </p:sp>
      <p:graphicFrame>
        <p:nvGraphicFramePr>
          <p:cNvPr id="63" name="表格 62"/>
          <p:cNvGraphicFramePr>
            <a:graphicFrameLocks noGrp="1"/>
          </p:cNvGraphicFramePr>
          <p:nvPr>
            <p:extLst>
              <p:ext uri="{D42A27DB-BD31-4B8C-83A1-F6EECF244321}">
                <p14:modId xmlns:p14="http://schemas.microsoft.com/office/powerpoint/2010/main" val="2438035543"/>
              </p:ext>
            </p:extLst>
          </p:nvPr>
        </p:nvGraphicFramePr>
        <p:xfrm>
          <a:off x="7092280" y="1358776"/>
          <a:ext cx="360000" cy="1854200"/>
        </p:xfrm>
        <a:graphic>
          <a:graphicData uri="http://schemas.openxmlformats.org/drawingml/2006/table">
            <a:tbl>
              <a:tblPr firstRow="1" bandRow="1">
                <a:tableStyleId>{5C22544A-7EE6-4342-B048-85BDC9FD1C3A}</a:tableStyleId>
              </a:tblPr>
              <a:tblGrid>
                <a:gridCol w="360000"/>
              </a:tblGrid>
              <a:tr h="370840">
                <a:tc>
                  <a:txBody>
                    <a:bodyPr/>
                    <a:lstStyle/>
                    <a:p>
                      <a:pPr algn="ctr"/>
                      <a:r>
                        <a:rPr lang="en-US" altLang="zh-TW" smtClean="0">
                          <a:solidFill>
                            <a:srgbClr val="FF0000"/>
                          </a:solidFill>
                        </a:rPr>
                        <a:t>t</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mtClean="0">
                          <a:solidFill>
                            <a:schemeClr val="bg2"/>
                          </a:solidFill>
                        </a:rPr>
                        <a:t>f</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smtClean="0">
                          <a:solidFill>
                            <a:srgbClr val="FF0000"/>
                          </a:solidFill>
                        </a:rPr>
                        <a:t>t</a:t>
                      </a:r>
                      <a:endParaRPr lang="zh-TW"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b="1" smtClean="0">
                          <a:solidFill>
                            <a:srgbClr val="FF0000"/>
                          </a:solidFill>
                        </a:rPr>
                        <a:t>t</a:t>
                      </a:r>
                      <a:endParaRPr lang="zh-TW"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TW" smtClean="0">
                          <a:solidFill>
                            <a:schemeClr val="bg2"/>
                          </a:solidFill>
                        </a:rPr>
                        <a:t>f</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4" name="表格 63"/>
          <p:cNvGraphicFramePr>
            <a:graphicFrameLocks noGrp="1"/>
          </p:cNvGraphicFramePr>
          <p:nvPr>
            <p:extLst>
              <p:ext uri="{D42A27DB-BD31-4B8C-83A1-F6EECF244321}">
                <p14:modId xmlns:p14="http://schemas.microsoft.com/office/powerpoint/2010/main" val="1726435432"/>
              </p:ext>
            </p:extLst>
          </p:nvPr>
        </p:nvGraphicFramePr>
        <p:xfrm>
          <a:off x="8071975" y="3846408"/>
          <a:ext cx="360000" cy="1854200"/>
        </p:xfrm>
        <a:graphic>
          <a:graphicData uri="http://schemas.openxmlformats.org/drawingml/2006/table">
            <a:tbl>
              <a:tblPr firstRow="1" bandRow="1">
                <a:tableStyleId>{5C22544A-7EE6-4342-B048-85BDC9FD1C3A}</a:tableStyleId>
              </a:tblPr>
              <a:tblGrid>
                <a:gridCol w="360000"/>
              </a:tblGrid>
              <a:tr h="370840">
                <a:tc>
                  <a:txBody>
                    <a:bodyPr/>
                    <a:lstStyle/>
                    <a:p>
                      <a:pPr algn="ctr"/>
                      <a:r>
                        <a:rPr lang="en-US" altLang="zh-TW" sz="1800" smtClean="0">
                          <a:solidFill>
                            <a:srgbClr val="FF0000"/>
                          </a:solidFill>
                        </a:rPr>
                        <a:t>1</a:t>
                      </a:r>
                      <a:endParaRPr lang="zh-TW" altLang="en-US"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b="1" smtClean="0">
                          <a:solidFill>
                            <a:schemeClr val="bg2"/>
                          </a:solidFill>
                        </a:rPr>
                        <a:t>-1</a:t>
                      </a:r>
                      <a:endParaRPr lang="zh-TW" altLang="en-US" sz="1600" b="1" smtClean="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b="1" smtClean="0">
                          <a:solidFill>
                            <a:srgbClr val="FF0000"/>
                          </a:solidFill>
                        </a:rPr>
                        <a:t>2</a:t>
                      </a:r>
                      <a:endParaRPr lang="zh-TW" altLang="en-US" sz="1600" b="1"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b="1" smtClean="0">
                          <a:solidFill>
                            <a:srgbClr val="FF0000"/>
                          </a:solidFill>
                        </a:rPr>
                        <a:t>3</a:t>
                      </a:r>
                      <a:endParaRPr lang="zh-TW" altLang="en-US" sz="1600" b="1"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b="1" smtClean="0">
                          <a:solidFill>
                            <a:schemeClr val="bg2"/>
                          </a:solidFill>
                        </a:rPr>
                        <a:t>-1</a:t>
                      </a:r>
                      <a:endParaRPr lang="zh-TW" altLang="en-US" sz="1600" b="1" smtClean="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5" name="文字方塊 64"/>
          <p:cNvSpPr txBox="1"/>
          <p:nvPr/>
        </p:nvSpPr>
        <p:spPr>
          <a:xfrm>
            <a:off x="7977353" y="3284984"/>
            <a:ext cx="627095" cy="461665"/>
          </a:xfrm>
          <a:prstGeom prst="rect">
            <a:avLst/>
          </a:prstGeom>
          <a:noFill/>
        </p:spPr>
        <p:txBody>
          <a:bodyPr wrap="none" rtlCol="0">
            <a:spAutoFit/>
          </a:bodyPr>
          <a:lstStyle/>
          <a:p>
            <a:r>
              <a:rPr lang="en-US" altLang="zh-TW" b="1" smtClean="0">
                <a:latin typeface="Gungsuh" pitchFamily="18" charset="-127"/>
                <a:ea typeface="Gungsuh" pitchFamily="18" charset="-127"/>
              </a:rPr>
              <a:t>Lef</a:t>
            </a:r>
            <a:endParaRPr lang="zh-TW" altLang="en-US" b="1" dirty="0">
              <a:latin typeface="Gungsuh" pitchFamily="18" charset="-127"/>
              <a:ea typeface="Gungsuh" pitchFamily="18" charset="-127"/>
            </a:endParaRPr>
          </a:p>
        </p:txBody>
      </p:sp>
      <p:sp>
        <p:nvSpPr>
          <p:cNvPr id="66" name="橢圓 65"/>
          <p:cNvSpPr/>
          <p:nvPr/>
        </p:nvSpPr>
        <p:spPr bwMode="auto">
          <a:xfrm>
            <a:off x="5829954" y="3429000"/>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7" name="橢圓 66"/>
          <p:cNvSpPr/>
          <p:nvPr/>
        </p:nvSpPr>
        <p:spPr bwMode="auto">
          <a:xfrm>
            <a:off x="7126098" y="3429000"/>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A</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68" name="橢圓 67"/>
          <p:cNvSpPr/>
          <p:nvPr/>
        </p:nvSpPr>
        <p:spPr bwMode="auto">
          <a:xfrm>
            <a:off x="5851079" y="3996680"/>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9" name="橢圓 68"/>
          <p:cNvSpPr/>
          <p:nvPr/>
        </p:nvSpPr>
        <p:spPr bwMode="auto">
          <a:xfrm>
            <a:off x="7147223" y="4005064"/>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B</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70" name="橢圓 69"/>
          <p:cNvSpPr/>
          <p:nvPr/>
        </p:nvSpPr>
        <p:spPr bwMode="auto">
          <a:xfrm>
            <a:off x="5851079" y="4581128"/>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14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71" name="橢圓 70"/>
          <p:cNvSpPr/>
          <p:nvPr/>
        </p:nvSpPr>
        <p:spPr bwMode="auto">
          <a:xfrm>
            <a:off x="7147223" y="4653136"/>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400" b="1" i="0" u="none" strike="noStrike" cap="none" normalizeH="0" baseline="0" dirty="0" smtClean="0">
                <a:ln>
                  <a:noFill/>
                </a:ln>
                <a:solidFill>
                  <a:schemeClr val="bg1"/>
                </a:solidFill>
                <a:effectLst/>
                <a:latin typeface="Times New Roman" pitchFamily="18" charset="0"/>
                <a:ea typeface="新細明體" pitchFamily="18" charset="-120"/>
              </a:rPr>
              <a:t>C</a:t>
            </a:r>
            <a:endParaRPr kumimoji="0" lang="zh-TW" altLang="en-US" sz="14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72" name="橢圓 71"/>
          <p:cNvSpPr/>
          <p:nvPr/>
        </p:nvSpPr>
        <p:spPr bwMode="auto">
          <a:xfrm>
            <a:off x="5851079" y="5157192"/>
            <a:ext cx="266907" cy="254235"/>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73" name="橢圓 72"/>
          <p:cNvSpPr/>
          <p:nvPr/>
        </p:nvSpPr>
        <p:spPr bwMode="auto">
          <a:xfrm>
            <a:off x="7147223" y="5157192"/>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D</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sp>
        <p:nvSpPr>
          <p:cNvPr id="74" name="橢圓 73"/>
          <p:cNvSpPr/>
          <p:nvPr/>
        </p:nvSpPr>
        <p:spPr bwMode="auto">
          <a:xfrm>
            <a:off x="5863820" y="5733256"/>
            <a:ext cx="288032" cy="288032"/>
          </a:xfrm>
          <a:prstGeom prst="ellipse">
            <a:avLst/>
          </a:prstGeom>
          <a:solidFill>
            <a:schemeClr val="bg1"/>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1200" b="1"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75" name="橢圓 74"/>
          <p:cNvSpPr/>
          <p:nvPr/>
        </p:nvSpPr>
        <p:spPr bwMode="auto">
          <a:xfrm>
            <a:off x="7159964" y="5733256"/>
            <a:ext cx="288032" cy="288032"/>
          </a:xfrm>
          <a:prstGeom prst="ellipse">
            <a:avLst/>
          </a:prstGeom>
          <a:solidFill>
            <a:schemeClr val="bg2"/>
          </a:solidFill>
          <a:ln w="12700"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bg1"/>
                </a:solidFill>
                <a:effectLst/>
                <a:latin typeface="Times New Roman" pitchFamily="18" charset="0"/>
                <a:ea typeface="新細明體" pitchFamily="18" charset="-120"/>
              </a:rPr>
              <a:t>E</a:t>
            </a:r>
            <a:endParaRPr kumimoji="0" lang="zh-TW" altLang="en-US" sz="1200" b="1" i="0" u="none" strike="noStrike" cap="none" normalizeH="0" baseline="0" dirty="0" smtClean="0">
              <a:ln>
                <a:noFill/>
              </a:ln>
              <a:solidFill>
                <a:schemeClr val="bg1"/>
              </a:solidFill>
              <a:effectLst/>
              <a:latin typeface="Times New Roman" pitchFamily="18" charset="0"/>
              <a:ea typeface="新細明體" pitchFamily="18" charset="-120"/>
            </a:endParaRPr>
          </a:p>
        </p:txBody>
      </p:sp>
      <p:cxnSp>
        <p:nvCxnSpPr>
          <p:cNvPr id="76" name="直線接點 75"/>
          <p:cNvCxnSpPr>
            <a:stCxn id="66" idx="6"/>
            <a:endCxn id="69" idx="2"/>
          </p:cNvCxnSpPr>
          <p:nvPr/>
        </p:nvCxnSpPr>
        <p:spPr bwMode="auto">
          <a:xfrm>
            <a:off x="6117986" y="3573016"/>
            <a:ext cx="1029237" cy="576064"/>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直線接點 76"/>
          <p:cNvCxnSpPr>
            <a:stCxn id="68" idx="6"/>
            <a:endCxn id="71" idx="2"/>
          </p:cNvCxnSpPr>
          <p:nvPr/>
        </p:nvCxnSpPr>
        <p:spPr bwMode="auto">
          <a:xfrm>
            <a:off x="6139111" y="4140696"/>
            <a:ext cx="1008112" cy="656456"/>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線接點 77"/>
          <p:cNvCxnSpPr>
            <a:stCxn id="68" idx="6"/>
            <a:endCxn id="73" idx="2"/>
          </p:cNvCxnSpPr>
          <p:nvPr/>
        </p:nvCxnSpPr>
        <p:spPr bwMode="auto">
          <a:xfrm>
            <a:off x="6139111" y="4140696"/>
            <a:ext cx="1008112" cy="1160512"/>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直線接點 78"/>
          <p:cNvCxnSpPr>
            <a:stCxn id="70" idx="6"/>
            <a:endCxn id="73" idx="2"/>
          </p:cNvCxnSpPr>
          <p:nvPr/>
        </p:nvCxnSpPr>
        <p:spPr bwMode="auto">
          <a:xfrm>
            <a:off x="6139111" y="4725144"/>
            <a:ext cx="1008112" cy="576064"/>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線接點 79"/>
          <p:cNvCxnSpPr>
            <a:stCxn id="70" idx="6"/>
            <a:endCxn id="67" idx="2"/>
          </p:cNvCxnSpPr>
          <p:nvPr/>
        </p:nvCxnSpPr>
        <p:spPr bwMode="auto">
          <a:xfrm flipV="1">
            <a:off x="6139111" y="3573016"/>
            <a:ext cx="986987" cy="1152128"/>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直線接點 80"/>
          <p:cNvCxnSpPr>
            <a:stCxn id="72" idx="6"/>
            <a:endCxn id="73" idx="2"/>
          </p:cNvCxnSpPr>
          <p:nvPr/>
        </p:nvCxnSpPr>
        <p:spPr bwMode="auto">
          <a:xfrm>
            <a:off x="6117986" y="5284310"/>
            <a:ext cx="1029237" cy="16898"/>
          </a:xfrm>
          <a:prstGeom prst="line">
            <a:avLst/>
          </a:prstGeom>
          <a:solidFill>
            <a:schemeClr val="accent1"/>
          </a:solidFill>
          <a:ln w="38100" cap="flat" cmpd="sng" algn="ctr">
            <a:solidFill>
              <a:srgbClr val="0033CC"/>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直線接點 81"/>
          <p:cNvCxnSpPr>
            <a:stCxn id="74" idx="6"/>
            <a:endCxn id="73" idx="3"/>
          </p:cNvCxnSpPr>
          <p:nvPr/>
        </p:nvCxnSpPr>
        <p:spPr bwMode="auto">
          <a:xfrm flipV="1">
            <a:off x="6151852" y="5403043"/>
            <a:ext cx="1037552" cy="474229"/>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直線接點 82"/>
          <p:cNvCxnSpPr>
            <a:stCxn id="74" idx="6"/>
            <a:endCxn id="75" idx="2"/>
          </p:cNvCxnSpPr>
          <p:nvPr/>
        </p:nvCxnSpPr>
        <p:spPr bwMode="auto">
          <a:xfrm>
            <a:off x="6151852" y="5877272"/>
            <a:ext cx="1008112" cy="0"/>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直線接點 83"/>
          <p:cNvCxnSpPr>
            <a:stCxn id="66" idx="6"/>
            <a:endCxn id="67" idx="2"/>
          </p:cNvCxnSpPr>
          <p:nvPr/>
        </p:nvCxnSpPr>
        <p:spPr bwMode="auto">
          <a:xfrm>
            <a:off x="6117986" y="3573016"/>
            <a:ext cx="1008112" cy="0"/>
          </a:xfrm>
          <a:prstGeom prst="line">
            <a:avLst/>
          </a:prstGeom>
          <a:solidFill>
            <a:schemeClr val="accent1"/>
          </a:solidFill>
          <a:ln w="381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直線接點 84"/>
          <p:cNvCxnSpPr>
            <a:stCxn id="68" idx="6"/>
            <a:endCxn id="67" idx="2"/>
          </p:cNvCxnSpPr>
          <p:nvPr/>
        </p:nvCxnSpPr>
        <p:spPr bwMode="auto">
          <a:xfrm flipV="1">
            <a:off x="6139111" y="3573016"/>
            <a:ext cx="986987" cy="567680"/>
          </a:xfrm>
          <a:prstGeom prst="line">
            <a:avLst/>
          </a:prstGeom>
          <a:solidFill>
            <a:schemeClr val="accent1"/>
          </a:solidFill>
          <a:ln w="1905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文字方塊 85"/>
          <p:cNvSpPr txBox="1"/>
          <p:nvPr/>
        </p:nvSpPr>
        <p:spPr>
          <a:xfrm>
            <a:off x="6371907" y="4926359"/>
            <a:ext cx="338554" cy="461665"/>
          </a:xfrm>
          <a:prstGeom prst="rect">
            <a:avLst/>
          </a:prstGeom>
          <a:noFill/>
        </p:spPr>
        <p:txBody>
          <a:bodyPr wrap="none" rtlCol="0">
            <a:spAutoFit/>
          </a:bodyPr>
          <a:lstStyle/>
          <a:p>
            <a:r>
              <a:rPr lang="en-US" altLang="zh-TW" b="1" smtClean="0"/>
              <a:t>?</a:t>
            </a:r>
            <a:endParaRPr lang="zh-TW" altLang="en-US" b="1"/>
          </a:p>
        </p:txBody>
      </p:sp>
    </p:spTree>
    <p:extLst>
      <p:ext uri="{BB962C8B-B14F-4D97-AF65-F5344CB8AC3E}">
        <p14:creationId xmlns:p14="http://schemas.microsoft.com/office/powerpoint/2010/main" val="4078798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425" y="896152"/>
            <a:ext cx="6124575" cy="59721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29486" cy="26369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09655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159" y="3026270"/>
            <a:ext cx="4811035" cy="383172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996"/>
            <a:ext cx="4644008" cy="331220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76127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smtClean="0"/>
              <a:t>Problem Descriptions(1/4)</a:t>
            </a:r>
            <a:endParaRPr lang="zh-TW" altLang="en-US" dirty="0"/>
          </a:p>
        </p:txBody>
      </p:sp>
      <p:sp>
        <p:nvSpPr>
          <p:cNvPr id="3" name="內容版面配置區 2"/>
          <p:cNvSpPr>
            <a:spLocks noGrp="1"/>
          </p:cNvSpPr>
          <p:nvPr>
            <p:ph idx="1"/>
          </p:nvPr>
        </p:nvSpPr>
        <p:spPr>
          <a:xfrm>
            <a:off x="683568" y="1124744"/>
            <a:ext cx="7920880" cy="4536504"/>
          </a:xfrm>
        </p:spPr>
        <p:txBody>
          <a:bodyPr/>
          <a:lstStyle/>
          <a:p>
            <a:pPr algn="just"/>
            <a:r>
              <a:rPr lang="en-US" altLang="zh-TW"/>
              <a:t>Porto’s book club is buzzing with excitement for the annual book exchange event! Every year, members bring their favorite book and try to find another book they like that is owned by someone willing to trade with them.</a:t>
            </a:r>
            <a:endParaRPr lang="en-US" altLang="zh-TW" dirty="0" smtClean="0"/>
          </a:p>
        </p:txBody>
      </p:sp>
    </p:spTree>
    <p:extLst>
      <p:ext uri="{BB962C8B-B14F-4D97-AF65-F5344CB8AC3E}">
        <p14:creationId xmlns:p14="http://schemas.microsoft.com/office/powerpoint/2010/main" val="1798010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smtClean="0"/>
              <a:t>Problem Descriptions(2/4)</a:t>
            </a:r>
            <a:endParaRPr lang="zh-TW" altLang="en-US" dirty="0"/>
          </a:p>
        </p:txBody>
      </p:sp>
      <p:sp>
        <p:nvSpPr>
          <p:cNvPr id="3" name="內容版面配置區 2"/>
          <p:cNvSpPr>
            <a:spLocks noGrp="1"/>
          </p:cNvSpPr>
          <p:nvPr>
            <p:ph idx="1"/>
          </p:nvPr>
        </p:nvSpPr>
        <p:spPr>
          <a:xfrm>
            <a:off x="611560" y="1124744"/>
            <a:ext cx="7776864" cy="4536504"/>
          </a:xfrm>
        </p:spPr>
        <p:txBody>
          <a:bodyPr/>
          <a:lstStyle/>
          <a:p>
            <a:pPr algn="just"/>
            <a:r>
              <a:rPr lang="en-US" altLang="zh-TW"/>
              <a:t>I have been to this book exchange before, and I definitely do not want to miss it this year, but I feel that the trading should be improved. In the past, pairs of members interested in each other’s books would simply trade: imagine that person A brought a book that person B liked and vice-versa, then A and B would exchange their books.</a:t>
            </a:r>
            <a:endParaRPr lang="en-US" altLang="zh-TW" dirty="0"/>
          </a:p>
        </p:txBody>
      </p:sp>
    </p:spTree>
    <p:extLst>
      <p:ext uri="{BB962C8B-B14F-4D97-AF65-F5344CB8AC3E}">
        <p14:creationId xmlns:p14="http://schemas.microsoft.com/office/powerpoint/2010/main" val="1209224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smtClean="0"/>
              <a:t>Problem Descriptions(3/4)</a:t>
            </a:r>
            <a:endParaRPr lang="zh-TW" altLang="en-US" dirty="0"/>
          </a:p>
        </p:txBody>
      </p:sp>
      <p:sp>
        <p:nvSpPr>
          <p:cNvPr id="3" name="內容版面配置區 2"/>
          <p:cNvSpPr>
            <a:spLocks noGrp="1"/>
          </p:cNvSpPr>
          <p:nvPr>
            <p:ph idx="1"/>
          </p:nvPr>
        </p:nvSpPr>
        <p:spPr>
          <a:xfrm>
            <a:off x="611560" y="1124744"/>
            <a:ext cx="7776864" cy="4536504"/>
          </a:xfrm>
        </p:spPr>
        <p:txBody>
          <a:bodyPr/>
          <a:lstStyle/>
          <a:p>
            <a:pPr algn="just"/>
            <a:r>
              <a:rPr lang="en-US" altLang="zh-TW"/>
              <a:t>I then realized that many members were left with the same book they walked-in with... If instead of looking for pairs I looked for triplets, I could find more valid exchanges! Imagine that member A only likes member B’s book, while B only likes C’s book and C likes A’s book. These 3 people could trade their books in a cycle and everyone would be happy! </a:t>
            </a:r>
            <a:endParaRPr lang="en-US" altLang="zh-TW" dirty="0"/>
          </a:p>
        </p:txBody>
      </p:sp>
    </p:spTree>
    <p:extLst>
      <p:ext uri="{BB962C8B-B14F-4D97-AF65-F5344CB8AC3E}">
        <p14:creationId xmlns:p14="http://schemas.microsoft.com/office/powerpoint/2010/main" val="3643393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smtClean="0"/>
              <a:t>Problem Descriptions(4/4)</a:t>
            </a:r>
            <a:endParaRPr lang="zh-TW" altLang="en-US" dirty="0"/>
          </a:p>
        </p:txBody>
      </p:sp>
      <p:sp>
        <p:nvSpPr>
          <p:cNvPr id="3" name="內容版面配置區 2"/>
          <p:cNvSpPr>
            <a:spLocks noGrp="1"/>
          </p:cNvSpPr>
          <p:nvPr>
            <p:ph idx="1"/>
          </p:nvPr>
        </p:nvSpPr>
        <p:spPr>
          <a:xfrm>
            <a:off x="611560" y="1124744"/>
            <a:ext cx="7776864" cy="4536504"/>
          </a:xfrm>
        </p:spPr>
        <p:txBody>
          <a:bodyPr/>
          <a:lstStyle/>
          <a:p>
            <a:pPr algn="just"/>
            <a:r>
              <a:rPr lang="en-US" altLang="zh-TW"/>
              <a:t>But why stop at triplets? Cycles could be bigger and bigger! Could you help me find if it is possible for everyone to go out with a new book? Be careful, because members will not give their book without receiving one they like in return. Given the members of the book club and the books they like, can we find cycles so that everyone </a:t>
            </a:r>
            <a:r>
              <a:rPr lang="en-US" altLang="zh-TW" u="sng">
                <a:solidFill>
                  <a:srgbClr val="FF0000"/>
                </a:solidFill>
              </a:rPr>
              <a:t>receives a </a:t>
            </a:r>
            <a:r>
              <a:rPr lang="en-US" altLang="zh-TW" sz="4800" u="sng">
                <a:solidFill>
                  <a:srgbClr val="FF0000"/>
                </a:solidFill>
              </a:rPr>
              <a:t>new</a:t>
            </a:r>
            <a:r>
              <a:rPr lang="en-US" altLang="zh-TW" u="sng">
                <a:solidFill>
                  <a:srgbClr val="FF0000"/>
                </a:solidFill>
              </a:rPr>
              <a:t> book</a:t>
            </a:r>
            <a:r>
              <a:rPr lang="en-US" altLang="zh-TW"/>
              <a:t>?</a:t>
            </a:r>
            <a:endParaRPr lang="en-US" altLang="zh-TW" dirty="0"/>
          </a:p>
        </p:txBody>
      </p:sp>
    </p:spTree>
    <p:extLst>
      <p:ext uri="{BB962C8B-B14F-4D97-AF65-F5344CB8AC3E}">
        <p14:creationId xmlns:p14="http://schemas.microsoft.com/office/powerpoint/2010/main" val="3953955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dirty="0" smtClean="0"/>
              <a:t>Input (1/2)</a:t>
            </a:r>
            <a:endParaRPr lang="zh-TW" altLang="en-US" dirty="0"/>
          </a:p>
        </p:txBody>
      </p:sp>
      <p:sp>
        <p:nvSpPr>
          <p:cNvPr id="3" name="內容版面配置區 2"/>
          <p:cNvSpPr>
            <a:spLocks noGrp="1"/>
          </p:cNvSpPr>
          <p:nvPr>
            <p:ph idx="1"/>
          </p:nvPr>
        </p:nvSpPr>
        <p:spPr>
          <a:xfrm>
            <a:off x="827584" y="1124744"/>
            <a:ext cx="7704856" cy="4536504"/>
          </a:xfrm>
        </p:spPr>
        <p:txBody>
          <a:bodyPr/>
          <a:lstStyle/>
          <a:p>
            <a:pPr algn="just"/>
            <a:r>
              <a:rPr lang="en-US" altLang="zh-TW"/>
              <a:t>The input file contains several test cases, each of them as described below. </a:t>
            </a:r>
            <a:endParaRPr lang="en-US" altLang="zh-TW" smtClean="0"/>
          </a:p>
          <a:p>
            <a:pPr algn="just"/>
            <a:r>
              <a:rPr lang="en-US" altLang="zh-TW" smtClean="0"/>
              <a:t>The </a:t>
            </a:r>
            <a:r>
              <a:rPr lang="en-US" altLang="zh-TW"/>
              <a:t>first line has </a:t>
            </a:r>
            <a:r>
              <a:rPr lang="en-US" altLang="zh-TW">
                <a:solidFill>
                  <a:srgbClr val="FF0000"/>
                </a:solidFill>
              </a:rPr>
              <a:t>two integers: N</a:t>
            </a:r>
            <a:r>
              <a:rPr lang="en-US" altLang="zh-TW"/>
              <a:t>, the number of people, </a:t>
            </a:r>
            <a:r>
              <a:rPr lang="en-US" altLang="zh-TW">
                <a:solidFill>
                  <a:srgbClr val="FF0000"/>
                </a:solidFill>
              </a:rPr>
              <a:t>and M</a:t>
            </a:r>
            <a:r>
              <a:rPr lang="en-US" altLang="zh-TW"/>
              <a:t>, the total number of “declarations of interest</a:t>
            </a:r>
            <a:r>
              <a:rPr lang="en-US" altLang="zh-TW" smtClean="0"/>
              <a:t>”.</a:t>
            </a:r>
          </a:p>
          <a:p>
            <a:pPr algn="just"/>
            <a:r>
              <a:rPr lang="en-US" altLang="zh-TW" smtClean="0"/>
              <a:t> </a:t>
            </a:r>
            <a:endParaRPr lang="en-US" altLang="zh-TW" dirty="0" smtClean="0"/>
          </a:p>
        </p:txBody>
      </p:sp>
    </p:spTree>
    <p:extLst>
      <p:ext uri="{BB962C8B-B14F-4D97-AF65-F5344CB8AC3E}">
        <p14:creationId xmlns:p14="http://schemas.microsoft.com/office/powerpoint/2010/main" val="3946888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dirty="0" smtClean="0"/>
              <a:t>Input (2/2)</a:t>
            </a:r>
            <a:endParaRPr lang="zh-TW" altLang="en-US" dirty="0"/>
          </a:p>
        </p:txBody>
      </p:sp>
      <p:sp>
        <p:nvSpPr>
          <p:cNvPr id="3" name="內容版面配置區 2"/>
          <p:cNvSpPr>
            <a:spLocks noGrp="1"/>
          </p:cNvSpPr>
          <p:nvPr>
            <p:ph idx="1"/>
          </p:nvPr>
        </p:nvSpPr>
        <p:spPr>
          <a:xfrm>
            <a:off x="827584" y="1124744"/>
            <a:ext cx="7704856" cy="4536504"/>
          </a:xfrm>
        </p:spPr>
        <p:txBody>
          <a:bodyPr/>
          <a:lstStyle/>
          <a:p>
            <a:pPr algn="just"/>
            <a:r>
              <a:rPr lang="en-US" altLang="zh-TW"/>
              <a:t>Each of the following M lines </a:t>
            </a:r>
            <a:r>
              <a:rPr lang="en-US" altLang="zh-TW">
                <a:solidFill>
                  <a:srgbClr val="FF0000"/>
                </a:solidFill>
              </a:rPr>
              <a:t>has two integers, A and B</a:t>
            </a:r>
            <a:r>
              <a:rPr lang="en-US" altLang="zh-TW"/>
              <a:t>, indicating that member A likes the book that member B brought (0 ≤ A, B &lt; N). Numbers A and B will never be the same (a member never likes the book he brought).</a:t>
            </a:r>
            <a:endParaRPr lang="en-US" altLang="zh-TW" dirty="0"/>
          </a:p>
        </p:txBody>
      </p:sp>
    </p:spTree>
    <p:extLst>
      <p:ext uri="{BB962C8B-B14F-4D97-AF65-F5344CB8AC3E}">
        <p14:creationId xmlns:p14="http://schemas.microsoft.com/office/powerpoint/2010/main" val="1824307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404664"/>
            <a:ext cx="7315200" cy="838200"/>
          </a:xfrm>
        </p:spPr>
        <p:txBody>
          <a:bodyPr/>
          <a:lstStyle/>
          <a:p>
            <a:r>
              <a:rPr lang="en-US" altLang="zh-TW" dirty="0" smtClean="0"/>
              <a:t>Output</a:t>
            </a:r>
            <a:endParaRPr lang="zh-TW" altLang="en-US" dirty="0"/>
          </a:p>
        </p:txBody>
      </p:sp>
      <p:sp>
        <p:nvSpPr>
          <p:cNvPr id="3" name="內容版面配置區 2"/>
          <p:cNvSpPr>
            <a:spLocks noGrp="1"/>
          </p:cNvSpPr>
          <p:nvPr>
            <p:ph idx="1"/>
          </p:nvPr>
        </p:nvSpPr>
        <p:spPr>
          <a:xfrm>
            <a:off x="1043608" y="1268760"/>
            <a:ext cx="7560840" cy="4536504"/>
          </a:xfrm>
        </p:spPr>
        <p:txBody>
          <a:bodyPr/>
          <a:lstStyle/>
          <a:p>
            <a:pPr algn="just"/>
            <a:r>
              <a:rPr lang="en-US" altLang="zh-TW"/>
              <a:t>For each test case, you should output ‘YES’ if we can find a new book for every club member and ‘NO’ if that is not possible. </a:t>
            </a:r>
            <a:endParaRPr lang="en-US" altLang="zh-TW" dirty="0" smtClean="0"/>
          </a:p>
        </p:txBody>
      </p:sp>
    </p:spTree>
    <p:extLst>
      <p:ext uri="{BB962C8B-B14F-4D97-AF65-F5344CB8AC3E}">
        <p14:creationId xmlns:p14="http://schemas.microsoft.com/office/powerpoint/2010/main" val="1835166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779912" y="404664"/>
            <a:ext cx="4722912" cy="838200"/>
          </a:xfrm>
        </p:spPr>
        <p:txBody>
          <a:bodyPr/>
          <a:lstStyle/>
          <a:p>
            <a:r>
              <a:rPr lang="en-US" altLang="zh-TW" dirty="0" smtClean="0"/>
              <a:t>Example</a:t>
            </a:r>
            <a:endParaRPr lang="zh-TW" altLang="en-US" dirty="0"/>
          </a:p>
        </p:txBody>
      </p:sp>
      <p:sp>
        <p:nvSpPr>
          <p:cNvPr id="3" name="內容版面配置區 2"/>
          <p:cNvSpPr>
            <a:spLocks noGrp="1"/>
          </p:cNvSpPr>
          <p:nvPr>
            <p:ph idx="1"/>
          </p:nvPr>
        </p:nvSpPr>
        <p:spPr>
          <a:xfrm>
            <a:off x="1043608" y="692696"/>
            <a:ext cx="2232248" cy="6120680"/>
          </a:xfrm>
          <a:solidFill>
            <a:schemeClr val="bg1"/>
          </a:solidFill>
          <a:ln>
            <a:solidFill>
              <a:schemeClr val="tx1"/>
            </a:solidFill>
          </a:ln>
        </p:spPr>
        <p:txBody>
          <a:bodyPr/>
          <a:lstStyle/>
          <a:p>
            <a:pPr marL="0" indent="0" algn="just">
              <a:buNone/>
            </a:pPr>
            <a:r>
              <a:rPr lang="en-US" altLang="zh-TW" sz="2400"/>
              <a:t>9 9 </a:t>
            </a:r>
            <a:endParaRPr lang="en-US" altLang="zh-TW" sz="2400" smtClean="0"/>
          </a:p>
          <a:p>
            <a:pPr marL="0" indent="0" algn="just">
              <a:buNone/>
            </a:pPr>
            <a:r>
              <a:rPr lang="en-US" altLang="zh-TW" sz="2400" smtClean="0"/>
              <a:t>0 </a:t>
            </a:r>
            <a:r>
              <a:rPr lang="en-US" altLang="zh-TW" sz="2400"/>
              <a:t>1 </a:t>
            </a:r>
            <a:endParaRPr lang="en-US" altLang="zh-TW" sz="2400" smtClean="0"/>
          </a:p>
          <a:p>
            <a:pPr marL="0" indent="0" algn="just">
              <a:buNone/>
            </a:pPr>
            <a:r>
              <a:rPr lang="en-US" altLang="zh-TW" sz="2400" smtClean="0"/>
              <a:t>1 </a:t>
            </a:r>
            <a:r>
              <a:rPr lang="en-US" altLang="zh-TW" sz="2400"/>
              <a:t>2 </a:t>
            </a:r>
            <a:endParaRPr lang="en-US" altLang="zh-TW" sz="2400" smtClean="0"/>
          </a:p>
          <a:p>
            <a:pPr marL="0" indent="0" algn="just">
              <a:buNone/>
            </a:pPr>
            <a:r>
              <a:rPr lang="en-US" altLang="zh-TW" sz="2400" smtClean="0"/>
              <a:t>2 0</a:t>
            </a:r>
          </a:p>
          <a:p>
            <a:pPr marL="0" indent="0" algn="just">
              <a:buNone/>
            </a:pPr>
            <a:r>
              <a:rPr lang="en-US" altLang="zh-TW" sz="2400"/>
              <a:t>3 4 </a:t>
            </a:r>
            <a:endParaRPr lang="en-US" altLang="zh-TW" sz="2400" smtClean="0"/>
          </a:p>
          <a:p>
            <a:pPr marL="0" indent="0" algn="just">
              <a:buNone/>
            </a:pPr>
            <a:r>
              <a:rPr lang="en-US" altLang="zh-TW" sz="2400" smtClean="0"/>
              <a:t>4 </a:t>
            </a:r>
            <a:r>
              <a:rPr lang="en-US" altLang="zh-TW" sz="2400"/>
              <a:t>3 </a:t>
            </a:r>
            <a:endParaRPr lang="en-US" altLang="zh-TW" sz="2400" smtClean="0"/>
          </a:p>
          <a:p>
            <a:pPr marL="0" indent="0" algn="just">
              <a:buNone/>
            </a:pPr>
            <a:r>
              <a:rPr lang="en-US" altLang="zh-TW" sz="2400" smtClean="0"/>
              <a:t>5 </a:t>
            </a:r>
            <a:r>
              <a:rPr lang="en-US" altLang="zh-TW" sz="2400"/>
              <a:t>6 </a:t>
            </a:r>
            <a:endParaRPr lang="en-US" altLang="zh-TW" sz="2400" smtClean="0"/>
          </a:p>
          <a:p>
            <a:pPr marL="0" indent="0" algn="just">
              <a:buNone/>
            </a:pPr>
            <a:r>
              <a:rPr lang="en-US" altLang="zh-TW" sz="2400" smtClean="0"/>
              <a:t>6 </a:t>
            </a:r>
            <a:r>
              <a:rPr lang="en-US" altLang="zh-TW" sz="2400"/>
              <a:t>7 </a:t>
            </a:r>
            <a:endParaRPr lang="en-US" altLang="zh-TW" sz="2400" smtClean="0"/>
          </a:p>
          <a:p>
            <a:pPr marL="0" indent="0" algn="just">
              <a:buNone/>
            </a:pPr>
            <a:r>
              <a:rPr lang="en-US" altLang="zh-TW" sz="2400" smtClean="0"/>
              <a:t>7 </a:t>
            </a:r>
            <a:r>
              <a:rPr lang="en-US" altLang="zh-TW" sz="2400"/>
              <a:t>8 </a:t>
            </a:r>
            <a:endParaRPr lang="en-US" altLang="zh-TW" sz="2400" smtClean="0"/>
          </a:p>
          <a:p>
            <a:pPr marL="0" indent="0" algn="just">
              <a:buNone/>
            </a:pPr>
            <a:r>
              <a:rPr lang="en-US" altLang="zh-TW" sz="2400" smtClean="0"/>
              <a:t>8 </a:t>
            </a:r>
            <a:r>
              <a:rPr lang="en-US" altLang="zh-TW" sz="2400"/>
              <a:t>5</a:t>
            </a:r>
            <a:endParaRPr lang="en-US" altLang="zh-TW" sz="2400" dirty="0" smtClean="0"/>
          </a:p>
        </p:txBody>
      </p:sp>
      <p:sp>
        <p:nvSpPr>
          <p:cNvPr id="4" name="內容版面配置區 2"/>
          <p:cNvSpPr txBox="1">
            <a:spLocks/>
          </p:cNvSpPr>
          <p:nvPr/>
        </p:nvSpPr>
        <p:spPr bwMode="auto">
          <a:xfrm>
            <a:off x="5868144" y="1387442"/>
            <a:ext cx="2088232" cy="4536504"/>
          </a:xfrm>
          <a:prstGeom prst="rect">
            <a:avLst/>
          </a:prstGeom>
          <a:solidFill>
            <a:schemeClr val="bg1"/>
          </a:solidFill>
          <a:ln w="9525">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smtClean="0"/>
              <a:t>YES</a:t>
            </a:r>
            <a:endParaRPr lang="en-US" altLang="zh-TW" sz="2400" kern="0" dirty="0" smtClean="0"/>
          </a:p>
        </p:txBody>
      </p:sp>
      <p:sp>
        <p:nvSpPr>
          <p:cNvPr id="6" name="文字方塊 5"/>
          <p:cNvSpPr txBox="1"/>
          <p:nvPr/>
        </p:nvSpPr>
        <p:spPr>
          <a:xfrm>
            <a:off x="1489094" y="0"/>
            <a:ext cx="2177199" cy="461665"/>
          </a:xfrm>
          <a:prstGeom prst="rect">
            <a:avLst/>
          </a:prstGeom>
          <a:noFill/>
        </p:spPr>
        <p:txBody>
          <a:bodyPr wrap="none" rtlCol="0">
            <a:spAutoFit/>
          </a:bodyPr>
          <a:lstStyle/>
          <a:p>
            <a:r>
              <a:rPr lang="en-US" altLang="zh-TW" b="1" smtClean="0">
                <a:solidFill>
                  <a:srgbClr val="FF0000"/>
                </a:solidFill>
              </a:rPr>
              <a:t>Num of people</a:t>
            </a:r>
            <a:endParaRPr lang="zh-TW" altLang="en-US" b="1" dirty="0">
              <a:solidFill>
                <a:srgbClr val="FF0000"/>
              </a:solidFill>
            </a:endParaRPr>
          </a:p>
        </p:txBody>
      </p:sp>
      <p:cxnSp>
        <p:nvCxnSpPr>
          <p:cNvPr id="8" name="直線單箭頭接點 7"/>
          <p:cNvCxnSpPr/>
          <p:nvPr/>
        </p:nvCxnSpPr>
        <p:spPr bwMode="auto">
          <a:xfrm flipH="1">
            <a:off x="1241492" y="428317"/>
            <a:ext cx="360040" cy="360040"/>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文字方塊 8"/>
          <p:cNvSpPr txBox="1"/>
          <p:nvPr/>
        </p:nvSpPr>
        <p:spPr>
          <a:xfrm>
            <a:off x="1880725" y="372858"/>
            <a:ext cx="2929007" cy="830997"/>
          </a:xfrm>
          <a:prstGeom prst="rect">
            <a:avLst/>
          </a:prstGeom>
          <a:noFill/>
        </p:spPr>
        <p:txBody>
          <a:bodyPr wrap="none" rtlCol="0">
            <a:spAutoFit/>
          </a:bodyPr>
          <a:lstStyle/>
          <a:p>
            <a:r>
              <a:rPr lang="en-US" altLang="zh-TW" b="1" smtClean="0">
                <a:solidFill>
                  <a:srgbClr val="FF0000"/>
                </a:solidFill>
              </a:rPr>
              <a:t>Num of declarations </a:t>
            </a:r>
          </a:p>
          <a:p>
            <a:r>
              <a:rPr lang="en-US" altLang="zh-TW" b="1" smtClean="0">
                <a:solidFill>
                  <a:srgbClr val="FF0000"/>
                </a:solidFill>
              </a:rPr>
              <a:t>of </a:t>
            </a:r>
            <a:r>
              <a:rPr lang="en-US" altLang="zh-TW" b="1">
                <a:solidFill>
                  <a:srgbClr val="FF0000"/>
                </a:solidFill>
              </a:rPr>
              <a:t>interest</a:t>
            </a:r>
            <a:r>
              <a:rPr lang="en-US" altLang="zh-TW" b="1" smtClean="0">
                <a:solidFill>
                  <a:srgbClr val="FF0000"/>
                </a:solidFill>
              </a:rPr>
              <a:t> </a:t>
            </a:r>
            <a:endParaRPr lang="zh-TW" altLang="en-US" b="1" dirty="0">
              <a:solidFill>
                <a:srgbClr val="FF0000"/>
              </a:solidFill>
            </a:endParaRPr>
          </a:p>
        </p:txBody>
      </p:sp>
      <p:cxnSp>
        <p:nvCxnSpPr>
          <p:cNvPr id="11" name="直線單箭頭接點 10"/>
          <p:cNvCxnSpPr/>
          <p:nvPr/>
        </p:nvCxnSpPr>
        <p:spPr bwMode="auto">
          <a:xfrm flipH="1">
            <a:off x="1588273" y="677887"/>
            <a:ext cx="360418" cy="254486"/>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文字方塊 15"/>
          <p:cNvSpPr txBox="1"/>
          <p:nvPr/>
        </p:nvSpPr>
        <p:spPr>
          <a:xfrm>
            <a:off x="2201184" y="1550585"/>
            <a:ext cx="3493905" cy="461665"/>
          </a:xfrm>
          <a:prstGeom prst="rect">
            <a:avLst/>
          </a:prstGeom>
          <a:noFill/>
        </p:spPr>
        <p:txBody>
          <a:bodyPr wrap="none" rtlCol="0">
            <a:spAutoFit/>
          </a:bodyPr>
          <a:lstStyle/>
          <a:p>
            <a:r>
              <a:rPr lang="en-US" altLang="zh-TW" b="1" smtClean="0">
                <a:solidFill>
                  <a:srgbClr val="FF0000"/>
                </a:solidFill>
              </a:rPr>
              <a:t>0 is interested in 1’s book</a:t>
            </a:r>
            <a:endParaRPr lang="zh-TW" altLang="en-US" b="1" dirty="0">
              <a:solidFill>
                <a:srgbClr val="FF0000"/>
              </a:solidFill>
            </a:endParaRPr>
          </a:p>
        </p:txBody>
      </p:sp>
      <p:cxnSp>
        <p:nvCxnSpPr>
          <p:cNvPr id="17" name="直線單箭頭接點 16"/>
          <p:cNvCxnSpPr>
            <a:stCxn id="16" idx="1"/>
          </p:cNvCxnSpPr>
          <p:nvPr/>
        </p:nvCxnSpPr>
        <p:spPr bwMode="auto">
          <a:xfrm flipH="1" flipV="1">
            <a:off x="1688830" y="1424067"/>
            <a:ext cx="512354" cy="357351"/>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矩形 17"/>
          <p:cNvSpPr/>
          <p:nvPr/>
        </p:nvSpPr>
        <p:spPr bwMode="auto">
          <a:xfrm>
            <a:off x="1053575" y="1196752"/>
            <a:ext cx="1666151" cy="3888432"/>
          </a:xfrm>
          <a:prstGeom prst="rect">
            <a:avLst/>
          </a:prstGeom>
          <a:noFill/>
          <a:ln w="381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2326395570"/>
      </p:ext>
    </p:extLst>
  </p:cSld>
  <p:clrMapOvr>
    <a:masterClrMapping/>
  </p:clrMapOvr>
  <p:timing>
    <p:tnLst>
      <p:par>
        <p:cTn id="1" dur="indefinite" restart="never" nodeType="tmRoot"/>
      </p:par>
    </p:tnLst>
  </p:timing>
</p:sld>
</file>

<file path=ppt/theme/theme1.xml><?xml version="1.0" encoding="utf-8"?>
<a:theme xmlns:a="http://schemas.openxmlformats.org/drawingml/2006/main" name="古典-1">
  <a:themeElements>
    <a:clrScheme name="">
      <a:dk1>
        <a:srgbClr val="003366"/>
      </a:dk1>
      <a:lt1>
        <a:srgbClr val="FFFFFF"/>
      </a:lt1>
      <a:dk2>
        <a:srgbClr val="004060"/>
      </a:dk2>
      <a:lt2>
        <a:srgbClr val="000000"/>
      </a:lt2>
      <a:accent1>
        <a:srgbClr val="339966"/>
      </a:accent1>
      <a:accent2>
        <a:srgbClr val="8779A5"/>
      </a:accent2>
      <a:accent3>
        <a:srgbClr val="FFFFFF"/>
      </a:accent3>
      <a:accent4>
        <a:srgbClr val="002A56"/>
      </a:accent4>
      <a:accent5>
        <a:srgbClr val="ADCAB8"/>
      </a:accent5>
      <a:accent6>
        <a:srgbClr val="7A6D95"/>
      </a:accent6>
      <a:hlink>
        <a:srgbClr val="C67600"/>
      </a:hlink>
      <a:folHlink>
        <a:srgbClr val="3366CC"/>
      </a:folHlink>
    </a:clrScheme>
    <a:fontScheme name="古典-1">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古典-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古典-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古典-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古典-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古典-1</Template>
  <TotalTime>2395</TotalTime>
  <Words>640</Words>
  <Application>Microsoft Office PowerPoint</Application>
  <PresentationFormat>如螢幕大小 (4:3)</PresentationFormat>
  <Paragraphs>199</Paragraphs>
  <Slides>16</Slides>
  <Notes>2</Notes>
  <HiddenSlides>0</HiddenSlides>
  <MMClips>0</MMClips>
  <ScaleCrop>false</ScaleCrop>
  <HeadingPairs>
    <vt:vector size="4" baseType="variant">
      <vt:variant>
        <vt:lpstr>佈景主題</vt:lpstr>
      </vt:variant>
      <vt:variant>
        <vt:i4>1</vt:i4>
      </vt:variant>
      <vt:variant>
        <vt:lpstr>投影片標題</vt:lpstr>
      </vt:variant>
      <vt:variant>
        <vt:i4>16</vt:i4>
      </vt:variant>
    </vt:vector>
  </HeadingPairs>
  <TitlesOfParts>
    <vt:vector size="17" baseType="lpstr">
      <vt:lpstr>古典-1</vt:lpstr>
      <vt:lpstr>Book Club</vt:lpstr>
      <vt:lpstr>Problem Descriptions(1/4)</vt:lpstr>
      <vt:lpstr>Problem Descriptions(2/4)</vt:lpstr>
      <vt:lpstr>Problem Descriptions(3/4)</vt:lpstr>
      <vt:lpstr>Problem Descriptions(4/4)</vt:lpstr>
      <vt:lpstr>Input (1/2)</vt:lpstr>
      <vt:lpstr>Input (2/2)</vt:lpstr>
      <vt:lpstr>Output</vt:lpstr>
      <vt:lpstr>Example</vt:lpstr>
      <vt:lpstr>KM Algorithm  </vt:lpstr>
      <vt:lpstr>Perfect Bipartite Matching </vt:lpstr>
      <vt:lpstr>Perfect Bipartite Matching </vt:lpstr>
      <vt:lpstr>Perfect Bipartite Matching </vt:lpstr>
      <vt:lpstr>PowerPoint 簡報</vt:lpstr>
      <vt:lpstr>PowerPoint 簡報</vt:lpstr>
      <vt:lpstr>PowerPoint 簡報</vt:lpstr>
    </vt:vector>
  </TitlesOfParts>
  <Company>ccl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coolman</dc:creator>
  <cp:lastModifiedBy>Windows 使用者</cp:lastModifiedBy>
  <cp:revision>927</cp:revision>
  <dcterms:created xsi:type="dcterms:W3CDTF">2007-09-17T04:06:35Z</dcterms:created>
  <dcterms:modified xsi:type="dcterms:W3CDTF">2021-05-26T08:55:46Z</dcterms:modified>
</cp:coreProperties>
</file>