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sldIdLst>
    <p:sldId id="256" r:id="rId2"/>
    <p:sldId id="304" r:id="rId3"/>
    <p:sldId id="305" r:id="rId4"/>
    <p:sldId id="306" r:id="rId5"/>
    <p:sldId id="307" r:id="rId6"/>
    <p:sldId id="308" r:id="rId7"/>
    <p:sldId id="259" r:id="rId8"/>
    <p:sldId id="309" r:id="rId9"/>
    <p:sldId id="289" r:id="rId10"/>
    <p:sldId id="290" r:id="rId11"/>
    <p:sldId id="291" r:id="rId12"/>
    <p:sldId id="292" r:id="rId13"/>
    <p:sldId id="303" r:id="rId14"/>
    <p:sldId id="293" r:id="rId15"/>
    <p:sldId id="299" r:id="rId16"/>
    <p:sldId id="294" r:id="rId17"/>
    <p:sldId id="296" r:id="rId18"/>
    <p:sldId id="297" r:id="rId19"/>
    <p:sldId id="298" r:id="rId20"/>
    <p:sldId id="310" r:id="rId21"/>
    <p:sldId id="311" r:id="rId22"/>
    <p:sldId id="312" r:id="rId23"/>
    <p:sldId id="313" r:id="rId24"/>
    <p:sldId id="314" r:id="rId2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33CC"/>
    <a:srgbClr val="0000CC"/>
    <a:srgbClr val="00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 autoAdjust="0"/>
    <p:restoredTop sz="94660"/>
  </p:normalViewPr>
  <p:slideViewPr>
    <p:cSldViewPr>
      <p:cViewPr varScale="1">
        <p:scale>
          <a:sx n="65" d="100"/>
          <a:sy n="65" d="100"/>
        </p:scale>
        <p:origin x="-12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02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916832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6600" err="1" smtClean="0">
                <a:latin typeface="Arial" charset="0"/>
              </a:rPr>
              <a:t>Uva</a:t>
            </a:r>
            <a:r>
              <a:rPr lang="en-US" altLang="zh-TW" sz="6600" smtClean="0">
                <a:latin typeface="Arial" charset="0"/>
              </a:rPr>
              <a:t> </a:t>
            </a:r>
            <a:r>
              <a:rPr lang="en-US" altLang="zh-TW" sz="6600" smtClean="0">
                <a:latin typeface="Arial" charset="0"/>
              </a:rPr>
              <a:t>12846</a:t>
            </a:r>
            <a:r>
              <a:rPr lang="en-US" altLang="zh-TW" sz="6600" dirty="0" smtClean="0">
                <a:latin typeface="Arial" charset="0"/>
              </a:rPr>
              <a:t/>
            </a:r>
            <a:br>
              <a:rPr lang="en-US" altLang="zh-TW" sz="6600" dirty="0" smtClean="0">
                <a:latin typeface="Arial" charset="0"/>
              </a:rPr>
            </a:br>
            <a:endParaRPr lang="en-US" altLang="zh-TW" sz="6600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501008"/>
            <a:ext cx="6172200" cy="1719808"/>
          </a:xfrm>
        </p:spPr>
        <p:txBody>
          <a:bodyPr/>
          <a:lstStyle/>
          <a:p>
            <a:r>
              <a:rPr lang="en-US" altLang="zh-TW" sz="3600" smtClean="0">
                <a:latin typeface="Arial" charset="0"/>
              </a:rPr>
              <a:t>A Daisy Puzzle Game</a:t>
            </a:r>
            <a:endParaRPr lang="en-US" altLang="zh-TW" sz="3600" dirty="0" smtClean="0">
              <a:latin typeface="Arial" charset="0"/>
            </a:endParaRPr>
          </a:p>
          <a:p>
            <a:r>
              <a:rPr lang="en-US" altLang="zh-TW" sz="3600" smtClean="0">
                <a:latin typeface="Arial" charset="0"/>
              </a:rPr>
              <a:t>Time</a:t>
            </a:r>
            <a:r>
              <a:rPr lang="en-US" altLang="zh-TW" sz="3600" dirty="0" smtClean="0">
                <a:latin typeface="Arial" charset="0"/>
              </a:rPr>
              <a:t>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 bwMode="auto">
          <a:xfrm>
            <a:off x="-10840" y="3937933"/>
            <a:ext cx="9165629" cy="179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-21629" y="1412776"/>
            <a:ext cx="9165629" cy="179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Examples</a:t>
            </a:r>
            <a:endParaRPr lang="zh-TW" altLang="en-US" dirty="0"/>
          </a:p>
        </p:txBody>
      </p:sp>
      <p:sp>
        <p:nvSpPr>
          <p:cNvPr id="3" name="橢圓 2"/>
          <p:cNvSpPr/>
          <p:nvPr/>
        </p:nvSpPr>
        <p:spPr bwMode="auto">
          <a:xfrm>
            <a:off x="397652" y="2302727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橢圓 3"/>
          <p:cNvSpPr/>
          <p:nvPr/>
        </p:nvSpPr>
        <p:spPr bwMode="auto">
          <a:xfrm>
            <a:off x="955543" y="2292866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1477772" y="2300755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>
            <a:off x="1981828" y="2410739"/>
            <a:ext cx="10060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1981828" y="1914557"/>
            <a:ext cx="1006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拿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 bwMode="auto">
          <a:xfrm>
            <a:off x="3133956" y="2302727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3691847" y="2292866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>
            <a:off x="3998052" y="2400878"/>
            <a:ext cx="10060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字方塊 10"/>
          <p:cNvSpPr txBox="1"/>
          <p:nvPr/>
        </p:nvSpPr>
        <p:spPr>
          <a:xfrm>
            <a:off x="4022005" y="1914557"/>
            <a:ext cx="1006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zh-TW" altLang="en-US" dirty="0" smtClean="0"/>
              <a:t> 拿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 bwMode="auto">
          <a:xfrm>
            <a:off x="5168353" y="2282427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>
            <a:off x="5583261" y="2390439"/>
            <a:ext cx="10060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5654236" y="1907470"/>
            <a:ext cx="1006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拿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878372" y="1949074"/>
            <a:ext cx="1390124" cy="830997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zh-TW" altLang="en-US" dirty="0" smtClean="0"/>
              <a:t> 不能拿</a:t>
            </a:r>
            <a:endParaRPr lang="en-US" altLang="zh-TW" dirty="0" smtClean="0"/>
          </a:p>
          <a:p>
            <a:r>
              <a:rPr lang="en-US" altLang="zh-TW" dirty="0" smtClean="0"/>
              <a:t>A</a:t>
            </a:r>
            <a:r>
              <a:rPr lang="zh-TW" altLang="en-US" dirty="0" smtClean="0"/>
              <a:t>勝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43" y="1589929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Case 1:</a:t>
            </a:r>
            <a:endParaRPr lang="zh-TW" altLang="en-US" b="1" dirty="0"/>
          </a:p>
        </p:txBody>
      </p:sp>
      <p:sp>
        <p:nvSpPr>
          <p:cNvPr id="17" name="橢圓 16"/>
          <p:cNvSpPr/>
          <p:nvPr/>
        </p:nvSpPr>
        <p:spPr bwMode="auto">
          <a:xfrm>
            <a:off x="375680" y="4569790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933571" y="4559929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397652" y="5046639"/>
            <a:ext cx="216024" cy="21602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>
            <a:off x="1456832" y="4793786"/>
            <a:ext cx="10060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/>
          <p:cNvSpPr txBox="1"/>
          <p:nvPr/>
        </p:nvSpPr>
        <p:spPr>
          <a:xfrm>
            <a:off x="1456833" y="4391288"/>
            <a:ext cx="1006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拿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2662105" y="4639607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>
            <a:off x="3710020" y="5237593"/>
            <a:ext cx="10060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/>
          <p:cNvSpPr txBox="1"/>
          <p:nvPr/>
        </p:nvSpPr>
        <p:spPr>
          <a:xfrm>
            <a:off x="3733973" y="4751272"/>
            <a:ext cx="1006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zh-TW" altLang="en-US" dirty="0" smtClean="0"/>
              <a:t> 拿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 bwMode="auto">
          <a:xfrm>
            <a:off x="5510220" y="5191150"/>
            <a:ext cx="10060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/>
          <p:cNvSpPr txBox="1"/>
          <p:nvPr/>
        </p:nvSpPr>
        <p:spPr>
          <a:xfrm>
            <a:off x="5581195" y="4708181"/>
            <a:ext cx="1006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拿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-21629" y="3856992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Case 2:</a:t>
            </a:r>
            <a:endParaRPr lang="zh-TW" altLang="en-US" b="1" dirty="0"/>
          </a:p>
        </p:txBody>
      </p:sp>
      <p:sp>
        <p:nvSpPr>
          <p:cNvPr id="45" name="橢圓 44"/>
          <p:cNvSpPr/>
          <p:nvPr/>
        </p:nvSpPr>
        <p:spPr bwMode="auto">
          <a:xfrm>
            <a:off x="935596" y="5047134"/>
            <a:ext cx="216024" cy="21602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6" name="橢圓 45"/>
          <p:cNvSpPr/>
          <p:nvPr/>
        </p:nvSpPr>
        <p:spPr bwMode="auto">
          <a:xfrm>
            <a:off x="2682052" y="5090532"/>
            <a:ext cx="216024" cy="21602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7" name="橢圓 46"/>
          <p:cNvSpPr/>
          <p:nvPr/>
        </p:nvSpPr>
        <p:spPr bwMode="auto">
          <a:xfrm>
            <a:off x="3219996" y="5091027"/>
            <a:ext cx="216024" cy="21602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8" name="橢圓 47"/>
          <p:cNvSpPr/>
          <p:nvPr/>
        </p:nvSpPr>
        <p:spPr bwMode="auto">
          <a:xfrm>
            <a:off x="4920038" y="4619571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9" name="橢圓 48"/>
          <p:cNvSpPr/>
          <p:nvPr/>
        </p:nvSpPr>
        <p:spPr bwMode="auto">
          <a:xfrm>
            <a:off x="4934156" y="5070496"/>
            <a:ext cx="216024" cy="21602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0" name="橢圓 49"/>
          <p:cNvSpPr/>
          <p:nvPr/>
        </p:nvSpPr>
        <p:spPr bwMode="auto">
          <a:xfrm>
            <a:off x="6662348" y="4543078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51" name="直線單箭頭接點 50"/>
          <p:cNvCxnSpPr/>
          <p:nvPr/>
        </p:nvCxnSpPr>
        <p:spPr bwMode="auto">
          <a:xfrm>
            <a:off x="6926427" y="4692597"/>
            <a:ext cx="10060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文字方塊 51"/>
          <p:cNvSpPr txBox="1"/>
          <p:nvPr/>
        </p:nvSpPr>
        <p:spPr>
          <a:xfrm>
            <a:off x="6950380" y="4206276"/>
            <a:ext cx="1006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zh-TW" altLang="en-US" dirty="0" smtClean="0"/>
              <a:t> 拿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8102508" y="4569790"/>
            <a:ext cx="1390124" cy="830997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不能拿</a:t>
            </a:r>
            <a:endParaRPr lang="en-US" altLang="zh-TW" dirty="0" smtClean="0"/>
          </a:p>
          <a:p>
            <a:r>
              <a:rPr lang="en-US" altLang="zh-TW" dirty="0" smtClean="0"/>
              <a:t>B </a:t>
            </a:r>
            <a:r>
              <a:rPr lang="zh-TW" altLang="en-US" dirty="0" smtClean="0"/>
              <a:t>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8467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 bwMode="auto">
          <a:xfrm>
            <a:off x="0" y="4812288"/>
            <a:ext cx="9165629" cy="1893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-21629" y="2879070"/>
            <a:ext cx="9165629" cy="179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240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Examples</a:t>
            </a:r>
            <a:endParaRPr lang="zh-TW" altLang="en-US" dirty="0"/>
          </a:p>
        </p:txBody>
      </p:sp>
      <p:sp>
        <p:nvSpPr>
          <p:cNvPr id="3" name="橢圓 2"/>
          <p:cNvSpPr/>
          <p:nvPr/>
        </p:nvSpPr>
        <p:spPr bwMode="auto">
          <a:xfrm>
            <a:off x="431190" y="3906915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橢圓 3"/>
          <p:cNvSpPr/>
          <p:nvPr/>
        </p:nvSpPr>
        <p:spPr bwMode="auto">
          <a:xfrm>
            <a:off x="926655" y="3897054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1511310" y="3904943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>
            <a:off x="2015366" y="4014927"/>
            <a:ext cx="10060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2015366" y="3518745"/>
            <a:ext cx="1082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全拿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253534" y="3534107"/>
            <a:ext cx="1390124" cy="830997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zh-TW" altLang="en-US" dirty="0" smtClean="0"/>
              <a:t> 不能拿</a:t>
            </a:r>
            <a:endParaRPr lang="en-US" altLang="zh-TW" dirty="0" smtClean="0"/>
          </a:p>
          <a:p>
            <a:r>
              <a:rPr lang="en-US" altLang="zh-TW" dirty="0" smtClean="0"/>
              <a:t>A</a:t>
            </a:r>
            <a:r>
              <a:rPr lang="zh-TW" altLang="en-US" dirty="0" smtClean="0"/>
              <a:t>勝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881" y="3194117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Case 1:</a:t>
            </a:r>
            <a:endParaRPr lang="zh-TW" altLang="en-US" b="1" dirty="0"/>
          </a:p>
        </p:txBody>
      </p:sp>
      <p:sp>
        <p:nvSpPr>
          <p:cNvPr id="17" name="橢圓 16"/>
          <p:cNvSpPr/>
          <p:nvPr/>
        </p:nvSpPr>
        <p:spPr bwMode="auto">
          <a:xfrm>
            <a:off x="409218" y="5525085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967109" y="5515224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431190" y="6001934"/>
            <a:ext cx="216024" cy="21602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>
            <a:off x="1490370" y="5749081"/>
            <a:ext cx="10060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/>
          <p:cNvSpPr txBox="1"/>
          <p:nvPr/>
        </p:nvSpPr>
        <p:spPr>
          <a:xfrm>
            <a:off x="1490371" y="5346583"/>
            <a:ext cx="1082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全拿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 bwMode="auto">
          <a:xfrm>
            <a:off x="3743558" y="6192888"/>
            <a:ext cx="10060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/>
          <p:cNvSpPr txBox="1"/>
          <p:nvPr/>
        </p:nvSpPr>
        <p:spPr>
          <a:xfrm>
            <a:off x="3767511" y="5706567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zh-TW" altLang="en-US" dirty="0" smtClean="0"/>
              <a:t> 全拿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1909" y="4812287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Case 2:</a:t>
            </a:r>
            <a:endParaRPr lang="zh-TW" altLang="en-US" b="1" dirty="0"/>
          </a:p>
        </p:txBody>
      </p:sp>
      <p:sp>
        <p:nvSpPr>
          <p:cNvPr id="45" name="橢圓 44"/>
          <p:cNvSpPr/>
          <p:nvPr/>
        </p:nvSpPr>
        <p:spPr bwMode="auto">
          <a:xfrm>
            <a:off x="969134" y="6002429"/>
            <a:ext cx="216024" cy="21602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6" name="橢圓 45"/>
          <p:cNvSpPr/>
          <p:nvPr/>
        </p:nvSpPr>
        <p:spPr bwMode="auto">
          <a:xfrm>
            <a:off x="2715590" y="6045827"/>
            <a:ext cx="216024" cy="21602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7" name="橢圓 46"/>
          <p:cNvSpPr/>
          <p:nvPr/>
        </p:nvSpPr>
        <p:spPr bwMode="auto">
          <a:xfrm>
            <a:off x="3253534" y="6046322"/>
            <a:ext cx="216024" cy="21602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4932040" y="5431349"/>
            <a:ext cx="1390124" cy="830997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不能拿</a:t>
            </a:r>
            <a:endParaRPr lang="en-US" altLang="zh-TW" dirty="0" smtClean="0"/>
          </a:p>
          <a:p>
            <a:r>
              <a:rPr lang="en-US" altLang="zh-TW" dirty="0" smtClean="0"/>
              <a:t>B </a:t>
            </a:r>
            <a:r>
              <a:rPr lang="zh-TW" altLang="en-US" dirty="0" smtClean="0"/>
              <a:t>勝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-21629" y="908720"/>
            <a:ext cx="9165629" cy="175432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Assumptions:</a:t>
            </a:r>
          </a:p>
          <a:p>
            <a:pPr marL="514350" indent="-514350">
              <a:buFont typeface="+mj-lt"/>
              <a:buAutoNum type="arabicParenR"/>
            </a:pPr>
            <a:r>
              <a:rPr lang="zh-TW" altLang="en-US" sz="2800" b="1" dirty="0" smtClean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我們都需要假設</a:t>
            </a:r>
            <a:r>
              <a:rPr lang="zh-TW" altLang="en-US" sz="2800" b="1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雙方都是</a:t>
            </a:r>
            <a:r>
              <a:rPr lang="zh-TW" altLang="en-US" sz="2800" b="1" u="sng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足夠聰明</a:t>
            </a:r>
            <a:endParaRPr lang="en-US" altLang="zh-TW" sz="2800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arenR"/>
            </a:pPr>
            <a:r>
              <a:rPr lang="zh-TW" altLang="en-US" sz="2800" b="1" dirty="0" smtClean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</a:t>
            </a:r>
            <a:r>
              <a:rPr lang="zh-TW" altLang="en-US" sz="28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就會存在</a:t>
            </a:r>
            <a:r>
              <a:rPr lang="zh-TW" altLang="en-US" sz="2800" b="1" dirty="0" smtClean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有判斷「先手勝</a:t>
            </a:r>
            <a:r>
              <a:rPr lang="zh-TW" altLang="en-US" sz="28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zh-TW" altLang="en-US" sz="2800" b="1" dirty="0" smtClean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或是「先手敗</a:t>
            </a:r>
            <a:r>
              <a:rPr lang="zh-TW" altLang="en-US" sz="28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 </a:t>
            </a:r>
            <a:r>
              <a:rPr lang="zh-TW" altLang="en-US" sz="2800" b="1" dirty="0" smtClean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b="1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若是可以贏，不會故意不贏</a:t>
            </a:r>
            <a:endParaRPr lang="en-US" altLang="zh-TW" sz="2800" b="1" u="sng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086605" y="3074347"/>
            <a:ext cx="1107996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先手勝</a:t>
            </a:r>
            <a:endParaRPr lang="zh-TW" altLang="en-US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095371" y="4910586"/>
            <a:ext cx="1107996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先手敗</a:t>
            </a:r>
            <a:endParaRPr lang="zh-TW" altLang="en-US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629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-21629" y="404664"/>
            <a:ext cx="9165629" cy="1893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橢圓 2"/>
          <p:cNvSpPr/>
          <p:nvPr/>
        </p:nvSpPr>
        <p:spPr bwMode="auto">
          <a:xfrm>
            <a:off x="387589" y="1117461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橢圓 3"/>
          <p:cNvSpPr/>
          <p:nvPr/>
        </p:nvSpPr>
        <p:spPr bwMode="auto">
          <a:xfrm>
            <a:off x="945480" y="1107600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409561" y="1594310"/>
            <a:ext cx="216024" cy="21602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>
            <a:off x="1468741" y="1341457"/>
            <a:ext cx="10060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1468742" y="938959"/>
            <a:ext cx="1006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拿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 bwMode="auto">
          <a:xfrm>
            <a:off x="3721929" y="1785264"/>
            <a:ext cx="10060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字方塊 8"/>
          <p:cNvSpPr txBox="1"/>
          <p:nvPr/>
        </p:nvSpPr>
        <p:spPr>
          <a:xfrm>
            <a:off x="3745882" y="129894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zh-TW" altLang="en-US" dirty="0" smtClean="0"/>
              <a:t> 拿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-9720" y="404663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Case 2:</a:t>
            </a:r>
            <a:endParaRPr lang="zh-TW" altLang="en-US" b="1" dirty="0"/>
          </a:p>
        </p:txBody>
      </p:sp>
      <p:sp>
        <p:nvSpPr>
          <p:cNvPr id="11" name="橢圓 10"/>
          <p:cNvSpPr/>
          <p:nvPr/>
        </p:nvSpPr>
        <p:spPr bwMode="auto">
          <a:xfrm>
            <a:off x="947505" y="1594805"/>
            <a:ext cx="216024" cy="21602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2693961" y="1638203"/>
            <a:ext cx="216024" cy="21602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3231905" y="1638698"/>
            <a:ext cx="216024" cy="21602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740352" y="763808"/>
            <a:ext cx="1390124" cy="830997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不能拿</a:t>
            </a:r>
            <a:endParaRPr lang="en-US" altLang="zh-TW" dirty="0" smtClean="0"/>
          </a:p>
          <a:p>
            <a:r>
              <a:rPr lang="en-US" altLang="zh-TW" dirty="0" smtClean="0"/>
              <a:t>B </a:t>
            </a:r>
            <a:r>
              <a:rPr lang="zh-TW" altLang="en-US" dirty="0" smtClean="0"/>
              <a:t>勝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073742" y="502962"/>
            <a:ext cx="1107996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先手敗</a:t>
            </a:r>
            <a:endParaRPr lang="zh-TW" altLang="en-US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2681562" y="1078076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944439" y="1621906"/>
            <a:ext cx="216024" cy="21602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4932040" y="1061779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220072" y="879791"/>
            <a:ext cx="1006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拿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 bwMode="auto">
          <a:xfrm>
            <a:off x="5220072" y="1294100"/>
            <a:ext cx="10060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橢圓 20"/>
          <p:cNvSpPr/>
          <p:nvPr/>
        </p:nvSpPr>
        <p:spPr bwMode="auto">
          <a:xfrm>
            <a:off x="6372200" y="1628800"/>
            <a:ext cx="216024" cy="21602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>
            <a:off x="6636279" y="1785264"/>
            <a:ext cx="10060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文字方塊 23"/>
          <p:cNvSpPr txBox="1"/>
          <p:nvPr/>
        </p:nvSpPr>
        <p:spPr>
          <a:xfrm>
            <a:off x="6660232" y="129894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zh-TW" altLang="en-US" dirty="0" smtClean="0"/>
              <a:t> 拿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813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848952"/>
            <a:ext cx="7315200" cy="838200"/>
          </a:xfrm>
        </p:spPr>
        <p:txBody>
          <a:bodyPr/>
          <a:lstStyle/>
          <a:p>
            <a:r>
              <a:rPr lang="zh-TW" altLang="en-US" sz="540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先手必勝 </a:t>
            </a:r>
            <a:r>
              <a:rPr lang="en-US" altLang="zh-TW" sz="5400">
                <a:latin typeface="微軟正黑體" panose="020B0604030504040204" pitchFamily="34" charset="-120"/>
                <a:ea typeface="微軟正黑體" panose="020B0604030504040204" pitchFamily="34" charset="-120"/>
              </a:rPr>
              <a:t>vs </a:t>
            </a:r>
            <a:r>
              <a:rPr lang="zh-TW" altLang="en-US" sz="540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先手必敗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2057400"/>
            <a:ext cx="7935416" cy="4191000"/>
          </a:xfrm>
        </p:spPr>
        <p:txBody>
          <a:bodyPr/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先手</a:t>
            </a:r>
            <a:r>
              <a:rPr lang="zh-TW" altLang="en-US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必敗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狀態→ </a:t>
            </a:r>
            <a:r>
              <a:rPr lang="zh-TW" altLang="en-US" u="sng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mtClean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下個狀態</a:t>
            </a:r>
            <a:r>
              <a:rPr lang="zh-TW" altLang="en-US" u="sng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都必勝</a:t>
            </a:r>
            <a:endParaRPr lang="en-US" altLang="zh-TW" u="sng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先手</a:t>
            </a:r>
            <a:r>
              <a:rPr lang="zh-TW" altLang="en-US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必勝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u="sng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至少有一個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下狀態為</a:t>
            </a:r>
            <a:r>
              <a:rPr lang="zh-TW" altLang="en-US" u="sng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必敗</a:t>
            </a:r>
            <a:endParaRPr lang="zh-TW" altLang="en-US" u="sng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橢圓 3"/>
          <p:cNvSpPr/>
          <p:nvPr/>
        </p:nvSpPr>
        <p:spPr bwMode="auto">
          <a:xfrm>
            <a:off x="2956411" y="3720852"/>
            <a:ext cx="432048" cy="43204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5980954" y="3720852"/>
            <a:ext cx="432048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269207" y="357301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必勝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250306" y="349001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必敗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5379302" y="4783409"/>
            <a:ext cx="432048" cy="43204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7458374" y="4783409"/>
            <a:ext cx="432048" cy="43204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6804437" y="4783409"/>
            <a:ext cx="432048" cy="43204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6003434" y="4783409"/>
            <a:ext cx="432048" cy="43204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單箭頭接點 12"/>
          <p:cNvCxnSpPr>
            <a:stCxn id="5" idx="4"/>
          </p:cNvCxnSpPr>
          <p:nvPr/>
        </p:nvCxnSpPr>
        <p:spPr bwMode="auto">
          <a:xfrm flipH="1">
            <a:off x="5667334" y="4152900"/>
            <a:ext cx="529644" cy="6305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單箭頭接點 14"/>
          <p:cNvCxnSpPr>
            <a:stCxn id="5" idx="4"/>
            <a:endCxn id="11" idx="0"/>
          </p:cNvCxnSpPr>
          <p:nvPr/>
        </p:nvCxnSpPr>
        <p:spPr bwMode="auto">
          <a:xfrm>
            <a:off x="6196978" y="4152900"/>
            <a:ext cx="22480" cy="6305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單箭頭接點 16"/>
          <p:cNvCxnSpPr>
            <a:stCxn id="5" idx="4"/>
            <a:endCxn id="10" idx="0"/>
          </p:cNvCxnSpPr>
          <p:nvPr/>
        </p:nvCxnSpPr>
        <p:spPr bwMode="auto">
          <a:xfrm>
            <a:off x="6196978" y="4152900"/>
            <a:ext cx="823483" cy="6305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單箭頭接點 18"/>
          <p:cNvCxnSpPr>
            <a:stCxn id="5" idx="4"/>
            <a:endCxn id="9" idx="1"/>
          </p:cNvCxnSpPr>
          <p:nvPr/>
        </p:nvCxnSpPr>
        <p:spPr bwMode="auto">
          <a:xfrm>
            <a:off x="6196978" y="4152900"/>
            <a:ext cx="1324668" cy="693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字方塊 19"/>
          <p:cNvSpPr txBox="1"/>
          <p:nvPr/>
        </p:nvSpPr>
        <p:spPr>
          <a:xfrm>
            <a:off x="4926177" y="518308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必勝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779411" y="51997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必勝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579630" y="523031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必勝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379849" y="518308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必勝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2162948" y="4849238"/>
            <a:ext cx="432048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2862150" y="4850710"/>
            <a:ext cx="432048" cy="43204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8" name="直線單箭頭接點 27"/>
          <p:cNvCxnSpPr>
            <a:stCxn id="4" idx="4"/>
            <a:endCxn id="24" idx="7"/>
          </p:cNvCxnSpPr>
          <p:nvPr/>
        </p:nvCxnSpPr>
        <p:spPr bwMode="auto">
          <a:xfrm flipH="1">
            <a:off x="2531724" y="4152900"/>
            <a:ext cx="640711" cy="75961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橢圓 28"/>
          <p:cNvSpPr/>
          <p:nvPr/>
        </p:nvSpPr>
        <p:spPr bwMode="auto">
          <a:xfrm>
            <a:off x="3614288" y="4834034"/>
            <a:ext cx="432048" cy="43204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1" name="直線單箭頭接點 30"/>
          <p:cNvCxnSpPr>
            <a:stCxn id="4" idx="4"/>
            <a:endCxn id="25" idx="0"/>
          </p:cNvCxnSpPr>
          <p:nvPr/>
        </p:nvCxnSpPr>
        <p:spPr bwMode="auto">
          <a:xfrm flipH="1">
            <a:off x="3078174" y="4152900"/>
            <a:ext cx="94261" cy="6978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單箭頭接點 32"/>
          <p:cNvCxnSpPr>
            <a:stCxn id="4" idx="4"/>
            <a:endCxn id="29" idx="0"/>
          </p:cNvCxnSpPr>
          <p:nvPr/>
        </p:nvCxnSpPr>
        <p:spPr bwMode="auto">
          <a:xfrm>
            <a:off x="3172435" y="4152900"/>
            <a:ext cx="657877" cy="681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文字方塊 37"/>
          <p:cNvSpPr txBox="1"/>
          <p:nvPr/>
        </p:nvSpPr>
        <p:spPr>
          <a:xfrm>
            <a:off x="3771781" y="517172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必勝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892815" y="521801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必勝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003672" y="525187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必敗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904672" y="3975836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因為都夠聰明</a:t>
            </a:r>
            <a:endParaRPr lang="en-US" altLang="zh-TW" b="1" smtClean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u="sng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一定往這走</a:t>
            </a:r>
            <a:endParaRPr lang="zh-TW" altLang="en-US" b="1" u="sng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891611" y="3822290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因為都夠聰明</a:t>
            </a:r>
            <a:endParaRPr lang="en-US" altLang="zh-TW" b="1" smtClean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u="sng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怎樣走都沒用</a:t>
            </a:r>
            <a:endParaRPr lang="zh-TW" altLang="en-US" b="1" u="sng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180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7397" y="298396"/>
            <a:ext cx="7315200" cy="838200"/>
          </a:xfrm>
        </p:spPr>
        <p:txBody>
          <a:bodyPr/>
          <a:lstStyle/>
          <a:p>
            <a:r>
              <a:rPr lang="en-US" altLang="zh-TW" err="1" smtClean="0"/>
              <a:t>Nim</a:t>
            </a:r>
            <a:r>
              <a:rPr lang="en-US" altLang="zh-TW" smtClean="0"/>
              <a:t> Sum (L. Bouton 1902)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42813" y="1500834"/>
            <a:ext cx="1159292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(1, 2, 3)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 bwMode="auto">
          <a:xfrm>
            <a:off x="1475656" y="2204864"/>
            <a:ext cx="122413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4067944" y="1316169"/>
            <a:ext cx="954107" cy="830997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0 1</a:t>
            </a:r>
            <a:endParaRPr lang="zh-TW" altLang="en-US" sz="48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4067944" y="2326739"/>
            <a:ext cx="954107" cy="830997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1 0</a:t>
            </a:r>
            <a:endParaRPr lang="zh-TW" altLang="en-US" sz="48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4067944" y="3445549"/>
            <a:ext cx="954107" cy="830997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1 1</a:t>
            </a:r>
            <a:endParaRPr lang="zh-TW" altLang="en-US" sz="4800" b="1" dirty="0"/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2843808" y="4437112"/>
            <a:ext cx="31683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3203848" y="361154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/>
              <a:t>⊕</a:t>
            </a:r>
            <a:endParaRPr lang="zh-TW" altLang="en-US" sz="36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067944" y="4653136"/>
            <a:ext cx="954107" cy="830997"/>
          </a:xfrm>
          <a:prstGeom prst="rect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0 0</a:t>
            </a:r>
            <a:endParaRPr lang="zh-TW" altLang="en-US" sz="4800" b="1" dirty="0"/>
          </a:p>
        </p:txBody>
      </p:sp>
      <p:cxnSp>
        <p:nvCxnSpPr>
          <p:cNvPr id="17" name="直線單箭頭接點 16"/>
          <p:cNvCxnSpPr/>
          <p:nvPr/>
        </p:nvCxnSpPr>
        <p:spPr bwMode="auto">
          <a:xfrm>
            <a:off x="5157440" y="5070724"/>
            <a:ext cx="100811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左大括弧 17"/>
          <p:cNvSpPr/>
          <p:nvPr/>
        </p:nvSpPr>
        <p:spPr bwMode="auto">
          <a:xfrm>
            <a:off x="6218832" y="4662784"/>
            <a:ext cx="299616" cy="822424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519771" y="4422303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==0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先手敗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516216" y="5127575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!=0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先手勝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87397" y="2472435"/>
            <a:ext cx="2569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(a1, a2, a3)</a:t>
            </a:r>
          </a:p>
          <a:p>
            <a:r>
              <a:rPr lang="zh-TW" altLang="en-US" sz="2800" b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→</a:t>
            </a:r>
            <a:r>
              <a:rPr lang="en-US" altLang="zh-TW" sz="28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 a1 </a:t>
            </a:r>
            <a:r>
              <a:rPr lang="zh-TW" altLang="en-US" sz="2800" b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⊕</a:t>
            </a:r>
            <a:r>
              <a:rPr lang="en-US" altLang="zh-TW" sz="28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2800" b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a2</a:t>
            </a:r>
            <a:r>
              <a:rPr lang="zh-TW" altLang="en-US" sz="28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⊕</a:t>
            </a:r>
            <a:r>
              <a:rPr lang="en-US" altLang="zh-TW" sz="28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2800" b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a3</a:t>
            </a:r>
            <a:endParaRPr lang="zh-TW" altLang="en-US" sz="2800" b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329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3224" y="182723"/>
            <a:ext cx="7315200" cy="838200"/>
          </a:xfrm>
        </p:spPr>
        <p:txBody>
          <a:bodyPr/>
          <a:lstStyle/>
          <a:p>
            <a:r>
              <a:rPr lang="en-US" altLang="zh-TW" err="1" smtClean="0"/>
              <a:t>Nim</a:t>
            </a:r>
            <a:r>
              <a:rPr lang="en-US" altLang="zh-TW" smtClean="0"/>
              <a:t> Sum (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組合遊戲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7504" y="1500834"/>
            <a:ext cx="1467068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(15, </a:t>
            </a:r>
            <a:r>
              <a:rPr lang="en-US" altLang="zh-TW" dirty="0"/>
              <a:t>6</a:t>
            </a:r>
            <a:r>
              <a:rPr lang="en-US" altLang="zh-TW" dirty="0" smtClean="0"/>
              <a:t>, 10)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 bwMode="auto">
          <a:xfrm>
            <a:off x="35496" y="2204864"/>
            <a:ext cx="172819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字方塊 4"/>
          <p:cNvSpPr txBox="1"/>
          <p:nvPr/>
        </p:nvSpPr>
        <p:spPr>
          <a:xfrm>
            <a:off x="1907704" y="1316169"/>
            <a:ext cx="1877437" cy="830997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1</a:t>
            </a:r>
            <a:r>
              <a:rPr lang="en-US" altLang="zh-TW" sz="4800" b="1" dirty="0" smtClean="0"/>
              <a:t> 1 1 1</a:t>
            </a:r>
            <a:endParaRPr lang="zh-TW" altLang="en-US" sz="48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1907704" y="2326739"/>
            <a:ext cx="1877437" cy="830997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0 1 1 0</a:t>
            </a:r>
            <a:endParaRPr lang="zh-TW" altLang="en-US" sz="48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907704" y="3445549"/>
            <a:ext cx="1877437" cy="830997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1 0 1 0</a:t>
            </a:r>
            <a:endParaRPr lang="zh-TW" altLang="en-US" sz="4800" b="1" dirty="0"/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683568" y="4437112"/>
            <a:ext cx="31683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字方塊 8"/>
          <p:cNvSpPr txBox="1"/>
          <p:nvPr/>
        </p:nvSpPr>
        <p:spPr>
          <a:xfrm>
            <a:off x="1043608" y="361154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/>
              <a:t>⊕</a:t>
            </a:r>
            <a:endParaRPr lang="zh-TW" altLang="en-US" sz="36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907704" y="4653136"/>
            <a:ext cx="1877437" cy="830997"/>
          </a:xfrm>
          <a:prstGeom prst="rect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0 0 1 1</a:t>
            </a:r>
            <a:endParaRPr lang="zh-TW" altLang="en-US" sz="4800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907704" y="5921272"/>
            <a:ext cx="226857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!=0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先手勝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574883" y="1302447"/>
            <a:ext cx="1877437" cy="830997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1</a:t>
            </a:r>
            <a:r>
              <a:rPr lang="en-US" altLang="zh-TW" sz="4800" b="1" dirty="0" smtClean="0"/>
              <a:t> 1 0 0</a:t>
            </a:r>
            <a:endParaRPr lang="zh-TW" altLang="en-US" sz="4800" b="1" dirty="0"/>
          </a:p>
        </p:txBody>
      </p:sp>
      <p:sp>
        <p:nvSpPr>
          <p:cNvPr id="21" name="矩形 20"/>
          <p:cNvSpPr/>
          <p:nvPr/>
        </p:nvSpPr>
        <p:spPr bwMode="auto">
          <a:xfrm>
            <a:off x="6513601" y="1302447"/>
            <a:ext cx="938719" cy="8309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574883" y="2348880"/>
            <a:ext cx="1877437" cy="830997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0 1 1 0</a:t>
            </a:r>
            <a:endParaRPr lang="zh-TW" altLang="en-US" sz="4800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574883" y="3467690"/>
            <a:ext cx="1877437" cy="830997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1 0 1 0</a:t>
            </a:r>
            <a:endParaRPr lang="zh-TW" altLang="en-US" sz="4800" b="1" dirty="0"/>
          </a:p>
        </p:txBody>
      </p:sp>
      <p:cxnSp>
        <p:nvCxnSpPr>
          <p:cNvPr id="24" name="直線接點 23"/>
          <p:cNvCxnSpPr/>
          <p:nvPr/>
        </p:nvCxnSpPr>
        <p:spPr bwMode="auto">
          <a:xfrm>
            <a:off x="4572000" y="4398585"/>
            <a:ext cx="38164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/>
          <p:cNvSpPr txBox="1"/>
          <p:nvPr/>
        </p:nvSpPr>
        <p:spPr>
          <a:xfrm>
            <a:off x="4788024" y="361154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/>
              <a:t>⊕</a:t>
            </a:r>
            <a:endParaRPr lang="zh-TW" altLang="en-US" sz="36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580112" y="4581128"/>
            <a:ext cx="1877437" cy="830997"/>
          </a:xfrm>
          <a:prstGeom prst="rect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0 0 0 0</a:t>
            </a:r>
            <a:endParaRPr lang="zh-TW" altLang="en-US" sz="4800" b="1" dirty="0"/>
          </a:p>
        </p:txBody>
      </p:sp>
      <p:cxnSp>
        <p:nvCxnSpPr>
          <p:cNvPr id="30" name="直線單箭頭接點 29"/>
          <p:cNvCxnSpPr/>
          <p:nvPr/>
        </p:nvCxnSpPr>
        <p:spPr bwMode="auto">
          <a:xfrm>
            <a:off x="4139952" y="1844824"/>
            <a:ext cx="10801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0287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SG(Sprague-Grundy)</a:t>
            </a:r>
            <a:r>
              <a:rPr lang="zh-TW" altLang="en-US" dirty="0" smtClean="0"/>
              <a:t> </a:t>
            </a:r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7504" y="1985017"/>
            <a:ext cx="8928992" cy="19389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SG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函数，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SG(x)=</a:t>
            </a:r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mex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 SG(y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| </a:t>
            </a:r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x→y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4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状态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能转移到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05346" y="4328517"/>
            <a:ext cx="7220246" cy="169277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mex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(Y)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</a:t>
            </a:r>
            <a:r>
              <a:rPr lang="zh-TW" altLang="en-US" sz="40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</a:t>
            </a:r>
            <a:r>
              <a:rPr lang="en-US" altLang="zh-TW" sz="40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40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集合中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最小的自然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数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: </a:t>
            </a:r>
            <a:r>
              <a:rPr lang="en-US" altLang="zh-TW" sz="32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mex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(0,2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)=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mex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(1,3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)=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016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315200" cy="838200"/>
          </a:xfrm>
        </p:spPr>
        <p:txBody>
          <a:bodyPr/>
          <a:lstStyle/>
          <a:p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Nim Game</a:t>
            </a:r>
            <a:b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考虑一堆石头的情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况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475252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Recursive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SG(0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)=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(0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没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有后继，所以自然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SG(0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SG(1)=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mex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(SG(0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)=0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)=1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SG(2)=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mex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(SG(0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)=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0, SG(1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)=1)=2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)=n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8803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5076056" y="4077072"/>
            <a:ext cx="3672408" cy="216024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315200" cy="838200"/>
          </a:xfrm>
        </p:spPr>
        <p:txBody>
          <a:bodyPr/>
          <a:lstStyle/>
          <a:p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Nim Game</a:t>
            </a:r>
            <a:b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虑兩堆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石头的情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况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475252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Recursive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SG(0,0)=0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SG(0,1)=SG(1,0)=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mex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(SG(0,0)=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)=1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SG(0,2)=SG(2,0)=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mex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(SG(0,1)=1 SG(0,0)=0)=2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a,b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)=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a⊕b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869629" y="4479503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(2,0)=(0,2)</a:t>
            </a:r>
            <a:endParaRPr lang="zh-TW" altLang="en-US" b="1"/>
          </a:p>
        </p:txBody>
      </p:sp>
      <p:sp>
        <p:nvSpPr>
          <p:cNvPr id="6" name="文字方塊 5"/>
          <p:cNvSpPr txBox="1"/>
          <p:nvPr/>
        </p:nvSpPr>
        <p:spPr>
          <a:xfrm>
            <a:off x="7236296" y="419147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必勝</a:t>
            </a:r>
            <a:endParaRPr lang="zh-TW" altLang="en-US" b="1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148064" y="5347701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(1,0)=(0,1)</a:t>
            </a:r>
            <a:endParaRPr lang="zh-TW" altLang="en-US" b="1"/>
          </a:p>
        </p:txBody>
      </p:sp>
      <p:sp>
        <p:nvSpPr>
          <p:cNvPr id="8" name="文字方塊 7"/>
          <p:cNvSpPr txBox="1"/>
          <p:nvPr/>
        </p:nvSpPr>
        <p:spPr>
          <a:xfrm>
            <a:off x="7253400" y="5347702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(0,0)</a:t>
            </a:r>
            <a:endParaRPr lang="zh-TW" altLang="en-US" b="1"/>
          </a:p>
        </p:txBody>
      </p:sp>
      <p:sp>
        <p:nvSpPr>
          <p:cNvPr id="9" name="文字方塊 8"/>
          <p:cNvSpPr txBox="1"/>
          <p:nvPr/>
        </p:nvSpPr>
        <p:spPr>
          <a:xfrm>
            <a:off x="6156176" y="570363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必勝</a:t>
            </a:r>
            <a:endParaRPr lang="zh-TW" altLang="en-US" b="1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732221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必敗</a:t>
            </a:r>
            <a:endParaRPr lang="zh-TW" altLang="en-US" b="1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/>
          <p:cNvCxnSpPr>
            <a:stCxn id="5" idx="2"/>
            <a:endCxn id="7" idx="0"/>
          </p:cNvCxnSpPr>
          <p:nvPr/>
        </p:nvCxnSpPr>
        <p:spPr bwMode="auto">
          <a:xfrm flipH="1">
            <a:off x="6014648" y="4941168"/>
            <a:ext cx="721565" cy="4065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/>
          <p:cNvCxnSpPr>
            <a:endCxn id="8" idx="0"/>
          </p:cNvCxnSpPr>
          <p:nvPr/>
        </p:nvCxnSpPr>
        <p:spPr bwMode="auto">
          <a:xfrm>
            <a:off x="6744115" y="4941168"/>
            <a:ext cx="931036" cy="40653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5175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008548" y="171971"/>
            <a:ext cx="7315200" cy="838200"/>
          </a:xfrm>
        </p:spPr>
        <p:txBody>
          <a:bodyPr/>
          <a:lstStyle/>
          <a:p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Nim Game</a:t>
            </a:r>
            <a:b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虑三堆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石头的情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况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475252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Recursive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SG(0,0,0)=0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SG(0,0,1)=SG(0,1,0)=SG(1,0,0)=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mex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(SG(0,0,0)=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)=1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SG(0,1,1)=SG(1,1,0)=SG(1,0,1)=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mex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(SG(0,0,1)=1 SG(0,1,0)=1…)=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a,b,c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)=</a:t>
            </a:r>
            <a:r>
              <a:rPr lang="en-US" altLang="zh-TW" dirty="0" err="1" smtClean="0">
                <a:solidFill>
                  <a:srgbClr val="0033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a⊕b⊕c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=SG(a)⊕SG(b)⊕SG(c)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292080" y="332656"/>
            <a:ext cx="3672408" cy="216024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413770" y="661027"/>
            <a:ext cx="340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(0,1,1)=(1,1,0)=(1,0,1)</a:t>
            </a:r>
            <a:endParaRPr lang="zh-TW" altLang="en-US" b="1"/>
          </a:p>
        </p:txBody>
      </p:sp>
      <p:sp>
        <p:nvSpPr>
          <p:cNvPr id="6" name="文字方塊 5"/>
          <p:cNvSpPr txBox="1"/>
          <p:nvPr/>
        </p:nvSpPr>
        <p:spPr>
          <a:xfrm>
            <a:off x="8040573" y="3498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必敗</a:t>
            </a:r>
            <a:endParaRPr lang="zh-TW" altLang="en-US" b="1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413770" y="1808050"/>
            <a:ext cx="340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(0,1,0)=(1,0,0)=(0,0,1)</a:t>
            </a:r>
            <a:endParaRPr lang="zh-TW" altLang="en-US" b="1"/>
          </a:p>
        </p:txBody>
      </p:sp>
      <p:sp>
        <p:nvSpPr>
          <p:cNvPr id="9" name="文字方塊 8"/>
          <p:cNvSpPr txBox="1"/>
          <p:nvPr/>
        </p:nvSpPr>
        <p:spPr>
          <a:xfrm>
            <a:off x="8040573" y="140000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必勝</a:t>
            </a:r>
            <a:endParaRPr lang="zh-TW" altLang="en-US" b="1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/>
          <p:cNvCxnSpPr>
            <a:stCxn id="5" idx="2"/>
            <a:endCxn id="7" idx="0"/>
          </p:cNvCxnSpPr>
          <p:nvPr/>
        </p:nvCxnSpPr>
        <p:spPr bwMode="auto">
          <a:xfrm>
            <a:off x="7117121" y="1122692"/>
            <a:ext cx="0" cy="6853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9168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3448" cy="838200"/>
          </a:xfrm>
        </p:spPr>
        <p:txBody>
          <a:bodyPr/>
          <a:lstStyle/>
          <a:p>
            <a:r>
              <a:rPr lang="en-US" altLang="zh-TW" smtClean="0"/>
              <a:t>Problem Description (1)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124744"/>
            <a:ext cx="8223448" cy="4191000"/>
          </a:xfrm>
        </p:spPr>
        <p:txBody>
          <a:bodyPr/>
          <a:lstStyle/>
          <a:p>
            <a:r>
              <a:rPr lang="en-US" altLang="zh-TW"/>
              <a:t>Gretchen, a little peasant girl from the Swiss Alps, is </a:t>
            </a:r>
            <a:r>
              <a:rPr lang="en-US" altLang="zh-TW"/>
              <a:t>an </a:t>
            </a:r>
            <a:r>
              <a:rPr lang="en-US" altLang="zh-TW" smtClean="0"/>
              <a:t>expert at </a:t>
            </a:r>
            <a:r>
              <a:rPr lang="en-US" altLang="zh-TW"/>
              <a:t>the Daisy game, a simple game that is </a:t>
            </a:r>
            <a:r>
              <a:rPr lang="en-US" altLang="zh-TW"/>
              <a:t>very </a:t>
            </a:r>
            <a:r>
              <a:rPr lang="en-US" altLang="zh-TW" smtClean="0"/>
              <a:t>well-known around </a:t>
            </a:r>
            <a:r>
              <a:rPr lang="en-US" altLang="zh-TW"/>
              <a:t>the country</a:t>
            </a:r>
            <a:r>
              <a:rPr lang="en-US" altLang="zh-TW"/>
              <a:t>. </a:t>
            </a:r>
            <a:endParaRPr lang="en-US" altLang="zh-TW" smtClean="0"/>
          </a:p>
          <a:p>
            <a:r>
              <a:rPr lang="en-US" altLang="zh-TW" smtClean="0"/>
              <a:t>Two </a:t>
            </a:r>
            <a:r>
              <a:rPr lang="en-US" altLang="zh-TW"/>
              <a:t>players pluck of the petals of </a:t>
            </a:r>
            <a:r>
              <a:rPr lang="en-US" altLang="zh-TW"/>
              <a:t>a </a:t>
            </a:r>
            <a:r>
              <a:rPr lang="en-US" altLang="zh-TW" smtClean="0"/>
              <a:t>Daisy fower</a:t>
            </a:r>
            <a:r>
              <a:rPr lang="en-US" altLang="zh-TW"/>
              <a:t>, and each player is always at liberty to </a:t>
            </a:r>
            <a:r>
              <a:rPr lang="en-US" altLang="zh-TW" u="sng">
                <a:solidFill>
                  <a:srgbClr val="FF0000"/>
                </a:solidFill>
              </a:rPr>
              <a:t>pluck </a:t>
            </a:r>
            <a:r>
              <a:rPr lang="en-US" altLang="zh-TW" u="sng">
                <a:solidFill>
                  <a:srgbClr val="FF0000"/>
                </a:solidFill>
              </a:rPr>
              <a:t>a </a:t>
            </a:r>
            <a:r>
              <a:rPr lang="en-US" altLang="zh-TW" u="sng" smtClean="0">
                <a:solidFill>
                  <a:srgbClr val="FF0000"/>
                </a:solidFill>
              </a:rPr>
              <a:t>single petal </a:t>
            </a:r>
            <a:r>
              <a:rPr lang="en-US" altLang="zh-TW" u="sng">
                <a:solidFill>
                  <a:srgbClr val="FF0000"/>
                </a:solidFill>
              </a:rPr>
              <a:t>or any two contiguous ones</a:t>
            </a:r>
            <a:r>
              <a:rPr lang="en-US" altLang="zh-TW"/>
              <a:t>, so that the </a:t>
            </a:r>
            <a:r>
              <a:rPr lang="en-US" altLang="zh-TW"/>
              <a:t>game </a:t>
            </a:r>
            <a:r>
              <a:rPr lang="en-US" altLang="zh-TW" smtClean="0"/>
              <a:t>would continue </a:t>
            </a:r>
            <a:r>
              <a:rPr lang="en-US" altLang="zh-TW"/>
              <a:t>by singles or doubles until the </a:t>
            </a:r>
            <a:r>
              <a:rPr lang="en-US" altLang="zh-TW" u="sng">
                <a:solidFill>
                  <a:srgbClr val="FF0000"/>
                </a:solidFill>
              </a:rPr>
              <a:t>victorious </a:t>
            </a:r>
            <a:r>
              <a:rPr lang="en-US" altLang="zh-TW" u="sng">
                <a:solidFill>
                  <a:srgbClr val="FF0000"/>
                </a:solidFill>
              </a:rPr>
              <a:t>one </a:t>
            </a:r>
            <a:r>
              <a:rPr lang="en-US" altLang="zh-TW" u="sng" smtClean="0">
                <a:solidFill>
                  <a:srgbClr val="FF0000"/>
                </a:solidFill>
              </a:rPr>
              <a:t>takes the </a:t>
            </a:r>
            <a:r>
              <a:rPr lang="en-US" altLang="zh-TW" u="sng">
                <a:solidFill>
                  <a:srgbClr val="FF0000"/>
                </a:solidFill>
              </a:rPr>
              <a:t>last leaf </a:t>
            </a:r>
            <a:r>
              <a:rPr lang="en-US" altLang="zh-TW"/>
              <a:t>and leaves the “stump”—called the “</a:t>
            </a:r>
            <a:r>
              <a:rPr lang="en-US" altLang="zh-TW"/>
              <a:t>old </a:t>
            </a:r>
            <a:r>
              <a:rPr lang="en-US" altLang="zh-TW" smtClean="0"/>
              <a:t>maid”—to the opponent.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17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7315200" cy="838200"/>
          </a:xfrm>
        </p:spPr>
        <p:txBody>
          <a:bodyPr/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回到本題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 Function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521225" y="1126881"/>
            <a:ext cx="8424936" cy="41044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TW" altLang="en-US" kern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</a:t>
            </a:r>
            <a:r>
              <a:rPr lang="zh-TW" altLang="en-US" sz="4400" kern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sz="4400" ker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zh-TW" altLang="en-US" sz="4400" kern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連續花瓣</a:t>
            </a:r>
            <a:r>
              <a:rPr lang="zh-TW" altLang="en-US" kern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時候</a:t>
            </a:r>
            <a:r>
              <a:rPr lang="en-US" altLang="zh-TW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kern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SG(0)=</a:t>
            </a:r>
            <a:r>
              <a:rPr lang="en-US" altLang="zh-TW" sz="28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en-US" altLang="zh-TW" sz="2800" kern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why</a:t>
            </a:r>
            <a:r>
              <a:rPr lang="en-US" altLang="zh-TW" sz="2000" kern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??? </a:t>
            </a:r>
            <a:r>
              <a:rPr lang="en-US" altLang="zh-TW" sz="2000" u="sng" kern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u="sng" kern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先手敗</a:t>
            </a:r>
            <a:r>
              <a:rPr lang="en-US" altLang="zh-TW" sz="2000" u="sng" kern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u="sng" kern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因為無法拿</a:t>
            </a:r>
            <a:r>
              <a:rPr lang="en-US" altLang="zh-TW" sz="2000" u="sng" kern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800" u="sng" kern="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800" kern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SG(1)=mex{SG(0)=</a:t>
            </a:r>
            <a:r>
              <a:rPr lang="en-US" altLang="zh-TW" sz="28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0}=1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kern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SG(2)=mex{SG(0)=</a:t>
            </a:r>
            <a:r>
              <a:rPr lang="en-US" altLang="zh-TW" sz="2800" kern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0, SG(1)=1</a:t>
            </a:r>
            <a:r>
              <a:rPr lang="en-US" altLang="zh-TW" sz="2800" kern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}=</a:t>
            </a:r>
            <a:r>
              <a:rPr lang="en-US" altLang="zh-TW" sz="28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US" altLang="zh-TW" sz="2800" kern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800" kern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SG(3)</a:t>
            </a:r>
            <a:r>
              <a:rPr lang="en-US" altLang="zh-TW" sz="2800" kern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=mex{SG(1)=</a:t>
            </a:r>
            <a:r>
              <a:rPr lang="en-US" altLang="zh-TW" sz="2800" kern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800" kern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800" kern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SG(2</a:t>
            </a:r>
            <a:r>
              <a:rPr lang="en-US" altLang="zh-TW" sz="2800" kern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)=</a:t>
            </a:r>
            <a:r>
              <a:rPr lang="en-US" altLang="zh-TW" sz="2800" kern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800" kern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SG(1,1)=</a:t>
            </a:r>
            <a:r>
              <a:rPr lang="en-US" altLang="zh-TW" sz="2800" kern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800" kern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}=</a:t>
            </a:r>
            <a:r>
              <a:rPr lang="en-US" altLang="zh-TW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US" altLang="zh-TW" kern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" pitchFamily="2" charset="2"/>
              <a:buNone/>
            </a:pPr>
            <a:r>
              <a:rPr lang="zh-TW" altLang="en-US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kern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kern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4428807" y="4152931"/>
            <a:ext cx="792088" cy="79647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4347420" y="4114289"/>
            <a:ext cx="288032" cy="2803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4258089" y="4370590"/>
            <a:ext cx="288032" cy="2803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4347420" y="4611833"/>
            <a:ext cx="288032" cy="2803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2267744" y="6016906"/>
            <a:ext cx="792088" cy="79647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2186357" y="5978264"/>
            <a:ext cx="288032" cy="28033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2097026" y="6234565"/>
            <a:ext cx="288032" cy="28033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2186357" y="6475808"/>
            <a:ext cx="288032" cy="2803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1979712" y="5799695"/>
            <a:ext cx="684076" cy="81628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4382678" y="6016906"/>
            <a:ext cx="792088" cy="79647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4301291" y="5978264"/>
            <a:ext cx="288032" cy="28033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橢圓 26"/>
          <p:cNvSpPr/>
          <p:nvPr/>
        </p:nvSpPr>
        <p:spPr bwMode="auto">
          <a:xfrm>
            <a:off x="4211960" y="6234565"/>
            <a:ext cx="288032" cy="2803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橢圓 27"/>
          <p:cNvSpPr/>
          <p:nvPr/>
        </p:nvSpPr>
        <p:spPr bwMode="auto">
          <a:xfrm>
            <a:off x="4301291" y="6475808"/>
            <a:ext cx="288032" cy="2803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橢圓 28"/>
          <p:cNvSpPr/>
          <p:nvPr/>
        </p:nvSpPr>
        <p:spPr bwMode="auto">
          <a:xfrm>
            <a:off x="4211961" y="5921287"/>
            <a:ext cx="512978" cy="44043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1" name="橢圓 30"/>
          <p:cNvSpPr/>
          <p:nvPr/>
        </p:nvSpPr>
        <p:spPr bwMode="auto">
          <a:xfrm>
            <a:off x="6758942" y="5915914"/>
            <a:ext cx="792088" cy="79647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2" name="橢圓 31"/>
          <p:cNvSpPr/>
          <p:nvPr/>
        </p:nvSpPr>
        <p:spPr bwMode="auto">
          <a:xfrm>
            <a:off x="6677555" y="5877272"/>
            <a:ext cx="288032" cy="2803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3" name="橢圓 32"/>
          <p:cNvSpPr/>
          <p:nvPr/>
        </p:nvSpPr>
        <p:spPr bwMode="auto">
          <a:xfrm>
            <a:off x="6588224" y="6133573"/>
            <a:ext cx="288032" cy="28033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橢圓 33"/>
          <p:cNvSpPr/>
          <p:nvPr/>
        </p:nvSpPr>
        <p:spPr bwMode="auto">
          <a:xfrm>
            <a:off x="6677555" y="6374816"/>
            <a:ext cx="288032" cy="2803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6502453" y="6035030"/>
            <a:ext cx="512978" cy="44043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991724" y="5326306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ker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SG(1)</a:t>
            </a:r>
            <a:endParaRPr lang="zh-TW" altLang="en-US" b="1"/>
          </a:p>
        </p:txBody>
      </p:sp>
      <p:sp>
        <p:nvSpPr>
          <p:cNvPr id="37" name="文字方塊 36"/>
          <p:cNvSpPr txBox="1"/>
          <p:nvPr/>
        </p:nvSpPr>
        <p:spPr>
          <a:xfrm>
            <a:off x="4211961" y="5449319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kern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SG(2)</a:t>
            </a:r>
            <a:endParaRPr lang="zh-TW" altLang="en-US" b="1"/>
          </a:p>
        </p:txBody>
      </p:sp>
      <p:sp>
        <p:nvSpPr>
          <p:cNvPr id="38" name="文字方塊 37"/>
          <p:cNvSpPr txBox="1"/>
          <p:nvPr/>
        </p:nvSpPr>
        <p:spPr>
          <a:xfrm>
            <a:off x="5383034" y="5444633"/>
            <a:ext cx="3760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kern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SG(1,1)=SG(1)⊕SG(1)=0</a:t>
            </a:r>
            <a:endParaRPr lang="zh-TW" altLang="en-US" b="1"/>
          </a:p>
        </p:txBody>
      </p:sp>
      <p:cxnSp>
        <p:nvCxnSpPr>
          <p:cNvPr id="40" name="直線單箭頭接點 39"/>
          <p:cNvCxnSpPr/>
          <p:nvPr/>
        </p:nvCxnSpPr>
        <p:spPr bwMode="auto">
          <a:xfrm flipH="1">
            <a:off x="3131840" y="4892169"/>
            <a:ext cx="864096" cy="5524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單箭頭接點 41"/>
          <p:cNvCxnSpPr/>
          <p:nvPr/>
        </p:nvCxnSpPr>
        <p:spPr bwMode="auto">
          <a:xfrm>
            <a:off x="4824851" y="5085184"/>
            <a:ext cx="0" cy="3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單箭頭接點 43"/>
          <p:cNvCxnSpPr/>
          <p:nvPr/>
        </p:nvCxnSpPr>
        <p:spPr bwMode="auto">
          <a:xfrm>
            <a:off x="5508104" y="4752001"/>
            <a:ext cx="792088" cy="479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95712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7315200" cy="838200"/>
          </a:xfrm>
        </p:spPr>
        <p:txBody>
          <a:bodyPr/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回到本題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 Function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422984" y="1126881"/>
            <a:ext cx="8424936" cy="41044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TW" altLang="en-US" kern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</a:t>
            </a:r>
            <a:r>
              <a:rPr lang="zh-TW" altLang="en-US" sz="4400" kern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sz="4400" ker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zh-TW" altLang="en-US" sz="4400" kern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連續花瓣</a:t>
            </a:r>
            <a:r>
              <a:rPr lang="zh-TW" altLang="en-US" kern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時候</a:t>
            </a:r>
            <a:r>
              <a:rPr lang="en-US" altLang="zh-TW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altLang="zh-TW" sz="2800" kern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SG(4)</a:t>
            </a:r>
            <a:r>
              <a:rPr lang="en-US" altLang="zh-TW" sz="2800" kern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=mex{SG(3)=</a:t>
            </a:r>
            <a:r>
              <a:rPr lang="en-US" altLang="zh-TW" sz="2800" kern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2800" kern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800" kern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SG(2</a:t>
            </a:r>
            <a:r>
              <a:rPr lang="en-US" altLang="zh-TW" sz="2800" kern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)=</a:t>
            </a:r>
            <a:r>
              <a:rPr lang="en-US" altLang="zh-TW" sz="2800" kern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800" kern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SG(2,1)=</a:t>
            </a:r>
            <a:r>
              <a:rPr lang="en-US" altLang="zh-TW" sz="2800" ker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2800" kern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800" kern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SG(1,1</a:t>
            </a:r>
            <a:r>
              <a:rPr lang="en-US" altLang="zh-TW" sz="2800" kern="0">
                <a:latin typeface="微軟正黑體" panose="020B0604030504040204" pitchFamily="34" charset="-120"/>
                <a:ea typeface="微軟正黑體" panose="020B0604030504040204" pitchFamily="34" charset="-120"/>
              </a:rPr>
              <a:t>)=</a:t>
            </a:r>
            <a:r>
              <a:rPr lang="en-US" altLang="zh-TW" sz="2800" ker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800" kern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}=</a:t>
            </a:r>
            <a:r>
              <a:rPr lang="en-US" altLang="zh-TW" sz="4000" kern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US" altLang="zh-TW" sz="4000" kern="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" pitchFamily="2" charset="2"/>
              <a:buNone/>
            </a:pPr>
            <a:r>
              <a:rPr lang="zh-TW" altLang="en-US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kern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kern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2988647" y="3680433"/>
            <a:ext cx="792088" cy="79647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2907260" y="3641791"/>
            <a:ext cx="288032" cy="2803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2817929" y="3898092"/>
            <a:ext cx="288032" cy="2803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2907260" y="4139335"/>
            <a:ext cx="288032" cy="2803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1043608" y="5544408"/>
            <a:ext cx="792088" cy="79647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962221" y="5505766"/>
            <a:ext cx="288032" cy="28033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872890" y="5762067"/>
            <a:ext cx="288032" cy="28033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962221" y="6003310"/>
            <a:ext cx="288032" cy="2803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755576" y="5327197"/>
            <a:ext cx="684076" cy="81628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2781925" y="5516834"/>
            <a:ext cx="792088" cy="79647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700538" y="5478192"/>
            <a:ext cx="288032" cy="28033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橢圓 26"/>
          <p:cNvSpPr/>
          <p:nvPr/>
        </p:nvSpPr>
        <p:spPr bwMode="auto">
          <a:xfrm>
            <a:off x="2611207" y="5734493"/>
            <a:ext cx="288032" cy="2803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橢圓 27"/>
          <p:cNvSpPr/>
          <p:nvPr/>
        </p:nvSpPr>
        <p:spPr bwMode="auto">
          <a:xfrm>
            <a:off x="2700538" y="5975736"/>
            <a:ext cx="288032" cy="2803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橢圓 28"/>
          <p:cNvSpPr/>
          <p:nvPr/>
        </p:nvSpPr>
        <p:spPr bwMode="auto">
          <a:xfrm>
            <a:off x="2611208" y="5421215"/>
            <a:ext cx="512978" cy="44043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1" name="橢圓 30"/>
          <p:cNvSpPr/>
          <p:nvPr/>
        </p:nvSpPr>
        <p:spPr bwMode="auto">
          <a:xfrm>
            <a:off x="4882273" y="5732722"/>
            <a:ext cx="792088" cy="79647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2" name="橢圓 31"/>
          <p:cNvSpPr/>
          <p:nvPr/>
        </p:nvSpPr>
        <p:spPr bwMode="auto">
          <a:xfrm>
            <a:off x="4800886" y="5694080"/>
            <a:ext cx="288032" cy="2803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3" name="橢圓 32"/>
          <p:cNvSpPr/>
          <p:nvPr/>
        </p:nvSpPr>
        <p:spPr bwMode="auto">
          <a:xfrm>
            <a:off x="4711555" y="5950381"/>
            <a:ext cx="288032" cy="28033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橢圓 33"/>
          <p:cNvSpPr/>
          <p:nvPr/>
        </p:nvSpPr>
        <p:spPr bwMode="auto">
          <a:xfrm>
            <a:off x="4800886" y="6204375"/>
            <a:ext cx="288032" cy="2803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4625784" y="5851838"/>
            <a:ext cx="512978" cy="44043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67588" y="4853808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ker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SG(1)</a:t>
            </a:r>
            <a:endParaRPr lang="zh-TW" altLang="en-US" b="1"/>
          </a:p>
        </p:txBody>
      </p:sp>
      <p:sp>
        <p:nvSpPr>
          <p:cNvPr id="37" name="文字方塊 36"/>
          <p:cNvSpPr txBox="1"/>
          <p:nvPr/>
        </p:nvSpPr>
        <p:spPr>
          <a:xfrm>
            <a:off x="2611208" y="4949247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kern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SG(2)</a:t>
            </a:r>
            <a:endParaRPr lang="zh-TW" altLang="en-US" b="1"/>
          </a:p>
        </p:txBody>
      </p:sp>
      <p:sp>
        <p:nvSpPr>
          <p:cNvPr id="38" name="文字方塊 37"/>
          <p:cNvSpPr txBox="1"/>
          <p:nvPr/>
        </p:nvSpPr>
        <p:spPr>
          <a:xfrm>
            <a:off x="3842996" y="5261441"/>
            <a:ext cx="5061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kern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SG(1,2)=SG(2,1)=SG(2)⊕</a:t>
            </a:r>
            <a:r>
              <a:rPr lang="en-US" altLang="zh-TW" b="1" ker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SG(1</a:t>
            </a:r>
            <a:r>
              <a:rPr lang="en-US" altLang="zh-TW" b="1" kern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)=3</a:t>
            </a:r>
            <a:endParaRPr lang="zh-TW" altLang="en-US" b="1"/>
          </a:p>
          <a:p>
            <a:endParaRPr lang="zh-TW" altLang="en-US" b="1"/>
          </a:p>
        </p:txBody>
      </p:sp>
      <p:cxnSp>
        <p:nvCxnSpPr>
          <p:cNvPr id="40" name="直線單箭頭接點 39"/>
          <p:cNvCxnSpPr/>
          <p:nvPr/>
        </p:nvCxnSpPr>
        <p:spPr bwMode="auto">
          <a:xfrm flipH="1">
            <a:off x="1691680" y="4419671"/>
            <a:ext cx="864096" cy="5524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單箭頭接點 41"/>
          <p:cNvCxnSpPr/>
          <p:nvPr/>
        </p:nvCxnSpPr>
        <p:spPr bwMode="auto">
          <a:xfrm flipH="1">
            <a:off x="2899240" y="4610988"/>
            <a:ext cx="166706" cy="349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單箭頭接點 43"/>
          <p:cNvCxnSpPr/>
          <p:nvPr/>
        </p:nvCxnSpPr>
        <p:spPr bwMode="auto">
          <a:xfrm>
            <a:off x="3856383" y="4479075"/>
            <a:ext cx="1143204" cy="605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橢圓 29"/>
          <p:cNvSpPr/>
          <p:nvPr/>
        </p:nvSpPr>
        <p:spPr bwMode="auto">
          <a:xfrm>
            <a:off x="3124074" y="4338907"/>
            <a:ext cx="288032" cy="2803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9" name="橢圓 38"/>
          <p:cNvSpPr/>
          <p:nvPr/>
        </p:nvSpPr>
        <p:spPr bwMode="auto">
          <a:xfrm>
            <a:off x="1151620" y="6195405"/>
            <a:ext cx="288032" cy="2803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1" name="橢圓 40"/>
          <p:cNvSpPr/>
          <p:nvPr/>
        </p:nvSpPr>
        <p:spPr bwMode="auto">
          <a:xfrm>
            <a:off x="2867697" y="6149376"/>
            <a:ext cx="288032" cy="2803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3" name="橢圓 42"/>
          <p:cNvSpPr/>
          <p:nvPr/>
        </p:nvSpPr>
        <p:spPr bwMode="auto">
          <a:xfrm>
            <a:off x="4999587" y="6389024"/>
            <a:ext cx="288032" cy="2803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>
            <a:off x="4209730" y="4024091"/>
            <a:ext cx="1077889" cy="141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橢圓 45"/>
          <p:cNvSpPr/>
          <p:nvPr/>
        </p:nvSpPr>
        <p:spPr bwMode="auto">
          <a:xfrm>
            <a:off x="6508372" y="4139335"/>
            <a:ext cx="792088" cy="79647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7" name="橢圓 46"/>
          <p:cNvSpPr/>
          <p:nvPr/>
        </p:nvSpPr>
        <p:spPr bwMode="auto">
          <a:xfrm>
            <a:off x="6426985" y="4100693"/>
            <a:ext cx="288032" cy="2803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8" name="橢圓 47"/>
          <p:cNvSpPr/>
          <p:nvPr/>
        </p:nvSpPr>
        <p:spPr bwMode="auto">
          <a:xfrm>
            <a:off x="6337654" y="4356994"/>
            <a:ext cx="288032" cy="28033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0" name="橢圓 49"/>
          <p:cNvSpPr/>
          <p:nvPr/>
        </p:nvSpPr>
        <p:spPr bwMode="auto">
          <a:xfrm>
            <a:off x="6251883" y="4258451"/>
            <a:ext cx="512978" cy="71368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469095" y="3668054"/>
            <a:ext cx="3760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kern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SG(1,1)=SG(1)⊕SG(1)=0</a:t>
            </a:r>
            <a:endParaRPr lang="zh-TW" altLang="en-US" b="1"/>
          </a:p>
        </p:txBody>
      </p:sp>
      <p:sp>
        <p:nvSpPr>
          <p:cNvPr id="52" name="橢圓 51"/>
          <p:cNvSpPr/>
          <p:nvPr/>
        </p:nvSpPr>
        <p:spPr bwMode="auto">
          <a:xfrm>
            <a:off x="6625686" y="4795637"/>
            <a:ext cx="288032" cy="2803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3" name="橢圓 52"/>
          <p:cNvSpPr/>
          <p:nvPr/>
        </p:nvSpPr>
        <p:spPr bwMode="auto">
          <a:xfrm>
            <a:off x="6444208" y="4581128"/>
            <a:ext cx="288032" cy="28033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3576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5953125" cy="4619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715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14750"/>
            <a:ext cx="7491562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279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7920"/>
            <a:ext cx="6829425" cy="6619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87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3448" cy="838200"/>
          </a:xfrm>
        </p:spPr>
        <p:txBody>
          <a:bodyPr/>
          <a:lstStyle/>
          <a:p>
            <a:r>
              <a:rPr lang="en-US" altLang="zh-TW" smtClean="0"/>
              <a:t>Problem Description (2)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124744"/>
            <a:ext cx="8223448" cy="4191000"/>
          </a:xfrm>
        </p:spPr>
        <p:txBody>
          <a:bodyPr/>
          <a:lstStyle/>
          <a:p>
            <a:r>
              <a:rPr lang="en-US" altLang="zh-TW"/>
              <a:t>The pretty mädchen has mastered the Daisy game to such an extent that she always plays optimally</a:t>
            </a:r>
            <a:r>
              <a:rPr lang="en-US" altLang="zh-TW"/>
              <a:t>. </a:t>
            </a:r>
            <a:endParaRPr lang="en-US" altLang="zh-TW" smtClean="0"/>
          </a:p>
          <a:p>
            <a:r>
              <a:rPr lang="en-US" altLang="zh-TW" smtClean="0"/>
              <a:t>In </a:t>
            </a:r>
            <a:r>
              <a:rPr lang="en-US" altLang="zh-TW"/>
              <a:t>other words, she always plays by performing the best possible moves on each turn, a feat which never fails to astonish tourists who dare to challenge her to a game.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81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3448" cy="838200"/>
          </a:xfrm>
        </p:spPr>
        <p:txBody>
          <a:bodyPr/>
          <a:lstStyle/>
          <a:p>
            <a:r>
              <a:rPr lang="en-US" altLang="zh-TW" smtClean="0"/>
              <a:t>Problem Description (3)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124744"/>
            <a:ext cx="8223448" cy="4191000"/>
          </a:xfrm>
        </p:spPr>
        <p:txBody>
          <a:bodyPr/>
          <a:lstStyle/>
          <a:p>
            <a:r>
              <a:rPr lang="en-US" altLang="zh-TW"/>
              <a:t>Analyzing the game, it is not very complicated to fgure out a winning strategy for the second player, as long as the game starts with a complete fower (having all of its petals intact</a:t>
            </a:r>
            <a:r>
              <a:rPr lang="en-US" altLang="zh-TW"/>
              <a:t>). </a:t>
            </a:r>
            <a:endParaRPr lang="en-US" altLang="zh-TW" smtClean="0"/>
          </a:p>
          <a:p>
            <a:r>
              <a:rPr lang="en-US" altLang="zh-TW" smtClean="0"/>
              <a:t>However</a:t>
            </a:r>
            <a:r>
              <a:rPr lang="en-US" altLang="zh-TW"/>
              <a:t>, what will happen when Gretchen plays against an opponent that also plays optimally, and some of the fower’s petals have been plucked of at random?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90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3448" cy="838200"/>
          </a:xfrm>
        </p:spPr>
        <p:txBody>
          <a:bodyPr/>
          <a:lstStyle/>
          <a:p>
            <a:r>
              <a:rPr lang="en-US" altLang="zh-TW" smtClean="0"/>
              <a:t>Problem Description (4)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124744"/>
            <a:ext cx="8223448" cy="4191000"/>
          </a:xfrm>
        </p:spPr>
        <p:txBody>
          <a:bodyPr/>
          <a:lstStyle/>
          <a:p>
            <a:r>
              <a:rPr lang="en-US" altLang="zh-TW"/>
              <a:t>A fower is described by </a:t>
            </a:r>
            <a:r>
              <a:rPr lang="en-US" altLang="zh-TW" u="sng">
                <a:solidFill>
                  <a:srgbClr val="FF0000"/>
                </a:solidFill>
              </a:rPr>
              <a:t>a number N which represents the original number of petals of the fower</a:t>
            </a:r>
            <a:r>
              <a:rPr lang="en-US" altLang="zh-TW"/>
              <a:t>, and a list of the petals that have been plucked of</a:t>
            </a:r>
            <a:r>
              <a:rPr lang="en-US" altLang="zh-TW"/>
              <a:t>. </a:t>
            </a:r>
            <a:endParaRPr lang="en-US" altLang="zh-TW" smtClean="0"/>
          </a:p>
          <a:p>
            <a:r>
              <a:rPr lang="en-US" altLang="zh-TW" u="sng" smtClean="0">
                <a:solidFill>
                  <a:srgbClr val="FF0000"/>
                </a:solidFill>
              </a:rPr>
              <a:t>All </a:t>
            </a:r>
            <a:r>
              <a:rPr lang="en-US" altLang="zh-TW" u="sng">
                <a:solidFill>
                  <a:srgbClr val="FF0000"/>
                </a:solidFill>
              </a:rPr>
              <a:t>petals are numbered from 1 to N</a:t>
            </a:r>
            <a:r>
              <a:rPr lang="en-US" altLang="zh-TW"/>
              <a:t>, and given the </a:t>
            </a:r>
            <a:r>
              <a:rPr lang="en-US" altLang="zh-TW" u="sng">
                <a:solidFill>
                  <a:srgbClr val="FF0000"/>
                </a:solidFill>
              </a:rPr>
              <a:t>circular nature of the fower</a:t>
            </a:r>
            <a:r>
              <a:rPr lang="en-US" altLang="zh-TW"/>
              <a:t>, that means petals 1 and N are originally adjacent</a:t>
            </a:r>
            <a:r>
              <a:rPr lang="en-US" altLang="zh-TW"/>
              <a:t>. </a:t>
            </a:r>
            <a:r>
              <a:rPr lang="en-US" altLang="zh-TW" smtClean="0"/>
              <a:t>Given </a:t>
            </a:r>
            <a:r>
              <a:rPr lang="en-US" altLang="zh-TW"/>
              <a:t>the description of a fower, and assuming it’s Gretchen’s turn, will she win the game? Remember that both players always play optimally.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91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4824536"/>
          </a:xfrm>
        </p:spPr>
        <p:txBody>
          <a:bodyPr/>
          <a:lstStyle/>
          <a:p>
            <a:r>
              <a:rPr lang="en-US" altLang="zh-TW" sz="2800"/>
              <a:t>Input starts with </a:t>
            </a:r>
            <a:r>
              <a:rPr lang="en-US" altLang="zh-TW" sz="2800">
                <a:solidFill>
                  <a:srgbClr val="FF0000"/>
                </a:solidFill>
              </a:rPr>
              <a:t>a positive integer </a:t>
            </a:r>
            <a:r>
              <a:rPr lang="en-US" altLang="zh-TW" sz="2800" i="1">
                <a:solidFill>
                  <a:srgbClr val="FF0000"/>
                </a:solidFill>
              </a:rPr>
              <a:t>T</a:t>
            </a:r>
            <a:r>
              <a:rPr lang="en-US" altLang="zh-TW" sz="2800"/>
              <a:t>, that denotes the </a:t>
            </a:r>
            <a:r>
              <a:rPr lang="en-US" altLang="zh-TW" sz="2800">
                <a:solidFill>
                  <a:srgbClr val="FF0000"/>
                </a:solidFill>
              </a:rPr>
              <a:t>number of test cases</a:t>
            </a:r>
            <a:r>
              <a:rPr lang="en-US" altLang="zh-TW" sz="2800"/>
              <a:t>.</a:t>
            </a:r>
          </a:p>
          <a:p>
            <a:r>
              <a:rPr lang="en-US" altLang="zh-TW" sz="2800"/>
              <a:t>Each test case </a:t>
            </a:r>
            <a:r>
              <a:rPr lang="en-US" altLang="zh-TW" sz="2800">
                <a:solidFill>
                  <a:srgbClr val="FF0000"/>
                </a:solidFill>
              </a:rPr>
              <a:t>begins with two integers in a single line, </a:t>
            </a:r>
            <a:r>
              <a:rPr lang="en-US" altLang="zh-TW" sz="2800" i="1">
                <a:solidFill>
                  <a:srgbClr val="FF0000"/>
                </a:solidFill>
              </a:rPr>
              <a:t>N </a:t>
            </a:r>
            <a:r>
              <a:rPr lang="en-US" altLang="zh-TW" sz="2800">
                <a:solidFill>
                  <a:srgbClr val="FF0000"/>
                </a:solidFill>
              </a:rPr>
              <a:t>and </a:t>
            </a:r>
            <a:r>
              <a:rPr lang="en-US" altLang="zh-TW" sz="2800" i="1">
                <a:solidFill>
                  <a:srgbClr val="FF0000"/>
                </a:solidFill>
              </a:rPr>
              <a:t>M</a:t>
            </a:r>
            <a:r>
              <a:rPr lang="en-US" altLang="zh-TW" sz="2800"/>
              <a:t>, representing the </a:t>
            </a:r>
            <a:r>
              <a:rPr lang="en-US" altLang="zh-TW" sz="2800" u="sng">
                <a:solidFill>
                  <a:srgbClr val="FF0000"/>
                </a:solidFill>
              </a:rPr>
              <a:t>number </a:t>
            </a:r>
            <a:r>
              <a:rPr lang="en-US" altLang="zh-TW" sz="2800" u="sng">
                <a:solidFill>
                  <a:srgbClr val="FF0000"/>
                </a:solidFill>
              </a:rPr>
              <a:t>of </a:t>
            </a:r>
            <a:r>
              <a:rPr lang="en-US" altLang="zh-TW" sz="2800" u="sng" smtClean="0">
                <a:solidFill>
                  <a:srgbClr val="FF0000"/>
                </a:solidFill>
              </a:rPr>
              <a:t>petals originally </a:t>
            </a:r>
            <a:r>
              <a:rPr lang="en-US" altLang="zh-TW" sz="2800" u="sng">
                <a:solidFill>
                  <a:srgbClr val="FF0000"/>
                </a:solidFill>
              </a:rPr>
              <a:t>in the fower</a:t>
            </a:r>
            <a:r>
              <a:rPr lang="en-US" altLang="zh-TW" sz="2800"/>
              <a:t>, and the </a:t>
            </a:r>
            <a:r>
              <a:rPr lang="en-US" altLang="zh-TW" sz="2800" u="sng">
                <a:solidFill>
                  <a:srgbClr val="FF0000"/>
                </a:solidFill>
              </a:rPr>
              <a:t>number of petals that have been plucked of</a:t>
            </a:r>
            <a:r>
              <a:rPr lang="en-US" altLang="zh-TW" sz="2800"/>
              <a:t>, respectively.</a:t>
            </a:r>
          </a:p>
          <a:p>
            <a:r>
              <a:rPr lang="en-US" altLang="zh-TW" sz="2800"/>
              <a:t>The next line contains </a:t>
            </a:r>
            <a:r>
              <a:rPr lang="en-US" altLang="zh-TW" sz="2800" i="1">
                <a:solidFill>
                  <a:srgbClr val="FF0000"/>
                </a:solidFill>
              </a:rPr>
              <a:t>M </a:t>
            </a:r>
            <a:r>
              <a:rPr lang="en-US" altLang="zh-TW" sz="2800">
                <a:solidFill>
                  <a:srgbClr val="FF0000"/>
                </a:solidFill>
              </a:rPr>
              <a:t>distinct integers</a:t>
            </a:r>
            <a:r>
              <a:rPr lang="en-US" altLang="zh-TW" sz="2800"/>
              <a:t>, representing the </a:t>
            </a:r>
            <a:r>
              <a:rPr lang="en-US" altLang="zh-TW" sz="2800">
                <a:solidFill>
                  <a:srgbClr val="FF0000"/>
                </a:solidFill>
              </a:rPr>
              <a:t>petals that have been plucked of</a:t>
            </a:r>
            <a:r>
              <a:rPr lang="en-US" altLang="zh-TW" sz="2800"/>
              <a:t>. </a:t>
            </a:r>
            <a:endParaRPr lang="en-US" altLang="zh-TW" sz="2800" smtClean="0"/>
          </a:p>
          <a:p>
            <a:r>
              <a:rPr lang="en-US" altLang="zh-TW" sz="2800" smtClean="0"/>
              <a:t>These</a:t>
            </a:r>
            <a:r>
              <a:rPr lang="en-US" altLang="zh-TW" sz="2800"/>
              <a:t> </a:t>
            </a:r>
            <a:r>
              <a:rPr lang="en-US" altLang="zh-TW" sz="2800" smtClean="0"/>
              <a:t>numbers </a:t>
            </a:r>
            <a:r>
              <a:rPr lang="en-US" altLang="zh-TW" sz="2800"/>
              <a:t>will always be </a:t>
            </a:r>
            <a:r>
              <a:rPr lang="en-US" altLang="zh-TW" sz="2800" u="sng">
                <a:solidFill>
                  <a:srgbClr val="FF0000"/>
                </a:solidFill>
              </a:rPr>
              <a:t>in </a:t>
            </a:r>
            <a:r>
              <a:rPr lang="en-US" altLang="zh-TW" sz="2800" u="sng">
                <a:solidFill>
                  <a:srgbClr val="FF0000"/>
                </a:solidFill>
              </a:rPr>
              <a:t>ascending </a:t>
            </a:r>
            <a:r>
              <a:rPr lang="en-US" altLang="zh-TW" sz="2800" u="sng" smtClean="0">
                <a:solidFill>
                  <a:srgbClr val="FF0000"/>
                </a:solidFill>
              </a:rPr>
              <a:t>order</a:t>
            </a:r>
            <a:r>
              <a:rPr lang="en-US" altLang="zh-TW" sz="2800" smtClean="0"/>
              <a:t>. </a:t>
            </a:r>
            <a:r>
              <a:rPr lang="pt-BR" altLang="zh-TW" sz="2800" i="1" smtClean="0">
                <a:solidFill>
                  <a:srgbClr val="FF0000"/>
                </a:solidFill>
              </a:rPr>
              <a:t>T&lt;=</a:t>
            </a:r>
            <a:r>
              <a:rPr lang="pt-BR" altLang="zh-TW" sz="2800" smtClean="0">
                <a:solidFill>
                  <a:srgbClr val="FF0000"/>
                </a:solidFill>
              </a:rPr>
              <a:t>5000</a:t>
            </a:r>
            <a:r>
              <a:rPr lang="pt-BR" altLang="zh-TW" sz="2800">
                <a:solidFill>
                  <a:srgbClr val="FF0000"/>
                </a:solidFill>
              </a:rPr>
              <a:t>; </a:t>
            </a:r>
            <a:r>
              <a:rPr lang="pt-BR" altLang="zh-TW" sz="2800" smtClean="0">
                <a:solidFill>
                  <a:srgbClr val="FF0000"/>
                </a:solidFill>
              </a:rPr>
              <a:t>3&lt;=</a:t>
            </a:r>
            <a:r>
              <a:rPr lang="pt-BR" altLang="zh-TW" sz="2800" i="1" smtClean="0">
                <a:solidFill>
                  <a:srgbClr val="FF0000"/>
                </a:solidFill>
              </a:rPr>
              <a:t>N&lt;=</a:t>
            </a:r>
            <a:r>
              <a:rPr lang="pt-BR" altLang="zh-TW" sz="2800" smtClean="0">
                <a:solidFill>
                  <a:srgbClr val="FF0000"/>
                </a:solidFill>
              </a:rPr>
              <a:t>20</a:t>
            </a:r>
            <a:r>
              <a:rPr lang="pt-BR" altLang="zh-TW" sz="2800">
                <a:solidFill>
                  <a:srgbClr val="FF0000"/>
                </a:solidFill>
              </a:rPr>
              <a:t>; </a:t>
            </a:r>
            <a:r>
              <a:rPr lang="pt-BR" altLang="zh-TW" sz="2800" smtClean="0">
                <a:solidFill>
                  <a:srgbClr val="FF0000"/>
                </a:solidFill>
              </a:rPr>
              <a:t>1</a:t>
            </a:r>
            <a:r>
              <a:rPr lang="pt-BR" altLang="zh-TW" sz="2800" i="1" smtClean="0">
                <a:solidFill>
                  <a:srgbClr val="FF0000"/>
                </a:solidFill>
              </a:rPr>
              <a:t>&lt;=M&lt;N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73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124744"/>
            <a:ext cx="7560840" cy="4896544"/>
          </a:xfrm>
        </p:spPr>
        <p:txBody>
          <a:bodyPr/>
          <a:lstStyle/>
          <a:p>
            <a:r>
              <a:rPr lang="en-US" altLang="zh-TW" sz="2800"/>
              <a:t>For each test case, print the case number, followed by the string ‘yes’ if Gretchen wins the game</a:t>
            </a:r>
            <a:r>
              <a:rPr lang="en-US" altLang="zh-TW" sz="2800"/>
              <a:t>, </a:t>
            </a:r>
            <a:r>
              <a:rPr lang="en-US" altLang="zh-TW" sz="2800" smtClean="0"/>
              <a:t>or ‘no</a:t>
            </a:r>
            <a:r>
              <a:rPr lang="en-US" altLang="zh-TW" sz="2800"/>
              <a:t>’ otherwise.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33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320013"/>
            <a:ext cx="3384376" cy="5256584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b="0"/>
              <a:t>2</a:t>
            </a:r>
          </a:p>
          <a:p>
            <a:pPr marL="0" indent="0">
              <a:buNone/>
            </a:pPr>
            <a:r>
              <a:rPr lang="en-US" altLang="zh-TW" b="0"/>
              <a:t>13 1</a:t>
            </a:r>
          </a:p>
          <a:p>
            <a:pPr marL="0" indent="0">
              <a:buNone/>
            </a:pPr>
            <a:r>
              <a:rPr lang="en-US" altLang="zh-TW" b="0" smtClean="0"/>
              <a:t>7</a:t>
            </a:r>
          </a:p>
          <a:p>
            <a:pPr marL="0" indent="0">
              <a:buNone/>
            </a:pPr>
            <a:r>
              <a:rPr lang="en-US" altLang="zh-TW" b="0" smtClean="0"/>
              <a:t>5</a:t>
            </a:r>
            <a:r>
              <a:rPr lang="zh-TW" altLang="en-US" b="0"/>
              <a:t> </a:t>
            </a:r>
            <a:r>
              <a:rPr lang="en-US" altLang="zh-TW" b="0" smtClean="0"/>
              <a:t>3</a:t>
            </a:r>
            <a:endParaRPr lang="en-US" altLang="zh-TW" b="0"/>
          </a:p>
          <a:p>
            <a:pPr marL="0" indent="0">
              <a:buNone/>
            </a:pPr>
            <a:r>
              <a:rPr lang="en-US" altLang="zh-TW" b="0"/>
              <a:t>1 3 4</a:t>
            </a:r>
            <a:endParaRPr lang="zh-TW" altLang="en-US" sz="28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5093230" y="1299550"/>
            <a:ext cx="3871258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800"/>
              <a:t>Case 1: yes</a:t>
            </a:r>
          </a:p>
          <a:p>
            <a:pPr marL="0" indent="0">
              <a:buNone/>
            </a:pPr>
            <a:r>
              <a:rPr lang="en-US" altLang="zh-TW" sz="2800"/>
              <a:t>Case 2: no</a:t>
            </a:r>
            <a:endParaRPr lang="zh-TW" altLang="en-US" sz="1800" kern="0" dirty="0"/>
          </a:p>
        </p:txBody>
      </p:sp>
      <p:sp>
        <p:nvSpPr>
          <p:cNvPr id="4" name="矩形 3"/>
          <p:cNvSpPr/>
          <p:nvPr/>
        </p:nvSpPr>
        <p:spPr bwMode="auto">
          <a:xfrm>
            <a:off x="683568" y="1299550"/>
            <a:ext cx="2016224" cy="6172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 flipH="1">
            <a:off x="971600" y="1052736"/>
            <a:ext cx="36004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字方塊 11"/>
          <p:cNvSpPr txBox="1"/>
          <p:nvPr/>
        </p:nvSpPr>
        <p:spPr>
          <a:xfrm>
            <a:off x="1259632" y="852681"/>
            <a:ext cx="2435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Number of test cases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83568" y="1916832"/>
            <a:ext cx="2016224" cy="10801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 flipH="1" flipV="1">
            <a:off x="1547245" y="2271658"/>
            <a:ext cx="395626" cy="1194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文字方塊 30"/>
          <p:cNvSpPr txBox="1"/>
          <p:nvPr/>
        </p:nvSpPr>
        <p:spPr>
          <a:xfrm>
            <a:off x="1942870" y="1929427"/>
            <a:ext cx="2710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N: number of petals</a:t>
            </a:r>
          </a:p>
          <a:p>
            <a:r>
              <a:rPr lang="en-US" altLang="zh-TW" sz="1800" b="1" smtClean="0">
                <a:solidFill>
                  <a:srgbClr val="FF0000"/>
                </a:solidFill>
              </a:rPr>
              <a:t>M:</a:t>
            </a:r>
            <a:r>
              <a:rPr lang="en-US" altLang="zh-TW" sz="1800" b="1">
                <a:solidFill>
                  <a:srgbClr val="FF0000"/>
                </a:solidFill>
              </a:rPr>
              <a:t>number of </a:t>
            </a:r>
            <a:r>
              <a:rPr lang="en-US" altLang="zh-TW" sz="1800" b="1">
                <a:solidFill>
                  <a:srgbClr val="FF0000"/>
                </a:solidFill>
              </a:rPr>
              <a:t>petals </a:t>
            </a:r>
            <a:endParaRPr lang="en-US" altLang="zh-TW" sz="1800" b="1" smtClean="0">
              <a:solidFill>
                <a:srgbClr val="FF0000"/>
              </a:solidFill>
            </a:endParaRPr>
          </a:p>
          <a:p>
            <a:r>
              <a:rPr lang="en-US" altLang="zh-TW" sz="1800" b="1" smtClean="0">
                <a:solidFill>
                  <a:srgbClr val="FF0000"/>
                </a:solidFill>
              </a:rPr>
              <a:t>that </a:t>
            </a:r>
            <a:r>
              <a:rPr lang="en-US" altLang="zh-TW" sz="1800" b="1">
                <a:solidFill>
                  <a:srgbClr val="FF0000"/>
                </a:solidFill>
              </a:rPr>
              <a:t>have been plucked of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59" name="直線單箭頭接點 58"/>
          <p:cNvCxnSpPr/>
          <p:nvPr/>
        </p:nvCxnSpPr>
        <p:spPr bwMode="auto">
          <a:xfrm flipH="1" flipV="1">
            <a:off x="1126091" y="2852757"/>
            <a:ext cx="720080" cy="2882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文字方塊 60"/>
          <p:cNvSpPr txBox="1"/>
          <p:nvPr/>
        </p:nvSpPr>
        <p:spPr>
          <a:xfrm>
            <a:off x="1619063" y="3140967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>
                <a:solidFill>
                  <a:srgbClr val="FF0000"/>
                </a:solidFill>
              </a:rPr>
              <a:t>P</a:t>
            </a:r>
            <a:r>
              <a:rPr lang="en-US" altLang="zh-TW" sz="1800" b="1" smtClean="0">
                <a:solidFill>
                  <a:srgbClr val="FF0000"/>
                </a:solidFill>
              </a:rPr>
              <a:t>etals </a:t>
            </a:r>
            <a:r>
              <a:rPr lang="en-US" altLang="zh-TW" sz="1800" b="1">
                <a:solidFill>
                  <a:srgbClr val="FF0000"/>
                </a:solidFill>
              </a:rPr>
              <a:t>that have been plucked of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683568" y="3012346"/>
            <a:ext cx="2016224" cy="11367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683568" y="4150932"/>
            <a:ext cx="2016224" cy="11367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683568" y="5287665"/>
            <a:ext cx="2016224" cy="123767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橢圓 37"/>
          <p:cNvSpPr/>
          <p:nvPr/>
        </p:nvSpPr>
        <p:spPr bwMode="auto">
          <a:xfrm>
            <a:off x="5364088" y="4005064"/>
            <a:ext cx="2016224" cy="2088232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5" name="橢圓 44"/>
          <p:cNvSpPr/>
          <p:nvPr/>
        </p:nvSpPr>
        <p:spPr bwMode="auto">
          <a:xfrm>
            <a:off x="7094995" y="4455818"/>
            <a:ext cx="288032" cy="2803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3" name="橢圓 52"/>
          <p:cNvSpPr/>
          <p:nvPr/>
        </p:nvSpPr>
        <p:spPr bwMode="auto">
          <a:xfrm>
            <a:off x="5292080" y="4572250"/>
            <a:ext cx="288032" cy="2803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202923" y="34713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6859582" y="586246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5442259" y="58052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</a:t>
            </a:r>
            <a:endParaRPr lang="zh-TW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68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426032"/>
            <a:ext cx="7315200" cy="838200"/>
          </a:xfrm>
        </p:spPr>
        <p:txBody>
          <a:bodyPr/>
          <a:lstStyle/>
          <a:p>
            <a:r>
              <a:rPr lang="en-US" altLang="zh-TW" err="1" smtClean="0"/>
              <a:t>Nim</a:t>
            </a:r>
            <a:r>
              <a:rPr lang="en-US" altLang="zh-TW" smtClean="0"/>
              <a:t> Game (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組合遊戲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1268760"/>
            <a:ext cx="7791400" cy="4979640"/>
          </a:xfrm>
        </p:spPr>
        <p:txBody>
          <a:bodyPr/>
          <a:lstStyle/>
          <a:p>
            <a:pPr algn="just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人輪流取銅板，每人每次需在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某一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Pile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一枚或一枚以上的銅板，但不能同時在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Piles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銅板，直到最後，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將銅板拿光的人贏得此</a:t>
            </a:r>
            <a:r>
              <a:rPr lang="zh-TW" altLang="en-US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換句話說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不能拿的輸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8002960"/>
      </p:ext>
    </p:extLst>
  </p:cSld>
  <p:clrMapOvr>
    <a:masterClrMapping/>
  </p:clrMapOvr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3379</TotalTime>
  <Words>1154</Words>
  <Application>Microsoft Office PowerPoint</Application>
  <PresentationFormat>如螢幕大小 (4:3)</PresentationFormat>
  <Paragraphs>176</Paragraphs>
  <Slides>24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古典-1</vt:lpstr>
      <vt:lpstr>Uva 12846 </vt:lpstr>
      <vt:lpstr>Problem Description (1)</vt:lpstr>
      <vt:lpstr>Problem Description (2)</vt:lpstr>
      <vt:lpstr>Problem Description (3)</vt:lpstr>
      <vt:lpstr>Problem Description (4)</vt:lpstr>
      <vt:lpstr>Input</vt:lpstr>
      <vt:lpstr>Output</vt:lpstr>
      <vt:lpstr>Sample Input / Output</vt:lpstr>
      <vt:lpstr>Nim Game (組合遊戲)</vt:lpstr>
      <vt:lpstr>Examples</vt:lpstr>
      <vt:lpstr>Examples</vt:lpstr>
      <vt:lpstr>PowerPoint 簡報</vt:lpstr>
      <vt:lpstr>先手必勝 vs 先手必敗</vt:lpstr>
      <vt:lpstr>Nim Sum (L. Bouton 1902)</vt:lpstr>
      <vt:lpstr>Nim Sum (組合遊戲)</vt:lpstr>
      <vt:lpstr>SG(Sprague-Grundy) Function</vt:lpstr>
      <vt:lpstr>Nim Game 只考虑一堆石头的情况 </vt:lpstr>
      <vt:lpstr>Nim Game 考虑兩堆石头的情况 </vt:lpstr>
      <vt:lpstr>Nim Game 考虑三堆石头的情况 </vt:lpstr>
      <vt:lpstr>回到本題的 SG Function</vt:lpstr>
      <vt:lpstr>回到本題的 SG Function</vt:lpstr>
      <vt:lpstr>PowerPoint 簡報</vt:lpstr>
      <vt:lpstr>PowerPoint 簡報</vt:lpstr>
      <vt:lpstr>PowerPoint 簡報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935</cp:revision>
  <dcterms:created xsi:type="dcterms:W3CDTF">2007-09-17T04:06:35Z</dcterms:created>
  <dcterms:modified xsi:type="dcterms:W3CDTF">2021-06-01T13:58:11Z</dcterms:modified>
</cp:coreProperties>
</file>