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32"/>
  </p:notesMasterIdLst>
  <p:sldIdLst>
    <p:sldId id="256" r:id="rId3"/>
    <p:sldId id="257" r:id="rId4"/>
    <p:sldId id="392" r:id="rId5"/>
    <p:sldId id="259" r:id="rId6"/>
    <p:sldId id="620" r:id="rId7"/>
    <p:sldId id="638" r:id="rId8"/>
    <p:sldId id="618" r:id="rId9"/>
    <p:sldId id="615" r:id="rId10"/>
    <p:sldId id="639" r:id="rId11"/>
    <p:sldId id="640" r:id="rId12"/>
    <p:sldId id="622" r:id="rId13"/>
    <p:sldId id="619" r:id="rId14"/>
    <p:sldId id="632" r:id="rId15"/>
    <p:sldId id="633" r:id="rId16"/>
    <p:sldId id="634" r:id="rId17"/>
    <p:sldId id="635" r:id="rId18"/>
    <p:sldId id="636" r:id="rId19"/>
    <p:sldId id="637" r:id="rId20"/>
    <p:sldId id="641" r:id="rId21"/>
    <p:sldId id="623" r:id="rId22"/>
    <p:sldId id="616" r:id="rId23"/>
    <p:sldId id="627" r:id="rId24"/>
    <p:sldId id="628" r:id="rId25"/>
    <p:sldId id="629" r:id="rId26"/>
    <p:sldId id="630" r:id="rId27"/>
    <p:sldId id="631" r:id="rId28"/>
    <p:sldId id="609" r:id="rId29"/>
    <p:sldId id="610" r:id="rId30"/>
    <p:sldId id="611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48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83463" autoAdjust="0"/>
  </p:normalViewPr>
  <p:slideViewPr>
    <p:cSldViewPr snapToGrid="0" showGuides="1">
      <p:cViewPr>
        <p:scale>
          <a:sx n="39" d="100"/>
          <a:sy n="39" d="100"/>
        </p:scale>
        <p:origin x="1234" y="202"/>
      </p:cViewPr>
      <p:guideLst/>
    </p:cSldViewPr>
  </p:slideViewPr>
  <p:outlineViewPr>
    <p:cViewPr>
      <p:scale>
        <a:sx n="33" d="100"/>
        <a:sy n="33" d="100"/>
      </p:scale>
      <p:origin x="0" y="-626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7" d="100"/>
        <a:sy n="6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26C49-0A8F-48FB-AB59-36D9C9656FC8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B24F3-20DF-40C1-9310-1A919A9E96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580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B24F3-20DF-40C1-9310-1A919A9E96E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370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B24F3-20DF-40C1-9310-1A919A9E96E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931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E6AF840-B7F0-408A-BADF-4FFC9C4EB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325B68F7-B0CB-41DA-9E16-D67D11E58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DA48FD69-694C-48D6-92CB-2EEC6787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5590-2EC7-4222-860E-A05262DB75F8}" type="datetime1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E24C99D7-DEF4-4C95-B52E-0E0A2B3A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10730 Antiarithmetic?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E808E986-B036-401A-B948-B63CED25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488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288721E-AE16-4F16-A566-FADB8E88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B955EDFB-81D6-4805-9C2F-FA05DA665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133B4E94-9824-4A95-9F69-B6483A1AC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D524-1B82-4461-9E49-2B842EAC6146}" type="datetime1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2BA3C0D3-CEFB-4611-864F-11EC3C936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10730 Antiarithmetic?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92FC85D0-8F87-485C-84C0-78C437E2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738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xmlns="" id="{6883B018-6720-4344-99CA-22FA8ED39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D9309DA0-FBB4-4913-9B33-1CE86CC6F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0F38EF4D-2FD1-4C77-AF32-E6704A6B9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E68E5-0865-4A37-9F20-368AB4DEA42C}" type="datetime1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013994EF-CEA3-481E-AF94-D382041E1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10730 Antiarithmetic?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DBF94917-E447-4FAD-BEF0-559C2332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137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E6AF840-B7F0-408A-BADF-4FFC9C4EB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325B68F7-B0CB-41DA-9E16-D67D11E58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DA48FD69-694C-48D6-92CB-2EEC6787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1F1D-926E-4C5A-8BCD-16E3BD87EA70}" type="datetime1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E24C99D7-DEF4-4C95-B52E-0E0A2B3A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10730 Antiarithmetic?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E808E986-B036-401A-B948-B63CED25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1430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7E58945-F1FF-4218-B1F9-F6B3A6A6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E7D1DDF6-C31D-4FEE-990C-317D8CA10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4D796BA0-F449-40A2-99D8-D0292F118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3FD4B-5FB8-4A37-B540-661026E042C9}" type="datetime1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264440B5-3553-44D5-A28F-D86FC7B76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10730 Antiarithmetic?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6C4C8A78-0791-4D24-B233-D72C4C9C7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5820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70B8E2F-848D-4BA1-BD4A-5A42F3500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C8968671-27CD-4BD6-A6B7-9F5E00675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7EA219E-1B90-4744-9242-711633406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84F8-3BAE-49DE-846C-9C5DDD8E92E2}" type="datetime1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94968D2F-DAD9-4BEC-9567-BE5DE0C06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10730 Antiarithmetic?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4A576261-2F3B-4F3E-825A-10B2DC5BA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4435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B4DD2D9-B9C2-4E23-A540-4015373F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BA3C0139-EA98-461D-BDAE-0BAB4DA29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85EB1EB0-7E30-4A3F-8710-8EBDFA217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9432D8DB-C796-415A-8FC4-0945B677B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7DF0-5C05-46D1-9A70-63FDD4C37174}" type="datetime1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73F295D7-8AAF-4162-8CCF-AE7D5B30E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10730 Antiarithmetic?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E90A05D1-9DDC-4D9F-8C32-22B5472E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262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29E9A48-0CB1-4BFB-B9DB-A0F9D79F9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929CA385-B56D-486C-9AFA-BDDAE6B08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200FE3FF-5661-4C46-8EC1-E4D006AE4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xmlns="" id="{B1AF7682-3E05-4DF3-8937-20FF90D06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B55991CF-819A-485E-B435-4A7E8C7AA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xmlns="" id="{E1B209A2-C0FB-4D69-8871-48330F4F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D585-FD79-4A84-9910-C8D8B7400EFC}" type="datetime1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xmlns="" id="{41F85267-2EC0-4238-846C-51E7B7CA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10730 Antiarithmetic?</a:t>
            </a:r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xmlns="" id="{2C2A0F0F-6A8F-4495-B8B9-27838405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1008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B9332EF-7E06-4BC9-ADE5-13969A371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9E02AAFC-600F-4158-8B25-AF1E4B13F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C0B7-30C4-4A26-8CAB-105E99121EB9}" type="datetime1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8042F7CD-82E4-43FB-A8CB-61867937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10730 Antiarithmetic?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CF9019BC-D743-4606-8E63-E613F28A7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4855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84679C90-AF68-45AF-8A18-276F3174F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4159-5278-4E08-AAC0-DADEB9B631B2}" type="datetime1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5C5797D7-3324-48A5-858D-CB2852E1A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10730 Antiarithmetic?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7FCE88CF-A27D-448B-AFA8-307B067F3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7890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14BE7D2-668B-4310-86B2-445F9D099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261B96DF-12FC-4205-BBA3-957177AE6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CE2E47DC-052B-460C-AAE3-E9AEAE94F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9D263361-5F00-4D0B-A50F-C84F027D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B28D-1159-45C0-9001-935912CF063C}" type="datetime1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D2C8A488-0D24-4CE6-AE54-835CC69B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10730 Antiarithmetic?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D206322D-3600-4F2D-974E-8738D396A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0628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7E58945-F1FF-4218-B1F9-F6B3A6A6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E7D1DDF6-C31D-4FEE-990C-317D8CA10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4D796BA0-F449-40A2-99D8-D0292F118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9FAC-8221-47D8-AF12-775011FA8013}" type="datetime1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264440B5-3553-44D5-A28F-D86FC7B76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10730 Antiarithmetic?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6C4C8A78-0791-4D24-B233-D72C4C9C7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6975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3C62A42-108E-472C-9F6B-C598F8ABF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xmlns="" id="{30549E62-5F4A-4E88-81EC-14741418A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7BE446C8-566D-4DF7-AA14-834E58499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DACB60A3-478D-4A11-8830-D6B7902E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22269-663D-4901-9DFD-FC24AC5B72F7}" type="datetime1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4A6F8042-1386-49C4-B350-0200DF612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10730 Antiarithmetic?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3D3764CA-9BA2-4323-8CCD-8C36A9FC6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0610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288721E-AE16-4F16-A566-FADB8E88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B955EDFB-81D6-4805-9C2F-FA05DA665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133B4E94-9824-4A95-9F69-B6483A1AC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AE91-053E-4389-98A3-55953DD2CA05}" type="datetime1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2BA3C0D3-CEFB-4611-864F-11EC3C936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10730 Antiarithmetic?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92FC85D0-8F87-485C-84C0-78C437E2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72855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xmlns="" id="{6883B018-6720-4344-99CA-22FA8ED39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D9309DA0-FBB4-4913-9B33-1CE86CC6F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0F38EF4D-2FD1-4C77-AF32-E6704A6B9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9E0E-EE65-40E7-AF5D-73D89E3B0CB4}" type="datetime1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013994EF-CEA3-481E-AF94-D382041E1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10730 Antiarithmetic?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DBF94917-E447-4FAD-BEF0-559C2332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693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70B8E2F-848D-4BA1-BD4A-5A42F3500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C8968671-27CD-4BD6-A6B7-9F5E00675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7EA219E-1B90-4744-9242-711633406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4FA3-ACAA-4045-B3B6-BCBC1D4AA1F1}" type="datetime1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94968D2F-DAD9-4BEC-9567-BE5DE0C06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10730 Antiarithmetic?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4A576261-2F3B-4F3E-825A-10B2DC5BA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771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B4DD2D9-B9C2-4E23-A540-4015373F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BA3C0139-EA98-461D-BDAE-0BAB4DA29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85EB1EB0-7E30-4A3F-8710-8EBDFA217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9432D8DB-C796-415A-8FC4-0945B677B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B400-4C82-4F1E-A47C-5C6C885BDB2A}" type="datetime1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73F295D7-8AAF-4162-8CCF-AE7D5B30E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10730 Antiarithmetic?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E90A05D1-9DDC-4D9F-8C32-22B5472E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10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29E9A48-0CB1-4BFB-B9DB-A0F9D79F9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929CA385-B56D-486C-9AFA-BDDAE6B08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200FE3FF-5661-4C46-8EC1-E4D006AE4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xmlns="" id="{B1AF7682-3E05-4DF3-8937-20FF90D06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B55991CF-819A-485E-B435-4A7E8C7AA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xmlns="" id="{E1B209A2-C0FB-4D69-8871-48330F4F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BF9-37C3-48E4-BEE6-1BB98CBF4C0F}" type="datetime1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xmlns="" id="{41F85267-2EC0-4238-846C-51E7B7CA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10730 Antiarithmetic?</a:t>
            </a:r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xmlns="" id="{2C2A0F0F-6A8F-4495-B8B9-27838405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283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B9332EF-7E06-4BC9-ADE5-13969A371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9E02AAFC-600F-4158-8B25-AF1E4B13F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0C70-6F7A-417A-97B4-D115DC579F55}" type="datetime1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8042F7CD-82E4-43FB-A8CB-61867937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10730 Antiarithmetic?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CF9019BC-D743-4606-8E63-E613F28A7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679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84679C90-AF68-45AF-8A18-276F3174F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43EA-E370-4660-B75B-A0ADD49BC453}" type="datetime1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5C5797D7-3324-48A5-858D-CB2852E1A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10730 Antiarithmetic?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7FCE88CF-A27D-448B-AFA8-307B067F3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495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14BE7D2-668B-4310-86B2-445F9D099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261B96DF-12FC-4205-BBA3-957177AE6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CE2E47DC-052B-460C-AAE3-E9AEAE94F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9D263361-5F00-4D0B-A50F-C84F027D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5A6A-9AFF-42E4-B0EF-4560946ABC59}" type="datetime1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D2C8A488-0D24-4CE6-AE54-835CC69B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10730 Antiarithmetic?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D206322D-3600-4F2D-974E-8738D396A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632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3C62A42-108E-472C-9F6B-C598F8ABF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xmlns="" id="{30549E62-5F4A-4E88-81EC-14741418A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7BE446C8-566D-4DF7-AA14-834E58499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DACB60A3-478D-4A11-8830-D6B7902E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8D34B-CEFC-41D6-97BF-1E591C3EB5B5}" type="datetime1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4A6F8042-1386-49C4-B350-0200DF612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10730 Antiarithmetic?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3D3764CA-9BA2-4323-8CCD-8C36A9FC6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007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xmlns="" id="{3B59492D-9AA3-4D7A-A28E-1D2AB2F9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F6E45DB0-D93B-4DC8-9915-47135DDB6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BFE5AFE0-781D-4C67-831A-C1BF71A0E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8BB13-2161-48D9-B879-9AA11B860D48}" type="datetime1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83BAD97A-5133-4E14-93B2-E77B3B5C4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UVa 10730 Antiarithmetic?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8B1A361E-47A9-4BCC-B409-11F11842E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36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xmlns="" id="{3B59492D-9AA3-4D7A-A28E-1D2AB2F9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F6E45DB0-D93B-4DC8-9915-47135DDB6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BFE5AFE0-781D-4C67-831A-C1BF71A0E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2FE99-D59A-4CC4-A622-57B1DBF0A94C}" type="datetime1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83BAD97A-5133-4E14-93B2-E77B3B5C4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UVa 10730 Antiarithmetic?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8B1A361E-47A9-4BCC-B409-11F11842E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712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697A523-0895-4707-B0BA-DC3D3F960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9538" y="1190625"/>
            <a:ext cx="9583783" cy="2387600"/>
          </a:xfrm>
        </p:spPr>
        <p:txBody>
          <a:bodyPr>
            <a:normAutofit/>
          </a:bodyPr>
          <a:lstStyle/>
          <a:p>
            <a:r>
              <a:rPr lang="en-US" altLang="zh-TW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10730 </a:t>
            </a:r>
            <a:r>
              <a:rPr lang="en-US" altLang="zh-TW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Antiarithmetic</a:t>
            </a:r>
            <a:r>
              <a:rPr lang="en-US" altLang="zh-TW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TW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95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矩形 106">
            <a:extLst>
              <a:ext uri="{FF2B5EF4-FFF2-40B4-BE49-F238E27FC236}">
                <a16:creationId xmlns:a16="http://schemas.microsoft.com/office/drawing/2014/main" xmlns="" id="{EE3901E8-F771-47F8-A572-AA46E79E0C09}"/>
              </a:ext>
            </a:extLst>
          </p:cNvPr>
          <p:cNvSpPr/>
          <p:nvPr/>
        </p:nvSpPr>
        <p:spPr>
          <a:xfrm>
            <a:off x="6590284" y="2996449"/>
            <a:ext cx="1066780" cy="5255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xmlns="" id="{7481AE21-1D22-46BD-BD9A-056B17DC345D}"/>
              </a:ext>
            </a:extLst>
          </p:cNvPr>
          <p:cNvSpPr/>
          <p:nvPr/>
        </p:nvSpPr>
        <p:spPr>
          <a:xfrm>
            <a:off x="4465457" y="2985703"/>
            <a:ext cx="1066780" cy="542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xmlns="" id="{7B44F556-A605-4DB6-968E-46D82404283E}"/>
              </a:ext>
            </a:extLst>
          </p:cNvPr>
          <p:cNvSpPr/>
          <p:nvPr/>
        </p:nvSpPr>
        <p:spPr>
          <a:xfrm>
            <a:off x="5523504" y="2990999"/>
            <a:ext cx="1066780" cy="5320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7522EF01-EBDA-4E11-80BA-CB5B6CAAC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C5392E15-D7B9-4FB5-8141-DCD548E424CB}"/>
              </a:ext>
            </a:extLst>
          </p:cNvPr>
          <p:cNvSpPr txBox="1"/>
          <p:nvPr/>
        </p:nvSpPr>
        <p:spPr>
          <a:xfrm>
            <a:off x="320018" y="1403"/>
            <a:ext cx="484067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Example: Test Case #2</a:t>
            </a:r>
            <a:endParaRPr lang="zh-TW" altLang="en-US" sz="36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DD93A961-4B6D-4331-B44A-B5AD6A3A621F}"/>
              </a:ext>
            </a:extLst>
          </p:cNvPr>
          <p:cNvSpPr txBox="1"/>
          <p:nvPr/>
        </p:nvSpPr>
        <p:spPr>
          <a:xfrm>
            <a:off x="336190" y="1680411"/>
            <a:ext cx="4248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r>
              <a:rPr lang="zh-TW" altLang="en-US" sz="3600" dirty="0"/>
              <a:t> </a:t>
            </a:r>
            <a:r>
              <a:rPr lang="en-US" altLang="zh-TW" sz="3600" dirty="0"/>
              <a:t>i:  </a:t>
            </a:r>
            <a:r>
              <a:rPr lang="en-US" altLang="zh-TW" sz="3600" dirty="0">
                <a:solidFill>
                  <a:srgbClr val="00B0F0"/>
                </a:solidFill>
              </a:rPr>
              <a:t>0   1   2   3   4   </a:t>
            </a:r>
            <a:endParaRPr lang="zh-TW" altLang="en-US" sz="3600" dirty="0">
              <a:solidFill>
                <a:srgbClr val="00B0F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41D2E936-CBDE-470F-9E83-3743CEE44817}"/>
              </a:ext>
            </a:extLst>
          </p:cNvPr>
          <p:cNvSpPr txBox="1"/>
          <p:nvPr/>
        </p:nvSpPr>
        <p:spPr>
          <a:xfrm>
            <a:off x="1302694" y="1327686"/>
            <a:ext cx="850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en-US" altLang="zh-TW" sz="3200" dirty="0">
                <a:ea typeface="標楷體" panose="03000509000000000000" pitchFamily="65" charset="-120"/>
              </a:rPr>
              <a:t>X</a:t>
            </a:r>
            <a:endParaRPr lang="zh-TW" altLang="en-US" sz="3200" dirty="0">
              <a:ea typeface="標楷體" panose="03000509000000000000" pitchFamily="65" charset="-120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xmlns="" id="{0741496F-E0FD-4401-876B-EE732AF3F8E7}"/>
              </a:ext>
            </a:extLst>
          </p:cNvPr>
          <p:cNvCxnSpPr>
            <a:cxnSpLocks/>
          </p:cNvCxnSpPr>
          <p:nvPr/>
        </p:nvCxnSpPr>
        <p:spPr>
          <a:xfrm flipV="1">
            <a:off x="1856920" y="1080204"/>
            <a:ext cx="0" cy="3447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xmlns="" id="{74AB1D8A-C85E-410A-BC4E-B062CA7DF897}"/>
              </a:ext>
            </a:extLst>
          </p:cNvPr>
          <p:cNvCxnSpPr>
            <a:cxnSpLocks/>
          </p:cNvCxnSpPr>
          <p:nvPr/>
        </p:nvCxnSpPr>
        <p:spPr>
          <a:xfrm>
            <a:off x="2450391" y="1062144"/>
            <a:ext cx="0" cy="65523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xmlns="" id="{2A8B5E89-BB19-437E-9E2C-3E2602BA9FFE}"/>
              </a:ext>
            </a:extLst>
          </p:cNvPr>
          <p:cNvCxnSpPr>
            <a:cxnSpLocks/>
          </p:cNvCxnSpPr>
          <p:nvPr/>
        </p:nvCxnSpPr>
        <p:spPr>
          <a:xfrm>
            <a:off x="2989072" y="1062144"/>
            <a:ext cx="0" cy="65523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xmlns="" id="{B7D270E0-ECE1-483E-AB87-4BC3E53DF137}"/>
              </a:ext>
            </a:extLst>
          </p:cNvPr>
          <p:cNvCxnSpPr>
            <a:cxnSpLocks/>
          </p:cNvCxnSpPr>
          <p:nvPr/>
        </p:nvCxnSpPr>
        <p:spPr>
          <a:xfrm flipH="1">
            <a:off x="3549149" y="1080204"/>
            <a:ext cx="1166" cy="63717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xmlns="" id="{7CB3D801-B8A3-46A9-870B-181838E8B5B2}"/>
              </a:ext>
            </a:extLst>
          </p:cNvPr>
          <p:cNvCxnSpPr>
            <a:cxnSpLocks/>
          </p:cNvCxnSpPr>
          <p:nvPr/>
        </p:nvCxnSpPr>
        <p:spPr>
          <a:xfrm>
            <a:off x="4026899" y="1062144"/>
            <a:ext cx="0" cy="66014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xmlns="" id="{FF20AA9D-3F22-48ED-A81B-0DCD83BAEAB9}"/>
              </a:ext>
            </a:extLst>
          </p:cNvPr>
          <p:cNvSpPr txBox="1"/>
          <p:nvPr/>
        </p:nvSpPr>
        <p:spPr>
          <a:xfrm>
            <a:off x="393760" y="1132600"/>
            <a:ext cx="419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ea typeface="標楷體" panose="03000509000000000000" pitchFamily="65" charset="-120"/>
              </a:rPr>
              <a:t>n</a:t>
            </a:r>
            <a:endParaRPr lang="zh-TW" altLang="en-US" sz="3200" dirty="0">
              <a:ea typeface="標楷體" panose="03000509000000000000" pitchFamily="65" charset="-120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xmlns="" id="{87F74C35-56A0-4C35-B055-943DFAF23C7C}"/>
              </a:ext>
            </a:extLst>
          </p:cNvPr>
          <p:cNvCxnSpPr>
            <a:stCxn id="20" idx="3"/>
          </p:cNvCxnSpPr>
          <p:nvPr/>
        </p:nvCxnSpPr>
        <p:spPr>
          <a:xfrm flipV="1">
            <a:off x="812895" y="1022788"/>
            <a:ext cx="421307" cy="402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日期版面配置區 38">
            <a:extLst>
              <a:ext uri="{FF2B5EF4-FFF2-40B4-BE49-F238E27FC236}">
                <a16:creationId xmlns:a16="http://schemas.microsoft.com/office/drawing/2014/main" xmlns="" id="{AEA54B3D-9EFB-4166-B261-B70A673ED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A834-3EBB-4251-8580-53E52E61888E}" type="datetime1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40" name="頁尾版面配置區 39">
            <a:extLst>
              <a:ext uri="{FF2B5EF4-FFF2-40B4-BE49-F238E27FC236}">
                <a16:creationId xmlns:a16="http://schemas.microsoft.com/office/drawing/2014/main" xmlns="" id="{ACC5E583-D6D1-42DA-B632-BEF82E2F1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10730 Antiarithmetic?</a:t>
            </a:r>
            <a:endParaRPr lang="zh-TW" altLang="en-US"/>
          </a:p>
        </p:txBody>
      </p:sp>
      <p:grpSp>
        <p:nvGrpSpPr>
          <p:cNvPr id="61" name="群組 60">
            <a:extLst>
              <a:ext uri="{FF2B5EF4-FFF2-40B4-BE49-F238E27FC236}">
                <a16:creationId xmlns:a16="http://schemas.microsoft.com/office/drawing/2014/main" xmlns="" id="{ECD06CB7-105A-47BB-A2D5-A6B735AF3858}"/>
              </a:ext>
            </a:extLst>
          </p:cNvPr>
          <p:cNvGrpSpPr/>
          <p:nvPr/>
        </p:nvGrpSpPr>
        <p:grpSpPr>
          <a:xfrm rot="21425616">
            <a:off x="4794167" y="2337649"/>
            <a:ext cx="1445687" cy="1405087"/>
            <a:chOff x="9471950" y="2216265"/>
            <a:chExt cx="1445687" cy="1405087"/>
          </a:xfrm>
        </p:grpSpPr>
        <p:sp>
          <p:nvSpPr>
            <p:cNvPr id="57" name="弧形 56">
              <a:extLst>
                <a:ext uri="{FF2B5EF4-FFF2-40B4-BE49-F238E27FC236}">
                  <a16:creationId xmlns:a16="http://schemas.microsoft.com/office/drawing/2014/main" xmlns="" id="{8EF1A2B2-441B-4470-BA1A-6160E7553F46}"/>
                </a:ext>
              </a:extLst>
            </p:cNvPr>
            <p:cNvSpPr/>
            <p:nvPr/>
          </p:nvSpPr>
          <p:spPr>
            <a:xfrm rot="19048052">
              <a:off x="9471950" y="2216265"/>
              <a:ext cx="1445687" cy="1405087"/>
            </a:xfrm>
            <a:prstGeom prst="arc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9" name="直線單箭頭接點 58">
              <a:extLst>
                <a:ext uri="{FF2B5EF4-FFF2-40B4-BE49-F238E27FC236}">
                  <a16:creationId xmlns:a16="http://schemas.microsoft.com/office/drawing/2014/main" xmlns="" id="{0AAAF924-BD46-4439-B34C-628077BF161C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>
              <a:off x="10727453" y="2430161"/>
              <a:ext cx="30194" cy="4990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xmlns="" id="{585D5F69-48C9-4B25-B706-05D8FC13D50B}"/>
              </a:ext>
            </a:extLst>
          </p:cNvPr>
          <p:cNvGrpSpPr/>
          <p:nvPr/>
        </p:nvGrpSpPr>
        <p:grpSpPr>
          <a:xfrm rot="21425616">
            <a:off x="5900011" y="2326280"/>
            <a:ext cx="1445687" cy="1405087"/>
            <a:chOff x="9471950" y="2216265"/>
            <a:chExt cx="1445687" cy="1405087"/>
          </a:xfrm>
        </p:grpSpPr>
        <p:sp>
          <p:nvSpPr>
            <p:cNvPr id="63" name="弧形 62">
              <a:extLst>
                <a:ext uri="{FF2B5EF4-FFF2-40B4-BE49-F238E27FC236}">
                  <a16:creationId xmlns:a16="http://schemas.microsoft.com/office/drawing/2014/main" xmlns="" id="{AE4E6228-F2A4-4E48-8573-9373F0635E55}"/>
                </a:ext>
              </a:extLst>
            </p:cNvPr>
            <p:cNvSpPr/>
            <p:nvPr/>
          </p:nvSpPr>
          <p:spPr>
            <a:xfrm rot="19048052">
              <a:off x="9471950" y="2216265"/>
              <a:ext cx="1445687" cy="1405087"/>
            </a:xfrm>
            <a:prstGeom prst="arc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4" name="直線單箭頭接點 63">
              <a:extLst>
                <a:ext uri="{FF2B5EF4-FFF2-40B4-BE49-F238E27FC236}">
                  <a16:creationId xmlns:a16="http://schemas.microsoft.com/office/drawing/2014/main" xmlns="" id="{99051D02-AEEF-401C-9AFB-048995B45808}"/>
                </a:ext>
              </a:extLst>
            </p:cNvPr>
            <p:cNvCxnSpPr>
              <a:cxnSpLocks/>
              <a:stCxn id="63" idx="2"/>
            </p:cNvCxnSpPr>
            <p:nvPr/>
          </p:nvCxnSpPr>
          <p:spPr>
            <a:xfrm>
              <a:off x="10727453" y="2430161"/>
              <a:ext cx="30194" cy="4990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文字方塊 97">
            <a:extLst>
              <a:ext uri="{FF2B5EF4-FFF2-40B4-BE49-F238E27FC236}">
                <a16:creationId xmlns:a16="http://schemas.microsoft.com/office/drawing/2014/main" xmlns="" id="{A0A107DA-3B8F-4899-B27F-54DA2EC73A91}"/>
              </a:ext>
            </a:extLst>
          </p:cNvPr>
          <p:cNvSpPr txBox="1"/>
          <p:nvPr/>
        </p:nvSpPr>
        <p:spPr>
          <a:xfrm>
            <a:off x="8794119" y="2713053"/>
            <a:ext cx="2578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檢查公差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=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1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或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-1</a:t>
            </a:r>
            <a:endParaRPr lang="zh-TW" altLang="en-US" sz="2400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xmlns="" id="{D24AB64A-57D5-4D65-852A-D7CA63FFF96B}"/>
                  </a:ext>
                </a:extLst>
              </p:cNvPr>
              <p:cNvSpPr txBox="1"/>
              <p:nvPr/>
            </p:nvSpPr>
            <p:spPr>
              <a:xfrm>
                <a:off x="4610912" y="2095665"/>
                <a:ext cx="8058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𝛁</m:t>
                      </m:r>
                    </m:oMath>
                  </m:oMathPara>
                </a14:m>
                <a:endParaRPr lang="zh-TW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id="{D24AB64A-57D5-4D65-852A-D7CA63FFF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912" y="2095665"/>
                <a:ext cx="80582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文字方塊 107">
            <a:extLst>
              <a:ext uri="{FF2B5EF4-FFF2-40B4-BE49-F238E27FC236}">
                <a16:creationId xmlns:a16="http://schemas.microsoft.com/office/drawing/2014/main" xmlns="" id="{561BC5D1-42CA-47A0-9050-5B711FF6B52F}"/>
              </a:ext>
            </a:extLst>
          </p:cNvPr>
          <p:cNvSpPr txBox="1"/>
          <p:nvPr/>
        </p:nvSpPr>
        <p:spPr>
          <a:xfrm>
            <a:off x="8794119" y="3151671"/>
            <a:ext cx="3174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r>
              <a:rPr lang="en-US" altLang="zh-TW" sz="2400" dirty="0" err="1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2400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遞增或遞減</a:t>
            </a:r>
            <a:r>
              <a:rPr lang="en-US" altLang="zh-TW" sz="2400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? </a:t>
            </a:r>
            <a:r>
              <a:rPr lang="zh-TW" altLang="en-US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endParaRPr lang="zh-TW" altLang="en-US" sz="2400" b="1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xmlns="" id="{4343C40C-6869-4FE2-8F80-18A075F47DDC}"/>
              </a:ext>
            </a:extLst>
          </p:cNvPr>
          <p:cNvGraphicFramePr>
            <a:graphicFrameLocks noGrp="1"/>
          </p:cNvGraphicFramePr>
          <p:nvPr/>
        </p:nvGraphicFramePr>
        <p:xfrm>
          <a:off x="1302693" y="2480070"/>
          <a:ext cx="6343314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7219">
                  <a:extLst>
                    <a:ext uri="{9D8B030D-6E8A-4147-A177-3AD203B41FA5}">
                      <a16:colId xmlns:a16="http://schemas.microsoft.com/office/drawing/2014/main" xmlns="" val="3385861380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3781174753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1624844003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4132038080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3834632519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3369355616"/>
                    </a:ext>
                  </a:extLst>
                </a:gridCol>
              </a:tblGrid>
              <a:tr h="4659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值</a:t>
                      </a:r>
                      <a:r>
                        <a:rPr lang="en-US" altLang="zh-TW" sz="2800" dirty="0">
                          <a:ea typeface="標楷體" panose="03000509000000000000" pitchFamily="65" charset="-120"/>
                        </a:rPr>
                        <a:t>X</a:t>
                      </a:r>
                      <a:endParaRPr lang="zh-TW" altLang="en-US" sz="2800" dirty="0"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8838512"/>
                  </a:ext>
                </a:extLst>
              </a:tr>
              <a:tr h="46598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位置</a:t>
                      </a:r>
                      <a:r>
                        <a:rPr lang="zh-TW" altLang="en-US" sz="2800" dirty="0"/>
                        <a:t> </a:t>
                      </a:r>
                      <a:r>
                        <a:rPr lang="en-US" altLang="zh-TW" sz="2800" dirty="0" err="1"/>
                        <a:t>i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36794713"/>
                  </a:ext>
                </a:extLst>
              </a:tr>
            </a:tbl>
          </a:graphicData>
        </a:graphic>
      </p:graphicFrame>
      <p:sp>
        <p:nvSpPr>
          <p:cNvPr id="42" name="文字方塊 41">
            <a:extLst>
              <a:ext uri="{FF2B5EF4-FFF2-40B4-BE49-F238E27FC236}">
                <a16:creationId xmlns:a16="http://schemas.microsoft.com/office/drawing/2014/main" xmlns="" id="{8B226706-208B-4315-9C4A-E8341837BBC6}"/>
              </a:ext>
            </a:extLst>
          </p:cNvPr>
          <p:cNvSpPr txBox="1"/>
          <p:nvPr/>
        </p:nvSpPr>
        <p:spPr>
          <a:xfrm>
            <a:off x="5231834" y="566587"/>
            <a:ext cx="4042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no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: </a:t>
            </a: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不</a:t>
            </a: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是</a:t>
            </a:r>
            <a:r>
              <a:rPr kumimoji="0" lang="en-US" altLang="zh-TW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antiarithmetic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xmlns="" id="{98F06318-C89D-48C4-91CF-490603F1C61D}"/>
              </a:ext>
            </a:extLst>
          </p:cNvPr>
          <p:cNvSpPr txBox="1"/>
          <p:nvPr/>
        </p:nvSpPr>
        <p:spPr>
          <a:xfrm>
            <a:off x="1117035" y="566587"/>
            <a:ext cx="3246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5:  2   0   </a:t>
            </a:r>
            <a:r>
              <a:rPr lang="en-US" altLang="zh-TW" sz="36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1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  </a:t>
            </a:r>
            <a:r>
              <a:rPr lang="en-US" altLang="zh-TW" sz="36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3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  </a:t>
            </a:r>
            <a:r>
              <a:rPr lang="en-US" altLang="zh-TW" sz="36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4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  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xmlns="" id="{85774DDF-BAE7-4F57-ADD8-0AD58829D858}"/>
              </a:ext>
            </a:extLst>
          </p:cNvPr>
          <p:cNvCxnSpPr>
            <a:cxnSpLocks/>
          </p:cNvCxnSpPr>
          <p:nvPr/>
        </p:nvCxnSpPr>
        <p:spPr>
          <a:xfrm flipH="1" flipV="1">
            <a:off x="9070168" y="1151363"/>
            <a:ext cx="2536616" cy="20003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ADA91D9A-434F-4530-BAF2-7860FD174E9D}"/>
              </a:ext>
            </a:extLst>
          </p:cNvPr>
          <p:cNvSpPr txBox="1"/>
          <p:nvPr/>
        </p:nvSpPr>
        <p:spPr>
          <a:xfrm>
            <a:off x="1302693" y="4156277"/>
            <a:ext cx="5710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en-US" altLang="zh-TW" sz="3200" dirty="0" smtClean="0"/>
              <a:t>2,</a:t>
            </a:r>
            <a:r>
              <a:rPr lang="zh-TW" altLang="en-US" sz="3200" dirty="0" smtClean="0"/>
              <a:t> </a:t>
            </a:r>
            <a:r>
              <a:rPr lang="en-US" altLang="zh-TW" sz="3200" dirty="0"/>
              <a:t>3,</a:t>
            </a:r>
            <a:r>
              <a:rPr lang="zh-TW" altLang="en-US" sz="3200" dirty="0"/>
              <a:t> </a:t>
            </a:r>
            <a:r>
              <a:rPr lang="en-US" altLang="zh-TW" sz="3200" dirty="0"/>
              <a:t>4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在位置</a:t>
            </a:r>
            <a:r>
              <a:rPr lang="en-US" altLang="zh-TW" sz="3200" dirty="0">
                <a:solidFill>
                  <a:srgbClr val="FF0000"/>
                </a:solidFill>
              </a:rPr>
              <a:t>0, 3, 4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遞增順序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xmlns="" id="{E8B69256-3290-4044-A0B5-AFB03643C3D1}"/>
              </a:ext>
            </a:extLst>
          </p:cNvPr>
          <p:cNvSpPr txBox="1"/>
          <p:nvPr/>
        </p:nvSpPr>
        <p:spPr>
          <a:xfrm>
            <a:off x="0" y="2466960"/>
            <a:ext cx="1545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Array a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8686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06" grpId="0" animBg="1"/>
      <p:bldP spid="104" grpId="0" animBg="1"/>
      <p:bldP spid="98" grpId="0"/>
      <p:bldP spid="101" grpId="0"/>
      <p:bldP spid="108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134AC9CF-56A6-4D1F-B96F-0FF76DC2E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43EA-E370-4660-B75B-A0ADD49BC453}" type="datetime1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4B4E70A3-B765-4DDA-9263-F2A31533C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10730 Antiarithmetic?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3FA674E3-7F85-4022-8403-8862629B6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7B583702-0391-4C91-AC1D-2DD9BA1E2DC3}"/>
              </a:ext>
            </a:extLst>
          </p:cNvPr>
          <p:cNvSpPr txBox="1"/>
          <p:nvPr/>
        </p:nvSpPr>
        <p:spPr>
          <a:xfrm>
            <a:off x="2767584" y="2462784"/>
            <a:ext cx="5937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舉例說明檢驗情形</a:t>
            </a:r>
          </a:p>
        </p:txBody>
      </p:sp>
    </p:spTree>
    <p:extLst>
      <p:ext uri="{BB962C8B-B14F-4D97-AF65-F5344CB8AC3E}">
        <p14:creationId xmlns:p14="http://schemas.microsoft.com/office/powerpoint/2010/main" val="416619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134AC9CF-56A6-4D1F-B96F-0FF76DC2E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43EA-E370-4660-B75B-A0ADD49BC453}" type="datetime1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4B4E70A3-B765-4DDA-9263-F2A31533C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10730 Antiarithmetic?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3FA674E3-7F85-4022-8403-8862629B6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2D4F8CB5-9B13-4136-810A-7B503D8935F5}"/>
              </a:ext>
            </a:extLst>
          </p:cNvPr>
          <p:cNvSpPr txBox="1"/>
          <p:nvPr/>
        </p:nvSpPr>
        <p:spPr>
          <a:xfrm>
            <a:off x="4724400" y="2742328"/>
            <a:ext cx="2743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Test Case #2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018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7522EF01-EBDA-4E11-80BA-CB5B6CAAC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E93694-D045-4A1B-9B9E-84F567608C7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C5392E15-D7B9-4FB5-8141-DCD548E424CB}"/>
              </a:ext>
            </a:extLst>
          </p:cNvPr>
          <p:cNvSpPr txBox="1"/>
          <p:nvPr/>
        </p:nvSpPr>
        <p:spPr>
          <a:xfrm>
            <a:off x="774417" y="-79744"/>
            <a:ext cx="2743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Test Case #2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485C3C71-ECE0-4E88-A1A6-685377CAE68A}"/>
              </a:ext>
            </a:extLst>
          </p:cNvPr>
          <p:cNvSpPr txBox="1"/>
          <p:nvPr/>
        </p:nvSpPr>
        <p:spPr>
          <a:xfrm>
            <a:off x="1117035" y="566587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5:  2   0   </a:t>
            </a:r>
            <a:r>
              <a:rPr lang="en-US" altLang="zh-TW" sz="36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1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  </a:t>
            </a:r>
            <a:r>
              <a:rPr lang="en-US" altLang="zh-TW" sz="36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3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  </a:t>
            </a:r>
            <a:r>
              <a:rPr lang="en-US" altLang="zh-TW" sz="36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4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  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4D9EDF0D-5698-4F27-A762-8BDEEFD79624}"/>
              </a:ext>
            </a:extLst>
          </p:cNvPr>
          <p:cNvSpPr txBox="1"/>
          <p:nvPr/>
        </p:nvSpPr>
        <p:spPr>
          <a:xfrm>
            <a:off x="5231834" y="566587"/>
            <a:ext cx="4114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no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: </a:t>
            </a: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不</a:t>
            </a: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是</a:t>
            </a:r>
            <a:r>
              <a:rPr kumimoji="0" lang="en-US" altLang="zh-TW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antiarithmetic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DD93A961-4B6D-4331-B44A-B5AD6A3A621F}"/>
              </a:ext>
            </a:extLst>
          </p:cNvPr>
          <p:cNvSpPr txBox="1"/>
          <p:nvPr/>
        </p:nvSpPr>
        <p:spPr>
          <a:xfrm>
            <a:off x="336190" y="1680411"/>
            <a:ext cx="4114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位置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i:  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0   1   2   3   4  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41D2E936-CBDE-470F-9E83-3743CEE44817}"/>
              </a:ext>
            </a:extLst>
          </p:cNvPr>
          <p:cNvSpPr txBox="1"/>
          <p:nvPr/>
        </p:nvSpPr>
        <p:spPr>
          <a:xfrm>
            <a:off x="1302694" y="1327686"/>
            <a:ext cx="850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值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X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xmlns="" id="{0741496F-E0FD-4401-876B-EE732AF3F8E7}"/>
              </a:ext>
            </a:extLst>
          </p:cNvPr>
          <p:cNvCxnSpPr>
            <a:cxnSpLocks/>
          </p:cNvCxnSpPr>
          <p:nvPr/>
        </p:nvCxnSpPr>
        <p:spPr>
          <a:xfrm flipV="1">
            <a:off x="1856920" y="1080204"/>
            <a:ext cx="0" cy="3447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xmlns="" id="{4343C40C-6869-4FE2-8F80-18A075F47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726455"/>
              </p:ext>
            </p:extLst>
          </p:nvPr>
        </p:nvGraphicFramePr>
        <p:xfrm>
          <a:off x="1302693" y="2480070"/>
          <a:ext cx="6343314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7219">
                  <a:extLst>
                    <a:ext uri="{9D8B030D-6E8A-4147-A177-3AD203B41FA5}">
                      <a16:colId xmlns:a16="http://schemas.microsoft.com/office/drawing/2014/main" xmlns="" val="3385861380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3781174753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1624844003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4132038080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3834632519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3369355616"/>
                    </a:ext>
                  </a:extLst>
                </a:gridCol>
              </a:tblGrid>
              <a:tr h="4659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值</a:t>
                      </a:r>
                      <a:r>
                        <a:rPr lang="en-US" altLang="zh-TW" sz="2800" dirty="0">
                          <a:ea typeface="標楷體" panose="03000509000000000000" pitchFamily="65" charset="-120"/>
                        </a:rPr>
                        <a:t>X</a:t>
                      </a:r>
                      <a:endParaRPr lang="zh-TW" altLang="en-US" sz="2800" dirty="0"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8838512"/>
                  </a:ext>
                </a:extLst>
              </a:tr>
              <a:tr h="46598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位置</a:t>
                      </a:r>
                      <a:r>
                        <a:rPr lang="zh-TW" altLang="en-US" sz="2800" dirty="0"/>
                        <a:t> </a:t>
                      </a:r>
                      <a:r>
                        <a:rPr lang="en-US" altLang="zh-TW" sz="2800" dirty="0" err="1"/>
                        <a:t>i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36794713"/>
                  </a:ext>
                </a:extLst>
              </a:tr>
            </a:tbl>
          </a:graphicData>
        </a:graphic>
      </p:graphicFrame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xmlns="" id="{74AB1D8A-C85E-410A-BC4E-B062CA7DF897}"/>
              </a:ext>
            </a:extLst>
          </p:cNvPr>
          <p:cNvCxnSpPr>
            <a:cxnSpLocks/>
          </p:cNvCxnSpPr>
          <p:nvPr/>
        </p:nvCxnSpPr>
        <p:spPr>
          <a:xfrm>
            <a:off x="2450391" y="1062144"/>
            <a:ext cx="0" cy="65523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xmlns="" id="{2A8B5E89-BB19-437E-9E2C-3E2602BA9FFE}"/>
              </a:ext>
            </a:extLst>
          </p:cNvPr>
          <p:cNvCxnSpPr>
            <a:cxnSpLocks/>
          </p:cNvCxnSpPr>
          <p:nvPr/>
        </p:nvCxnSpPr>
        <p:spPr>
          <a:xfrm>
            <a:off x="2989072" y="1062144"/>
            <a:ext cx="0" cy="65523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xmlns="" id="{B7D270E0-ECE1-483E-AB87-4BC3E53DF137}"/>
              </a:ext>
            </a:extLst>
          </p:cNvPr>
          <p:cNvCxnSpPr>
            <a:cxnSpLocks/>
          </p:cNvCxnSpPr>
          <p:nvPr/>
        </p:nvCxnSpPr>
        <p:spPr>
          <a:xfrm flipH="1">
            <a:off x="3549149" y="1080204"/>
            <a:ext cx="1166" cy="63717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xmlns="" id="{7CB3D801-B8A3-46A9-870B-181838E8B5B2}"/>
              </a:ext>
            </a:extLst>
          </p:cNvPr>
          <p:cNvCxnSpPr>
            <a:cxnSpLocks/>
          </p:cNvCxnSpPr>
          <p:nvPr/>
        </p:nvCxnSpPr>
        <p:spPr>
          <a:xfrm>
            <a:off x="4026899" y="1062144"/>
            <a:ext cx="0" cy="66014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xmlns="" id="{FF20AA9D-3F22-48ED-A81B-0DCD83BAEAB9}"/>
              </a:ext>
            </a:extLst>
          </p:cNvPr>
          <p:cNvSpPr txBox="1"/>
          <p:nvPr/>
        </p:nvSpPr>
        <p:spPr>
          <a:xfrm>
            <a:off x="393760" y="1132600"/>
            <a:ext cx="419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n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xmlns="" id="{87F74C35-56A0-4C35-B055-943DFAF23C7C}"/>
              </a:ext>
            </a:extLst>
          </p:cNvPr>
          <p:cNvCxnSpPr>
            <a:stCxn id="20" idx="3"/>
          </p:cNvCxnSpPr>
          <p:nvPr/>
        </p:nvCxnSpPr>
        <p:spPr>
          <a:xfrm flipV="1">
            <a:off x="812895" y="1022788"/>
            <a:ext cx="421307" cy="402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日期版面配置區 38">
            <a:extLst>
              <a:ext uri="{FF2B5EF4-FFF2-40B4-BE49-F238E27FC236}">
                <a16:creationId xmlns:a16="http://schemas.microsoft.com/office/drawing/2014/main" xmlns="" id="{AEA54B3D-9EFB-4166-B261-B70A673ED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99A834-3EBB-4251-8580-53E52E61888E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2020/11/18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0" name="頁尾版面配置區 39">
            <a:extLst>
              <a:ext uri="{FF2B5EF4-FFF2-40B4-BE49-F238E27FC236}">
                <a16:creationId xmlns:a16="http://schemas.microsoft.com/office/drawing/2014/main" xmlns="" id="{ACC5E583-D6D1-42DA-B632-BEF82E2F1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UVa 10730 Antiarithmetic?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xmlns="" id="{E8B69256-3290-4044-A0B5-AFB03643C3D1}"/>
              </a:ext>
            </a:extLst>
          </p:cNvPr>
          <p:cNvSpPr txBox="1"/>
          <p:nvPr/>
        </p:nvSpPr>
        <p:spPr>
          <a:xfrm>
            <a:off x="0" y="2466960"/>
            <a:ext cx="1545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Array a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8139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矩形 113">
            <a:extLst>
              <a:ext uri="{FF2B5EF4-FFF2-40B4-BE49-F238E27FC236}">
                <a16:creationId xmlns:a16="http://schemas.microsoft.com/office/drawing/2014/main" xmlns="" id="{BF05884E-B39A-4486-BAF0-7EE7BFE88FF4}"/>
              </a:ext>
            </a:extLst>
          </p:cNvPr>
          <p:cNvSpPr/>
          <p:nvPr/>
        </p:nvSpPr>
        <p:spPr>
          <a:xfrm>
            <a:off x="5528842" y="5904651"/>
            <a:ext cx="1066780" cy="5100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xmlns="" id="{A8FBCB69-73BE-476A-A90B-CA13066FD4ED}"/>
              </a:ext>
            </a:extLst>
          </p:cNvPr>
          <p:cNvSpPr/>
          <p:nvPr/>
        </p:nvSpPr>
        <p:spPr>
          <a:xfrm>
            <a:off x="2356230" y="5891520"/>
            <a:ext cx="1066780" cy="5232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xmlns="" id="{614F43CA-18C9-4DCF-96EE-A45DE86CEF29}"/>
              </a:ext>
            </a:extLst>
          </p:cNvPr>
          <p:cNvSpPr/>
          <p:nvPr/>
        </p:nvSpPr>
        <p:spPr>
          <a:xfrm>
            <a:off x="6577433" y="4467096"/>
            <a:ext cx="1066780" cy="5048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xmlns="" id="{C75DE663-753D-429B-A60A-2A30ABF98DC2}"/>
              </a:ext>
            </a:extLst>
          </p:cNvPr>
          <p:cNvSpPr/>
          <p:nvPr/>
        </p:nvSpPr>
        <p:spPr>
          <a:xfrm>
            <a:off x="4467072" y="4459857"/>
            <a:ext cx="1066780" cy="5121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xmlns="" id="{1CF65B66-8F97-45EA-9383-8B21F8C6F1A2}"/>
              </a:ext>
            </a:extLst>
          </p:cNvPr>
          <p:cNvSpPr/>
          <p:nvPr/>
        </p:nvSpPr>
        <p:spPr>
          <a:xfrm>
            <a:off x="2358670" y="4484081"/>
            <a:ext cx="1066780" cy="4878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xmlns="" id="{EE3901E8-F771-47F8-A572-AA46E79E0C09}"/>
              </a:ext>
            </a:extLst>
          </p:cNvPr>
          <p:cNvSpPr/>
          <p:nvPr/>
        </p:nvSpPr>
        <p:spPr>
          <a:xfrm>
            <a:off x="4467072" y="3012698"/>
            <a:ext cx="1066780" cy="4906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xmlns="" id="{7481AE21-1D22-46BD-BD9A-056B17DC345D}"/>
              </a:ext>
            </a:extLst>
          </p:cNvPr>
          <p:cNvSpPr/>
          <p:nvPr/>
        </p:nvSpPr>
        <p:spPr>
          <a:xfrm>
            <a:off x="2342245" y="3001952"/>
            <a:ext cx="1066780" cy="4954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xmlns="" id="{7B44F556-A605-4DB6-968E-46D82404283E}"/>
              </a:ext>
            </a:extLst>
          </p:cNvPr>
          <p:cNvSpPr/>
          <p:nvPr/>
        </p:nvSpPr>
        <p:spPr>
          <a:xfrm>
            <a:off x="3400292" y="3007249"/>
            <a:ext cx="1066780" cy="4976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7522EF01-EBDA-4E11-80BA-CB5B6CAAC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E93694-D045-4A1B-9B9E-84F567608C7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C5392E15-D7B9-4FB5-8141-DCD548E424CB}"/>
              </a:ext>
            </a:extLst>
          </p:cNvPr>
          <p:cNvSpPr txBox="1"/>
          <p:nvPr/>
        </p:nvSpPr>
        <p:spPr>
          <a:xfrm>
            <a:off x="774417" y="-79744"/>
            <a:ext cx="2743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Test Case #2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DD93A961-4B6D-4331-B44A-B5AD6A3A621F}"/>
              </a:ext>
            </a:extLst>
          </p:cNvPr>
          <p:cNvSpPr txBox="1"/>
          <p:nvPr/>
        </p:nvSpPr>
        <p:spPr>
          <a:xfrm>
            <a:off x="336190" y="1680411"/>
            <a:ext cx="4060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位置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i:  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0   1   2   3   4  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41D2E936-CBDE-470F-9E83-3743CEE44817}"/>
              </a:ext>
            </a:extLst>
          </p:cNvPr>
          <p:cNvSpPr txBox="1"/>
          <p:nvPr/>
        </p:nvSpPr>
        <p:spPr>
          <a:xfrm>
            <a:off x="1302694" y="1327686"/>
            <a:ext cx="850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值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X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xmlns="" id="{0741496F-E0FD-4401-876B-EE732AF3F8E7}"/>
              </a:ext>
            </a:extLst>
          </p:cNvPr>
          <p:cNvCxnSpPr>
            <a:cxnSpLocks/>
          </p:cNvCxnSpPr>
          <p:nvPr/>
        </p:nvCxnSpPr>
        <p:spPr>
          <a:xfrm flipV="1">
            <a:off x="1856920" y="1080204"/>
            <a:ext cx="0" cy="3447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xmlns="" id="{74AB1D8A-C85E-410A-BC4E-B062CA7DF897}"/>
              </a:ext>
            </a:extLst>
          </p:cNvPr>
          <p:cNvCxnSpPr>
            <a:cxnSpLocks/>
          </p:cNvCxnSpPr>
          <p:nvPr/>
        </p:nvCxnSpPr>
        <p:spPr>
          <a:xfrm>
            <a:off x="2450391" y="1062144"/>
            <a:ext cx="0" cy="65523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xmlns="" id="{2A8B5E89-BB19-437E-9E2C-3E2602BA9FFE}"/>
              </a:ext>
            </a:extLst>
          </p:cNvPr>
          <p:cNvCxnSpPr>
            <a:cxnSpLocks/>
          </p:cNvCxnSpPr>
          <p:nvPr/>
        </p:nvCxnSpPr>
        <p:spPr>
          <a:xfrm>
            <a:off x="2989072" y="1062144"/>
            <a:ext cx="0" cy="65523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xmlns="" id="{B7D270E0-ECE1-483E-AB87-4BC3E53DF137}"/>
              </a:ext>
            </a:extLst>
          </p:cNvPr>
          <p:cNvCxnSpPr>
            <a:cxnSpLocks/>
          </p:cNvCxnSpPr>
          <p:nvPr/>
        </p:nvCxnSpPr>
        <p:spPr>
          <a:xfrm flipH="1">
            <a:off x="3549149" y="1080204"/>
            <a:ext cx="1166" cy="63717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xmlns="" id="{7CB3D801-B8A3-46A9-870B-181838E8B5B2}"/>
              </a:ext>
            </a:extLst>
          </p:cNvPr>
          <p:cNvCxnSpPr>
            <a:cxnSpLocks/>
          </p:cNvCxnSpPr>
          <p:nvPr/>
        </p:nvCxnSpPr>
        <p:spPr>
          <a:xfrm>
            <a:off x="4026899" y="1062144"/>
            <a:ext cx="0" cy="66014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xmlns="" id="{FF20AA9D-3F22-48ED-A81B-0DCD83BAEAB9}"/>
              </a:ext>
            </a:extLst>
          </p:cNvPr>
          <p:cNvSpPr txBox="1"/>
          <p:nvPr/>
        </p:nvSpPr>
        <p:spPr>
          <a:xfrm>
            <a:off x="393760" y="1132600"/>
            <a:ext cx="419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n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xmlns="" id="{87F74C35-56A0-4C35-B055-943DFAF23C7C}"/>
              </a:ext>
            </a:extLst>
          </p:cNvPr>
          <p:cNvCxnSpPr>
            <a:stCxn id="20" idx="3"/>
          </p:cNvCxnSpPr>
          <p:nvPr/>
        </p:nvCxnSpPr>
        <p:spPr>
          <a:xfrm flipV="1">
            <a:off x="812895" y="1022788"/>
            <a:ext cx="421307" cy="402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表格 37">
            <a:extLst>
              <a:ext uri="{FF2B5EF4-FFF2-40B4-BE49-F238E27FC236}">
                <a16:creationId xmlns:a16="http://schemas.microsoft.com/office/drawing/2014/main" xmlns="" id="{2F8B343D-A05A-4060-9343-67A915D20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301472"/>
              </p:ext>
            </p:extLst>
          </p:nvPr>
        </p:nvGraphicFramePr>
        <p:xfrm>
          <a:off x="1302693" y="5404616"/>
          <a:ext cx="6343314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7219">
                  <a:extLst>
                    <a:ext uri="{9D8B030D-6E8A-4147-A177-3AD203B41FA5}">
                      <a16:colId xmlns:a16="http://schemas.microsoft.com/office/drawing/2014/main" xmlns="" val="3385861380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3781174753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1624844003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4132038080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3834632519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3369355616"/>
                    </a:ext>
                  </a:extLst>
                </a:gridCol>
              </a:tblGrid>
              <a:tr h="4659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值</a:t>
                      </a:r>
                      <a:r>
                        <a:rPr lang="en-US" altLang="zh-TW" sz="2800" dirty="0">
                          <a:ea typeface="標楷體" panose="03000509000000000000" pitchFamily="65" charset="-120"/>
                        </a:rPr>
                        <a:t>X</a:t>
                      </a:r>
                      <a:endParaRPr lang="zh-TW" altLang="en-US" sz="2800" dirty="0"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8838512"/>
                  </a:ext>
                </a:extLst>
              </a:tr>
              <a:tr h="46598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位置</a:t>
                      </a:r>
                      <a:r>
                        <a:rPr lang="zh-TW" altLang="en-US" sz="2800" dirty="0"/>
                        <a:t> </a:t>
                      </a:r>
                      <a:r>
                        <a:rPr lang="en-US" altLang="zh-TW" sz="2800" dirty="0" err="1"/>
                        <a:t>i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36794713"/>
                  </a:ext>
                </a:extLst>
              </a:tr>
            </a:tbl>
          </a:graphicData>
        </a:graphic>
      </p:graphicFrame>
      <p:sp>
        <p:nvSpPr>
          <p:cNvPr id="39" name="日期版面配置區 38">
            <a:extLst>
              <a:ext uri="{FF2B5EF4-FFF2-40B4-BE49-F238E27FC236}">
                <a16:creationId xmlns:a16="http://schemas.microsoft.com/office/drawing/2014/main" xmlns="" id="{AEA54B3D-9EFB-4166-B261-B70A673ED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99A834-3EBB-4251-8580-53E52E61888E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2020/11/18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0" name="頁尾版面配置區 39">
            <a:extLst>
              <a:ext uri="{FF2B5EF4-FFF2-40B4-BE49-F238E27FC236}">
                <a16:creationId xmlns:a16="http://schemas.microsoft.com/office/drawing/2014/main" xmlns="" id="{ACC5E583-D6D1-42DA-B632-BEF82E2F1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UVa 10730 Antiarithmetic?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61" name="群組 60">
            <a:extLst>
              <a:ext uri="{FF2B5EF4-FFF2-40B4-BE49-F238E27FC236}">
                <a16:creationId xmlns:a16="http://schemas.microsoft.com/office/drawing/2014/main" xmlns="" id="{ECD06CB7-105A-47BB-A2D5-A6B735AF3858}"/>
              </a:ext>
            </a:extLst>
          </p:cNvPr>
          <p:cNvGrpSpPr/>
          <p:nvPr/>
        </p:nvGrpSpPr>
        <p:grpSpPr>
          <a:xfrm rot="21425616">
            <a:off x="2736467" y="2338493"/>
            <a:ext cx="1445687" cy="1405087"/>
            <a:chOff x="9471950" y="2216265"/>
            <a:chExt cx="1445687" cy="1405087"/>
          </a:xfrm>
        </p:grpSpPr>
        <p:sp>
          <p:nvSpPr>
            <p:cNvPr id="57" name="弧形 56">
              <a:extLst>
                <a:ext uri="{FF2B5EF4-FFF2-40B4-BE49-F238E27FC236}">
                  <a16:creationId xmlns:a16="http://schemas.microsoft.com/office/drawing/2014/main" xmlns="" id="{8EF1A2B2-441B-4470-BA1A-6160E7553F46}"/>
                </a:ext>
              </a:extLst>
            </p:cNvPr>
            <p:cNvSpPr/>
            <p:nvPr/>
          </p:nvSpPr>
          <p:spPr>
            <a:xfrm rot="19048052">
              <a:off x="9471950" y="2216265"/>
              <a:ext cx="1445687" cy="1405087"/>
            </a:xfrm>
            <a:prstGeom prst="arc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59" name="直線單箭頭接點 58">
              <a:extLst>
                <a:ext uri="{FF2B5EF4-FFF2-40B4-BE49-F238E27FC236}">
                  <a16:creationId xmlns:a16="http://schemas.microsoft.com/office/drawing/2014/main" xmlns="" id="{0AAAF924-BD46-4439-B34C-628077BF161C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>
              <a:off x="10727453" y="2430161"/>
              <a:ext cx="30194" cy="4990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xmlns="" id="{585D5F69-48C9-4B25-B706-05D8FC13D50B}"/>
              </a:ext>
            </a:extLst>
          </p:cNvPr>
          <p:cNvGrpSpPr/>
          <p:nvPr/>
        </p:nvGrpSpPr>
        <p:grpSpPr>
          <a:xfrm rot="21425616">
            <a:off x="3842311" y="2327124"/>
            <a:ext cx="1445687" cy="1405087"/>
            <a:chOff x="9471950" y="2216265"/>
            <a:chExt cx="1445687" cy="1405087"/>
          </a:xfrm>
        </p:grpSpPr>
        <p:sp>
          <p:nvSpPr>
            <p:cNvPr id="63" name="弧形 62">
              <a:extLst>
                <a:ext uri="{FF2B5EF4-FFF2-40B4-BE49-F238E27FC236}">
                  <a16:creationId xmlns:a16="http://schemas.microsoft.com/office/drawing/2014/main" xmlns="" id="{AE4E6228-F2A4-4E48-8573-9373F0635E55}"/>
                </a:ext>
              </a:extLst>
            </p:cNvPr>
            <p:cNvSpPr/>
            <p:nvPr/>
          </p:nvSpPr>
          <p:spPr>
            <a:xfrm rot="19048052">
              <a:off x="9471950" y="2216265"/>
              <a:ext cx="1445687" cy="1405087"/>
            </a:xfrm>
            <a:prstGeom prst="arc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64" name="直線單箭頭接點 63">
              <a:extLst>
                <a:ext uri="{FF2B5EF4-FFF2-40B4-BE49-F238E27FC236}">
                  <a16:creationId xmlns:a16="http://schemas.microsoft.com/office/drawing/2014/main" xmlns="" id="{99051D02-AEEF-401C-9AFB-048995B45808}"/>
                </a:ext>
              </a:extLst>
            </p:cNvPr>
            <p:cNvCxnSpPr>
              <a:cxnSpLocks/>
              <a:stCxn id="63" idx="2"/>
            </p:cNvCxnSpPr>
            <p:nvPr/>
          </p:nvCxnSpPr>
          <p:spPr>
            <a:xfrm>
              <a:off x="10727453" y="2430161"/>
              <a:ext cx="30194" cy="4990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群組 72">
            <a:extLst>
              <a:ext uri="{FF2B5EF4-FFF2-40B4-BE49-F238E27FC236}">
                <a16:creationId xmlns:a16="http://schemas.microsoft.com/office/drawing/2014/main" xmlns="" id="{6CF4CBA0-B1CA-493E-89E9-DA9C251906C2}"/>
              </a:ext>
            </a:extLst>
          </p:cNvPr>
          <p:cNvGrpSpPr/>
          <p:nvPr/>
        </p:nvGrpSpPr>
        <p:grpSpPr>
          <a:xfrm>
            <a:off x="2426417" y="3741564"/>
            <a:ext cx="2805418" cy="2489439"/>
            <a:chOff x="2403646" y="3737042"/>
            <a:chExt cx="2805418" cy="2489439"/>
          </a:xfrm>
        </p:grpSpPr>
        <p:sp>
          <p:nvSpPr>
            <p:cNvPr id="67" name="弧形 66">
              <a:extLst>
                <a:ext uri="{FF2B5EF4-FFF2-40B4-BE49-F238E27FC236}">
                  <a16:creationId xmlns:a16="http://schemas.microsoft.com/office/drawing/2014/main" xmlns="" id="{40ADE1F2-E1AA-4416-8DC3-8C2423024BB6}"/>
                </a:ext>
              </a:extLst>
            </p:cNvPr>
            <p:cNvSpPr/>
            <p:nvPr/>
          </p:nvSpPr>
          <p:spPr>
            <a:xfrm rot="19048052">
              <a:off x="2403646" y="3737042"/>
              <a:ext cx="2805418" cy="2489439"/>
            </a:xfrm>
            <a:prstGeom prst="arc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xmlns="" id="{065F2485-D04D-44EB-B56B-4C977C60308B}"/>
                </a:ext>
              </a:extLst>
            </p:cNvPr>
            <p:cNvCxnSpPr>
              <a:cxnSpLocks/>
              <a:stCxn id="67" idx="2"/>
            </p:cNvCxnSpPr>
            <p:nvPr/>
          </p:nvCxnSpPr>
          <p:spPr>
            <a:xfrm>
              <a:off x="4840004" y="4033520"/>
              <a:ext cx="43109" cy="5704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群組 73">
            <a:extLst>
              <a:ext uri="{FF2B5EF4-FFF2-40B4-BE49-F238E27FC236}">
                <a16:creationId xmlns:a16="http://schemas.microsoft.com/office/drawing/2014/main" xmlns="" id="{D1CE356E-A90C-44C4-B9CB-A8C3B875C39E}"/>
              </a:ext>
            </a:extLst>
          </p:cNvPr>
          <p:cNvGrpSpPr/>
          <p:nvPr/>
        </p:nvGrpSpPr>
        <p:grpSpPr>
          <a:xfrm>
            <a:off x="4499358" y="3721316"/>
            <a:ext cx="2805418" cy="2489439"/>
            <a:chOff x="2403646" y="3737042"/>
            <a:chExt cx="2805418" cy="2489439"/>
          </a:xfrm>
        </p:grpSpPr>
        <p:sp>
          <p:nvSpPr>
            <p:cNvPr id="75" name="弧形 74">
              <a:extLst>
                <a:ext uri="{FF2B5EF4-FFF2-40B4-BE49-F238E27FC236}">
                  <a16:creationId xmlns:a16="http://schemas.microsoft.com/office/drawing/2014/main" xmlns="" id="{3ECCED50-D0D0-4ACC-AE59-EAB9DF307B74}"/>
                </a:ext>
              </a:extLst>
            </p:cNvPr>
            <p:cNvSpPr/>
            <p:nvPr/>
          </p:nvSpPr>
          <p:spPr>
            <a:xfrm rot="19048052">
              <a:off x="2403646" y="3737042"/>
              <a:ext cx="2805418" cy="2489439"/>
            </a:xfrm>
            <a:prstGeom prst="arc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76" name="直線單箭頭接點 75">
              <a:extLst>
                <a:ext uri="{FF2B5EF4-FFF2-40B4-BE49-F238E27FC236}">
                  <a16:creationId xmlns:a16="http://schemas.microsoft.com/office/drawing/2014/main" xmlns="" id="{CAD2674A-988E-4868-B20D-A25B8A2F485F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>
              <a:off x="4840004" y="4033520"/>
              <a:ext cx="43109" cy="5704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群組 91">
            <a:extLst>
              <a:ext uri="{FF2B5EF4-FFF2-40B4-BE49-F238E27FC236}">
                <a16:creationId xmlns:a16="http://schemas.microsoft.com/office/drawing/2014/main" xmlns="" id="{8F360CA6-3961-42EF-A768-179DB18F1A96}"/>
              </a:ext>
            </a:extLst>
          </p:cNvPr>
          <p:cNvGrpSpPr/>
          <p:nvPr/>
        </p:nvGrpSpPr>
        <p:grpSpPr>
          <a:xfrm>
            <a:off x="1954037" y="4942244"/>
            <a:ext cx="4686309" cy="4237351"/>
            <a:chOff x="2141705" y="4862598"/>
            <a:chExt cx="4686309" cy="4325432"/>
          </a:xfrm>
        </p:grpSpPr>
        <p:sp>
          <p:nvSpPr>
            <p:cNvPr id="78" name="弧形 77">
              <a:extLst>
                <a:ext uri="{FF2B5EF4-FFF2-40B4-BE49-F238E27FC236}">
                  <a16:creationId xmlns:a16="http://schemas.microsoft.com/office/drawing/2014/main" xmlns="" id="{81263F30-D6CC-4DE4-979C-8745F6E65278}"/>
                </a:ext>
              </a:extLst>
            </p:cNvPr>
            <p:cNvSpPr/>
            <p:nvPr/>
          </p:nvSpPr>
          <p:spPr>
            <a:xfrm rot="19048052">
              <a:off x="2141705" y="4862598"/>
              <a:ext cx="4686309" cy="4325432"/>
            </a:xfrm>
            <a:prstGeom prst="arc">
              <a:avLst>
                <a:gd name="adj1" fmla="val 16200000"/>
                <a:gd name="adj2" fmla="val 89431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79" name="直線單箭頭接點 78">
              <a:extLst>
                <a:ext uri="{FF2B5EF4-FFF2-40B4-BE49-F238E27FC236}">
                  <a16:creationId xmlns:a16="http://schemas.microsoft.com/office/drawing/2014/main" xmlns="" id="{3FCB1FB9-4616-4001-8686-F6F149C4AC01}"/>
                </a:ext>
              </a:extLst>
            </p:cNvPr>
            <p:cNvCxnSpPr>
              <a:cxnSpLocks/>
            </p:cNvCxnSpPr>
            <p:nvPr/>
          </p:nvCxnSpPr>
          <p:spPr>
            <a:xfrm>
              <a:off x="6234859" y="5413078"/>
              <a:ext cx="40194" cy="8705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群組 94">
            <a:extLst>
              <a:ext uri="{FF2B5EF4-FFF2-40B4-BE49-F238E27FC236}">
                <a16:creationId xmlns:a16="http://schemas.microsoft.com/office/drawing/2014/main" xmlns="" id="{B0469EDD-88F1-4FEF-ACAE-486EB44BB38A}"/>
              </a:ext>
            </a:extLst>
          </p:cNvPr>
          <p:cNvGrpSpPr/>
          <p:nvPr/>
        </p:nvGrpSpPr>
        <p:grpSpPr>
          <a:xfrm>
            <a:off x="5212362" y="4907973"/>
            <a:ext cx="4686309" cy="4237351"/>
            <a:chOff x="2141705" y="4862598"/>
            <a:chExt cx="4686309" cy="4325432"/>
          </a:xfrm>
        </p:grpSpPr>
        <p:sp>
          <p:nvSpPr>
            <p:cNvPr id="96" name="弧形 95">
              <a:extLst>
                <a:ext uri="{FF2B5EF4-FFF2-40B4-BE49-F238E27FC236}">
                  <a16:creationId xmlns:a16="http://schemas.microsoft.com/office/drawing/2014/main" xmlns="" id="{9336EF35-1DEE-4619-AB34-2DA5F5F2F025}"/>
                </a:ext>
              </a:extLst>
            </p:cNvPr>
            <p:cNvSpPr/>
            <p:nvPr/>
          </p:nvSpPr>
          <p:spPr>
            <a:xfrm rot="19048052">
              <a:off x="2141705" y="4862598"/>
              <a:ext cx="4686309" cy="4325432"/>
            </a:xfrm>
            <a:prstGeom prst="arc">
              <a:avLst>
                <a:gd name="adj1" fmla="val 16200000"/>
                <a:gd name="adj2" fmla="val 89431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97" name="直線單箭頭接點 96">
              <a:extLst>
                <a:ext uri="{FF2B5EF4-FFF2-40B4-BE49-F238E27FC236}">
                  <a16:creationId xmlns:a16="http://schemas.microsoft.com/office/drawing/2014/main" xmlns="" id="{8EA1440D-EB2A-4B38-B413-239342941BFC}"/>
                </a:ext>
              </a:extLst>
            </p:cNvPr>
            <p:cNvCxnSpPr>
              <a:cxnSpLocks/>
            </p:cNvCxnSpPr>
            <p:nvPr/>
          </p:nvCxnSpPr>
          <p:spPr>
            <a:xfrm>
              <a:off x="6234859" y="5413078"/>
              <a:ext cx="40194" cy="8705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文字方塊 97">
            <a:extLst>
              <a:ext uri="{FF2B5EF4-FFF2-40B4-BE49-F238E27FC236}">
                <a16:creationId xmlns:a16="http://schemas.microsoft.com/office/drawing/2014/main" xmlns="" id="{A0A107DA-3B8F-4899-B27F-54DA2EC73A91}"/>
              </a:ext>
            </a:extLst>
          </p:cNvPr>
          <p:cNvSpPr txBox="1"/>
          <p:nvPr/>
        </p:nvSpPr>
        <p:spPr>
          <a:xfrm>
            <a:off x="8794119" y="2713053"/>
            <a:ext cx="2578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檢查公差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=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1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或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-1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xmlns="" id="{E6D5B033-8A06-4D3C-B51A-1FDC638E7974}"/>
                  </a:ext>
                </a:extLst>
              </p:cNvPr>
              <p:cNvSpPr txBox="1"/>
              <p:nvPr/>
            </p:nvSpPr>
            <p:spPr>
              <a:xfrm>
                <a:off x="2522818" y="5006267"/>
                <a:ext cx="8058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TW" alt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𝛁</m:t>
                      </m:r>
                    </m:oMath>
                  </m:oMathPara>
                </a14:m>
                <a:endParaRPr kumimoji="0" lang="zh-TW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id="{E6D5B033-8A06-4D3C-B51A-1FDC638E7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818" y="5006267"/>
                <a:ext cx="80582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字方塊 99">
                <a:extLst>
                  <a:ext uri="{FF2B5EF4-FFF2-40B4-BE49-F238E27FC236}">
                    <a16:creationId xmlns:a16="http://schemas.microsoft.com/office/drawing/2014/main" xmlns="" id="{CF2FEA25-BCA1-4EBC-94C9-BF37CACE3E40}"/>
                  </a:ext>
                </a:extLst>
              </p:cNvPr>
              <p:cNvSpPr txBox="1"/>
              <p:nvPr/>
            </p:nvSpPr>
            <p:spPr>
              <a:xfrm>
                <a:off x="2522818" y="3559202"/>
                <a:ext cx="8058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TW" alt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𝛁</m:t>
                      </m:r>
                    </m:oMath>
                  </m:oMathPara>
                </a14:m>
                <a:endParaRPr kumimoji="0" lang="zh-TW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00" name="文字方塊 99">
                <a:extLst>
                  <a:ext uri="{FF2B5EF4-FFF2-40B4-BE49-F238E27FC236}">
                    <a16:creationId xmlns:a16="http://schemas.microsoft.com/office/drawing/2014/main" id="{CF2FEA25-BCA1-4EBC-94C9-BF37CACE3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818" y="3559202"/>
                <a:ext cx="80582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xmlns="" id="{D24AB64A-57D5-4D65-852A-D7CA63FFF96B}"/>
                  </a:ext>
                </a:extLst>
              </p:cNvPr>
              <p:cNvSpPr txBox="1"/>
              <p:nvPr/>
            </p:nvSpPr>
            <p:spPr>
              <a:xfrm>
                <a:off x="2553212" y="2096509"/>
                <a:ext cx="8058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TW" alt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𝛁</m:t>
                      </m:r>
                    </m:oMath>
                  </m:oMathPara>
                </a14:m>
                <a:endParaRPr kumimoji="0" lang="zh-TW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id="{D24AB64A-57D5-4D65-852A-D7CA63FFF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212" y="2096509"/>
                <a:ext cx="80582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文字方塊 101">
            <a:extLst>
              <a:ext uri="{FF2B5EF4-FFF2-40B4-BE49-F238E27FC236}">
                <a16:creationId xmlns:a16="http://schemas.microsoft.com/office/drawing/2014/main" xmlns="" id="{407C3E0F-A7F2-44F2-A034-A78C084C9DBB}"/>
              </a:ext>
            </a:extLst>
          </p:cNvPr>
          <p:cNvSpPr txBox="1"/>
          <p:nvPr/>
        </p:nvSpPr>
        <p:spPr>
          <a:xfrm>
            <a:off x="8867625" y="4237291"/>
            <a:ext cx="2578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檢查公差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=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2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或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-2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xmlns="" id="{C1685B2C-3947-4B1E-ACC5-F9E0B79B1F7D}"/>
              </a:ext>
            </a:extLst>
          </p:cNvPr>
          <p:cNvSpPr txBox="1"/>
          <p:nvPr/>
        </p:nvSpPr>
        <p:spPr>
          <a:xfrm>
            <a:off x="8867625" y="5740313"/>
            <a:ext cx="2578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檢查公差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=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3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或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-3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xmlns="" id="{4343C40C-6869-4FE2-8F80-18A075F47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292690"/>
              </p:ext>
            </p:extLst>
          </p:nvPr>
        </p:nvGraphicFramePr>
        <p:xfrm>
          <a:off x="1302693" y="2480070"/>
          <a:ext cx="6343314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7219">
                  <a:extLst>
                    <a:ext uri="{9D8B030D-6E8A-4147-A177-3AD203B41FA5}">
                      <a16:colId xmlns:a16="http://schemas.microsoft.com/office/drawing/2014/main" xmlns="" val="3385861380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3781174753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1624844003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4132038080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3834632519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3369355616"/>
                    </a:ext>
                  </a:extLst>
                </a:gridCol>
              </a:tblGrid>
              <a:tr h="4659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值</a:t>
                      </a:r>
                      <a:r>
                        <a:rPr lang="en-US" altLang="zh-TW" sz="2800" dirty="0">
                          <a:ea typeface="標楷體" panose="03000509000000000000" pitchFamily="65" charset="-120"/>
                        </a:rPr>
                        <a:t>X</a:t>
                      </a:r>
                      <a:endParaRPr lang="zh-TW" altLang="en-US" sz="2800" dirty="0"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8838512"/>
                  </a:ext>
                </a:extLst>
              </a:tr>
              <a:tr h="46598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位置</a:t>
                      </a:r>
                      <a:r>
                        <a:rPr lang="zh-TW" altLang="en-US" sz="2800" dirty="0"/>
                        <a:t> </a:t>
                      </a:r>
                      <a:r>
                        <a:rPr lang="en-US" altLang="zh-TW" sz="2800" dirty="0" err="1"/>
                        <a:t>i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36794713"/>
                  </a:ext>
                </a:extLst>
              </a:tr>
            </a:tbl>
          </a:graphicData>
        </a:graphic>
      </p:graphicFrame>
      <p:sp>
        <p:nvSpPr>
          <p:cNvPr id="108" name="文字方塊 107">
            <a:extLst>
              <a:ext uri="{FF2B5EF4-FFF2-40B4-BE49-F238E27FC236}">
                <a16:creationId xmlns:a16="http://schemas.microsoft.com/office/drawing/2014/main" xmlns="" id="{561BC5D1-42CA-47A0-9050-5B711FF6B52F}"/>
              </a:ext>
            </a:extLst>
          </p:cNvPr>
          <p:cNvSpPr txBox="1"/>
          <p:nvPr/>
        </p:nvSpPr>
        <p:spPr>
          <a:xfrm>
            <a:off x="8794118" y="3151670"/>
            <a:ext cx="3397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位置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i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遞增或遞減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? </a:t>
            </a:r>
            <a:r>
              <a:rPr lang="zh-TW" altLang="en-US" sz="2400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xmlns="" id="{C855110E-8A17-415B-B146-D32D25D39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836853"/>
              </p:ext>
            </p:extLst>
          </p:nvPr>
        </p:nvGraphicFramePr>
        <p:xfrm>
          <a:off x="1302692" y="3949964"/>
          <a:ext cx="6343314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7219">
                  <a:extLst>
                    <a:ext uri="{9D8B030D-6E8A-4147-A177-3AD203B41FA5}">
                      <a16:colId xmlns:a16="http://schemas.microsoft.com/office/drawing/2014/main" xmlns="" val="3385861380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3781174753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1624844003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4132038080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3834632519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3369355616"/>
                    </a:ext>
                  </a:extLst>
                </a:gridCol>
              </a:tblGrid>
              <a:tr h="4659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值</a:t>
                      </a:r>
                      <a:r>
                        <a:rPr lang="en-US" altLang="zh-TW" sz="2800" dirty="0">
                          <a:ea typeface="標楷體" panose="03000509000000000000" pitchFamily="65" charset="-120"/>
                        </a:rPr>
                        <a:t>X</a:t>
                      </a:r>
                      <a:endParaRPr lang="zh-TW" altLang="en-US" sz="2800" dirty="0"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8838512"/>
                  </a:ext>
                </a:extLst>
              </a:tr>
              <a:tr h="46598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位置</a:t>
                      </a:r>
                      <a:r>
                        <a:rPr lang="zh-TW" altLang="en-US" sz="2800" dirty="0"/>
                        <a:t> </a:t>
                      </a:r>
                      <a:r>
                        <a:rPr lang="en-US" altLang="zh-TW" sz="2800" dirty="0" err="1"/>
                        <a:t>i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36794713"/>
                  </a:ext>
                </a:extLst>
              </a:tr>
            </a:tbl>
          </a:graphicData>
        </a:graphic>
      </p:graphicFrame>
      <p:sp>
        <p:nvSpPr>
          <p:cNvPr id="112" name="文字方塊 111">
            <a:extLst>
              <a:ext uri="{FF2B5EF4-FFF2-40B4-BE49-F238E27FC236}">
                <a16:creationId xmlns:a16="http://schemas.microsoft.com/office/drawing/2014/main" xmlns="" id="{4647C303-F1F2-4828-A7A6-EDBBEBE9FFF5}"/>
              </a:ext>
            </a:extLst>
          </p:cNvPr>
          <p:cNvSpPr txBox="1"/>
          <p:nvPr/>
        </p:nvSpPr>
        <p:spPr>
          <a:xfrm>
            <a:off x="8824925" y="4632228"/>
            <a:ext cx="3147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位置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i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遞增或遞減</a:t>
            </a:r>
            <a:r>
              <a:rPr lang="en-US" altLang="zh-TW" sz="2400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? </a:t>
            </a:r>
            <a:r>
              <a:rPr lang="zh-TW" altLang="en-US" sz="2400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xmlns="" id="{AB9AACB2-E9AE-4857-AD1A-8F01D3545CDC}"/>
              </a:ext>
            </a:extLst>
          </p:cNvPr>
          <p:cNvSpPr txBox="1"/>
          <p:nvPr/>
        </p:nvSpPr>
        <p:spPr>
          <a:xfrm>
            <a:off x="5231834" y="566587"/>
            <a:ext cx="4114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no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: </a:t>
            </a: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不</a:t>
            </a: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是</a:t>
            </a:r>
            <a:r>
              <a:rPr kumimoji="0" lang="en-US" altLang="zh-TW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antiarithmetic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xmlns="" id="{6D5014E9-A6D1-4F2F-9CD0-424961B49AD5}"/>
              </a:ext>
            </a:extLst>
          </p:cNvPr>
          <p:cNvSpPr txBox="1"/>
          <p:nvPr/>
        </p:nvSpPr>
        <p:spPr>
          <a:xfrm>
            <a:off x="1117035" y="566587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5:  2   0   </a:t>
            </a:r>
            <a:r>
              <a:rPr lang="en-US" altLang="zh-TW" sz="36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1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  </a:t>
            </a:r>
            <a:r>
              <a:rPr lang="en-US" altLang="zh-TW" sz="36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3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  </a:t>
            </a:r>
            <a:r>
              <a:rPr lang="en-US" altLang="zh-TW" sz="36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4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  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xmlns="" id="{AB9AACB2-E9AE-4857-AD1A-8F01D3545CDC}"/>
              </a:ext>
            </a:extLst>
          </p:cNvPr>
          <p:cNvSpPr txBox="1"/>
          <p:nvPr/>
        </p:nvSpPr>
        <p:spPr>
          <a:xfrm>
            <a:off x="5150191" y="1196975"/>
            <a:ext cx="63941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起始位置從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標楷體" panose="03000509000000000000" pitchFamily="65" charset="-120"/>
              </a:rPr>
              <a:t>array a index</a:t>
            </a:r>
            <a:r>
              <a:rPr kumimoji="0" lang="en-US" altLang="zh-TW" sz="2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ea typeface="標楷體" panose="03000509000000000000" pitchFamily="65" charset="-120"/>
              </a:rPr>
              <a:t> 0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開始檢驗公差</a:t>
            </a:r>
            <a:r>
              <a:rPr lang="en-US" altLang="zh-TW" sz="2800" dirty="0" smtClean="0">
                <a:ea typeface="標楷體" panose="03000509000000000000" pitchFamily="65" charset="-120"/>
              </a:rPr>
              <a:t>1(-1), 2(-2), 3(-3)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標楷體" panose="03000509000000000000" pitchFamily="65" charset="-120"/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xmlns="" id="{E8B69256-3290-4044-A0B5-AFB03643C3D1}"/>
              </a:ext>
            </a:extLst>
          </p:cNvPr>
          <p:cNvSpPr txBox="1"/>
          <p:nvPr/>
        </p:nvSpPr>
        <p:spPr>
          <a:xfrm>
            <a:off x="0" y="2466960"/>
            <a:ext cx="1545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Array a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9237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113" grpId="0" animBg="1"/>
      <p:bldP spid="109" grpId="0" animBg="1"/>
      <p:bldP spid="110" grpId="0" animBg="1"/>
      <p:bldP spid="111" grpId="0" animBg="1"/>
      <p:bldP spid="107" grpId="0" animBg="1"/>
      <p:bldP spid="106" grpId="0" animBg="1"/>
      <p:bldP spid="104" grpId="0" animBg="1"/>
      <p:bldP spid="98" grpId="0"/>
      <p:bldP spid="99" grpId="0"/>
      <p:bldP spid="100" grpId="0"/>
      <p:bldP spid="101" grpId="0"/>
      <p:bldP spid="102" grpId="0"/>
      <p:bldP spid="103" grpId="0"/>
      <p:bldP spid="108" grpId="0"/>
      <p:bldP spid="1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矩形 113">
            <a:extLst>
              <a:ext uri="{FF2B5EF4-FFF2-40B4-BE49-F238E27FC236}">
                <a16:creationId xmlns:a16="http://schemas.microsoft.com/office/drawing/2014/main" xmlns="" id="{BF05884E-B39A-4486-BAF0-7EE7BFE88FF4}"/>
              </a:ext>
            </a:extLst>
          </p:cNvPr>
          <p:cNvSpPr/>
          <p:nvPr/>
        </p:nvSpPr>
        <p:spPr>
          <a:xfrm>
            <a:off x="6580891" y="5913534"/>
            <a:ext cx="1066780" cy="5232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xmlns="" id="{A8FBCB69-73BE-476A-A90B-CA13066FD4ED}"/>
              </a:ext>
            </a:extLst>
          </p:cNvPr>
          <p:cNvSpPr/>
          <p:nvPr/>
        </p:nvSpPr>
        <p:spPr>
          <a:xfrm>
            <a:off x="3408279" y="5926665"/>
            <a:ext cx="1066780" cy="5100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xmlns="" id="{614F43CA-18C9-4DCF-96EE-A45DE86CEF29}"/>
              </a:ext>
            </a:extLst>
          </p:cNvPr>
          <p:cNvSpPr/>
          <p:nvPr/>
        </p:nvSpPr>
        <p:spPr>
          <a:xfrm>
            <a:off x="7633571" y="4454943"/>
            <a:ext cx="106678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xmlns="" id="{C75DE663-753D-429B-A60A-2A30ABF98DC2}"/>
              </a:ext>
            </a:extLst>
          </p:cNvPr>
          <p:cNvSpPr/>
          <p:nvPr/>
        </p:nvSpPr>
        <p:spPr>
          <a:xfrm>
            <a:off x="5523210" y="4463746"/>
            <a:ext cx="1066780" cy="5225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xmlns="" id="{1CF65B66-8F97-45EA-9383-8B21F8C6F1A2}"/>
              </a:ext>
            </a:extLst>
          </p:cNvPr>
          <p:cNvSpPr/>
          <p:nvPr/>
        </p:nvSpPr>
        <p:spPr>
          <a:xfrm>
            <a:off x="3414808" y="4454943"/>
            <a:ext cx="106678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xmlns="" id="{EE3901E8-F771-47F8-A572-AA46E79E0C09}"/>
              </a:ext>
            </a:extLst>
          </p:cNvPr>
          <p:cNvSpPr/>
          <p:nvPr/>
        </p:nvSpPr>
        <p:spPr>
          <a:xfrm>
            <a:off x="5533852" y="3007401"/>
            <a:ext cx="1066780" cy="5089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xmlns="" id="{7481AE21-1D22-46BD-BD9A-056B17DC345D}"/>
              </a:ext>
            </a:extLst>
          </p:cNvPr>
          <p:cNvSpPr/>
          <p:nvPr/>
        </p:nvSpPr>
        <p:spPr>
          <a:xfrm>
            <a:off x="3409025" y="2996655"/>
            <a:ext cx="1066780" cy="5197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xmlns="" id="{7B44F556-A605-4DB6-968E-46D82404283E}"/>
              </a:ext>
            </a:extLst>
          </p:cNvPr>
          <p:cNvSpPr/>
          <p:nvPr/>
        </p:nvSpPr>
        <p:spPr>
          <a:xfrm>
            <a:off x="4467072" y="3001952"/>
            <a:ext cx="1066780" cy="5144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7522EF01-EBDA-4E11-80BA-CB5B6CAAC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C5392E15-D7B9-4FB5-8141-DCD548E424CB}"/>
              </a:ext>
            </a:extLst>
          </p:cNvPr>
          <p:cNvSpPr txBox="1"/>
          <p:nvPr/>
        </p:nvSpPr>
        <p:spPr>
          <a:xfrm>
            <a:off x="774417" y="-79744"/>
            <a:ext cx="2743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Test Case #2</a:t>
            </a:r>
            <a:endParaRPr lang="zh-TW" altLang="en-US" sz="36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DD93A961-4B6D-4331-B44A-B5AD6A3A621F}"/>
              </a:ext>
            </a:extLst>
          </p:cNvPr>
          <p:cNvSpPr txBox="1"/>
          <p:nvPr/>
        </p:nvSpPr>
        <p:spPr>
          <a:xfrm>
            <a:off x="336190" y="1680411"/>
            <a:ext cx="4058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r>
              <a:rPr lang="zh-TW" altLang="en-US" sz="3600" dirty="0"/>
              <a:t> </a:t>
            </a:r>
            <a:r>
              <a:rPr lang="en-US" altLang="zh-TW" sz="3600" dirty="0"/>
              <a:t>i:  </a:t>
            </a:r>
            <a:r>
              <a:rPr lang="en-US" altLang="zh-TW" sz="3600" dirty="0">
                <a:solidFill>
                  <a:srgbClr val="00B0F0"/>
                </a:solidFill>
              </a:rPr>
              <a:t>0   1   2   3   4   </a:t>
            </a:r>
            <a:endParaRPr lang="zh-TW" altLang="en-US" sz="3600" dirty="0">
              <a:solidFill>
                <a:srgbClr val="00B0F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41D2E936-CBDE-470F-9E83-3743CEE44817}"/>
              </a:ext>
            </a:extLst>
          </p:cNvPr>
          <p:cNvSpPr txBox="1"/>
          <p:nvPr/>
        </p:nvSpPr>
        <p:spPr>
          <a:xfrm>
            <a:off x="1302694" y="1327686"/>
            <a:ext cx="850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en-US" altLang="zh-TW" sz="3200" dirty="0">
                <a:ea typeface="標楷體" panose="03000509000000000000" pitchFamily="65" charset="-120"/>
              </a:rPr>
              <a:t>X</a:t>
            </a:r>
            <a:endParaRPr lang="zh-TW" altLang="en-US" sz="3200" dirty="0">
              <a:ea typeface="標楷體" panose="03000509000000000000" pitchFamily="65" charset="-120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xmlns="" id="{0741496F-E0FD-4401-876B-EE732AF3F8E7}"/>
              </a:ext>
            </a:extLst>
          </p:cNvPr>
          <p:cNvCxnSpPr>
            <a:cxnSpLocks/>
          </p:cNvCxnSpPr>
          <p:nvPr/>
        </p:nvCxnSpPr>
        <p:spPr>
          <a:xfrm flipV="1">
            <a:off x="1856920" y="1080204"/>
            <a:ext cx="0" cy="3447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xmlns="" id="{74AB1D8A-C85E-410A-BC4E-B062CA7DF897}"/>
              </a:ext>
            </a:extLst>
          </p:cNvPr>
          <p:cNvCxnSpPr>
            <a:cxnSpLocks/>
          </p:cNvCxnSpPr>
          <p:nvPr/>
        </p:nvCxnSpPr>
        <p:spPr>
          <a:xfrm>
            <a:off x="2450391" y="1062144"/>
            <a:ext cx="0" cy="65523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xmlns="" id="{2A8B5E89-BB19-437E-9E2C-3E2602BA9FFE}"/>
              </a:ext>
            </a:extLst>
          </p:cNvPr>
          <p:cNvCxnSpPr>
            <a:cxnSpLocks/>
          </p:cNvCxnSpPr>
          <p:nvPr/>
        </p:nvCxnSpPr>
        <p:spPr>
          <a:xfrm>
            <a:off x="2989072" y="1062144"/>
            <a:ext cx="0" cy="65523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xmlns="" id="{B7D270E0-ECE1-483E-AB87-4BC3E53DF137}"/>
              </a:ext>
            </a:extLst>
          </p:cNvPr>
          <p:cNvCxnSpPr>
            <a:cxnSpLocks/>
          </p:cNvCxnSpPr>
          <p:nvPr/>
        </p:nvCxnSpPr>
        <p:spPr>
          <a:xfrm flipH="1">
            <a:off x="3549149" y="1080204"/>
            <a:ext cx="1166" cy="63717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xmlns="" id="{7CB3D801-B8A3-46A9-870B-181838E8B5B2}"/>
              </a:ext>
            </a:extLst>
          </p:cNvPr>
          <p:cNvCxnSpPr>
            <a:cxnSpLocks/>
          </p:cNvCxnSpPr>
          <p:nvPr/>
        </p:nvCxnSpPr>
        <p:spPr>
          <a:xfrm>
            <a:off x="4026899" y="1062144"/>
            <a:ext cx="0" cy="66014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xmlns="" id="{FF20AA9D-3F22-48ED-A81B-0DCD83BAEAB9}"/>
              </a:ext>
            </a:extLst>
          </p:cNvPr>
          <p:cNvSpPr txBox="1"/>
          <p:nvPr/>
        </p:nvSpPr>
        <p:spPr>
          <a:xfrm>
            <a:off x="393760" y="1132600"/>
            <a:ext cx="419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ea typeface="標楷體" panose="03000509000000000000" pitchFamily="65" charset="-120"/>
              </a:rPr>
              <a:t>n</a:t>
            </a:r>
            <a:endParaRPr lang="zh-TW" altLang="en-US" sz="3200" dirty="0">
              <a:ea typeface="標楷體" panose="03000509000000000000" pitchFamily="65" charset="-120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xmlns="" id="{87F74C35-56A0-4C35-B055-943DFAF23C7C}"/>
              </a:ext>
            </a:extLst>
          </p:cNvPr>
          <p:cNvCxnSpPr>
            <a:stCxn id="20" idx="3"/>
          </p:cNvCxnSpPr>
          <p:nvPr/>
        </p:nvCxnSpPr>
        <p:spPr>
          <a:xfrm flipV="1">
            <a:off x="812895" y="1022788"/>
            <a:ext cx="421307" cy="402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日期版面配置區 38">
            <a:extLst>
              <a:ext uri="{FF2B5EF4-FFF2-40B4-BE49-F238E27FC236}">
                <a16:creationId xmlns:a16="http://schemas.microsoft.com/office/drawing/2014/main" xmlns="" id="{AEA54B3D-9EFB-4166-B261-B70A673ED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A834-3EBB-4251-8580-53E52E61888E}" type="datetime1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40" name="頁尾版面配置區 39">
            <a:extLst>
              <a:ext uri="{FF2B5EF4-FFF2-40B4-BE49-F238E27FC236}">
                <a16:creationId xmlns:a16="http://schemas.microsoft.com/office/drawing/2014/main" xmlns="" id="{ACC5E583-D6D1-42DA-B632-BEF82E2F1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10730 Antiarithmetic?</a:t>
            </a:r>
            <a:endParaRPr lang="zh-TW" altLang="en-US"/>
          </a:p>
        </p:txBody>
      </p:sp>
      <p:grpSp>
        <p:nvGrpSpPr>
          <p:cNvPr id="61" name="群組 60">
            <a:extLst>
              <a:ext uri="{FF2B5EF4-FFF2-40B4-BE49-F238E27FC236}">
                <a16:creationId xmlns:a16="http://schemas.microsoft.com/office/drawing/2014/main" xmlns="" id="{ECD06CB7-105A-47BB-A2D5-A6B735AF3858}"/>
              </a:ext>
            </a:extLst>
          </p:cNvPr>
          <p:cNvGrpSpPr/>
          <p:nvPr/>
        </p:nvGrpSpPr>
        <p:grpSpPr>
          <a:xfrm rot="21425616">
            <a:off x="3772208" y="2316396"/>
            <a:ext cx="1445687" cy="1405087"/>
            <a:chOff x="9471950" y="2216265"/>
            <a:chExt cx="1445687" cy="1405087"/>
          </a:xfrm>
        </p:grpSpPr>
        <p:sp>
          <p:nvSpPr>
            <p:cNvPr id="57" name="弧形 56">
              <a:extLst>
                <a:ext uri="{FF2B5EF4-FFF2-40B4-BE49-F238E27FC236}">
                  <a16:creationId xmlns:a16="http://schemas.microsoft.com/office/drawing/2014/main" xmlns="" id="{8EF1A2B2-441B-4470-BA1A-6160E7553F46}"/>
                </a:ext>
              </a:extLst>
            </p:cNvPr>
            <p:cNvSpPr/>
            <p:nvPr/>
          </p:nvSpPr>
          <p:spPr>
            <a:xfrm rot="19048052">
              <a:off x="9471950" y="2216265"/>
              <a:ext cx="1445687" cy="1405087"/>
            </a:xfrm>
            <a:prstGeom prst="arc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9" name="直線單箭頭接點 58">
              <a:extLst>
                <a:ext uri="{FF2B5EF4-FFF2-40B4-BE49-F238E27FC236}">
                  <a16:creationId xmlns:a16="http://schemas.microsoft.com/office/drawing/2014/main" xmlns="" id="{0AAAF924-BD46-4439-B34C-628077BF161C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>
              <a:off x="10727453" y="2430161"/>
              <a:ext cx="30194" cy="4990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xmlns="" id="{585D5F69-48C9-4B25-B706-05D8FC13D50B}"/>
              </a:ext>
            </a:extLst>
          </p:cNvPr>
          <p:cNvGrpSpPr/>
          <p:nvPr/>
        </p:nvGrpSpPr>
        <p:grpSpPr>
          <a:xfrm rot="21425616">
            <a:off x="4878052" y="2305027"/>
            <a:ext cx="1445687" cy="1405087"/>
            <a:chOff x="9471950" y="2216265"/>
            <a:chExt cx="1445687" cy="1405087"/>
          </a:xfrm>
        </p:grpSpPr>
        <p:sp>
          <p:nvSpPr>
            <p:cNvPr id="63" name="弧形 62">
              <a:extLst>
                <a:ext uri="{FF2B5EF4-FFF2-40B4-BE49-F238E27FC236}">
                  <a16:creationId xmlns:a16="http://schemas.microsoft.com/office/drawing/2014/main" xmlns="" id="{AE4E6228-F2A4-4E48-8573-9373F0635E55}"/>
                </a:ext>
              </a:extLst>
            </p:cNvPr>
            <p:cNvSpPr/>
            <p:nvPr/>
          </p:nvSpPr>
          <p:spPr>
            <a:xfrm rot="19048052">
              <a:off x="9471950" y="2216265"/>
              <a:ext cx="1445687" cy="1405087"/>
            </a:xfrm>
            <a:prstGeom prst="arc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4" name="直線單箭頭接點 63">
              <a:extLst>
                <a:ext uri="{FF2B5EF4-FFF2-40B4-BE49-F238E27FC236}">
                  <a16:creationId xmlns:a16="http://schemas.microsoft.com/office/drawing/2014/main" xmlns="" id="{99051D02-AEEF-401C-9AFB-048995B45808}"/>
                </a:ext>
              </a:extLst>
            </p:cNvPr>
            <p:cNvCxnSpPr>
              <a:cxnSpLocks/>
              <a:stCxn id="63" idx="2"/>
            </p:cNvCxnSpPr>
            <p:nvPr/>
          </p:nvCxnSpPr>
          <p:spPr>
            <a:xfrm>
              <a:off x="10727453" y="2430161"/>
              <a:ext cx="30194" cy="4990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群組 72">
            <a:extLst>
              <a:ext uri="{FF2B5EF4-FFF2-40B4-BE49-F238E27FC236}">
                <a16:creationId xmlns:a16="http://schemas.microsoft.com/office/drawing/2014/main" xmlns="" id="{6CF4CBA0-B1CA-493E-89E9-DA9C251906C2}"/>
              </a:ext>
            </a:extLst>
          </p:cNvPr>
          <p:cNvGrpSpPr/>
          <p:nvPr/>
        </p:nvGrpSpPr>
        <p:grpSpPr>
          <a:xfrm>
            <a:off x="3465710" y="3723369"/>
            <a:ext cx="2805418" cy="2489439"/>
            <a:chOff x="2403646" y="3737042"/>
            <a:chExt cx="2805418" cy="2489439"/>
          </a:xfrm>
        </p:grpSpPr>
        <p:sp>
          <p:nvSpPr>
            <p:cNvPr id="67" name="弧形 66">
              <a:extLst>
                <a:ext uri="{FF2B5EF4-FFF2-40B4-BE49-F238E27FC236}">
                  <a16:creationId xmlns:a16="http://schemas.microsoft.com/office/drawing/2014/main" xmlns="" id="{40ADE1F2-E1AA-4416-8DC3-8C2423024BB6}"/>
                </a:ext>
              </a:extLst>
            </p:cNvPr>
            <p:cNvSpPr/>
            <p:nvPr/>
          </p:nvSpPr>
          <p:spPr>
            <a:xfrm rot="19048052">
              <a:off x="2403646" y="3737042"/>
              <a:ext cx="2805418" cy="2489439"/>
            </a:xfrm>
            <a:prstGeom prst="arc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xmlns="" id="{065F2485-D04D-44EB-B56B-4C977C60308B}"/>
                </a:ext>
              </a:extLst>
            </p:cNvPr>
            <p:cNvCxnSpPr>
              <a:cxnSpLocks/>
              <a:stCxn id="67" idx="2"/>
            </p:cNvCxnSpPr>
            <p:nvPr/>
          </p:nvCxnSpPr>
          <p:spPr>
            <a:xfrm>
              <a:off x="4840004" y="4033520"/>
              <a:ext cx="43109" cy="5704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群組 73">
            <a:extLst>
              <a:ext uri="{FF2B5EF4-FFF2-40B4-BE49-F238E27FC236}">
                <a16:creationId xmlns:a16="http://schemas.microsoft.com/office/drawing/2014/main" xmlns="" id="{D1CE356E-A90C-44C4-B9CB-A8C3B875C39E}"/>
              </a:ext>
            </a:extLst>
          </p:cNvPr>
          <p:cNvGrpSpPr/>
          <p:nvPr/>
        </p:nvGrpSpPr>
        <p:grpSpPr>
          <a:xfrm>
            <a:off x="5538651" y="3703121"/>
            <a:ext cx="2805418" cy="2489439"/>
            <a:chOff x="2403646" y="3737042"/>
            <a:chExt cx="2805418" cy="2489439"/>
          </a:xfrm>
        </p:grpSpPr>
        <p:sp>
          <p:nvSpPr>
            <p:cNvPr id="75" name="弧形 74">
              <a:extLst>
                <a:ext uri="{FF2B5EF4-FFF2-40B4-BE49-F238E27FC236}">
                  <a16:creationId xmlns:a16="http://schemas.microsoft.com/office/drawing/2014/main" xmlns="" id="{3ECCED50-D0D0-4ACC-AE59-EAB9DF307B74}"/>
                </a:ext>
              </a:extLst>
            </p:cNvPr>
            <p:cNvSpPr/>
            <p:nvPr/>
          </p:nvSpPr>
          <p:spPr>
            <a:xfrm rot="19048052">
              <a:off x="2403646" y="3737042"/>
              <a:ext cx="2805418" cy="2489439"/>
            </a:xfrm>
            <a:prstGeom prst="arc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6" name="直線單箭頭接點 75">
              <a:extLst>
                <a:ext uri="{FF2B5EF4-FFF2-40B4-BE49-F238E27FC236}">
                  <a16:creationId xmlns:a16="http://schemas.microsoft.com/office/drawing/2014/main" xmlns="" id="{CAD2674A-988E-4868-B20D-A25B8A2F485F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>
              <a:off x="4840004" y="4033520"/>
              <a:ext cx="43109" cy="5704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群組 91">
            <a:extLst>
              <a:ext uri="{FF2B5EF4-FFF2-40B4-BE49-F238E27FC236}">
                <a16:creationId xmlns:a16="http://schemas.microsoft.com/office/drawing/2014/main" xmlns="" id="{8F360CA6-3961-42EF-A768-179DB18F1A96}"/>
              </a:ext>
            </a:extLst>
          </p:cNvPr>
          <p:cNvGrpSpPr/>
          <p:nvPr/>
        </p:nvGrpSpPr>
        <p:grpSpPr>
          <a:xfrm>
            <a:off x="2989072" y="4941184"/>
            <a:ext cx="4686309" cy="4237351"/>
            <a:chOff x="2141705" y="4862598"/>
            <a:chExt cx="4686309" cy="4325432"/>
          </a:xfrm>
        </p:grpSpPr>
        <p:sp>
          <p:nvSpPr>
            <p:cNvPr id="78" name="弧形 77">
              <a:extLst>
                <a:ext uri="{FF2B5EF4-FFF2-40B4-BE49-F238E27FC236}">
                  <a16:creationId xmlns:a16="http://schemas.microsoft.com/office/drawing/2014/main" xmlns="" id="{81263F30-D6CC-4DE4-979C-8745F6E65278}"/>
                </a:ext>
              </a:extLst>
            </p:cNvPr>
            <p:cNvSpPr/>
            <p:nvPr/>
          </p:nvSpPr>
          <p:spPr>
            <a:xfrm rot="19048052">
              <a:off x="2141705" y="4862598"/>
              <a:ext cx="4686309" cy="4325432"/>
            </a:xfrm>
            <a:prstGeom prst="arc">
              <a:avLst>
                <a:gd name="adj1" fmla="val 16200000"/>
                <a:gd name="adj2" fmla="val 89431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9" name="直線單箭頭接點 78">
              <a:extLst>
                <a:ext uri="{FF2B5EF4-FFF2-40B4-BE49-F238E27FC236}">
                  <a16:creationId xmlns:a16="http://schemas.microsoft.com/office/drawing/2014/main" xmlns="" id="{3FCB1FB9-4616-4001-8686-F6F149C4AC01}"/>
                </a:ext>
              </a:extLst>
            </p:cNvPr>
            <p:cNvCxnSpPr>
              <a:cxnSpLocks/>
            </p:cNvCxnSpPr>
            <p:nvPr/>
          </p:nvCxnSpPr>
          <p:spPr>
            <a:xfrm>
              <a:off x="6234859" y="5413078"/>
              <a:ext cx="40194" cy="8705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群組 94">
            <a:extLst>
              <a:ext uri="{FF2B5EF4-FFF2-40B4-BE49-F238E27FC236}">
                <a16:creationId xmlns:a16="http://schemas.microsoft.com/office/drawing/2014/main" xmlns="" id="{B0469EDD-88F1-4FEF-ACAE-486EB44BB38A}"/>
              </a:ext>
            </a:extLst>
          </p:cNvPr>
          <p:cNvGrpSpPr/>
          <p:nvPr/>
        </p:nvGrpSpPr>
        <p:grpSpPr>
          <a:xfrm>
            <a:off x="6247397" y="4906913"/>
            <a:ext cx="4686309" cy="4237351"/>
            <a:chOff x="2141705" y="4862598"/>
            <a:chExt cx="4686309" cy="4325432"/>
          </a:xfrm>
        </p:grpSpPr>
        <p:sp>
          <p:nvSpPr>
            <p:cNvPr id="96" name="弧形 95">
              <a:extLst>
                <a:ext uri="{FF2B5EF4-FFF2-40B4-BE49-F238E27FC236}">
                  <a16:creationId xmlns:a16="http://schemas.microsoft.com/office/drawing/2014/main" xmlns="" id="{9336EF35-1DEE-4619-AB34-2DA5F5F2F025}"/>
                </a:ext>
              </a:extLst>
            </p:cNvPr>
            <p:cNvSpPr/>
            <p:nvPr/>
          </p:nvSpPr>
          <p:spPr>
            <a:xfrm rot="19048052">
              <a:off x="2141705" y="4862598"/>
              <a:ext cx="4686309" cy="4325432"/>
            </a:xfrm>
            <a:prstGeom prst="arc">
              <a:avLst>
                <a:gd name="adj1" fmla="val 16200000"/>
                <a:gd name="adj2" fmla="val 89431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7" name="直線單箭頭接點 96">
              <a:extLst>
                <a:ext uri="{FF2B5EF4-FFF2-40B4-BE49-F238E27FC236}">
                  <a16:creationId xmlns:a16="http://schemas.microsoft.com/office/drawing/2014/main" xmlns="" id="{8EA1440D-EB2A-4B38-B413-239342941BFC}"/>
                </a:ext>
              </a:extLst>
            </p:cNvPr>
            <p:cNvCxnSpPr>
              <a:cxnSpLocks/>
            </p:cNvCxnSpPr>
            <p:nvPr/>
          </p:nvCxnSpPr>
          <p:spPr>
            <a:xfrm>
              <a:off x="6234859" y="5413078"/>
              <a:ext cx="40194" cy="8705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文字方塊 97">
            <a:extLst>
              <a:ext uri="{FF2B5EF4-FFF2-40B4-BE49-F238E27FC236}">
                <a16:creationId xmlns:a16="http://schemas.microsoft.com/office/drawing/2014/main" xmlns="" id="{A0A107DA-3B8F-4899-B27F-54DA2EC73A91}"/>
              </a:ext>
            </a:extLst>
          </p:cNvPr>
          <p:cNvSpPr txBox="1"/>
          <p:nvPr/>
        </p:nvSpPr>
        <p:spPr>
          <a:xfrm>
            <a:off x="8794119" y="2713053"/>
            <a:ext cx="2578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檢查公差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=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1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或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-1</a:t>
            </a:r>
            <a:endParaRPr lang="zh-TW" altLang="en-US" sz="2400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xmlns="" id="{E6D5B033-8A06-4D3C-B51A-1FDC638E7974}"/>
                  </a:ext>
                </a:extLst>
              </p:cNvPr>
              <p:cNvSpPr txBox="1"/>
              <p:nvPr/>
            </p:nvSpPr>
            <p:spPr>
              <a:xfrm>
                <a:off x="3557853" y="5005207"/>
                <a:ext cx="8058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𝛁</m:t>
                      </m:r>
                    </m:oMath>
                  </m:oMathPara>
                </a14:m>
                <a:endParaRPr lang="zh-TW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id="{E6D5B033-8A06-4D3C-B51A-1FDC638E7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853" y="5005207"/>
                <a:ext cx="80582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字方塊 99">
                <a:extLst>
                  <a:ext uri="{FF2B5EF4-FFF2-40B4-BE49-F238E27FC236}">
                    <a16:creationId xmlns:a16="http://schemas.microsoft.com/office/drawing/2014/main" xmlns="" id="{CF2FEA25-BCA1-4EBC-94C9-BF37CACE3E40}"/>
                  </a:ext>
                </a:extLst>
              </p:cNvPr>
              <p:cNvSpPr txBox="1"/>
              <p:nvPr/>
            </p:nvSpPr>
            <p:spPr>
              <a:xfrm>
                <a:off x="3562111" y="3541007"/>
                <a:ext cx="8058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𝛁</m:t>
                      </m:r>
                    </m:oMath>
                  </m:oMathPara>
                </a14:m>
                <a:endParaRPr lang="zh-TW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0" name="文字方塊 99">
                <a:extLst>
                  <a:ext uri="{FF2B5EF4-FFF2-40B4-BE49-F238E27FC236}">
                    <a16:creationId xmlns:a16="http://schemas.microsoft.com/office/drawing/2014/main" id="{CF2FEA25-BCA1-4EBC-94C9-BF37CACE3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111" y="3541007"/>
                <a:ext cx="80582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xmlns="" id="{D24AB64A-57D5-4D65-852A-D7CA63FFF96B}"/>
                  </a:ext>
                </a:extLst>
              </p:cNvPr>
              <p:cNvSpPr txBox="1"/>
              <p:nvPr/>
            </p:nvSpPr>
            <p:spPr>
              <a:xfrm>
                <a:off x="3588953" y="2074412"/>
                <a:ext cx="8058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𝛁</m:t>
                      </m:r>
                    </m:oMath>
                  </m:oMathPara>
                </a14:m>
                <a:endParaRPr lang="zh-TW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id="{D24AB64A-57D5-4D65-852A-D7CA63FFF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953" y="2074412"/>
                <a:ext cx="80582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文字方塊 101">
            <a:extLst>
              <a:ext uri="{FF2B5EF4-FFF2-40B4-BE49-F238E27FC236}">
                <a16:creationId xmlns:a16="http://schemas.microsoft.com/office/drawing/2014/main" xmlns="" id="{407C3E0F-A7F2-44F2-A034-A78C084C9DBB}"/>
              </a:ext>
            </a:extLst>
          </p:cNvPr>
          <p:cNvSpPr txBox="1"/>
          <p:nvPr/>
        </p:nvSpPr>
        <p:spPr>
          <a:xfrm>
            <a:off x="8867625" y="4237291"/>
            <a:ext cx="2578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檢查公差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=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2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或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-2</a:t>
            </a:r>
            <a:endParaRPr lang="zh-TW" altLang="en-US" sz="2400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xmlns="" id="{C1685B2C-3947-4B1E-ACC5-F9E0B79B1F7D}"/>
              </a:ext>
            </a:extLst>
          </p:cNvPr>
          <p:cNvSpPr txBox="1"/>
          <p:nvPr/>
        </p:nvSpPr>
        <p:spPr>
          <a:xfrm>
            <a:off x="8867625" y="5740313"/>
            <a:ext cx="2578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檢查公差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=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或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-3</a:t>
            </a:r>
            <a:endParaRPr lang="zh-TW" altLang="en-US" sz="2400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sp>
        <p:nvSpPr>
          <p:cNvPr id="108" name="文字方塊 107">
            <a:extLst>
              <a:ext uri="{FF2B5EF4-FFF2-40B4-BE49-F238E27FC236}">
                <a16:creationId xmlns:a16="http://schemas.microsoft.com/office/drawing/2014/main" xmlns="" id="{561BC5D1-42CA-47A0-9050-5B711FF6B52F}"/>
              </a:ext>
            </a:extLst>
          </p:cNvPr>
          <p:cNvSpPr txBox="1"/>
          <p:nvPr/>
        </p:nvSpPr>
        <p:spPr>
          <a:xfrm>
            <a:off x="8794118" y="3151670"/>
            <a:ext cx="3202810" cy="475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r>
              <a:rPr lang="en-US" altLang="zh-TW" sz="2400" dirty="0" err="1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2400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遞增或遞減</a:t>
            </a:r>
            <a:r>
              <a:rPr lang="en-US" altLang="zh-TW" sz="2400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? </a:t>
            </a:r>
            <a:r>
              <a:rPr lang="zh-TW" altLang="en-US" sz="2400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  <a:endParaRPr lang="zh-TW" altLang="en-US" sz="2400" dirty="0">
              <a:solidFill>
                <a:srgbClr val="00B0F0"/>
              </a:solidFill>
              <a:ea typeface="標楷體" panose="03000509000000000000" pitchFamily="65" charset="-120"/>
            </a:endParaRPr>
          </a:p>
        </p:txBody>
      </p:sp>
      <p:sp>
        <p:nvSpPr>
          <p:cNvPr id="112" name="文字方塊 111">
            <a:extLst>
              <a:ext uri="{FF2B5EF4-FFF2-40B4-BE49-F238E27FC236}">
                <a16:creationId xmlns:a16="http://schemas.microsoft.com/office/drawing/2014/main" xmlns="" id="{4647C303-F1F2-4828-A7A6-EDBBEBE9FFF5}"/>
              </a:ext>
            </a:extLst>
          </p:cNvPr>
          <p:cNvSpPr txBox="1"/>
          <p:nvPr/>
        </p:nvSpPr>
        <p:spPr>
          <a:xfrm>
            <a:off x="8824925" y="4668712"/>
            <a:ext cx="3326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r>
              <a:rPr lang="en-US" altLang="zh-TW" sz="2400" dirty="0" err="1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2400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遞增或遞減</a:t>
            </a:r>
            <a:r>
              <a:rPr lang="en-US" altLang="zh-TW" sz="2400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? </a:t>
            </a:r>
            <a:r>
              <a:rPr lang="zh-TW" altLang="en-US" sz="2400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  <a:endParaRPr lang="zh-TW" altLang="en-US" sz="2400" dirty="0">
              <a:solidFill>
                <a:srgbClr val="00B0F0"/>
              </a:solidFill>
              <a:ea typeface="標楷體" panose="03000509000000000000" pitchFamily="65" charset="-120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xmlns="" id="{4343C40C-6869-4FE2-8F80-18A075F47DDC}"/>
              </a:ext>
            </a:extLst>
          </p:cNvPr>
          <p:cNvGraphicFramePr>
            <a:graphicFrameLocks noGrp="1"/>
          </p:cNvGraphicFramePr>
          <p:nvPr/>
        </p:nvGraphicFramePr>
        <p:xfrm>
          <a:off x="1302693" y="2480070"/>
          <a:ext cx="7400533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7219">
                  <a:extLst>
                    <a:ext uri="{9D8B030D-6E8A-4147-A177-3AD203B41FA5}">
                      <a16:colId xmlns:a16="http://schemas.microsoft.com/office/drawing/2014/main" xmlns="" val="3385861380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3781174753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1624844003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4132038080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3834632519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3369355616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959652202"/>
                    </a:ext>
                  </a:extLst>
                </a:gridCol>
              </a:tblGrid>
              <a:tr h="4659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值</a:t>
                      </a:r>
                      <a:r>
                        <a:rPr lang="en-US" altLang="zh-TW" sz="2800" dirty="0">
                          <a:ea typeface="標楷體" panose="03000509000000000000" pitchFamily="65" charset="-120"/>
                        </a:rPr>
                        <a:t>X</a:t>
                      </a:r>
                      <a:endParaRPr lang="zh-TW" altLang="en-US" sz="2800" dirty="0"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8838512"/>
                  </a:ext>
                </a:extLst>
              </a:tr>
              <a:tr h="46598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位置</a:t>
                      </a:r>
                      <a:r>
                        <a:rPr lang="zh-TW" altLang="en-US" sz="2800" dirty="0"/>
                        <a:t> </a:t>
                      </a:r>
                      <a:r>
                        <a:rPr lang="en-US" altLang="zh-TW" sz="2800" dirty="0" err="1"/>
                        <a:t>i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36794713"/>
                  </a:ext>
                </a:extLst>
              </a:tr>
            </a:tbl>
          </a:graphicData>
        </a:graphic>
      </p:graphicFrame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xmlns="" id="{C855110E-8A17-415B-B146-D32D25D39465}"/>
              </a:ext>
            </a:extLst>
          </p:cNvPr>
          <p:cNvGraphicFramePr>
            <a:graphicFrameLocks noGrp="1"/>
          </p:cNvGraphicFramePr>
          <p:nvPr/>
        </p:nvGraphicFramePr>
        <p:xfrm>
          <a:off x="1302692" y="3949964"/>
          <a:ext cx="7400533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7219">
                  <a:extLst>
                    <a:ext uri="{9D8B030D-6E8A-4147-A177-3AD203B41FA5}">
                      <a16:colId xmlns:a16="http://schemas.microsoft.com/office/drawing/2014/main" xmlns="" val="3385861380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3781174753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1624844003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4132038080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3834632519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3369355616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959652202"/>
                    </a:ext>
                  </a:extLst>
                </a:gridCol>
              </a:tblGrid>
              <a:tr h="4659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值</a:t>
                      </a:r>
                      <a:r>
                        <a:rPr lang="en-US" altLang="zh-TW" sz="2800" dirty="0">
                          <a:ea typeface="標楷體" panose="03000509000000000000" pitchFamily="65" charset="-120"/>
                        </a:rPr>
                        <a:t>X</a:t>
                      </a:r>
                      <a:endParaRPr lang="zh-TW" altLang="en-US" sz="2800" dirty="0"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8838512"/>
                  </a:ext>
                </a:extLst>
              </a:tr>
              <a:tr h="46598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位置</a:t>
                      </a:r>
                      <a:r>
                        <a:rPr lang="zh-TW" altLang="en-US" sz="2800" dirty="0"/>
                        <a:t> </a:t>
                      </a:r>
                      <a:r>
                        <a:rPr lang="en-US" altLang="zh-TW" sz="2800" dirty="0" err="1"/>
                        <a:t>i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36794713"/>
                  </a:ext>
                </a:extLst>
              </a:tr>
            </a:tbl>
          </a:graphicData>
        </a:graphic>
      </p:graphicFrame>
      <p:graphicFrame>
        <p:nvGraphicFramePr>
          <p:cNvPr id="38" name="表格 37">
            <a:extLst>
              <a:ext uri="{FF2B5EF4-FFF2-40B4-BE49-F238E27FC236}">
                <a16:creationId xmlns:a16="http://schemas.microsoft.com/office/drawing/2014/main" xmlns="" id="{2F8B343D-A05A-4060-9343-67A915D20FE0}"/>
              </a:ext>
            </a:extLst>
          </p:cNvPr>
          <p:cNvGraphicFramePr>
            <a:graphicFrameLocks noGrp="1"/>
          </p:cNvGraphicFramePr>
          <p:nvPr/>
        </p:nvGraphicFramePr>
        <p:xfrm>
          <a:off x="1302693" y="5404616"/>
          <a:ext cx="7400533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7219">
                  <a:extLst>
                    <a:ext uri="{9D8B030D-6E8A-4147-A177-3AD203B41FA5}">
                      <a16:colId xmlns:a16="http://schemas.microsoft.com/office/drawing/2014/main" xmlns="" val="3385861380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3781174753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1624844003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4132038080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3834632519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3369355616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959652202"/>
                    </a:ext>
                  </a:extLst>
                </a:gridCol>
              </a:tblGrid>
              <a:tr h="4659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值</a:t>
                      </a:r>
                      <a:r>
                        <a:rPr lang="en-US" altLang="zh-TW" sz="2800" dirty="0">
                          <a:ea typeface="標楷體" panose="03000509000000000000" pitchFamily="65" charset="-120"/>
                        </a:rPr>
                        <a:t>X</a:t>
                      </a:r>
                      <a:endParaRPr lang="zh-TW" altLang="en-US" sz="2800" dirty="0"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8838512"/>
                  </a:ext>
                </a:extLst>
              </a:tr>
              <a:tr h="46598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位置</a:t>
                      </a:r>
                      <a:r>
                        <a:rPr lang="zh-TW" altLang="en-US" sz="2800" dirty="0"/>
                        <a:t> </a:t>
                      </a:r>
                      <a:r>
                        <a:rPr lang="en-US" altLang="zh-TW" sz="2800" dirty="0" err="1"/>
                        <a:t>i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36794713"/>
                  </a:ext>
                </a:extLst>
              </a:tr>
            </a:tbl>
          </a:graphicData>
        </a:graphic>
      </p:graphicFrame>
      <p:sp>
        <p:nvSpPr>
          <p:cNvPr id="55" name="文字方塊 54">
            <a:extLst>
              <a:ext uri="{FF2B5EF4-FFF2-40B4-BE49-F238E27FC236}">
                <a16:creationId xmlns:a16="http://schemas.microsoft.com/office/drawing/2014/main" xmlns="" id="{13572688-1B17-44C8-8311-5E4668E4D6EC}"/>
              </a:ext>
            </a:extLst>
          </p:cNvPr>
          <p:cNvSpPr txBox="1"/>
          <p:nvPr/>
        </p:nvSpPr>
        <p:spPr>
          <a:xfrm>
            <a:off x="5231834" y="566587"/>
            <a:ext cx="4042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no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: </a:t>
            </a: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不</a:t>
            </a: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是</a:t>
            </a:r>
            <a:r>
              <a:rPr kumimoji="0" lang="en-US" altLang="zh-TW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antiarithmetic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xmlns="" id="{2D8F373F-A2FE-4341-ADD3-4FEE735D1E39}"/>
              </a:ext>
            </a:extLst>
          </p:cNvPr>
          <p:cNvSpPr txBox="1"/>
          <p:nvPr/>
        </p:nvSpPr>
        <p:spPr>
          <a:xfrm>
            <a:off x="1117035" y="566587"/>
            <a:ext cx="3246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5:  2   0   </a:t>
            </a:r>
            <a:r>
              <a:rPr lang="en-US" altLang="zh-TW" sz="36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1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  </a:t>
            </a:r>
            <a:r>
              <a:rPr lang="en-US" altLang="zh-TW" sz="36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3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  </a:t>
            </a:r>
            <a:r>
              <a:rPr lang="en-US" altLang="zh-TW" sz="36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4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  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xmlns="" id="{AB9AACB2-E9AE-4857-AD1A-8F01D3545CDC}"/>
              </a:ext>
            </a:extLst>
          </p:cNvPr>
          <p:cNvSpPr txBox="1"/>
          <p:nvPr/>
        </p:nvSpPr>
        <p:spPr>
          <a:xfrm>
            <a:off x="5150191" y="1196975"/>
            <a:ext cx="63941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起始位置從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標楷體" panose="03000509000000000000" pitchFamily="65" charset="-120"/>
              </a:rPr>
              <a:t>array a index</a:t>
            </a:r>
            <a:r>
              <a:rPr kumimoji="0" lang="en-US" altLang="zh-TW" sz="2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ea typeface="標楷體" panose="03000509000000000000" pitchFamily="65" charset="-120"/>
              </a:rPr>
              <a:t> 1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開始檢驗公差</a:t>
            </a:r>
            <a:r>
              <a:rPr lang="en-US" altLang="zh-TW" sz="2800" dirty="0" smtClean="0">
                <a:ea typeface="標楷體" panose="03000509000000000000" pitchFamily="65" charset="-120"/>
              </a:rPr>
              <a:t>1(-1), 2(-2), 3(-3)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標楷體" panose="03000509000000000000" pitchFamily="65" charset="-120"/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xmlns="" id="{E8B69256-3290-4044-A0B5-AFB03643C3D1}"/>
              </a:ext>
            </a:extLst>
          </p:cNvPr>
          <p:cNvSpPr txBox="1"/>
          <p:nvPr/>
        </p:nvSpPr>
        <p:spPr>
          <a:xfrm>
            <a:off x="0" y="2466960"/>
            <a:ext cx="1545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Array a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566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113" grpId="0" animBg="1"/>
      <p:bldP spid="109" grpId="0" animBg="1"/>
      <p:bldP spid="110" grpId="0" animBg="1"/>
      <p:bldP spid="111" grpId="0" animBg="1"/>
      <p:bldP spid="107" grpId="0" animBg="1"/>
      <p:bldP spid="106" grpId="0" animBg="1"/>
      <p:bldP spid="104" grpId="0" animBg="1"/>
      <p:bldP spid="98" grpId="0"/>
      <p:bldP spid="99" grpId="0"/>
      <p:bldP spid="100" grpId="0"/>
      <p:bldP spid="101" grpId="0"/>
      <p:bldP spid="102" grpId="0"/>
      <p:bldP spid="103" grpId="0"/>
      <p:bldP spid="108" grpId="0"/>
      <p:bldP spid="1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 109">
            <a:extLst>
              <a:ext uri="{FF2B5EF4-FFF2-40B4-BE49-F238E27FC236}">
                <a16:creationId xmlns:a16="http://schemas.microsoft.com/office/drawing/2014/main" xmlns="" id="{C75DE663-753D-429B-A60A-2A30ABF98DC2}"/>
              </a:ext>
            </a:extLst>
          </p:cNvPr>
          <p:cNvSpPr/>
          <p:nvPr/>
        </p:nvSpPr>
        <p:spPr>
          <a:xfrm>
            <a:off x="6576794" y="4463746"/>
            <a:ext cx="1066780" cy="530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xmlns="" id="{1CF65B66-8F97-45EA-9383-8B21F8C6F1A2}"/>
              </a:ext>
            </a:extLst>
          </p:cNvPr>
          <p:cNvSpPr/>
          <p:nvPr/>
        </p:nvSpPr>
        <p:spPr>
          <a:xfrm>
            <a:off x="4468392" y="4454942"/>
            <a:ext cx="1066780" cy="5313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xmlns="" id="{EE3901E8-F771-47F8-A572-AA46E79E0C09}"/>
              </a:ext>
            </a:extLst>
          </p:cNvPr>
          <p:cNvSpPr/>
          <p:nvPr/>
        </p:nvSpPr>
        <p:spPr>
          <a:xfrm>
            <a:off x="6590284" y="2996449"/>
            <a:ext cx="1066780" cy="5255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xmlns="" id="{7481AE21-1D22-46BD-BD9A-056B17DC345D}"/>
              </a:ext>
            </a:extLst>
          </p:cNvPr>
          <p:cNvSpPr/>
          <p:nvPr/>
        </p:nvSpPr>
        <p:spPr>
          <a:xfrm>
            <a:off x="4465457" y="2985703"/>
            <a:ext cx="1066780" cy="542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xmlns="" id="{7B44F556-A605-4DB6-968E-46D82404283E}"/>
              </a:ext>
            </a:extLst>
          </p:cNvPr>
          <p:cNvSpPr/>
          <p:nvPr/>
        </p:nvSpPr>
        <p:spPr>
          <a:xfrm>
            <a:off x="5523504" y="2990999"/>
            <a:ext cx="1066780" cy="5320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7522EF01-EBDA-4E11-80BA-CB5B6CAAC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C5392E15-D7B9-4FB5-8141-DCD548E424CB}"/>
              </a:ext>
            </a:extLst>
          </p:cNvPr>
          <p:cNvSpPr txBox="1"/>
          <p:nvPr/>
        </p:nvSpPr>
        <p:spPr>
          <a:xfrm>
            <a:off x="774417" y="-79744"/>
            <a:ext cx="2743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Test Case #2</a:t>
            </a:r>
            <a:endParaRPr lang="zh-TW" altLang="en-US" sz="36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DD93A961-4B6D-4331-B44A-B5AD6A3A621F}"/>
              </a:ext>
            </a:extLst>
          </p:cNvPr>
          <p:cNvSpPr txBox="1"/>
          <p:nvPr/>
        </p:nvSpPr>
        <p:spPr>
          <a:xfrm>
            <a:off x="336190" y="1680411"/>
            <a:ext cx="4248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r>
              <a:rPr lang="zh-TW" altLang="en-US" sz="3600" dirty="0"/>
              <a:t> </a:t>
            </a:r>
            <a:r>
              <a:rPr lang="en-US" altLang="zh-TW" sz="3600" dirty="0"/>
              <a:t>i:  </a:t>
            </a:r>
            <a:r>
              <a:rPr lang="en-US" altLang="zh-TW" sz="3600" dirty="0">
                <a:solidFill>
                  <a:srgbClr val="00B0F0"/>
                </a:solidFill>
              </a:rPr>
              <a:t>0   1   2   3   4   </a:t>
            </a:r>
            <a:endParaRPr lang="zh-TW" altLang="en-US" sz="3600" dirty="0">
              <a:solidFill>
                <a:srgbClr val="00B0F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41D2E936-CBDE-470F-9E83-3743CEE44817}"/>
              </a:ext>
            </a:extLst>
          </p:cNvPr>
          <p:cNvSpPr txBox="1"/>
          <p:nvPr/>
        </p:nvSpPr>
        <p:spPr>
          <a:xfrm>
            <a:off x="1302694" y="1327686"/>
            <a:ext cx="850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en-US" altLang="zh-TW" sz="3200" dirty="0">
                <a:ea typeface="標楷體" panose="03000509000000000000" pitchFamily="65" charset="-120"/>
              </a:rPr>
              <a:t>X</a:t>
            </a:r>
            <a:endParaRPr lang="zh-TW" altLang="en-US" sz="3200" dirty="0">
              <a:ea typeface="標楷體" panose="03000509000000000000" pitchFamily="65" charset="-120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xmlns="" id="{0741496F-E0FD-4401-876B-EE732AF3F8E7}"/>
              </a:ext>
            </a:extLst>
          </p:cNvPr>
          <p:cNvCxnSpPr>
            <a:cxnSpLocks/>
          </p:cNvCxnSpPr>
          <p:nvPr/>
        </p:nvCxnSpPr>
        <p:spPr>
          <a:xfrm flipV="1">
            <a:off x="1856920" y="1080204"/>
            <a:ext cx="0" cy="3447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xmlns="" id="{74AB1D8A-C85E-410A-BC4E-B062CA7DF897}"/>
              </a:ext>
            </a:extLst>
          </p:cNvPr>
          <p:cNvCxnSpPr>
            <a:cxnSpLocks/>
          </p:cNvCxnSpPr>
          <p:nvPr/>
        </p:nvCxnSpPr>
        <p:spPr>
          <a:xfrm>
            <a:off x="2450391" y="1062144"/>
            <a:ext cx="0" cy="65523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xmlns="" id="{2A8B5E89-BB19-437E-9E2C-3E2602BA9FFE}"/>
              </a:ext>
            </a:extLst>
          </p:cNvPr>
          <p:cNvCxnSpPr>
            <a:cxnSpLocks/>
          </p:cNvCxnSpPr>
          <p:nvPr/>
        </p:nvCxnSpPr>
        <p:spPr>
          <a:xfrm>
            <a:off x="2989072" y="1062144"/>
            <a:ext cx="0" cy="65523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xmlns="" id="{B7D270E0-ECE1-483E-AB87-4BC3E53DF137}"/>
              </a:ext>
            </a:extLst>
          </p:cNvPr>
          <p:cNvCxnSpPr>
            <a:cxnSpLocks/>
          </p:cNvCxnSpPr>
          <p:nvPr/>
        </p:nvCxnSpPr>
        <p:spPr>
          <a:xfrm flipH="1">
            <a:off x="3549149" y="1080204"/>
            <a:ext cx="1166" cy="63717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xmlns="" id="{7CB3D801-B8A3-46A9-870B-181838E8B5B2}"/>
              </a:ext>
            </a:extLst>
          </p:cNvPr>
          <p:cNvCxnSpPr>
            <a:cxnSpLocks/>
          </p:cNvCxnSpPr>
          <p:nvPr/>
        </p:nvCxnSpPr>
        <p:spPr>
          <a:xfrm>
            <a:off x="4026899" y="1062144"/>
            <a:ext cx="0" cy="66014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xmlns="" id="{FF20AA9D-3F22-48ED-A81B-0DCD83BAEAB9}"/>
              </a:ext>
            </a:extLst>
          </p:cNvPr>
          <p:cNvSpPr txBox="1"/>
          <p:nvPr/>
        </p:nvSpPr>
        <p:spPr>
          <a:xfrm>
            <a:off x="393760" y="1132600"/>
            <a:ext cx="419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ea typeface="標楷體" panose="03000509000000000000" pitchFamily="65" charset="-120"/>
              </a:rPr>
              <a:t>n</a:t>
            </a:r>
            <a:endParaRPr lang="zh-TW" altLang="en-US" sz="3200" dirty="0">
              <a:ea typeface="標楷體" panose="03000509000000000000" pitchFamily="65" charset="-120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xmlns="" id="{87F74C35-56A0-4C35-B055-943DFAF23C7C}"/>
              </a:ext>
            </a:extLst>
          </p:cNvPr>
          <p:cNvCxnSpPr>
            <a:stCxn id="20" idx="3"/>
          </p:cNvCxnSpPr>
          <p:nvPr/>
        </p:nvCxnSpPr>
        <p:spPr>
          <a:xfrm flipV="1">
            <a:off x="812895" y="1022788"/>
            <a:ext cx="421307" cy="402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日期版面配置區 38">
            <a:extLst>
              <a:ext uri="{FF2B5EF4-FFF2-40B4-BE49-F238E27FC236}">
                <a16:creationId xmlns:a16="http://schemas.microsoft.com/office/drawing/2014/main" xmlns="" id="{AEA54B3D-9EFB-4166-B261-B70A673ED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A834-3EBB-4251-8580-53E52E61888E}" type="datetime1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40" name="頁尾版面配置區 39">
            <a:extLst>
              <a:ext uri="{FF2B5EF4-FFF2-40B4-BE49-F238E27FC236}">
                <a16:creationId xmlns:a16="http://schemas.microsoft.com/office/drawing/2014/main" xmlns="" id="{ACC5E583-D6D1-42DA-B632-BEF82E2F1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10730 Antiarithmetic?</a:t>
            </a:r>
            <a:endParaRPr lang="zh-TW" altLang="en-US"/>
          </a:p>
        </p:txBody>
      </p:sp>
      <p:grpSp>
        <p:nvGrpSpPr>
          <p:cNvPr id="61" name="群組 60">
            <a:extLst>
              <a:ext uri="{FF2B5EF4-FFF2-40B4-BE49-F238E27FC236}">
                <a16:creationId xmlns:a16="http://schemas.microsoft.com/office/drawing/2014/main" xmlns="" id="{ECD06CB7-105A-47BB-A2D5-A6B735AF3858}"/>
              </a:ext>
            </a:extLst>
          </p:cNvPr>
          <p:cNvGrpSpPr/>
          <p:nvPr/>
        </p:nvGrpSpPr>
        <p:grpSpPr>
          <a:xfrm rot="21425616">
            <a:off x="4794167" y="2337649"/>
            <a:ext cx="1445687" cy="1405087"/>
            <a:chOff x="9471950" y="2216265"/>
            <a:chExt cx="1445687" cy="1405087"/>
          </a:xfrm>
        </p:grpSpPr>
        <p:sp>
          <p:nvSpPr>
            <p:cNvPr id="57" name="弧形 56">
              <a:extLst>
                <a:ext uri="{FF2B5EF4-FFF2-40B4-BE49-F238E27FC236}">
                  <a16:creationId xmlns:a16="http://schemas.microsoft.com/office/drawing/2014/main" xmlns="" id="{8EF1A2B2-441B-4470-BA1A-6160E7553F46}"/>
                </a:ext>
              </a:extLst>
            </p:cNvPr>
            <p:cNvSpPr/>
            <p:nvPr/>
          </p:nvSpPr>
          <p:spPr>
            <a:xfrm rot="19048052">
              <a:off x="9471950" y="2216265"/>
              <a:ext cx="1445687" cy="1405087"/>
            </a:xfrm>
            <a:prstGeom prst="arc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9" name="直線單箭頭接點 58">
              <a:extLst>
                <a:ext uri="{FF2B5EF4-FFF2-40B4-BE49-F238E27FC236}">
                  <a16:creationId xmlns:a16="http://schemas.microsoft.com/office/drawing/2014/main" xmlns="" id="{0AAAF924-BD46-4439-B34C-628077BF161C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>
              <a:off x="10727453" y="2430161"/>
              <a:ext cx="30194" cy="4990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xmlns="" id="{585D5F69-48C9-4B25-B706-05D8FC13D50B}"/>
              </a:ext>
            </a:extLst>
          </p:cNvPr>
          <p:cNvGrpSpPr/>
          <p:nvPr/>
        </p:nvGrpSpPr>
        <p:grpSpPr>
          <a:xfrm rot="21425616">
            <a:off x="5900011" y="2326280"/>
            <a:ext cx="1445687" cy="1405087"/>
            <a:chOff x="9471950" y="2216265"/>
            <a:chExt cx="1445687" cy="1405087"/>
          </a:xfrm>
        </p:grpSpPr>
        <p:sp>
          <p:nvSpPr>
            <p:cNvPr id="63" name="弧形 62">
              <a:extLst>
                <a:ext uri="{FF2B5EF4-FFF2-40B4-BE49-F238E27FC236}">
                  <a16:creationId xmlns:a16="http://schemas.microsoft.com/office/drawing/2014/main" xmlns="" id="{AE4E6228-F2A4-4E48-8573-9373F0635E55}"/>
                </a:ext>
              </a:extLst>
            </p:cNvPr>
            <p:cNvSpPr/>
            <p:nvPr/>
          </p:nvSpPr>
          <p:spPr>
            <a:xfrm rot="19048052">
              <a:off x="9471950" y="2216265"/>
              <a:ext cx="1445687" cy="1405087"/>
            </a:xfrm>
            <a:prstGeom prst="arc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4" name="直線單箭頭接點 63">
              <a:extLst>
                <a:ext uri="{FF2B5EF4-FFF2-40B4-BE49-F238E27FC236}">
                  <a16:creationId xmlns:a16="http://schemas.microsoft.com/office/drawing/2014/main" xmlns="" id="{99051D02-AEEF-401C-9AFB-048995B45808}"/>
                </a:ext>
              </a:extLst>
            </p:cNvPr>
            <p:cNvCxnSpPr>
              <a:cxnSpLocks/>
              <a:stCxn id="63" idx="2"/>
            </p:cNvCxnSpPr>
            <p:nvPr/>
          </p:nvCxnSpPr>
          <p:spPr>
            <a:xfrm>
              <a:off x="10727453" y="2430161"/>
              <a:ext cx="30194" cy="4990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群組 72">
            <a:extLst>
              <a:ext uri="{FF2B5EF4-FFF2-40B4-BE49-F238E27FC236}">
                <a16:creationId xmlns:a16="http://schemas.microsoft.com/office/drawing/2014/main" xmlns="" id="{6CF4CBA0-B1CA-493E-89E9-DA9C251906C2}"/>
              </a:ext>
            </a:extLst>
          </p:cNvPr>
          <p:cNvGrpSpPr/>
          <p:nvPr/>
        </p:nvGrpSpPr>
        <p:grpSpPr>
          <a:xfrm>
            <a:off x="4517759" y="3740790"/>
            <a:ext cx="2805418" cy="2489439"/>
            <a:chOff x="2403646" y="3737042"/>
            <a:chExt cx="2805418" cy="2489439"/>
          </a:xfrm>
        </p:grpSpPr>
        <p:sp>
          <p:nvSpPr>
            <p:cNvPr id="67" name="弧形 66">
              <a:extLst>
                <a:ext uri="{FF2B5EF4-FFF2-40B4-BE49-F238E27FC236}">
                  <a16:creationId xmlns:a16="http://schemas.microsoft.com/office/drawing/2014/main" xmlns="" id="{40ADE1F2-E1AA-4416-8DC3-8C2423024BB6}"/>
                </a:ext>
              </a:extLst>
            </p:cNvPr>
            <p:cNvSpPr/>
            <p:nvPr/>
          </p:nvSpPr>
          <p:spPr>
            <a:xfrm rot="19048052">
              <a:off x="2403646" y="3737042"/>
              <a:ext cx="2805418" cy="2489439"/>
            </a:xfrm>
            <a:prstGeom prst="arc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xmlns="" id="{065F2485-D04D-44EB-B56B-4C977C60308B}"/>
                </a:ext>
              </a:extLst>
            </p:cNvPr>
            <p:cNvCxnSpPr>
              <a:cxnSpLocks/>
              <a:stCxn id="67" idx="2"/>
            </p:cNvCxnSpPr>
            <p:nvPr/>
          </p:nvCxnSpPr>
          <p:spPr>
            <a:xfrm>
              <a:off x="4840004" y="4033520"/>
              <a:ext cx="43109" cy="5704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群組 73">
            <a:extLst>
              <a:ext uri="{FF2B5EF4-FFF2-40B4-BE49-F238E27FC236}">
                <a16:creationId xmlns:a16="http://schemas.microsoft.com/office/drawing/2014/main" xmlns="" id="{D1CE356E-A90C-44C4-B9CB-A8C3B875C39E}"/>
              </a:ext>
            </a:extLst>
          </p:cNvPr>
          <p:cNvGrpSpPr/>
          <p:nvPr/>
        </p:nvGrpSpPr>
        <p:grpSpPr>
          <a:xfrm>
            <a:off x="6590700" y="3720542"/>
            <a:ext cx="2805418" cy="2489439"/>
            <a:chOff x="2403646" y="3737042"/>
            <a:chExt cx="2805418" cy="2489439"/>
          </a:xfrm>
        </p:grpSpPr>
        <p:sp>
          <p:nvSpPr>
            <p:cNvPr id="75" name="弧形 74">
              <a:extLst>
                <a:ext uri="{FF2B5EF4-FFF2-40B4-BE49-F238E27FC236}">
                  <a16:creationId xmlns:a16="http://schemas.microsoft.com/office/drawing/2014/main" xmlns="" id="{3ECCED50-D0D0-4ACC-AE59-EAB9DF307B74}"/>
                </a:ext>
              </a:extLst>
            </p:cNvPr>
            <p:cNvSpPr/>
            <p:nvPr/>
          </p:nvSpPr>
          <p:spPr>
            <a:xfrm rot="19048052">
              <a:off x="2403646" y="3737042"/>
              <a:ext cx="2805418" cy="2489439"/>
            </a:xfrm>
            <a:prstGeom prst="arc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6" name="直線單箭頭接點 75">
              <a:extLst>
                <a:ext uri="{FF2B5EF4-FFF2-40B4-BE49-F238E27FC236}">
                  <a16:creationId xmlns:a16="http://schemas.microsoft.com/office/drawing/2014/main" xmlns="" id="{CAD2674A-988E-4868-B20D-A25B8A2F485F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>
              <a:off x="4840004" y="4033520"/>
              <a:ext cx="43109" cy="5704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文字方塊 97">
            <a:extLst>
              <a:ext uri="{FF2B5EF4-FFF2-40B4-BE49-F238E27FC236}">
                <a16:creationId xmlns:a16="http://schemas.microsoft.com/office/drawing/2014/main" xmlns="" id="{A0A107DA-3B8F-4899-B27F-54DA2EC73A91}"/>
              </a:ext>
            </a:extLst>
          </p:cNvPr>
          <p:cNvSpPr txBox="1"/>
          <p:nvPr/>
        </p:nvSpPr>
        <p:spPr>
          <a:xfrm>
            <a:off x="8794119" y="2713053"/>
            <a:ext cx="2578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檢查公差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=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1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或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-1</a:t>
            </a:r>
            <a:endParaRPr lang="zh-TW" altLang="en-US" sz="2400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字方塊 99">
                <a:extLst>
                  <a:ext uri="{FF2B5EF4-FFF2-40B4-BE49-F238E27FC236}">
                    <a16:creationId xmlns:a16="http://schemas.microsoft.com/office/drawing/2014/main" xmlns="" id="{CF2FEA25-BCA1-4EBC-94C9-BF37CACE3E40}"/>
                  </a:ext>
                </a:extLst>
              </p:cNvPr>
              <p:cNvSpPr txBox="1"/>
              <p:nvPr/>
            </p:nvSpPr>
            <p:spPr>
              <a:xfrm>
                <a:off x="4614160" y="3558428"/>
                <a:ext cx="8058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𝛁</m:t>
                      </m:r>
                    </m:oMath>
                  </m:oMathPara>
                </a14:m>
                <a:endParaRPr lang="zh-TW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0" name="文字方塊 99">
                <a:extLst>
                  <a:ext uri="{FF2B5EF4-FFF2-40B4-BE49-F238E27FC236}">
                    <a16:creationId xmlns:a16="http://schemas.microsoft.com/office/drawing/2014/main" id="{CF2FEA25-BCA1-4EBC-94C9-BF37CACE3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160" y="3558428"/>
                <a:ext cx="80582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xmlns="" id="{D24AB64A-57D5-4D65-852A-D7CA63FFF96B}"/>
                  </a:ext>
                </a:extLst>
              </p:cNvPr>
              <p:cNvSpPr txBox="1"/>
              <p:nvPr/>
            </p:nvSpPr>
            <p:spPr>
              <a:xfrm>
                <a:off x="4610912" y="2095665"/>
                <a:ext cx="8058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𝛁</m:t>
                      </m:r>
                    </m:oMath>
                  </m:oMathPara>
                </a14:m>
                <a:endParaRPr lang="zh-TW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id="{D24AB64A-57D5-4D65-852A-D7CA63FFF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912" y="2095665"/>
                <a:ext cx="80582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文字方塊 101">
            <a:extLst>
              <a:ext uri="{FF2B5EF4-FFF2-40B4-BE49-F238E27FC236}">
                <a16:creationId xmlns:a16="http://schemas.microsoft.com/office/drawing/2014/main" xmlns="" id="{407C3E0F-A7F2-44F2-A034-A78C084C9DBB}"/>
              </a:ext>
            </a:extLst>
          </p:cNvPr>
          <p:cNvSpPr txBox="1"/>
          <p:nvPr/>
        </p:nvSpPr>
        <p:spPr>
          <a:xfrm>
            <a:off x="8867625" y="4237291"/>
            <a:ext cx="2578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檢查公差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=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2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或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-2</a:t>
            </a:r>
            <a:endParaRPr lang="zh-TW" altLang="en-US" sz="2400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sp>
        <p:nvSpPr>
          <p:cNvPr id="108" name="文字方塊 107">
            <a:extLst>
              <a:ext uri="{FF2B5EF4-FFF2-40B4-BE49-F238E27FC236}">
                <a16:creationId xmlns:a16="http://schemas.microsoft.com/office/drawing/2014/main" xmlns="" id="{561BC5D1-42CA-47A0-9050-5B711FF6B52F}"/>
              </a:ext>
            </a:extLst>
          </p:cNvPr>
          <p:cNvSpPr txBox="1"/>
          <p:nvPr/>
        </p:nvSpPr>
        <p:spPr>
          <a:xfrm>
            <a:off x="8794119" y="3151672"/>
            <a:ext cx="2943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r>
              <a:rPr lang="en-US" altLang="zh-TW" sz="2400" dirty="0" err="1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2400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遞增或遞減</a:t>
            </a:r>
            <a:r>
              <a:rPr lang="en-US" altLang="zh-TW" sz="2400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? </a:t>
            </a:r>
            <a:r>
              <a:rPr lang="zh-TW" altLang="en-US" sz="24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r>
              <a:rPr lang="zh-TW" altLang="en-US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遞增</a:t>
            </a:r>
            <a:endParaRPr lang="zh-TW" altLang="en-US" sz="2400" b="1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xmlns="" id="{4343C40C-6869-4FE2-8F80-18A075F47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207793"/>
              </p:ext>
            </p:extLst>
          </p:nvPr>
        </p:nvGraphicFramePr>
        <p:xfrm>
          <a:off x="1302693" y="2480070"/>
          <a:ext cx="6343314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7219">
                  <a:extLst>
                    <a:ext uri="{9D8B030D-6E8A-4147-A177-3AD203B41FA5}">
                      <a16:colId xmlns:a16="http://schemas.microsoft.com/office/drawing/2014/main" xmlns="" val="3385861380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3781174753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1624844003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4132038080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3834632519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3369355616"/>
                    </a:ext>
                  </a:extLst>
                </a:gridCol>
              </a:tblGrid>
              <a:tr h="4659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值</a:t>
                      </a:r>
                      <a:r>
                        <a:rPr lang="en-US" altLang="zh-TW" sz="2800" dirty="0">
                          <a:ea typeface="標楷體" panose="03000509000000000000" pitchFamily="65" charset="-120"/>
                        </a:rPr>
                        <a:t>X</a:t>
                      </a:r>
                      <a:endParaRPr lang="zh-TW" altLang="en-US" sz="2800" dirty="0"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8838512"/>
                  </a:ext>
                </a:extLst>
              </a:tr>
              <a:tr h="46598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位置</a:t>
                      </a:r>
                      <a:r>
                        <a:rPr lang="zh-TW" altLang="en-US" sz="2800" dirty="0"/>
                        <a:t> </a:t>
                      </a:r>
                      <a:r>
                        <a:rPr lang="en-US" altLang="zh-TW" sz="2800" dirty="0" err="1"/>
                        <a:t>i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36794713"/>
                  </a:ext>
                </a:extLst>
              </a:tr>
            </a:tbl>
          </a:graphicData>
        </a:graphic>
      </p:graphicFrame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xmlns="" id="{C855110E-8A17-415B-B146-D32D25D39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561004"/>
              </p:ext>
            </p:extLst>
          </p:nvPr>
        </p:nvGraphicFramePr>
        <p:xfrm>
          <a:off x="1302692" y="3949964"/>
          <a:ext cx="6343314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7219">
                  <a:extLst>
                    <a:ext uri="{9D8B030D-6E8A-4147-A177-3AD203B41FA5}">
                      <a16:colId xmlns:a16="http://schemas.microsoft.com/office/drawing/2014/main" xmlns="" val="3385861380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3781174753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1624844003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4132038080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3834632519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3369355616"/>
                    </a:ext>
                  </a:extLst>
                </a:gridCol>
              </a:tblGrid>
              <a:tr h="4659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值</a:t>
                      </a:r>
                      <a:r>
                        <a:rPr lang="en-US" altLang="zh-TW" sz="2800" dirty="0">
                          <a:ea typeface="標楷體" panose="03000509000000000000" pitchFamily="65" charset="-120"/>
                        </a:rPr>
                        <a:t>X</a:t>
                      </a:r>
                      <a:endParaRPr lang="zh-TW" altLang="en-US" sz="2800" dirty="0"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8838512"/>
                  </a:ext>
                </a:extLst>
              </a:tr>
              <a:tr h="46598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位置</a:t>
                      </a:r>
                      <a:r>
                        <a:rPr lang="zh-TW" altLang="en-US" sz="2800" dirty="0"/>
                        <a:t> </a:t>
                      </a:r>
                      <a:r>
                        <a:rPr lang="en-US" altLang="zh-TW" sz="2800" dirty="0" err="1"/>
                        <a:t>i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36794713"/>
                  </a:ext>
                </a:extLst>
              </a:tr>
            </a:tbl>
          </a:graphicData>
        </a:graphic>
      </p:graphicFrame>
      <p:sp>
        <p:nvSpPr>
          <p:cNvPr id="42" name="文字方塊 41">
            <a:extLst>
              <a:ext uri="{FF2B5EF4-FFF2-40B4-BE49-F238E27FC236}">
                <a16:creationId xmlns:a16="http://schemas.microsoft.com/office/drawing/2014/main" xmlns="" id="{8B226706-208B-4315-9C4A-E8341837BBC6}"/>
              </a:ext>
            </a:extLst>
          </p:cNvPr>
          <p:cNvSpPr txBox="1"/>
          <p:nvPr/>
        </p:nvSpPr>
        <p:spPr>
          <a:xfrm>
            <a:off x="5231834" y="566587"/>
            <a:ext cx="4042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no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: </a:t>
            </a: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不</a:t>
            </a: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是</a:t>
            </a:r>
            <a:r>
              <a:rPr kumimoji="0" lang="en-US" altLang="zh-TW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antiarithmetic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xmlns="" id="{98F06318-C89D-48C4-91CF-490603F1C61D}"/>
              </a:ext>
            </a:extLst>
          </p:cNvPr>
          <p:cNvSpPr txBox="1"/>
          <p:nvPr/>
        </p:nvSpPr>
        <p:spPr>
          <a:xfrm>
            <a:off x="1117035" y="566587"/>
            <a:ext cx="3246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5:  2   0   </a:t>
            </a:r>
            <a:r>
              <a:rPr lang="en-US" altLang="zh-TW" sz="36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1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  </a:t>
            </a:r>
            <a:r>
              <a:rPr lang="en-US" altLang="zh-TW" sz="36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3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  </a:t>
            </a:r>
            <a:r>
              <a:rPr lang="en-US" altLang="zh-TW" sz="36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4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  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xmlns="" id="{85774DDF-BAE7-4F57-ADD8-0AD58829D858}"/>
              </a:ext>
            </a:extLst>
          </p:cNvPr>
          <p:cNvCxnSpPr>
            <a:cxnSpLocks/>
            <a:stCxn id="108" idx="1"/>
          </p:cNvCxnSpPr>
          <p:nvPr/>
        </p:nvCxnSpPr>
        <p:spPr>
          <a:xfrm flipH="1" flipV="1">
            <a:off x="7341121" y="1034984"/>
            <a:ext cx="1452998" cy="25321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xmlns="" id="{AB9AACB2-E9AE-4857-AD1A-8F01D3545CDC}"/>
              </a:ext>
            </a:extLst>
          </p:cNvPr>
          <p:cNvSpPr txBox="1"/>
          <p:nvPr/>
        </p:nvSpPr>
        <p:spPr>
          <a:xfrm>
            <a:off x="5150191" y="1196975"/>
            <a:ext cx="63941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起始位置從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標楷體" panose="03000509000000000000" pitchFamily="65" charset="-120"/>
              </a:rPr>
              <a:t>array a index</a:t>
            </a:r>
            <a:r>
              <a:rPr kumimoji="0" lang="en-US" altLang="zh-TW" sz="2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ea typeface="標楷體" panose="03000509000000000000" pitchFamily="65" charset="-120"/>
              </a:rPr>
              <a:t> 2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開始檢驗公差</a:t>
            </a:r>
            <a:r>
              <a:rPr lang="en-US" altLang="zh-TW" sz="2800" dirty="0" smtClean="0">
                <a:ea typeface="標楷體" panose="03000509000000000000" pitchFamily="65" charset="-120"/>
              </a:rPr>
              <a:t>1(-1), 2(-2)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標楷體" panose="03000509000000000000" pitchFamily="65" charset="-120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xmlns="" id="{E8B69256-3290-4044-A0B5-AFB03643C3D1}"/>
              </a:ext>
            </a:extLst>
          </p:cNvPr>
          <p:cNvSpPr txBox="1"/>
          <p:nvPr/>
        </p:nvSpPr>
        <p:spPr>
          <a:xfrm>
            <a:off x="0" y="2466960"/>
            <a:ext cx="1545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Array a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8343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1" grpId="0" animBg="1"/>
      <p:bldP spid="107" grpId="0" animBg="1"/>
      <p:bldP spid="106" grpId="0" animBg="1"/>
      <p:bldP spid="104" grpId="0" animBg="1"/>
      <p:bldP spid="98" grpId="0"/>
      <p:bldP spid="100" grpId="0"/>
      <p:bldP spid="101" grpId="0"/>
      <p:bldP spid="102" grpId="0"/>
      <p:bldP spid="10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矩形 105">
            <a:extLst>
              <a:ext uri="{FF2B5EF4-FFF2-40B4-BE49-F238E27FC236}">
                <a16:creationId xmlns:a16="http://schemas.microsoft.com/office/drawing/2014/main" xmlns="" id="{7481AE21-1D22-46BD-BD9A-056B17DC345D}"/>
              </a:ext>
            </a:extLst>
          </p:cNvPr>
          <p:cNvSpPr/>
          <p:nvPr/>
        </p:nvSpPr>
        <p:spPr>
          <a:xfrm>
            <a:off x="5524784" y="2992284"/>
            <a:ext cx="1066780" cy="5308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xmlns="" id="{7B44F556-A605-4DB6-968E-46D82404283E}"/>
              </a:ext>
            </a:extLst>
          </p:cNvPr>
          <p:cNvSpPr/>
          <p:nvPr/>
        </p:nvSpPr>
        <p:spPr>
          <a:xfrm>
            <a:off x="6582831" y="3003175"/>
            <a:ext cx="1066780" cy="515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7522EF01-EBDA-4E11-80BA-CB5B6CAAC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C5392E15-D7B9-4FB5-8141-DCD548E424CB}"/>
              </a:ext>
            </a:extLst>
          </p:cNvPr>
          <p:cNvSpPr txBox="1"/>
          <p:nvPr/>
        </p:nvSpPr>
        <p:spPr>
          <a:xfrm>
            <a:off x="774417" y="-79744"/>
            <a:ext cx="2743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Test Case #2</a:t>
            </a:r>
            <a:endParaRPr lang="zh-TW" altLang="en-US" sz="36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DD93A961-4B6D-4331-B44A-B5AD6A3A621F}"/>
              </a:ext>
            </a:extLst>
          </p:cNvPr>
          <p:cNvSpPr txBox="1"/>
          <p:nvPr/>
        </p:nvSpPr>
        <p:spPr>
          <a:xfrm>
            <a:off x="336190" y="1680411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r>
              <a:rPr lang="zh-TW" altLang="en-US" sz="3600" dirty="0"/>
              <a:t> </a:t>
            </a:r>
            <a:r>
              <a:rPr lang="en-US" altLang="zh-TW" sz="3600" dirty="0"/>
              <a:t>i:  </a:t>
            </a:r>
            <a:r>
              <a:rPr lang="en-US" altLang="zh-TW" sz="3600" dirty="0">
                <a:solidFill>
                  <a:srgbClr val="00B0F0"/>
                </a:solidFill>
              </a:rPr>
              <a:t>0   1   2   3   4   </a:t>
            </a:r>
            <a:endParaRPr lang="zh-TW" altLang="en-US" sz="3600" dirty="0">
              <a:solidFill>
                <a:srgbClr val="00B0F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41D2E936-CBDE-470F-9E83-3743CEE44817}"/>
              </a:ext>
            </a:extLst>
          </p:cNvPr>
          <p:cNvSpPr txBox="1"/>
          <p:nvPr/>
        </p:nvSpPr>
        <p:spPr>
          <a:xfrm>
            <a:off x="1302694" y="1327686"/>
            <a:ext cx="850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en-US" altLang="zh-TW" sz="3200" dirty="0">
                <a:ea typeface="標楷體" panose="03000509000000000000" pitchFamily="65" charset="-120"/>
              </a:rPr>
              <a:t>X</a:t>
            </a:r>
            <a:endParaRPr lang="zh-TW" altLang="en-US" sz="3200" dirty="0">
              <a:ea typeface="標楷體" panose="03000509000000000000" pitchFamily="65" charset="-120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xmlns="" id="{0741496F-E0FD-4401-876B-EE732AF3F8E7}"/>
              </a:ext>
            </a:extLst>
          </p:cNvPr>
          <p:cNvCxnSpPr>
            <a:cxnSpLocks/>
          </p:cNvCxnSpPr>
          <p:nvPr/>
        </p:nvCxnSpPr>
        <p:spPr>
          <a:xfrm flipV="1">
            <a:off x="1856920" y="1080204"/>
            <a:ext cx="0" cy="3447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xmlns="" id="{74AB1D8A-C85E-410A-BC4E-B062CA7DF897}"/>
              </a:ext>
            </a:extLst>
          </p:cNvPr>
          <p:cNvCxnSpPr>
            <a:cxnSpLocks/>
          </p:cNvCxnSpPr>
          <p:nvPr/>
        </p:nvCxnSpPr>
        <p:spPr>
          <a:xfrm>
            <a:off x="2450391" y="1062144"/>
            <a:ext cx="0" cy="65523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xmlns="" id="{2A8B5E89-BB19-437E-9E2C-3E2602BA9FFE}"/>
              </a:ext>
            </a:extLst>
          </p:cNvPr>
          <p:cNvCxnSpPr>
            <a:cxnSpLocks/>
          </p:cNvCxnSpPr>
          <p:nvPr/>
        </p:nvCxnSpPr>
        <p:spPr>
          <a:xfrm>
            <a:off x="2989072" y="1062144"/>
            <a:ext cx="0" cy="65523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xmlns="" id="{B7D270E0-ECE1-483E-AB87-4BC3E53DF137}"/>
              </a:ext>
            </a:extLst>
          </p:cNvPr>
          <p:cNvCxnSpPr>
            <a:cxnSpLocks/>
          </p:cNvCxnSpPr>
          <p:nvPr/>
        </p:nvCxnSpPr>
        <p:spPr>
          <a:xfrm flipH="1">
            <a:off x="3549149" y="1080204"/>
            <a:ext cx="1166" cy="63717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xmlns="" id="{7CB3D801-B8A3-46A9-870B-181838E8B5B2}"/>
              </a:ext>
            </a:extLst>
          </p:cNvPr>
          <p:cNvCxnSpPr>
            <a:cxnSpLocks/>
          </p:cNvCxnSpPr>
          <p:nvPr/>
        </p:nvCxnSpPr>
        <p:spPr>
          <a:xfrm>
            <a:off x="4026899" y="1062144"/>
            <a:ext cx="0" cy="66014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xmlns="" id="{FF20AA9D-3F22-48ED-A81B-0DCD83BAEAB9}"/>
              </a:ext>
            </a:extLst>
          </p:cNvPr>
          <p:cNvSpPr txBox="1"/>
          <p:nvPr/>
        </p:nvSpPr>
        <p:spPr>
          <a:xfrm>
            <a:off x="393760" y="1132600"/>
            <a:ext cx="419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ea typeface="標楷體" panose="03000509000000000000" pitchFamily="65" charset="-120"/>
              </a:rPr>
              <a:t>n</a:t>
            </a:r>
            <a:endParaRPr lang="zh-TW" altLang="en-US" sz="3200" dirty="0">
              <a:ea typeface="標楷體" panose="03000509000000000000" pitchFamily="65" charset="-120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xmlns="" id="{87F74C35-56A0-4C35-B055-943DFAF23C7C}"/>
              </a:ext>
            </a:extLst>
          </p:cNvPr>
          <p:cNvCxnSpPr>
            <a:stCxn id="20" idx="3"/>
          </p:cNvCxnSpPr>
          <p:nvPr/>
        </p:nvCxnSpPr>
        <p:spPr>
          <a:xfrm flipV="1">
            <a:off x="812895" y="1022788"/>
            <a:ext cx="421307" cy="402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日期版面配置區 38">
            <a:extLst>
              <a:ext uri="{FF2B5EF4-FFF2-40B4-BE49-F238E27FC236}">
                <a16:creationId xmlns:a16="http://schemas.microsoft.com/office/drawing/2014/main" xmlns="" id="{AEA54B3D-9EFB-4166-B261-B70A673ED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A834-3EBB-4251-8580-53E52E61888E}" type="datetime1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40" name="頁尾版面配置區 39">
            <a:extLst>
              <a:ext uri="{FF2B5EF4-FFF2-40B4-BE49-F238E27FC236}">
                <a16:creationId xmlns:a16="http://schemas.microsoft.com/office/drawing/2014/main" xmlns="" id="{ACC5E583-D6D1-42DA-B632-BEF82E2F1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10730 Antiarithmetic?</a:t>
            </a:r>
            <a:endParaRPr lang="zh-TW" altLang="en-US"/>
          </a:p>
        </p:txBody>
      </p:sp>
      <p:grpSp>
        <p:nvGrpSpPr>
          <p:cNvPr id="61" name="群組 60">
            <a:extLst>
              <a:ext uri="{FF2B5EF4-FFF2-40B4-BE49-F238E27FC236}">
                <a16:creationId xmlns:a16="http://schemas.microsoft.com/office/drawing/2014/main" xmlns="" id="{ECD06CB7-105A-47BB-A2D5-A6B735AF3858}"/>
              </a:ext>
            </a:extLst>
          </p:cNvPr>
          <p:cNvGrpSpPr/>
          <p:nvPr/>
        </p:nvGrpSpPr>
        <p:grpSpPr>
          <a:xfrm rot="21425616">
            <a:off x="5868690" y="2337754"/>
            <a:ext cx="1445687" cy="1405087"/>
            <a:chOff x="9471950" y="2216265"/>
            <a:chExt cx="1445687" cy="1405087"/>
          </a:xfrm>
        </p:grpSpPr>
        <p:sp>
          <p:nvSpPr>
            <p:cNvPr id="57" name="弧形 56">
              <a:extLst>
                <a:ext uri="{FF2B5EF4-FFF2-40B4-BE49-F238E27FC236}">
                  <a16:creationId xmlns:a16="http://schemas.microsoft.com/office/drawing/2014/main" xmlns="" id="{8EF1A2B2-441B-4470-BA1A-6160E7553F46}"/>
                </a:ext>
              </a:extLst>
            </p:cNvPr>
            <p:cNvSpPr/>
            <p:nvPr/>
          </p:nvSpPr>
          <p:spPr>
            <a:xfrm rot="19048052">
              <a:off x="9471950" y="2216265"/>
              <a:ext cx="1445687" cy="1405087"/>
            </a:xfrm>
            <a:prstGeom prst="arc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9" name="直線單箭頭接點 58">
              <a:extLst>
                <a:ext uri="{FF2B5EF4-FFF2-40B4-BE49-F238E27FC236}">
                  <a16:creationId xmlns:a16="http://schemas.microsoft.com/office/drawing/2014/main" xmlns="" id="{0AAAF924-BD46-4439-B34C-628077BF161C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>
              <a:off x="10727453" y="2430161"/>
              <a:ext cx="30194" cy="4990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xmlns="" id="{585D5F69-48C9-4B25-B706-05D8FC13D50B}"/>
              </a:ext>
            </a:extLst>
          </p:cNvPr>
          <p:cNvGrpSpPr/>
          <p:nvPr/>
        </p:nvGrpSpPr>
        <p:grpSpPr>
          <a:xfrm rot="21425616">
            <a:off x="6974534" y="2326385"/>
            <a:ext cx="1445687" cy="1405087"/>
            <a:chOff x="9471950" y="2216265"/>
            <a:chExt cx="1445687" cy="1405087"/>
          </a:xfrm>
        </p:grpSpPr>
        <p:sp>
          <p:nvSpPr>
            <p:cNvPr id="63" name="弧形 62">
              <a:extLst>
                <a:ext uri="{FF2B5EF4-FFF2-40B4-BE49-F238E27FC236}">
                  <a16:creationId xmlns:a16="http://schemas.microsoft.com/office/drawing/2014/main" xmlns="" id="{AE4E6228-F2A4-4E48-8573-9373F0635E55}"/>
                </a:ext>
              </a:extLst>
            </p:cNvPr>
            <p:cNvSpPr/>
            <p:nvPr/>
          </p:nvSpPr>
          <p:spPr>
            <a:xfrm rot="19048052">
              <a:off x="9471950" y="2216265"/>
              <a:ext cx="1445687" cy="1405087"/>
            </a:xfrm>
            <a:prstGeom prst="arc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4" name="直線單箭頭接點 63">
              <a:extLst>
                <a:ext uri="{FF2B5EF4-FFF2-40B4-BE49-F238E27FC236}">
                  <a16:creationId xmlns:a16="http://schemas.microsoft.com/office/drawing/2014/main" xmlns="" id="{99051D02-AEEF-401C-9AFB-048995B45808}"/>
                </a:ext>
              </a:extLst>
            </p:cNvPr>
            <p:cNvCxnSpPr>
              <a:cxnSpLocks/>
              <a:stCxn id="63" idx="2"/>
            </p:cNvCxnSpPr>
            <p:nvPr/>
          </p:nvCxnSpPr>
          <p:spPr>
            <a:xfrm>
              <a:off x="10727453" y="2430161"/>
              <a:ext cx="30194" cy="4990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文字方塊 97">
            <a:extLst>
              <a:ext uri="{FF2B5EF4-FFF2-40B4-BE49-F238E27FC236}">
                <a16:creationId xmlns:a16="http://schemas.microsoft.com/office/drawing/2014/main" xmlns="" id="{A0A107DA-3B8F-4899-B27F-54DA2EC73A91}"/>
              </a:ext>
            </a:extLst>
          </p:cNvPr>
          <p:cNvSpPr txBox="1"/>
          <p:nvPr/>
        </p:nvSpPr>
        <p:spPr>
          <a:xfrm>
            <a:off x="8794119" y="2713053"/>
            <a:ext cx="2578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檢查公差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=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1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或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-1</a:t>
            </a:r>
            <a:endParaRPr lang="zh-TW" altLang="en-US" sz="2400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xmlns="" id="{D24AB64A-57D5-4D65-852A-D7CA63FFF96B}"/>
                  </a:ext>
                </a:extLst>
              </p:cNvPr>
              <p:cNvSpPr txBox="1"/>
              <p:nvPr/>
            </p:nvSpPr>
            <p:spPr>
              <a:xfrm>
                <a:off x="5685435" y="2095770"/>
                <a:ext cx="8058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𝛁</m:t>
                      </m:r>
                    </m:oMath>
                  </m:oMathPara>
                </a14:m>
                <a:endParaRPr lang="zh-TW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id="{D24AB64A-57D5-4D65-852A-D7CA63FFF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5435" y="2095770"/>
                <a:ext cx="80582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xmlns="" id="{4343C40C-6869-4FE2-8F80-18A075F47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129306"/>
              </p:ext>
            </p:extLst>
          </p:nvPr>
        </p:nvGraphicFramePr>
        <p:xfrm>
          <a:off x="1302693" y="2480070"/>
          <a:ext cx="6343314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7219">
                  <a:extLst>
                    <a:ext uri="{9D8B030D-6E8A-4147-A177-3AD203B41FA5}">
                      <a16:colId xmlns:a16="http://schemas.microsoft.com/office/drawing/2014/main" xmlns="" val="3385861380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3781174753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1624844003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4132038080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3834632519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3369355616"/>
                    </a:ext>
                  </a:extLst>
                </a:gridCol>
              </a:tblGrid>
              <a:tr h="4659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值</a:t>
                      </a:r>
                      <a:r>
                        <a:rPr lang="en-US" altLang="zh-TW" sz="2800" dirty="0">
                          <a:ea typeface="標楷體" panose="03000509000000000000" pitchFamily="65" charset="-120"/>
                        </a:rPr>
                        <a:t>X</a:t>
                      </a:r>
                      <a:endParaRPr lang="zh-TW" altLang="en-US" sz="2800" dirty="0"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8838512"/>
                  </a:ext>
                </a:extLst>
              </a:tr>
              <a:tr h="46598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位置</a:t>
                      </a:r>
                      <a:r>
                        <a:rPr lang="zh-TW" altLang="en-US" sz="2800" dirty="0"/>
                        <a:t> </a:t>
                      </a:r>
                      <a:r>
                        <a:rPr lang="en-US" altLang="zh-TW" sz="2800" dirty="0" err="1"/>
                        <a:t>i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36794713"/>
                  </a:ext>
                </a:extLst>
              </a:tr>
            </a:tbl>
          </a:graphicData>
        </a:graphic>
      </p:graphicFrame>
      <p:sp>
        <p:nvSpPr>
          <p:cNvPr id="42" name="文字方塊 41">
            <a:extLst>
              <a:ext uri="{FF2B5EF4-FFF2-40B4-BE49-F238E27FC236}">
                <a16:creationId xmlns:a16="http://schemas.microsoft.com/office/drawing/2014/main" xmlns="" id="{0720E345-6EE1-44B2-8EBD-E6FD7E9BAAE0}"/>
              </a:ext>
            </a:extLst>
          </p:cNvPr>
          <p:cNvSpPr txBox="1"/>
          <p:nvPr/>
        </p:nvSpPr>
        <p:spPr>
          <a:xfrm>
            <a:off x="5231834" y="566587"/>
            <a:ext cx="4042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no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: </a:t>
            </a: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不</a:t>
            </a: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是</a:t>
            </a:r>
            <a:r>
              <a:rPr kumimoji="0" lang="en-US" altLang="zh-TW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antiarithmetic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xmlns="" id="{5B60A085-4DD5-441A-AB63-A22CD41FC4FA}"/>
              </a:ext>
            </a:extLst>
          </p:cNvPr>
          <p:cNvSpPr txBox="1"/>
          <p:nvPr/>
        </p:nvSpPr>
        <p:spPr>
          <a:xfrm>
            <a:off x="1117035" y="566587"/>
            <a:ext cx="3246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5:  2   0   </a:t>
            </a:r>
            <a:r>
              <a:rPr lang="en-US" altLang="zh-TW" sz="36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1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  </a:t>
            </a:r>
            <a:r>
              <a:rPr lang="en-US" altLang="zh-TW" sz="36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3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  </a:t>
            </a:r>
            <a:r>
              <a:rPr lang="en-US" altLang="zh-TW" sz="36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4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  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xmlns="" id="{AB9AACB2-E9AE-4857-AD1A-8F01D3545CDC}"/>
              </a:ext>
            </a:extLst>
          </p:cNvPr>
          <p:cNvSpPr txBox="1"/>
          <p:nvPr/>
        </p:nvSpPr>
        <p:spPr>
          <a:xfrm>
            <a:off x="5150191" y="1196975"/>
            <a:ext cx="63941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起始位置從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標楷體" panose="03000509000000000000" pitchFamily="65" charset="-120"/>
              </a:rPr>
              <a:t>array a index</a:t>
            </a:r>
            <a:r>
              <a:rPr kumimoji="0" lang="en-US" altLang="zh-TW" sz="2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ea typeface="標楷體" panose="03000509000000000000" pitchFamily="65" charset="-120"/>
              </a:rPr>
              <a:t> 3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開始檢驗公差</a:t>
            </a:r>
            <a:r>
              <a:rPr lang="en-US" altLang="zh-TW" sz="2800" dirty="0" smtClean="0">
                <a:ea typeface="標楷體" panose="03000509000000000000" pitchFamily="65" charset="-120"/>
              </a:rPr>
              <a:t>1(-1)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標楷體" panose="03000509000000000000" pitchFamily="65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xmlns="" id="{E8B69256-3290-4044-A0B5-AFB03643C3D1}"/>
              </a:ext>
            </a:extLst>
          </p:cNvPr>
          <p:cNvSpPr txBox="1"/>
          <p:nvPr/>
        </p:nvSpPr>
        <p:spPr>
          <a:xfrm>
            <a:off x="0" y="2466960"/>
            <a:ext cx="1545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Array a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1548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4" grpId="0" animBg="1"/>
      <p:bldP spid="98" grpId="0"/>
      <p:bldP spid="10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矩形 105">
            <a:extLst>
              <a:ext uri="{FF2B5EF4-FFF2-40B4-BE49-F238E27FC236}">
                <a16:creationId xmlns:a16="http://schemas.microsoft.com/office/drawing/2014/main" xmlns="" id="{7481AE21-1D22-46BD-BD9A-056B17DC345D}"/>
              </a:ext>
            </a:extLst>
          </p:cNvPr>
          <p:cNvSpPr/>
          <p:nvPr/>
        </p:nvSpPr>
        <p:spPr>
          <a:xfrm>
            <a:off x="6588244" y="3001952"/>
            <a:ext cx="1053015" cy="5141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7522EF01-EBDA-4E11-80BA-CB5B6CAAC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C5392E15-D7B9-4FB5-8141-DCD548E424CB}"/>
              </a:ext>
            </a:extLst>
          </p:cNvPr>
          <p:cNvSpPr txBox="1"/>
          <p:nvPr/>
        </p:nvSpPr>
        <p:spPr>
          <a:xfrm>
            <a:off x="774417" y="-79744"/>
            <a:ext cx="2743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Test Case #2</a:t>
            </a:r>
            <a:endParaRPr lang="zh-TW" altLang="en-US" sz="36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DD93A961-4B6D-4331-B44A-B5AD6A3A621F}"/>
              </a:ext>
            </a:extLst>
          </p:cNvPr>
          <p:cNvSpPr txBox="1"/>
          <p:nvPr/>
        </p:nvSpPr>
        <p:spPr>
          <a:xfrm>
            <a:off x="336190" y="1680411"/>
            <a:ext cx="4467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r>
              <a:rPr lang="zh-TW" altLang="en-US" sz="3600" dirty="0"/>
              <a:t> </a:t>
            </a:r>
            <a:r>
              <a:rPr lang="en-US" altLang="zh-TW" sz="3600" dirty="0"/>
              <a:t>i:  </a:t>
            </a:r>
            <a:r>
              <a:rPr lang="en-US" altLang="zh-TW" sz="3600" dirty="0">
                <a:solidFill>
                  <a:srgbClr val="00B0F0"/>
                </a:solidFill>
              </a:rPr>
              <a:t>0   1   2   3   4   </a:t>
            </a:r>
            <a:endParaRPr lang="zh-TW" altLang="en-US" sz="3600" dirty="0">
              <a:solidFill>
                <a:srgbClr val="00B0F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41D2E936-CBDE-470F-9E83-3743CEE44817}"/>
              </a:ext>
            </a:extLst>
          </p:cNvPr>
          <p:cNvSpPr txBox="1"/>
          <p:nvPr/>
        </p:nvSpPr>
        <p:spPr>
          <a:xfrm>
            <a:off x="1302694" y="1327686"/>
            <a:ext cx="850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en-US" altLang="zh-TW" sz="3200" dirty="0">
                <a:ea typeface="標楷體" panose="03000509000000000000" pitchFamily="65" charset="-120"/>
              </a:rPr>
              <a:t>X</a:t>
            </a:r>
            <a:endParaRPr lang="zh-TW" altLang="en-US" sz="3200" dirty="0">
              <a:ea typeface="標楷體" panose="03000509000000000000" pitchFamily="65" charset="-120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xmlns="" id="{0741496F-E0FD-4401-876B-EE732AF3F8E7}"/>
              </a:ext>
            </a:extLst>
          </p:cNvPr>
          <p:cNvCxnSpPr>
            <a:cxnSpLocks/>
          </p:cNvCxnSpPr>
          <p:nvPr/>
        </p:nvCxnSpPr>
        <p:spPr>
          <a:xfrm flipV="1">
            <a:off x="1856920" y="1080204"/>
            <a:ext cx="0" cy="3447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xmlns="" id="{74AB1D8A-C85E-410A-BC4E-B062CA7DF897}"/>
              </a:ext>
            </a:extLst>
          </p:cNvPr>
          <p:cNvCxnSpPr>
            <a:cxnSpLocks/>
          </p:cNvCxnSpPr>
          <p:nvPr/>
        </p:nvCxnSpPr>
        <p:spPr>
          <a:xfrm>
            <a:off x="2450391" y="1062144"/>
            <a:ext cx="0" cy="65523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xmlns="" id="{2A8B5E89-BB19-437E-9E2C-3E2602BA9FFE}"/>
              </a:ext>
            </a:extLst>
          </p:cNvPr>
          <p:cNvCxnSpPr>
            <a:cxnSpLocks/>
          </p:cNvCxnSpPr>
          <p:nvPr/>
        </p:nvCxnSpPr>
        <p:spPr>
          <a:xfrm>
            <a:off x="2989072" y="1062144"/>
            <a:ext cx="0" cy="65523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xmlns="" id="{B7D270E0-ECE1-483E-AB87-4BC3E53DF137}"/>
              </a:ext>
            </a:extLst>
          </p:cNvPr>
          <p:cNvCxnSpPr>
            <a:cxnSpLocks/>
          </p:cNvCxnSpPr>
          <p:nvPr/>
        </p:nvCxnSpPr>
        <p:spPr>
          <a:xfrm flipH="1">
            <a:off x="3549149" y="1080204"/>
            <a:ext cx="1166" cy="63717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xmlns="" id="{7CB3D801-B8A3-46A9-870B-181838E8B5B2}"/>
              </a:ext>
            </a:extLst>
          </p:cNvPr>
          <p:cNvCxnSpPr>
            <a:cxnSpLocks/>
          </p:cNvCxnSpPr>
          <p:nvPr/>
        </p:nvCxnSpPr>
        <p:spPr>
          <a:xfrm>
            <a:off x="4026899" y="1062144"/>
            <a:ext cx="0" cy="66014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xmlns="" id="{FF20AA9D-3F22-48ED-A81B-0DCD83BAEAB9}"/>
              </a:ext>
            </a:extLst>
          </p:cNvPr>
          <p:cNvSpPr txBox="1"/>
          <p:nvPr/>
        </p:nvSpPr>
        <p:spPr>
          <a:xfrm>
            <a:off x="393760" y="1132600"/>
            <a:ext cx="419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ea typeface="標楷體" panose="03000509000000000000" pitchFamily="65" charset="-120"/>
              </a:rPr>
              <a:t>n</a:t>
            </a:r>
            <a:endParaRPr lang="zh-TW" altLang="en-US" sz="3200" dirty="0">
              <a:ea typeface="標楷體" panose="03000509000000000000" pitchFamily="65" charset="-120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xmlns="" id="{87F74C35-56A0-4C35-B055-943DFAF23C7C}"/>
              </a:ext>
            </a:extLst>
          </p:cNvPr>
          <p:cNvCxnSpPr>
            <a:stCxn id="20" idx="3"/>
          </p:cNvCxnSpPr>
          <p:nvPr/>
        </p:nvCxnSpPr>
        <p:spPr>
          <a:xfrm flipV="1">
            <a:off x="812895" y="1022788"/>
            <a:ext cx="421307" cy="402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日期版面配置區 38">
            <a:extLst>
              <a:ext uri="{FF2B5EF4-FFF2-40B4-BE49-F238E27FC236}">
                <a16:creationId xmlns:a16="http://schemas.microsoft.com/office/drawing/2014/main" xmlns="" id="{AEA54B3D-9EFB-4166-B261-B70A673ED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A834-3EBB-4251-8580-53E52E61888E}" type="datetime1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40" name="頁尾版面配置區 39">
            <a:extLst>
              <a:ext uri="{FF2B5EF4-FFF2-40B4-BE49-F238E27FC236}">
                <a16:creationId xmlns:a16="http://schemas.microsoft.com/office/drawing/2014/main" xmlns="" id="{ACC5E583-D6D1-42DA-B632-BEF82E2F1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10730 Antiarithmetic?</a:t>
            </a:r>
            <a:endParaRPr lang="zh-TW" altLang="en-US"/>
          </a:p>
        </p:txBody>
      </p:sp>
      <p:grpSp>
        <p:nvGrpSpPr>
          <p:cNvPr id="61" name="群組 60">
            <a:extLst>
              <a:ext uri="{FF2B5EF4-FFF2-40B4-BE49-F238E27FC236}">
                <a16:creationId xmlns:a16="http://schemas.microsoft.com/office/drawing/2014/main" xmlns="" id="{ECD06CB7-105A-47BB-A2D5-A6B735AF3858}"/>
              </a:ext>
            </a:extLst>
          </p:cNvPr>
          <p:cNvGrpSpPr/>
          <p:nvPr/>
        </p:nvGrpSpPr>
        <p:grpSpPr>
          <a:xfrm rot="21425616">
            <a:off x="6964056" y="2309959"/>
            <a:ext cx="1445687" cy="1405087"/>
            <a:chOff x="9471950" y="2216265"/>
            <a:chExt cx="1445687" cy="1405087"/>
          </a:xfrm>
        </p:grpSpPr>
        <p:sp>
          <p:nvSpPr>
            <p:cNvPr id="57" name="弧形 56">
              <a:extLst>
                <a:ext uri="{FF2B5EF4-FFF2-40B4-BE49-F238E27FC236}">
                  <a16:creationId xmlns:a16="http://schemas.microsoft.com/office/drawing/2014/main" xmlns="" id="{8EF1A2B2-441B-4470-BA1A-6160E7553F46}"/>
                </a:ext>
              </a:extLst>
            </p:cNvPr>
            <p:cNvSpPr/>
            <p:nvPr/>
          </p:nvSpPr>
          <p:spPr>
            <a:xfrm rot="19048052">
              <a:off x="9471950" y="2216265"/>
              <a:ext cx="1445687" cy="1405087"/>
            </a:xfrm>
            <a:prstGeom prst="arc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9" name="直線單箭頭接點 58">
              <a:extLst>
                <a:ext uri="{FF2B5EF4-FFF2-40B4-BE49-F238E27FC236}">
                  <a16:creationId xmlns:a16="http://schemas.microsoft.com/office/drawing/2014/main" xmlns="" id="{0AAAF924-BD46-4439-B34C-628077BF161C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>
              <a:off x="10727453" y="2430161"/>
              <a:ext cx="30194" cy="4990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文字方塊 97">
            <a:extLst>
              <a:ext uri="{FF2B5EF4-FFF2-40B4-BE49-F238E27FC236}">
                <a16:creationId xmlns:a16="http://schemas.microsoft.com/office/drawing/2014/main" xmlns="" id="{A0A107DA-3B8F-4899-B27F-54DA2EC73A91}"/>
              </a:ext>
            </a:extLst>
          </p:cNvPr>
          <p:cNvSpPr txBox="1"/>
          <p:nvPr/>
        </p:nvSpPr>
        <p:spPr>
          <a:xfrm>
            <a:off x="8794119" y="2713053"/>
            <a:ext cx="2578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檢查公差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=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1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或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-1</a:t>
            </a:r>
            <a:endParaRPr lang="zh-TW" altLang="en-US" sz="2400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xmlns="" id="{D24AB64A-57D5-4D65-852A-D7CA63FFF96B}"/>
                  </a:ext>
                </a:extLst>
              </p:cNvPr>
              <p:cNvSpPr txBox="1"/>
              <p:nvPr/>
            </p:nvSpPr>
            <p:spPr>
              <a:xfrm>
                <a:off x="6780801" y="2067975"/>
                <a:ext cx="8058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𝛁</m:t>
                      </m:r>
                    </m:oMath>
                  </m:oMathPara>
                </a14:m>
                <a:endParaRPr lang="zh-TW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id="{D24AB64A-57D5-4D65-852A-D7CA63FFF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801" y="2067975"/>
                <a:ext cx="80582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xmlns="" id="{4343C40C-6869-4FE2-8F80-18A075F47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071277"/>
              </p:ext>
            </p:extLst>
          </p:nvPr>
        </p:nvGraphicFramePr>
        <p:xfrm>
          <a:off x="1302693" y="2480070"/>
          <a:ext cx="6343314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7219">
                  <a:extLst>
                    <a:ext uri="{9D8B030D-6E8A-4147-A177-3AD203B41FA5}">
                      <a16:colId xmlns:a16="http://schemas.microsoft.com/office/drawing/2014/main" xmlns="" val="3385861380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3781174753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1624844003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4132038080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3834632519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3369355616"/>
                    </a:ext>
                  </a:extLst>
                </a:gridCol>
              </a:tblGrid>
              <a:tr h="4659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值</a:t>
                      </a:r>
                      <a:r>
                        <a:rPr lang="en-US" altLang="zh-TW" sz="2800" dirty="0">
                          <a:ea typeface="標楷體" panose="03000509000000000000" pitchFamily="65" charset="-120"/>
                        </a:rPr>
                        <a:t>X</a:t>
                      </a:r>
                      <a:endParaRPr lang="zh-TW" altLang="en-US" sz="2800" dirty="0"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8838512"/>
                  </a:ext>
                </a:extLst>
              </a:tr>
              <a:tr h="46598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位置</a:t>
                      </a:r>
                      <a:r>
                        <a:rPr lang="zh-TW" altLang="en-US" sz="2800" dirty="0"/>
                        <a:t> </a:t>
                      </a:r>
                      <a:r>
                        <a:rPr lang="en-US" altLang="zh-TW" sz="2800" dirty="0" err="1"/>
                        <a:t>i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36794713"/>
                  </a:ext>
                </a:extLst>
              </a:tr>
            </a:tbl>
          </a:graphicData>
        </a:graphic>
      </p:graphicFrame>
      <p:sp>
        <p:nvSpPr>
          <p:cNvPr id="29" name="文字方塊 28">
            <a:extLst>
              <a:ext uri="{FF2B5EF4-FFF2-40B4-BE49-F238E27FC236}">
                <a16:creationId xmlns:a16="http://schemas.microsoft.com/office/drawing/2014/main" xmlns="" id="{66E6F8F8-B9F6-46A5-9BC0-E954B15BE6EC}"/>
              </a:ext>
            </a:extLst>
          </p:cNvPr>
          <p:cNvSpPr txBox="1"/>
          <p:nvPr/>
        </p:nvSpPr>
        <p:spPr>
          <a:xfrm>
            <a:off x="5231834" y="566587"/>
            <a:ext cx="4042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no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: </a:t>
            </a: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不</a:t>
            </a: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是</a:t>
            </a:r>
            <a:r>
              <a:rPr kumimoji="0" lang="en-US" altLang="zh-TW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antiarithmetic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xmlns="" id="{520FBF70-038D-470D-A33A-694E50F48C32}"/>
              </a:ext>
            </a:extLst>
          </p:cNvPr>
          <p:cNvSpPr txBox="1"/>
          <p:nvPr/>
        </p:nvSpPr>
        <p:spPr>
          <a:xfrm>
            <a:off x="1117035" y="566587"/>
            <a:ext cx="3246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5:  2   0   </a:t>
            </a:r>
            <a:r>
              <a:rPr lang="en-US" altLang="zh-TW" sz="36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1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  </a:t>
            </a:r>
            <a:r>
              <a:rPr lang="en-US" altLang="zh-TW" sz="36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3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  </a:t>
            </a:r>
            <a:r>
              <a:rPr lang="en-US" altLang="zh-TW" sz="36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4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  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xmlns="" id="{AB9AACB2-E9AE-4857-AD1A-8F01D3545CDC}"/>
              </a:ext>
            </a:extLst>
          </p:cNvPr>
          <p:cNvSpPr txBox="1"/>
          <p:nvPr/>
        </p:nvSpPr>
        <p:spPr>
          <a:xfrm>
            <a:off x="5150191" y="1196975"/>
            <a:ext cx="63941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起始位置從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標楷體" panose="03000509000000000000" pitchFamily="65" charset="-120"/>
              </a:rPr>
              <a:t>array a index</a:t>
            </a:r>
            <a:r>
              <a:rPr kumimoji="0" lang="en-US" altLang="zh-TW" sz="2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ea typeface="標楷體" panose="03000509000000000000" pitchFamily="65" charset="-120"/>
              </a:rPr>
              <a:t> 4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開始檢驗公差</a:t>
            </a:r>
            <a:r>
              <a:rPr lang="en-US" altLang="zh-TW" sz="2800" dirty="0" smtClean="0">
                <a:ea typeface="標楷體" panose="03000509000000000000" pitchFamily="65" charset="-120"/>
              </a:rPr>
              <a:t>1(-1)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標楷體" panose="03000509000000000000" pitchFamily="65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xmlns="" id="{E8B69256-3290-4044-A0B5-AFB03643C3D1}"/>
              </a:ext>
            </a:extLst>
          </p:cNvPr>
          <p:cNvSpPr txBox="1"/>
          <p:nvPr/>
        </p:nvSpPr>
        <p:spPr>
          <a:xfrm>
            <a:off x="0" y="2466960"/>
            <a:ext cx="1545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Array a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5449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98" grpId="0"/>
      <p:bldP spid="10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134AC9CF-56A6-4D1F-B96F-0FF76DC2E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E743EA-E370-4660-B75B-A0ADD49BC453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2020/11/18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4B4E70A3-B765-4DDA-9263-F2A31533C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UVa 10730 Antiarithmetic?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3FA674E3-7F85-4022-8403-8862629B6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E93694-D045-4A1B-9B9E-84F567608C7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2D4F8CB5-9B13-4136-810A-7B503D8935F5}"/>
              </a:ext>
            </a:extLst>
          </p:cNvPr>
          <p:cNvSpPr txBox="1"/>
          <p:nvPr/>
        </p:nvSpPr>
        <p:spPr>
          <a:xfrm>
            <a:off x="4724400" y="2742328"/>
            <a:ext cx="2743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Test Case #3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768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8D5FE0B-0CB6-4766-96AB-7AEA9215C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56" y="210818"/>
            <a:ext cx="11521440" cy="1325563"/>
          </a:xfrm>
        </p:spPr>
        <p:txBody>
          <a:bodyPr>
            <a:normAutofit/>
          </a:bodyPr>
          <a:lstStyle/>
          <a:p>
            <a:r>
              <a:rPr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10730 </a:t>
            </a:r>
            <a:r>
              <a:rPr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Antiarithmetic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(Time Limit: 3 seconds)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813F1E0A-5759-4498-863D-DCA2BD66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3D23D-1EAA-4442-8111-CF9A27F91FB5}" type="datetime1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F809C30D-ECFD-4D28-8678-567DD8F05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10730 Antiarithmetic?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8E7292E7-8402-4DE6-8B0F-E39122052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2</a:t>
            </a:fld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/>
              <p:cNvSpPr txBox="1"/>
              <p:nvPr/>
            </p:nvSpPr>
            <p:spPr>
              <a:xfrm>
                <a:off x="416627" y="1493396"/>
                <a:ext cx="10164287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dirty="0" smtClean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檢驗是否形成等差數列</a:t>
                </a:r>
                <a:r>
                  <a:rPr lang="en-US" altLang="zh-TW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:</a:t>
                </a: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對任一 </a:t>
                </a:r>
                <a:r>
                  <a:rPr lang="en-US" altLang="zh-TW" sz="2800" dirty="0">
                    <a:ea typeface="標楷體" panose="03000509000000000000" pitchFamily="65" charset="-120"/>
                  </a:rPr>
                  <a:t>0,</a:t>
                </a:r>
                <a:r>
                  <a:rPr lang="zh-TW" altLang="en-US" sz="2800" dirty="0">
                    <a:ea typeface="標楷體" panose="03000509000000000000" pitchFamily="65" charset="-120"/>
                  </a:rPr>
                  <a:t> </a:t>
                </a:r>
                <a:r>
                  <a:rPr lang="en-US" altLang="zh-TW" sz="2800" dirty="0">
                    <a:ea typeface="標楷體" panose="03000509000000000000" pitchFamily="65" charset="-120"/>
                  </a:rPr>
                  <a:t>1,...,</a:t>
                </a:r>
                <a:r>
                  <a:rPr lang="zh-TW" altLang="en-US" sz="2800" dirty="0">
                    <a:ea typeface="標楷體" panose="03000509000000000000" pitchFamily="65" charset="-120"/>
                  </a:rPr>
                  <a:t> </a:t>
                </a:r>
                <a:r>
                  <a:rPr lang="en-US" altLang="zh-TW" sz="2800" dirty="0">
                    <a:ea typeface="標楷體" panose="03000509000000000000" pitchFamily="65" charset="-120"/>
                  </a:rPr>
                  <a:t>n-1</a:t>
                </a:r>
                <a:r>
                  <a:rPr lang="zh-TW" altLang="en-US" sz="2800" dirty="0">
                    <a:ea typeface="標楷體" panose="03000509000000000000" pitchFamily="65" charset="-120"/>
                  </a:rPr>
                  <a:t> </a:t>
                </a: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隨機排列數列</a:t>
                </a:r>
                <a:r>
                  <a:rPr lang="en-US" altLang="zh-TW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, </a:t>
                </a: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檢驗是否含有三個數形成等差</a:t>
                </a:r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數列 </a:t>
                </a:r>
                <a:r>
                  <a:rPr lang="pt-BR" altLang="zh-TW" sz="2800" dirty="0" smtClean="0"/>
                  <a:t>(</a:t>
                </a:r>
                <a:r>
                  <a:rPr lang="pt-BR" altLang="zh-TW" sz="2800" dirty="0"/>
                  <a:t>3 ≤ n </a:t>
                </a:r>
                <a:r>
                  <a:rPr lang="pt-BR" altLang="zh-TW" sz="2800" dirty="0"/>
                  <a:t>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TW" sz="2800" dirty="0" smtClean="0"/>
                  <a:t>),</a:t>
                </a:r>
                <a:r>
                  <a:rPr lang="zh-TW" altLang="en-US" sz="2800" dirty="0" smtClean="0"/>
                  <a:t> </a:t>
                </a:r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若含有等差數列</a:t>
                </a:r>
                <a:r>
                  <a:rPr lang="en-US" altLang="zh-TW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,</a:t>
                </a:r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則輸出</a:t>
                </a:r>
                <a:r>
                  <a:rPr lang="en-US" altLang="zh-TW" sz="2800" dirty="0" smtClean="0">
                    <a:solidFill>
                      <a:srgbClr val="FF0000"/>
                    </a:solidFill>
                  </a:rPr>
                  <a:t>no</a:t>
                </a:r>
                <a:r>
                  <a:rPr lang="en-US" altLang="zh-TW" sz="2800" dirty="0" smtClean="0">
                    <a:solidFill>
                      <a:prstClr val="black"/>
                    </a:solidFill>
                  </a:rPr>
                  <a:t>,</a:t>
                </a:r>
                <a:r>
                  <a:rPr lang="zh-TW" altLang="en-US" sz="2800" dirty="0" smtClean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表示</a:t>
                </a:r>
                <a:r>
                  <a:rPr lang="en-US" altLang="zh-TW" sz="2800" dirty="0" smtClean="0">
                    <a:solidFill>
                      <a:prstClr val="black"/>
                    </a:solidFill>
                  </a:rPr>
                  <a:t> </a:t>
                </a:r>
                <a:r>
                  <a:rPr lang="zh-TW" altLang="en-US" sz="2800" dirty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不是</a:t>
                </a:r>
                <a:r>
                  <a:rPr lang="en-US" altLang="zh-TW" sz="2800" dirty="0" err="1" smtClean="0">
                    <a:solidFill>
                      <a:prstClr val="black"/>
                    </a:solidFill>
                  </a:rPr>
                  <a:t>antiarithmetic</a:t>
                </a:r>
                <a:r>
                  <a:rPr lang="en-US" altLang="zh-TW" sz="2800" dirty="0" smtClean="0">
                    <a:solidFill>
                      <a:prstClr val="black"/>
                    </a:solidFill>
                  </a:rPr>
                  <a:t>; </a:t>
                </a:r>
                <a:r>
                  <a:rPr lang="zh-TW" altLang="en-US" sz="2800" dirty="0" smtClean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不然輸出</a:t>
                </a:r>
                <a:r>
                  <a:rPr lang="en-US" altLang="zh-TW" sz="2800" dirty="0" smtClean="0">
                    <a:solidFill>
                      <a:srgbClr val="FF0000"/>
                    </a:solidFill>
                  </a:rPr>
                  <a:t>yes</a:t>
                </a:r>
                <a:r>
                  <a:rPr lang="en-US" altLang="zh-TW" sz="2800" dirty="0" smtClean="0"/>
                  <a:t>, </a:t>
                </a:r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表示</a:t>
                </a:r>
                <a:r>
                  <a:rPr lang="zh-TW" altLang="en-US" sz="2800" dirty="0" smtClean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是</a:t>
                </a:r>
                <a:r>
                  <a:rPr lang="en-US" altLang="zh-TW" sz="2800" dirty="0" err="1"/>
                  <a:t>antiarithmetic</a:t>
                </a:r>
                <a:endParaRPr lang="zh-TW" altLang="en-US" sz="2800" dirty="0"/>
              </a:p>
              <a:p>
                <a:endParaRPr lang="zh-TW" altLang="en-US" sz="2800" dirty="0">
                  <a:solidFill>
                    <a:prstClr val="black"/>
                  </a:solidFill>
                </a:endParaRPr>
              </a:p>
              <a:p>
                <a:endParaRPr lang="zh-TW" altLang="en-US" sz="2800" dirty="0"/>
              </a:p>
              <a:p>
                <a:endParaRPr lang="en-US" altLang="zh-TW" sz="28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27" y="1493396"/>
                <a:ext cx="10164287" cy="3108543"/>
              </a:xfrm>
              <a:prstGeom prst="rect">
                <a:avLst/>
              </a:prstGeom>
              <a:blipFill rotWithShape="0">
                <a:blip r:embed="rId3"/>
                <a:stretch>
                  <a:fillRect l="-1199" t="-23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群組 13"/>
          <p:cNvGrpSpPr/>
          <p:nvPr/>
        </p:nvGrpSpPr>
        <p:grpSpPr>
          <a:xfrm>
            <a:off x="619727" y="4094731"/>
            <a:ext cx="3441939" cy="1492369"/>
            <a:chOff x="1095555" y="4666891"/>
            <a:chExt cx="3441939" cy="1492369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xmlns="" id="{485C3C71-ECE0-4E88-A1A6-685377CAE68A}"/>
                </a:ext>
              </a:extLst>
            </p:cNvPr>
            <p:cNvSpPr txBox="1"/>
            <p:nvPr/>
          </p:nvSpPr>
          <p:spPr>
            <a:xfrm>
              <a:off x="1471877" y="4701859"/>
              <a:ext cx="26497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5:  2   0   1   3   4   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xmlns="" id="{4D9EDF0D-5698-4F27-A762-8BDEEFD79624}"/>
                </a:ext>
              </a:extLst>
            </p:cNvPr>
            <p:cNvSpPr txBox="1"/>
            <p:nvPr/>
          </p:nvSpPr>
          <p:spPr>
            <a:xfrm>
              <a:off x="1284543" y="5601965"/>
              <a:ext cx="30804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no</a:t>
              </a: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: </a:t>
              </a:r>
              <a:r>
                <a: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不是</a:t>
              </a:r>
              <a:r>
                <a:rPr kumimoji="0" lang="en-US" altLang="zh-TW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antiarithmetic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949570" y="4779034"/>
              <a:ext cx="284672" cy="405441"/>
            </a:xfrm>
            <a:prstGeom prst="rect">
              <a:avLst/>
            </a:prstGeom>
            <a:noFill/>
            <a:ln w="28575">
              <a:solidFill>
                <a:srgbClr val="F748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3206151" y="4767532"/>
              <a:ext cx="284672" cy="405441"/>
            </a:xfrm>
            <a:prstGeom prst="rect">
              <a:avLst/>
            </a:prstGeom>
            <a:noFill/>
            <a:ln w="28575">
              <a:solidFill>
                <a:srgbClr val="F748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3637472" y="4776158"/>
              <a:ext cx="284672" cy="405441"/>
            </a:xfrm>
            <a:prstGeom prst="rect">
              <a:avLst/>
            </a:prstGeom>
            <a:noFill/>
            <a:ln w="28575">
              <a:solidFill>
                <a:srgbClr val="F748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xmlns="" id="{F1FC51D3-764B-4E29-8906-66CF02B06C5F}"/>
                </a:ext>
              </a:extLst>
            </p:cNvPr>
            <p:cNvSpPr txBox="1"/>
            <p:nvPr/>
          </p:nvSpPr>
          <p:spPr>
            <a:xfrm>
              <a:off x="1475229" y="5278385"/>
              <a:ext cx="28811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 smtClean="0">
                  <a:ea typeface="標楷體" panose="03000509000000000000" pitchFamily="65" charset="-120"/>
                </a:rPr>
                <a:t>2,3,4</a:t>
              </a:r>
              <a:r>
                <a:rPr lang="zh-TW" altLang="en-US" sz="20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等差數列</a:t>
              </a:r>
              <a:r>
                <a:rPr lang="en-US" altLang="zh-TW" sz="20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(</a:t>
              </a:r>
              <a:r>
                <a:rPr lang="zh-TW" altLang="en-US" sz="20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公差</a:t>
              </a:r>
              <a:r>
                <a:rPr lang="en-US" altLang="zh-TW" sz="20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:</a:t>
              </a:r>
              <a:r>
                <a:rPr lang="en-US" altLang="zh-TW" sz="2000" dirty="0" smtClean="0">
                  <a:ea typeface="標楷體" panose="03000509000000000000" pitchFamily="65" charset="-120"/>
                </a:rPr>
                <a:t>1</a:t>
              </a:r>
              <a:r>
                <a:rPr lang="en-US" altLang="zh-TW" sz="20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)</a:t>
              </a:r>
              <a:endParaRPr lang="zh-TW" altLang="en-US" sz="2000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1095555" y="4666891"/>
              <a:ext cx="3441939" cy="1492369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4612825" y="4100827"/>
            <a:ext cx="3441939" cy="1492369"/>
            <a:chOff x="1095555" y="4666891"/>
            <a:chExt cx="3441939" cy="1492369"/>
          </a:xfrm>
        </p:grpSpPr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xmlns="" id="{485C3C71-ECE0-4E88-A1A6-685377CAE68A}"/>
                </a:ext>
              </a:extLst>
            </p:cNvPr>
            <p:cNvSpPr txBox="1"/>
            <p:nvPr/>
          </p:nvSpPr>
          <p:spPr>
            <a:xfrm>
              <a:off x="1471877" y="4701859"/>
              <a:ext cx="30246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28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6</a:t>
              </a:r>
              <a:r>
                <a:rPr kumimoji="0" lang="en-US" altLang="zh-TW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:  </a:t>
              </a: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2   </a:t>
              </a:r>
              <a:r>
                <a:rPr kumimoji="0" lang="en-US" altLang="zh-TW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4   </a:t>
              </a:r>
              <a:r>
                <a:rPr lang="en-US" altLang="zh-TW" sz="28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3</a:t>
              </a:r>
              <a:r>
                <a:rPr kumimoji="0" lang="en-US" altLang="zh-TW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   </a:t>
              </a:r>
              <a:r>
                <a:rPr lang="en-US" altLang="zh-TW" sz="28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5</a:t>
              </a:r>
              <a:r>
                <a:rPr kumimoji="0" lang="en-US" altLang="zh-TW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   </a:t>
              </a:r>
              <a:r>
                <a:rPr lang="en-US" altLang="zh-TW" sz="2800" dirty="0" smtClean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0   1</a:t>
              </a:r>
              <a:r>
                <a:rPr kumimoji="0" lang="en-US" altLang="zh-TW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   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xmlns="" id="{4D9EDF0D-5698-4F27-A762-8BDEEFD79624}"/>
                </a:ext>
              </a:extLst>
            </p:cNvPr>
            <p:cNvSpPr txBox="1"/>
            <p:nvPr/>
          </p:nvSpPr>
          <p:spPr>
            <a:xfrm>
              <a:off x="1284543" y="5601965"/>
              <a:ext cx="30804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yes</a:t>
              </a:r>
              <a:r>
                <a:rPr kumimoji="0" lang="en-US" altLang="zh-TW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: </a:t>
              </a:r>
              <a:r>
                <a:rPr kumimoji="0" lang="zh-TW" alt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是</a:t>
              </a:r>
              <a:r>
                <a:rPr kumimoji="0" lang="en-US" altLang="zh-TW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antiarithmetic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xmlns="" id="{F1FC51D3-764B-4E29-8906-66CF02B06C5F}"/>
                </a:ext>
              </a:extLst>
            </p:cNvPr>
            <p:cNvSpPr txBox="1"/>
            <p:nvPr/>
          </p:nvSpPr>
          <p:spPr>
            <a:xfrm>
              <a:off x="1475229" y="5278385"/>
              <a:ext cx="28811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 smtClean="0">
                  <a:ea typeface="標楷體" panose="03000509000000000000" pitchFamily="65" charset="-120"/>
                </a:rPr>
                <a:t>找不到</a:t>
              </a:r>
              <a:r>
                <a:rPr lang="zh-TW" altLang="en-US" sz="20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等差數列</a:t>
              </a:r>
              <a:endParaRPr lang="zh-TW" altLang="en-US" sz="2000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1095555" y="4666891"/>
              <a:ext cx="3441939" cy="1492369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" name="文字方塊 5"/>
          <p:cNvSpPr txBox="1"/>
          <p:nvPr/>
        </p:nvSpPr>
        <p:spPr>
          <a:xfrm>
            <a:off x="472621" y="3526971"/>
            <a:ext cx="1159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例如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0671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7522EF01-EBDA-4E11-80BA-CB5B6CAAC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C5392E15-D7B9-4FB5-8141-DCD548E424CB}"/>
              </a:ext>
            </a:extLst>
          </p:cNvPr>
          <p:cNvSpPr txBox="1"/>
          <p:nvPr/>
        </p:nvSpPr>
        <p:spPr>
          <a:xfrm>
            <a:off x="774417" y="-79744"/>
            <a:ext cx="2743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Test Case #3</a:t>
            </a:r>
            <a:endParaRPr lang="zh-TW" altLang="en-US" sz="36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485C3C71-ECE0-4E88-A1A6-685377CAE68A}"/>
              </a:ext>
            </a:extLst>
          </p:cNvPr>
          <p:cNvSpPr txBox="1"/>
          <p:nvPr/>
        </p:nvSpPr>
        <p:spPr>
          <a:xfrm>
            <a:off x="1117035" y="566587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6:  2   4   3   5   0   1</a:t>
            </a:r>
            <a:endParaRPr lang="zh-TW" altLang="en-US" sz="36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4D9EDF0D-5698-4F27-A762-8BDEEFD79624}"/>
              </a:ext>
            </a:extLst>
          </p:cNvPr>
          <p:cNvSpPr txBox="1"/>
          <p:nvPr/>
        </p:nvSpPr>
        <p:spPr>
          <a:xfrm>
            <a:off x="5231835" y="566587"/>
            <a:ext cx="3848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yes</a:t>
            </a:r>
            <a:r>
              <a:rPr lang="en-US" altLang="zh-TW" sz="3200" dirty="0"/>
              <a:t>: </a:t>
            </a:r>
            <a:r>
              <a:rPr lang="zh-TW" altLang="en-US" sz="3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r>
              <a:rPr lang="en-US" altLang="zh-TW" sz="3200" dirty="0" err="1"/>
              <a:t>antiarithmetic</a:t>
            </a:r>
            <a:endParaRPr lang="zh-TW" altLang="en-US" sz="32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DD93A961-4B6D-4331-B44A-B5AD6A3A621F}"/>
              </a:ext>
            </a:extLst>
          </p:cNvPr>
          <p:cNvSpPr txBox="1"/>
          <p:nvPr/>
        </p:nvSpPr>
        <p:spPr>
          <a:xfrm>
            <a:off x="336190" y="1680411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r>
              <a:rPr lang="zh-TW" altLang="en-US" sz="3600" dirty="0"/>
              <a:t> </a:t>
            </a:r>
            <a:r>
              <a:rPr lang="en-US" altLang="zh-TW" sz="3600" dirty="0"/>
              <a:t>i:  </a:t>
            </a:r>
            <a:r>
              <a:rPr lang="en-US" altLang="zh-TW" sz="3600" dirty="0">
                <a:solidFill>
                  <a:srgbClr val="00B0F0"/>
                </a:solidFill>
              </a:rPr>
              <a:t>0   1   2   3   4   5</a:t>
            </a:r>
            <a:endParaRPr lang="zh-TW" altLang="en-US" sz="3600" dirty="0">
              <a:solidFill>
                <a:srgbClr val="00B0F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41D2E936-CBDE-470F-9E83-3743CEE44817}"/>
              </a:ext>
            </a:extLst>
          </p:cNvPr>
          <p:cNvSpPr txBox="1"/>
          <p:nvPr/>
        </p:nvSpPr>
        <p:spPr>
          <a:xfrm>
            <a:off x="1302694" y="1327686"/>
            <a:ext cx="850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en-US" altLang="zh-TW" sz="3200" dirty="0">
                <a:ea typeface="標楷體" panose="03000509000000000000" pitchFamily="65" charset="-120"/>
              </a:rPr>
              <a:t>X</a:t>
            </a:r>
            <a:endParaRPr lang="zh-TW" altLang="en-US" sz="3200" dirty="0">
              <a:ea typeface="標楷體" panose="03000509000000000000" pitchFamily="65" charset="-120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xmlns="" id="{0741496F-E0FD-4401-876B-EE732AF3F8E7}"/>
              </a:ext>
            </a:extLst>
          </p:cNvPr>
          <p:cNvCxnSpPr>
            <a:cxnSpLocks/>
          </p:cNvCxnSpPr>
          <p:nvPr/>
        </p:nvCxnSpPr>
        <p:spPr>
          <a:xfrm flipV="1">
            <a:off x="1856920" y="1080204"/>
            <a:ext cx="0" cy="3447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xmlns="" id="{4343C40C-6869-4FE2-8F80-18A075F47DDC}"/>
              </a:ext>
            </a:extLst>
          </p:cNvPr>
          <p:cNvGraphicFramePr>
            <a:graphicFrameLocks noGrp="1"/>
          </p:cNvGraphicFramePr>
          <p:nvPr/>
        </p:nvGraphicFramePr>
        <p:xfrm>
          <a:off x="1302693" y="2480070"/>
          <a:ext cx="7400533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7219">
                  <a:extLst>
                    <a:ext uri="{9D8B030D-6E8A-4147-A177-3AD203B41FA5}">
                      <a16:colId xmlns:a16="http://schemas.microsoft.com/office/drawing/2014/main" xmlns="" val="3385861380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3781174753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1624844003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4132038080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3834632519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3369355616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959652202"/>
                    </a:ext>
                  </a:extLst>
                </a:gridCol>
              </a:tblGrid>
              <a:tr h="4659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值</a:t>
                      </a:r>
                      <a:r>
                        <a:rPr lang="en-US" altLang="zh-TW" sz="2800" dirty="0">
                          <a:ea typeface="標楷體" panose="03000509000000000000" pitchFamily="65" charset="-120"/>
                        </a:rPr>
                        <a:t>X</a:t>
                      </a:r>
                      <a:endParaRPr lang="zh-TW" altLang="en-US" sz="2800" dirty="0"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8838512"/>
                  </a:ext>
                </a:extLst>
              </a:tr>
              <a:tr h="46598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位置</a:t>
                      </a:r>
                      <a:r>
                        <a:rPr lang="zh-TW" altLang="en-US" sz="2800" dirty="0"/>
                        <a:t> </a:t>
                      </a:r>
                      <a:r>
                        <a:rPr lang="en-US" altLang="zh-TW" sz="2800" dirty="0" err="1"/>
                        <a:t>i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36794713"/>
                  </a:ext>
                </a:extLst>
              </a:tr>
            </a:tbl>
          </a:graphicData>
        </a:graphic>
      </p:graphicFrame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xmlns="" id="{74AB1D8A-C85E-410A-BC4E-B062CA7DF897}"/>
              </a:ext>
            </a:extLst>
          </p:cNvPr>
          <p:cNvCxnSpPr>
            <a:cxnSpLocks/>
          </p:cNvCxnSpPr>
          <p:nvPr/>
        </p:nvCxnSpPr>
        <p:spPr>
          <a:xfrm>
            <a:off x="2450391" y="1062144"/>
            <a:ext cx="0" cy="65523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xmlns="" id="{2A8B5E89-BB19-437E-9E2C-3E2602BA9FFE}"/>
              </a:ext>
            </a:extLst>
          </p:cNvPr>
          <p:cNvCxnSpPr>
            <a:cxnSpLocks/>
          </p:cNvCxnSpPr>
          <p:nvPr/>
        </p:nvCxnSpPr>
        <p:spPr>
          <a:xfrm>
            <a:off x="2989072" y="1062144"/>
            <a:ext cx="0" cy="65523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xmlns="" id="{B7D270E0-ECE1-483E-AB87-4BC3E53DF137}"/>
              </a:ext>
            </a:extLst>
          </p:cNvPr>
          <p:cNvCxnSpPr>
            <a:cxnSpLocks/>
          </p:cNvCxnSpPr>
          <p:nvPr/>
        </p:nvCxnSpPr>
        <p:spPr>
          <a:xfrm flipH="1">
            <a:off x="3549149" y="1080204"/>
            <a:ext cx="1166" cy="63717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xmlns="" id="{7CB3D801-B8A3-46A9-870B-181838E8B5B2}"/>
              </a:ext>
            </a:extLst>
          </p:cNvPr>
          <p:cNvCxnSpPr>
            <a:cxnSpLocks/>
          </p:cNvCxnSpPr>
          <p:nvPr/>
        </p:nvCxnSpPr>
        <p:spPr>
          <a:xfrm>
            <a:off x="4026899" y="1062144"/>
            <a:ext cx="0" cy="66014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xmlns="" id="{242140EA-6A69-40F1-9E40-3B4532C0D12D}"/>
              </a:ext>
            </a:extLst>
          </p:cNvPr>
          <p:cNvCxnSpPr>
            <a:cxnSpLocks/>
          </p:cNvCxnSpPr>
          <p:nvPr/>
        </p:nvCxnSpPr>
        <p:spPr>
          <a:xfrm>
            <a:off x="4565155" y="1062144"/>
            <a:ext cx="0" cy="66014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xmlns="" id="{FF20AA9D-3F22-48ED-A81B-0DCD83BAEAB9}"/>
              </a:ext>
            </a:extLst>
          </p:cNvPr>
          <p:cNvSpPr txBox="1"/>
          <p:nvPr/>
        </p:nvSpPr>
        <p:spPr>
          <a:xfrm>
            <a:off x="393760" y="1132600"/>
            <a:ext cx="419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ea typeface="標楷體" panose="03000509000000000000" pitchFamily="65" charset="-120"/>
              </a:rPr>
              <a:t>n</a:t>
            </a:r>
            <a:endParaRPr lang="zh-TW" altLang="en-US" sz="3200" dirty="0">
              <a:ea typeface="標楷體" panose="03000509000000000000" pitchFamily="65" charset="-120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xmlns="" id="{87F74C35-56A0-4C35-B055-943DFAF23C7C}"/>
              </a:ext>
            </a:extLst>
          </p:cNvPr>
          <p:cNvCxnSpPr>
            <a:stCxn id="20" idx="3"/>
          </p:cNvCxnSpPr>
          <p:nvPr/>
        </p:nvCxnSpPr>
        <p:spPr>
          <a:xfrm flipV="1">
            <a:off x="812895" y="1022788"/>
            <a:ext cx="421307" cy="402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日期版面配置區 38">
            <a:extLst>
              <a:ext uri="{FF2B5EF4-FFF2-40B4-BE49-F238E27FC236}">
                <a16:creationId xmlns:a16="http://schemas.microsoft.com/office/drawing/2014/main" xmlns="" id="{AEA54B3D-9EFB-4166-B261-B70A673ED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A834-3EBB-4251-8580-53E52E61888E}" type="datetime1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40" name="頁尾版面配置區 39">
            <a:extLst>
              <a:ext uri="{FF2B5EF4-FFF2-40B4-BE49-F238E27FC236}">
                <a16:creationId xmlns:a16="http://schemas.microsoft.com/office/drawing/2014/main" xmlns="" id="{ACC5E583-D6D1-42DA-B632-BEF82E2F1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10730 Antiarithmetic?</a:t>
            </a:r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xmlns="" id="{E8B69256-3290-4044-A0B5-AFB03643C3D1}"/>
              </a:ext>
            </a:extLst>
          </p:cNvPr>
          <p:cNvSpPr txBox="1"/>
          <p:nvPr/>
        </p:nvSpPr>
        <p:spPr>
          <a:xfrm>
            <a:off x="0" y="2466960"/>
            <a:ext cx="1545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Array a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2177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矩形 113">
            <a:extLst>
              <a:ext uri="{FF2B5EF4-FFF2-40B4-BE49-F238E27FC236}">
                <a16:creationId xmlns:a16="http://schemas.microsoft.com/office/drawing/2014/main" xmlns="" id="{BF05884E-B39A-4486-BAF0-7EE7BFE88FF4}"/>
              </a:ext>
            </a:extLst>
          </p:cNvPr>
          <p:cNvSpPr/>
          <p:nvPr/>
        </p:nvSpPr>
        <p:spPr>
          <a:xfrm>
            <a:off x="5528842" y="5904651"/>
            <a:ext cx="1066780" cy="5100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xmlns="" id="{A8FBCB69-73BE-476A-A90B-CA13066FD4ED}"/>
              </a:ext>
            </a:extLst>
          </p:cNvPr>
          <p:cNvSpPr/>
          <p:nvPr/>
        </p:nvSpPr>
        <p:spPr>
          <a:xfrm>
            <a:off x="2356230" y="5891520"/>
            <a:ext cx="1066780" cy="5232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xmlns="" id="{614F43CA-18C9-4DCF-96EE-A45DE86CEF29}"/>
              </a:ext>
            </a:extLst>
          </p:cNvPr>
          <p:cNvSpPr/>
          <p:nvPr/>
        </p:nvSpPr>
        <p:spPr>
          <a:xfrm>
            <a:off x="6577433" y="4467096"/>
            <a:ext cx="1066780" cy="5048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xmlns="" id="{C75DE663-753D-429B-A60A-2A30ABF98DC2}"/>
              </a:ext>
            </a:extLst>
          </p:cNvPr>
          <p:cNvSpPr/>
          <p:nvPr/>
        </p:nvSpPr>
        <p:spPr>
          <a:xfrm>
            <a:off x="4467072" y="4459857"/>
            <a:ext cx="1066780" cy="5121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xmlns="" id="{1CF65B66-8F97-45EA-9383-8B21F8C6F1A2}"/>
              </a:ext>
            </a:extLst>
          </p:cNvPr>
          <p:cNvSpPr/>
          <p:nvPr/>
        </p:nvSpPr>
        <p:spPr>
          <a:xfrm>
            <a:off x="2358670" y="4484081"/>
            <a:ext cx="1066780" cy="4878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xmlns="" id="{EE3901E8-F771-47F8-A572-AA46E79E0C09}"/>
              </a:ext>
            </a:extLst>
          </p:cNvPr>
          <p:cNvSpPr/>
          <p:nvPr/>
        </p:nvSpPr>
        <p:spPr>
          <a:xfrm>
            <a:off x="4467072" y="3012698"/>
            <a:ext cx="1066780" cy="4906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xmlns="" id="{7481AE21-1D22-46BD-BD9A-056B17DC345D}"/>
              </a:ext>
            </a:extLst>
          </p:cNvPr>
          <p:cNvSpPr/>
          <p:nvPr/>
        </p:nvSpPr>
        <p:spPr>
          <a:xfrm>
            <a:off x="2342245" y="3001952"/>
            <a:ext cx="1066780" cy="4954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xmlns="" id="{7B44F556-A605-4DB6-968E-46D82404283E}"/>
              </a:ext>
            </a:extLst>
          </p:cNvPr>
          <p:cNvSpPr/>
          <p:nvPr/>
        </p:nvSpPr>
        <p:spPr>
          <a:xfrm>
            <a:off x="3400292" y="3007249"/>
            <a:ext cx="1066780" cy="4976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7522EF01-EBDA-4E11-80BA-CB5B6CAAC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C5392E15-D7B9-4FB5-8141-DCD548E424CB}"/>
              </a:ext>
            </a:extLst>
          </p:cNvPr>
          <p:cNvSpPr txBox="1"/>
          <p:nvPr/>
        </p:nvSpPr>
        <p:spPr>
          <a:xfrm>
            <a:off x="774417" y="-79744"/>
            <a:ext cx="2743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Test Case #3</a:t>
            </a:r>
            <a:endParaRPr lang="zh-TW" altLang="en-US" sz="36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485C3C71-ECE0-4E88-A1A6-685377CAE68A}"/>
              </a:ext>
            </a:extLst>
          </p:cNvPr>
          <p:cNvSpPr txBox="1"/>
          <p:nvPr/>
        </p:nvSpPr>
        <p:spPr>
          <a:xfrm>
            <a:off x="1117035" y="566587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6:  2   4   3   5   0   1</a:t>
            </a:r>
            <a:endParaRPr lang="zh-TW" altLang="en-US" sz="36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4D9EDF0D-5698-4F27-A762-8BDEEFD79624}"/>
              </a:ext>
            </a:extLst>
          </p:cNvPr>
          <p:cNvSpPr txBox="1"/>
          <p:nvPr/>
        </p:nvSpPr>
        <p:spPr>
          <a:xfrm>
            <a:off x="5231835" y="566587"/>
            <a:ext cx="3848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yes</a:t>
            </a:r>
            <a:r>
              <a:rPr lang="en-US" altLang="zh-TW" sz="3200" dirty="0"/>
              <a:t>: </a:t>
            </a:r>
            <a:r>
              <a:rPr lang="zh-TW" altLang="en-US" sz="3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r>
              <a:rPr lang="en-US" altLang="zh-TW" sz="3200" dirty="0" err="1"/>
              <a:t>antiarithmetic</a:t>
            </a:r>
            <a:endParaRPr lang="zh-TW" altLang="en-US" sz="32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DD93A961-4B6D-4331-B44A-B5AD6A3A621F}"/>
              </a:ext>
            </a:extLst>
          </p:cNvPr>
          <p:cNvSpPr txBox="1"/>
          <p:nvPr/>
        </p:nvSpPr>
        <p:spPr>
          <a:xfrm>
            <a:off x="336190" y="1680411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r>
              <a:rPr lang="zh-TW" altLang="en-US" sz="3600" dirty="0"/>
              <a:t> </a:t>
            </a:r>
            <a:r>
              <a:rPr lang="en-US" altLang="zh-TW" sz="3600" dirty="0"/>
              <a:t>i:  </a:t>
            </a:r>
            <a:r>
              <a:rPr lang="en-US" altLang="zh-TW" sz="3600" dirty="0">
                <a:solidFill>
                  <a:srgbClr val="00B0F0"/>
                </a:solidFill>
              </a:rPr>
              <a:t>0   1   2   3   4   5</a:t>
            </a:r>
            <a:endParaRPr lang="zh-TW" altLang="en-US" sz="3600" dirty="0">
              <a:solidFill>
                <a:srgbClr val="00B0F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41D2E936-CBDE-470F-9E83-3743CEE44817}"/>
              </a:ext>
            </a:extLst>
          </p:cNvPr>
          <p:cNvSpPr txBox="1"/>
          <p:nvPr/>
        </p:nvSpPr>
        <p:spPr>
          <a:xfrm>
            <a:off x="1302694" y="1327686"/>
            <a:ext cx="850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en-US" altLang="zh-TW" sz="3200" dirty="0">
                <a:ea typeface="標楷體" panose="03000509000000000000" pitchFamily="65" charset="-120"/>
              </a:rPr>
              <a:t>X</a:t>
            </a:r>
            <a:endParaRPr lang="zh-TW" altLang="en-US" sz="3200" dirty="0">
              <a:ea typeface="標楷體" panose="03000509000000000000" pitchFamily="65" charset="-120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xmlns="" id="{0741496F-E0FD-4401-876B-EE732AF3F8E7}"/>
              </a:ext>
            </a:extLst>
          </p:cNvPr>
          <p:cNvCxnSpPr>
            <a:cxnSpLocks/>
          </p:cNvCxnSpPr>
          <p:nvPr/>
        </p:nvCxnSpPr>
        <p:spPr>
          <a:xfrm flipV="1">
            <a:off x="1856920" y="1080204"/>
            <a:ext cx="0" cy="3447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xmlns="" id="{74AB1D8A-C85E-410A-BC4E-B062CA7DF897}"/>
              </a:ext>
            </a:extLst>
          </p:cNvPr>
          <p:cNvCxnSpPr>
            <a:cxnSpLocks/>
          </p:cNvCxnSpPr>
          <p:nvPr/>
        </p:nvCxnSpPr>
        <p:spPr>
          <a:xfrm>
            <a:off x="2450391" y="1062144"/>
            <a:ext cx="0" cy="65523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xmlns="" id="{2A8B5E89-BB19-437E-9E2C-3E2602BA9FFE}"/>
              </a:ext>
            </a:extLst>
          </p:cNvPr>
          <p:cNvCxnSpPr>
            <a:cxnSpLocks/>
          </p:cNvCxnSpPr>
          <p:nvPr/>
        </p:nvCxnSpPr>
        <p:spPr>
          <a:xfrm>
            <a:off x="2989072" y="1062144"/>
            <a:ext cx="0" cy="65523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xmlns="" id="{B7D270E0-ECE1-483E-AB87-4BC3E53DF137}"/>
              </a:ext>
            </a:extLst>
          </p:cNvPr>
          <p:cNvCxnSpPr>
            <a:cxnSpLocks/>
          </p:cNvCxnSpPr>
          <p:nvPr/>
        </p:nvCxnSpPr>
        <p:spPr>
          <a:xfrm flipH="1">
            <a:off x="3549149" y="1080204"/>
            <a:ext cx="1166" cy="63717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xmlns="" id="{7CB3D801-B8A3-46A9-870B-181838E8B5B2}"/>
              </a:ext>
            </a:extLst>
          </p:cNvPr>
          <p:cNvCxnSpPr>
            <a:cxnSpLocks/>
          </p:cNvCxnSpPr>
          <p:nvPr/>
        </p:nvCxnSpPr>
        <p:spPr>
          <a:xfrm>
            <a:off x="4026899" y="1062144"/>
            <a:ext cx="0" cy="66014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xmlns="" id="{242140EA-6A69-40F1-9E40-3B4532C0D12D}"/>
              </a:ext>
            </a:extLst>
          </p:cNvPr>
          <p:cNvCxnSpPr>
            <a:cxnSpLocks/>
          </p:cNvCxnSpPr>
          <p:nvPr/>
        </p:nvCxnSpPr>
        <p:spPr>
          <a:xfrm>
            <a:off x="4565155" y="1062144"/>
            <a:ext cx="0" cy="66014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xmlns="" id="{FF20AA9D-3F22-48ED-A81B-0DCD83BAEAB9}"/>
              </a:ext>
            </a:extLst>
          </p:cNvPr>
          <p:cNvSpPr txBox="1"/>
          <p:nvPr/>
        </p:nvSpPr>
        <p:spPr>
          <a:xfrm>
            <a:off x="393760" y="1132600"/>
            <a:ext cx="419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ea typeface="標楷體" panose="03000509000000000000" pitchFamily="65" charset="-120"/>
              </a:rPr>
              <a:t>n</a:t>
            </a:r>
            <a:endParaRPr lang="zh-TW" altLang="en-US" sz="3200" dirty="0">
              <a:ea typeface="標楷體" panose="03000509000000000000" pitchFamily="65" charset="-120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xmlns="" id="{87F74C35-56A0-4C35-B055-943DFAF23C7C}"/>
              </a:ext>
            </a:extLst>
          </p:cNvPr>
          <p:cNvCxnSpPr>
            <a:stCxn id="20" idx="3"/>
          </p:cNvCxnSpPr>
          <p:nvPr/>
        </p:nvCxnSpPr>
        <p:spPr>
          <a:xfrm flipV="1">
            <a:off x="812895" y="1022788"/>
            <a:ext cx="421307" cy="402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表格 37">
            <a:extLst>
              <a:ext uri="{FF2B5EF4-FFF2-40B4-BE49-F238E27FC236}">
                <a16:creationId xmlns:a16="http://schemas.microsoft.com/office/drawing/2014/main" xmlns="" id="{2F8B343D-A05A-4060-9343-67A915D20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922002"/>
              </p:ext>
            </p:extLst>
          </p:nvPr>
        </p:nvGraphicFramePr>
        <p:xfrm>
          <a:off x="1302693" y="5404616"/>
          <a:ext cx="7400533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7219">
                  <a:extLst>
                    <a:ext uri="{9D8B030D-6E8A-4147-A177-3AD203B41FA5}">
                      <a16:colId xmlns:a16="http://schemas.microsoft.com/office/drawing/2014/main" xmlns="" val="3385861380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3781174753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1624844003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4132038080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3834632519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3369355616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959652202"/>
                    </a:ext>
                  </a:extLst>
                </a:gridCol>
              </a:tblGrid>
              <a:tr h="4659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值</a:t>
                      </a:r>
                      <a:r>
                        <a:rPr lang="en-US" altLang="zh-TW" sz="2800" dirty="0">
                          <a:ea typeface="標楷體" panose="03000509000000000000" pitchFamily="65" charset="-120"/>
                        </a:rPr>
                        <a:t>X</a:t>
                      </a:r>
                      <a:endParaRPr lang="zh-TW" altLang="en-US" sz="2800" dirty="0"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8838512"/>
                  </a:ext>
                </a:extLst>
              </a:tr>
              <a:tr h="46598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位置</a:t>
                      </a:r>
                      <a:r>
                        <a:rPr lang="zh-TW" altLang="en-US" sz="2800" dirty="0"/>
                        <a:t> </a:t>
                      </a:r>
                      <a:r>
                        <a:rPr lang="en-US" altLang="zh-TW" sz="2800" dirty="0" err="1"/>
                        <a:t>i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36794713"/>
                  </a:ext>
                </a:extLst>
              </a:tr>
            </a:tbl>
          </a:graphicData>
        </a:graphic>
      </p:graphicFrame>
      <p:sp>
        <p:nvSpPr>
          <p:cNvPr id="39" name="日期版面配置區 38">
            <a:extLst>
              <a:ext uri="{FF2B5EF4-FFF2-40B4-BE49-F238E27FC236}">
                <a16:creationId xmlns:a16="http://schemas.microsoft.com/office/drawing/2014/main" xmlns="" id="{AEA54B3D-9EFB-4166-B261-B70A673ED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A834-3EBB-4251-8580-53E52E61888E}" type="datetime1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40" name="頁尾版面配置區 39">
            <a:extLst>
              <a:ext uri="{FF2B5EF4-FFF2-40B4-BE49-F238E27FC236}">
                <a16:creationId xmlns:a16="http://schemas.microsoft.com/office/drawing/2014/main" xmlns="" id="{ACC5E583-D6D1-42DA-B632-BEF82E2F1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10730 Antiarithmetic?</a:t>
            </a:r>
            <a:endParaRPr lang="zh-TW" altLang="en-US"/>
          </a:p>
        </p:txBody>
      </p:sp>
      <p:grpSp>
        <p:nvGrpSpPr>
          <p:cNvPr id="61" name="群組 60">
            <a:extLst>
              <a:ext uri="{FF2B5EF4-FFF2-40B4-BE49-F238E27FC236}">
                <a16:creationId xmlns:a16="http://schemas.microsoft.com/office/drawing/2014/main" xmlns="" id="{ECD06CB7-105A-47BB-A2D5-A6B735AF3858}"/>
              </a:ext>
            </a:extLst>
          </p:cNvPr>
          <p:cNvGrpSpPr/>
          <p:nvPr/>
        </p:nvGrpSpPr>
        <p:grpSpPr>
          <a:xfrm rot="21425616">
            <a:off x="2736467" y="2338493"/>
            <a:ext cx="1445687" cy="1405087"/>
            <a:chOff x="9471950" y="2216265"/>
            <a:chExt cx="1445687" cy="1405087"/>
          </a:xfrm>
        </p:grpSpPr>
        <p:sp>
          <p:nvSpPr>
            <p:cNvPr id="57" name="弧形 56">
              <a:extLst>
                <a:ext uri="{FF2B5EF4-FFF2-40B4-BE49-F238E27FC236}">
                  <a16:creationId xmlns:a16="http://schemas.microsoft.com/office/drawing/2014/main" xmlns="" id="{8EF1A2B2-441B-4470-BA1A-6160E7553F46}"/>
                </a:ext>
              </a:extLst>
            </p:cNvPr>
            <p:cNvSpPr/>
            <p:nvPr/>
          </p:nvSpPr>
          <p:spPr>
            <a:xfrm rot="19048052">
              <a:off x="9471950" y="2216265"/>
              <a:ext cx="1445687" cy="1405087"/>
            </a:xfrm>
            <a:prstGeom prst="arc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9" name="直線單箭頭接點 58">
              <a:extLst>
                <a:ext uri="{FF2B5EF4-FFF2-40B4-BE49-F238E27FC236}">
                  <a16:creationId xmlns:a16="http://schemas.microsoft.com/office/drawing/2014/main" xmlns="" id="{0AAAF924-BD46-4439-B34C-628077BF161C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>
              <a:off x="10727453" y="2430161"/>
              <a:ext cx="30194" cy="4990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xmlns="" id="{585D5F69-48C9-4B25-B706-05D8FC13D50B}"/>
              </a:ext>
            </a:extLst>
          </p:cNvPr>
          <p:cNvGrpSpPr/>
          <p:nvPr/>
        </p:nvGrpSpPr>
        <p:grpSpPr>
          <a:xfrm rot="21425616">
            <a:off x="3842311" y="2327124"/>
            <a:ext cx="1445687" cy="1405087"/>
            <a:chOff x="9471950" y="2216265"/>
            <a:chExt cx="1445687" cy="1405087"/>
          </a:xfrm>
        </p:grpSpPr>
        <p:sp>
          <p:nvSpPr>
            <p:cNvPr id="63" name="弧形 62">
              <a:extLst>
                <a:ext uri="{FF2B5EF4-FFF2-40B4-BE49-F238E27FC236}">
                  <a16:creationId xmlns:a16="http://schemas.microsoft.com/office/drawing/2014/main" xmlns="" id="{AE4E6228-F2A4-4E48-8573-9373F0635E55}"/>
                </a:ext>
              </a:extLst>
            </p:cNvPr>
            <p:cNvSpPr/>
            <p:nvPr/>
          </p:nvSpPr>
          <p:spPr>
            <a:xfrm rot="19048052">
              <a:off x="9471950" y="2216265"/>
              <a:ext cx="1445687" cy="1405087"/>
            </a:xfrm>
            <a:prstGeom prst="arc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4" name="直線單箭頭接點 63">
              <a:extLst>
                <a:ext uri="{FF2B5EF4-FFF2-40B4-BE49-F238E27FC236}">
                  <a16:creationId xmlns:a16="http://schemas.microsoft.com/office/drawing/2014/main" xmlns="" id="{99051D02-AEEF-401C-9AFB-048995B45808}"/>
                </a:ext>
              </a:extLst>
            </p:cNvPr>
            <p:cNvCxnSpPr>
              <a:cxnSpLocks/>
              <a:stCxn id="63" idx="2"/>
            </p:cNvCxnSpPr>
            <p:nvPr/>
          </p:nvCxnSpPr>
          <p:spPr>
            <a:xfrm>
              <a:off x="10727453" y="2430161"/>
              <a:ext cx="30194" cy="4990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群組 72">
            <a:extLst>
              <a:ext uri="{FF2B5EF4-FFF2-40B4-BE49-F238E27FC236}">
                <a16:creationId xmlns:a16="http://schemas.microsoft.com/office/drawing/2014/main" xmlns="" id="{6CF4CBA0-B1CA-493E-89E9-DA9C251906C2}"/>
              </a:ext>
            </a:extLst>
          </p:cNvPr>
          <p:cNvGrpSpPr/>
          <p:nvPr/>
        </p:nvGrpSpPr>
        <p:grpSpPr>
          <a:xfrm>
            <a:off x="2426417" y="3741564"/>
            <a:ext cx="2805418" cy="2489439"/>
            <a:chOff x="2403646" y="3737042"/>
            <a:chExt cx="2805418" cy="2489439"/>
          </a:xfrm>
        </p:grpSpPr>
        <p:sp>
          <p:nvSpPr>
            <p:cNvPr id="67" name="弧形 66">
              <a:extLst>
                <a:ext uri="{FF2B5EF4-FFF2-40B4-BE49-F238E27FC236}">
                  <a16:creationId xmlns:a16="http://schemas.microsoft.com/office/drawing/2014/main" xmlns="" id="{40ADE1F2-E1AA-4416-8DC3-8C2423024BB6}"/>
                </a:ext>
              </a:extLst>
            </p:cNvPr>
            <p:cNvSpPr/>
            <p:nvPr/>
          </p:nvSpPr>
          <p:spPr>
            <a:xfrm rot="19048052">
              <a:off x="2403646" y="3737042"/>
              <a:ext cx="2805418" cy="2489439"/>
            </a:xfrm>
            <a:prstGeom prst="arc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xmlns="" id="{065F2485-D04D-44EB-B56B-4C977C60308B}"/>
                </a:ext>
              </a:extLst>
            </p:cNvPr>
            <p:cNvCxnSpPr>
              <a:cxnSpLocks/>
              <a:stCxn id="67" idx="2"/>
            </p:cNvCxnSpPr>
            <p:nvPr/>
          </p:nvCxnSpPr>
          <p:spPr>
            <a:xfrm>
              <a:off x="4840004" y="4033520"/>
              <a:ext cx="43109" cy="5704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群組 73">
            <a:extLst>
              <a:ext uri="{FF2B5EF4-FFF2-40B4-BE49-F238E27FC236}">
                <a16:creationId xmlns:a16="http://schemas.microsoft.com/office/drawing/2014/main" xmlns="" id="{D1CE356E-A90C-44C4-B9CB-A8C3B875C39E}"/>
              </a:ext>
            </a:extLst>
          </p:cNvPr>
          <p:cNvGrpSpPr/>
          <p:nvPr/>
        </p:nvGrpSpPr>
        <p:grpSpPr>
          <a:xfrm>
            <a:off x="4499358" y="3721316"/>
            <a:ext cx="2805418" cy="2489439"/>
            <a:chOff x="2403646" y="3737042"/>
            <a:chExt cx="2805418" cy="2489439"/>
          </a:xfrm>
        </p:grpSpPr>
        <p:sp>
          <p:nvSpPr>
            <p:cNvPr id="75" name="弧形 74">
              <a:extLst>
                <a:ext uri="{FF2B5EF4-FFF2-40B4-BE49-F238E27FC236}">
                  <a16:creationId xmlns:a16="http://schemas.microsoft.com/office/drawing/2014/main" xmlns="" id="{3ECCED50-D0D0-4ACC-AE59-EAB9DF307B74}"/>
                </a:ext>
              </a:extLst>
            </p:cNvPr>
            <p:cNvSpPr/>
            <p:nvPr/>
          </p:nvSpPr>
          <p:spPr>
            <a:xfrm rot="19048052">
              <a:off x="2403646" y="3737042"/>
              <a:ext cx="2805418" cy="2489439"/>
            </a:xfrm>
            <a:prstGeom prst="arc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6" name="直線單箭頭接點 75">
              <a:extLst>
                <a:ext uri="{FF2B5EF4-FFF2-40B4-BE49-F238E27FC236}">
                  <a16:creationId xmlns:a16="http://schemas.microsoft.com/office/drawing/2014/main" xmlns="" id="{CAD2674A-988E-4868-B20D-A25B8A2F485F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>
              <a:off x="4840004" y="4033520"/>
              <a:ext cx="43109" cy="5704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群組 91">
            <a:extLst>
              <a:ext uri="{FF2B5EF4-FFF2-40B4-BE49-F238E27FC236}">
                <a16:creationId xmlns:a16="http://schemas.microsoft.com/office/drawing/2014/main" xmlns="" id="{8F360CA6-3961-42EF-A768-179DB18F1A96}"/>
              </a:ext>
            </a:extLst>
          </p:cNvPr>
          <p:cNvGrpSpPr/>
          <p:nvPr/>
        </p:nvGrpSpPr>
        <p:grpSpPr>
          <a:xfrm>
            <a:off x="1954037" y="4942244"/>
            <a:ext cx="4686309" cy="4237351"/>
            <a:chOff x="2141705" y="4862598"/>
            <a:chExt cx="4686309" cy="4325432"/>
          </a:xfrm>
        </p:grpSpPr>
        <p:sp>
          <p:nvSpPr>
            <p:cNvPr id="78" name="弧形 77">
              <a:extLst>
                <a:ext uri="{FF2B5EF4-FFF2-40B4-BE49-F238E27FC236}">
                  <a16:creationId xmlns:a16="http://schemas.microsoft.com/office/drawing/2014/main" xmlns="" id="{81263F30-D6CC-4DE4-979C-8745F6E65278}"/>
                </a:ext>
              </a:extLst>
            </p:cNvPr>
            <p:cNvSpPr/>
            <p:nvPr/>
          </p:nvSpPr>
          <p:spPr>
            <a:xfrm rot="19048052">
              <a:off x="2141705" y="4862598"/>
              <a:ext cx="4686309" cy="4325432"/>
            </a:xfrm>
            <a:prstGeom prst="arc">
              <a:avLst>
                <a:gd name="adj1" fmla="val 16200000"/>
                <a:gd name="adj2" fmla="val 89431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9" name="直線單箭頭接點 78">
              <a:extLst>
                <a:ext uri="{FF2B5EF4-FFF2-40B4-BE49-F238E27FC236}">
                  <a16:creationId xmlns:a16="http://schemas.microsoft.com/office/drawing/2014/main" xmlns="" id="{3FCB1FB9-4616-4001-8686-F6F149C4AC01}"/>
                </a:ext>
              </a:extLst>
            </p:cNvPr>
            <p:cNvCxnSpPr>
              <a:cxnSpLocks/>
            </p:cNvCxnSpPr>
            <p:nvPr/>
          </p:nvCxnSpPr>
          <p:spPr>
            <a:xfrm>
              <a:off x="6234859" y="5413078"/>
              <a:ext cx="40194" cy="8705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群組 94">
            <a:extLst>
              <a:ext uri="{FF2B5EF4-FFF2-40B4-BE49-F238E27FC236}">
                <a16:creationId xmlns:a16="http://schemas.microsoft.com/office/drawing/2014/main" xmlns="" id="{B0469EDD-88F1-4FEF-ACAE-486EB44BB38A}"/>
              </a:ext>
            </a:extLst>
          </p:cNvPr>
          <p:cNvGrpSpPr/>
          <p:nvPr/>
        </p:nvGrpSpPr>
        <p:grpSpPr>
          <a:xfrm>
            <a:off x="5212362" y="4907973"/>
            <a:ext cx="4686309" cy="4237351"/>
            <a:chOff x="2141705" y="4862598"/>
            <a:chExt cx="4686309" cy="4325432"/>
          </a:xfrm>
        </p:grpSpPr>
        <p:sp>
          <p:nvSpPr>
            <p:cNvPr id="96" name="弧形 95">
              <a:extLst>
                <a:ext uri="{FF2B5EF4-FFF2-40B4-BE49-F238E27FC236}">
                  <a16:creationId xmlns:a16="http://schemas.microsoft.com/office/drawing/2014/main" xmlns="" id="{9336EF35-1DEE-4619-AB34-2DA5F5F2F025}"/>
                </a:ext>
              </a:extLst>
            </p:cNvPr>
            <p:cNvSpPr/>
            <p:nvPr/>
          </p:nvSpPr>
          <p:spPr>
            <a:xfrm rot="19048052">
              <a:off x="2141705" y="4862598"/>
              <a:ext cx="4686309" cy="4325432"/>
            </a:xfrm>
            <a:prstGeom prst="arc">
              <a:avLst>
                <a:gd name="adj1" fmla="val 16200000"/>
                <a:gd name="adj2" fmla="val 89431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7" name="直線單箭頭接點 96">
              <a:extLst>
                <a:ext uri="{FF2B5EF4-FFF2-40B4-BE49-F238E27FC236}">
                  <a16:creationId xmlns:a16="http://schemas.microsoft.com/office/drawing/2014/main" xmlns="" id="{8EA1440D-EB2A-4B38-B413-239342941BFC}"/>
                </a:ext>
              </a:extLst>
            </p:cNvPr>
            <p:cNvCxnSpPr>
              <a:cxnSpLocks/>
            </p:cNvCxnSpPr>
            <p:nvPr/>
          </p:nvCxnSpPr>
          <p:spPr>
            <a:xfrm>
              <a:off x="6234859" y="5413078"/>
              <a:ext cx="40194" cy="8705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文字方塊 97">
            <a:extLst>
              <a:ext uri="{FF2B5EF4-FFF2-40B4-BE49-F238E27FC236}">
                <a16:creationId xmlns:a16="http://schemas.microsoft.com/office/drawing/2014/main" xmlns="" id="{A0A107DA-3B8F-4899-B27F-54DA2EC73A91}"/>
              </a:ext>
            </a:extLst>
          </p:cNvPr>
          <p:cNvSpPr txBox="1"/>
          <p:nvPr/>
        </p:nvSpPr>
        <p:spPr>
          <a:xfrm>
            <a:off x="8794119" y="2713053"/>
            <a:ext cx="2578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檢查公差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=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1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或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-1</a:t>
            </a:r>
            <a:endParaRPr lang="zh-TW" altLang="en-US" sz="2400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xmlns="" id="{E6D5B033-8A06-4D3C-B51A-1FDC638E7974}"/>
                  </a:ext>
                </a:extLst>
              </p:cNvPr>
              <p:cNvSpPr txBox="1"/>
              <p:nvPr/>
            </p:nvSpPr>
            <p:spPr>
              <a:xfrm>
                <a:off x="2522818" y="5006267"/>
                <a:ext cx="8058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𝛁</m:t>
                      </m:r>
                    </m:oMath>
                  </m:oMathPara>
                </a14:m>
                <a:endParaRPr lang="zh-TW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id="{E6D5B033-8A06-4D3C-B51A-1FDC638E7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818" y="5006267"/>
                <a:ext cx="80582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字方塊 99">
                <a:extLst>
                  <a:ext uri="{FF2B5EF4-FFF2-40B4-BE49-F238E27FC236}">
                    <a16:creationId xmlns:a16="http://schemas.microsoft.com/office/drawing/2014/main" xmlns="" id="{CF2FEA25-BCA1-4EBC-94C9-BF37CACE3E40}"/>
                  </a:ext>
                </a:extLst>
              </p:cNvPr>
              <p:cNvSpPr txBox="1"/>
              <p:nvPr/>
            </p:nvSpPr>
            <p:spPr>
              <a:xfrm>
                <a:off x="2522818" y="3559202"/>
                <a:ext cx="8058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𝛁</m:t>
                      </m:r>
                    </m:oMath>
                  </m:oMathPara>
                </a14:m>
                <a:endParaRPr lang="zh-TW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0" name="文字方塊 99">
                <a:extLst>
                  <a:ext uri="{FF2B5EF4-FFF2-40B4-BE49-F238E27FC236}">
                    <a16:creationId xmlns:a16="http://schemas.microsoft.com/office/drawing/2014/main" id="{CF2FEA25-BCA1-4EBC-94C9-BF37CACE3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818" y="3559202"/>
                <a:ext cx="80582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xmlns="" id="{D24AB64A-57D5-4D65-852A-D7CA63FFF96B}"/>
                  </a:ext>
                </a:extLst>
              </p:cNvPr>
              <p:cNvSpPr txBox="1"/>
              <p:nvPr/>
            </p:nvSpPr>
            <p:spPr>
              <a:xfrm>
                <a:off x="2553212" y="2096509"/>
                <a:ext cx="8058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𝛁</m:t>
                      </m:r>
                    </m:oMath>
                  </m:oMathPara>
                </a14:m>
                <a:endParaRPr lang="zh-TW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id="{D24AB64A-57D5-4D65-852A-D7CA63FFF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212" y="2096509"/>
                <a:ext cx="80582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文字方塊 101">
            <a:extLst>
              <a:ext uri="{FF2B5EF4-FFF2-40B4-BE49-F238E27FC236}">
                <a16:creationId xmlns:a16="http://schemas.microsoft.com/office/drawing/2014/main" xmlns="" id="{407C3E0F-A7F2-44F2-A034-A78C084C9DBB}"/>
              </a:ext>
            </a:extLst>
          </p:cNvPr>
          <p:cNvSpPr txBox="1"/>
          <p:nvPr/>
        </p:nvSpPr>
        <p:spPr>
          <a:xfrm>
            <a:off x="8867625" y="4237291"/>
            <a:ext cx="2578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檢查公差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=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2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或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-2</a:t>
            </a:r>
            <a:endParaRPr lang="zh-TW" altLang="en-US" sz="2400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xmlns="" id="{C1685B2C-3947-4B1E-ACC5-F9E0B79B1F7D}"/>
              </a:ext>
            </a:extLst>
          </p:cNvPr>
          <p:cNvSpPr txBox="1"/>
          <p:nvPr/>
        </p:nvSpPr>
        <p:spPr>
          <a:xfrm>
            <a:off x="8867625" y="5740313"/>
            <a:ext cx="2578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檢查公差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=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或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-3</a:t>
            </a:r>
            <a:endParaRPr lang="zh-TW" altLang="en-US" sz="2400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xmlns="" id="{4343C40C-6869-4FE2-8F80-18A075F47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824317"/>
              </p:ext>
            </p:extLst>
          </p:nvPr>
        </p:nvGraphicFramePr>
        <p:xfrm>
          <a:off x="1302693" y="2480070"/>
          <a:ext cx="7400533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7219">
                  <a:extLst>
                    <a:ext uri="{9D8B030D-6E8A-4147-A177-3AD203B41FA5}">
                      <a16:colId xmlns:a16="http://schemas.microsoft.com/office/drawing/2014/main" xmlns="" val="3385861380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3781174753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1624844003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4132038080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3834632519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3369355616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959652202"/>
                    </a:ext>
                  </a:extLst>
                </a:gridCol>
              </a:tblGrid>
              <a:tr h="4659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值</a:t>
                      </a:r>
                      <a:r>
                        <a:rPr lang="en-US" altLang="zh-TW" sz="2800" dirty="0">
                          <a:ea typeface="標楷體" panose="03000509000000000000" pitchFamily="65" charset="-120"/>
                        </a:rPr>
                        <a:t>X</a:t>
                      </a:r>
                      <a:endParaRPr lang="zh-TW" altLang="en-US" sz="2800" dirty="0"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8838512"/>
                  </a:ext>
                </a:extLst>
              </a:tr>
              <a:tr h="46598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位置</a:t>
                      </a:r>
                      <a:r>
                        <a:rPr lang="zh-TW" altLang="en-US" sz="2800" dirty="0"/>
                        <a:t> </a:t>
                      </a:r>
                      <a:r>
                        <a:rPr lang="en-US" altLang="zh-TW" sz="2800" dirty="0" err="1"/>
                        <a:t>i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36794713"/>
                  </a:ext>
                </a:extLst>
              </a:tr>
            </a:tbl>
          </a:graphicData>
        </a:graphic>
      </p:graphicFrame>
      <p:sp>
        <p:nvSpPr>
          <p:cNvPr id="108" name="文字方塊 107">
            <a:extLst>
              <a:ext uri="{FF2B5EF4-FFF2-40B4-BE49-F238E27FC236}">
                <a16:creationId xmlns:a16="http://schemas.microsoft.com/office/drawing/2014/main" xmlns="" id="{561BC5D1-42CA-47A0-9050-5B711FF6B52F}"/>
              </a:ext>
            </a:extLst>
          </p:cNvPr>
          <p:cNvSpPr txBox="1"/>
          <p:nvPr/>
        </p:nvSpPr>
        <p:spPr>
          <a:xfrm>
            <a:off x="8794118" y="3120814"/>
            <a:ext cx="3239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r>
              <a:rPr lang="en-US" altLang="zh-TW" sz="2400" dirty="0" err="1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2400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遞增或遞減</a:t>
            </a:r>
            <a:r>
              <a:rPr lang="en-US" altLang="zh-TW" sz="2400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? </a:t>
            </a:r>
            <a:r>
              <a:rPr lang="zh-TW" altLang="en-US" sz="2400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  <a:endParaRPr lang="zh-TW" altLang="en-US" sz="2400" dirty="0">
              <a:solidFill>
                <a:srgbClr val="00B0F0"/>
              </a:solidFill>
              <a:ea typeface="標楷體" panose="03000509000000000000" pitchFamily="65" charset="-120"/>
            </a:endParaRPr>
          </a:p>
        </p:txBody>
      </p:sp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xmlns="" id="{C855110E-8A17-415B-B146-D32D25D39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096611"/>
              </p:ext>
            </p:extLst>
          </p:nvPr>
        </p:nvGraphicFramePr>
        <p:xfrm>
          <a:off x="1302692" y="3949964"/>
          <a:ext cx="7400533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7219">
                  <a:extLst>
                    <a:ext uri="{9D8B030D-6E8A-4147-A177-3AD203B41FA5}">
                      <a16:colId xmlns:a16="http://schemas.microsoft.com/office/drawing/2014/main" xmlns="" val="3385861380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3781174753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1624844003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4132038080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3834632519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3369355616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959652202"/>
                    </a:ext>
                  </a:extLst>
                </a:gridCol>
              </a:tblGrid>
              <a:tr h="4659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值</a:t>
                      </a:r>
                      <a:r>
                        <a:rPr lang="en-US" altLang="zh-TW" sz="2800" dirty="0">
                          <a:ea typeface="標楷體" panose="03000509000000000000" pitchFamily="65" charset="-120"/>
                        </a:rPr>
                        <a:t>X</a:t>
                      </a:r>
                      <a:endParaRPr lang="zh-TW" altLang="en-US" sz="2800" dirty="0"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8838512"/>
                  </a:ext>
                </a:extLst>
              </a:tr>
              <a:tr h="46598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位置</a:t>
                      </a:r>
                      <a:r>
                        <a:rPr lang="zh-TW" altLang="en-US" sz="2800" dirty="0"/>
                        <a:t> </a:t>
                      </a:r>
                      <a:r>
                        <a:rPr lang="en-US" altLang="zh-TW" sz="2800" dirty="0" err="1"/>
                        <a:t>i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36794713"/>
                  </a:ext>
                </a:extLst>
              </a:tr>
            </a:tbl>
          </a:graphicData>
        </a:graphic>
      </p:graphicFrame>
      <p:sp>
        <p:nvSpPr>
          <p:cNvPr id="112" name="文字方塊 111">
            <a:extLst>
              <a:ext uri="{FF2B5EF4-FFF2-40B4-BE49-F238E27FC236}">
                <a16:creationId xmlns:a16="http://schemas.microsoft.com/office/drawing/2014/main" xmlns="" id="{4647C303-F1F2-4828-A7A6-EDBBEBE9FFF5}"/>
              </a:ext>
            </a:extLst>
          </p:cNvPr>
          <p:cNvSpPr txBox="1"/>
          <p:nvPr/>
        </p:nvSpPr>
        <p:spPr>
          <a:xfrm>
            <a:off x="8824925" y="4632228"/>
            <a:ext cx="3887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r>
              <a:rPr lang="en-US" altLang="zh-TW" sz="2400" dirty="0" err="1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2400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遞增或遞減</a:t>
            </a:r>
            <a:r>
              <a:rPr lang="en-US" altLang="zh-TW" sz="2400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? </a:t>
            </a:r>
            <a:r>
              <a:rPr lang="zh-TW" altLang="en-US" sz="2400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  <a:endParaRPr lang="zh-TW" altLang="en-US" sz="2400" dirty="0">
              <a:solidFill>
                <a:srgbClr val="00B0F0"/>
              </a:solidFill>
              <a:ea typeface="標楷體" panose="03000509000000000000" pitchFamily="65" charset="-120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xmlns="" id="{AB9AACB2-E9AE-4857-AD1A-8F01D3545CDC}"/>
              </a:ext>
            </a:extLst>
          </p:cNvPr>
          <p:cNvSpPr txBox="1"/>
          <p:nvPr/>
        </p:nvSpPr>
        <p:spPr>
          <a:xfrm>
            <a:off x="5150191" y="1196975"/>
            <a:ext cx="63941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起始位置從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標楷體" panose="03000509000000000000" pitchFamily="65" charset="-120"/>
              </a:rPr>
              <a:t>array a index</a:t>
            </a:r>
            <a:r>
              <a:rPr kumimoji="0" lang="en-US" altLang="zh-TW" sz="2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ea typeface="標楷體" panose="03000509000000000000" pitchFamily="65" charset="-120"/>
              </a:rPr>
              <a:t> 0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開始檢驗公差</a:t>
            </a:r>
            <a:r>
              <a:rPr lang="en-US" altLang="zh-TW" sz="2800" dirty="0" smtClean="0">
                <a:ea typeface="標楷體" panose="03000509000000000000" pitchFamily="65" charset="-120"/>
              </a:rPr>
              <a:t>1(-1), 2(-2), 3(-3)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標楷體" panose="03000509000000000000" pitchFamily="65" charset="-12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xmlns="" id="{E8B69256-3290-4044-A0B5-AFB03643C3D1}"/>
              </a:ext>
            </a:extLst>
          </p:cNvPr>
          <p:cNvSpPr txBox="1"/>
          <p:nvPr/>
        </p:nvSpPr>
        <p:spPr>
          <a:xfrm>
            <a:off x="0" y="2466960"/>
            <a:ext cx="1545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Array a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5381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113" grpId="0" animBg="1"/>
      <p:bldP spid="109" grpId="0" animBg="1"/>
      <p:bldP spid="110" grpId="0" animBg="1"/>
      <p:bldP spid="111" grpId="0" animBg="1"/>
      <p:bldP spid="107" grpId="0" animBg="1"/>
      <p:bldP spid="106" grpId="0" animBg="1"/>
      <p:bldP spid="104" grpId="0" animBg="1"/>
      <p:bldP spid="98" grpId="0"/>
      <p:bldP spid="99" grpId="0"/>
      <p:bldP spid="100" grpId="0"/>
      <p:bldP spid="101" grpId="0"/>
      <p:bldP spid="102" grpId="0"/>
      <p:bldP spid="103" grpId="0"/>
      <p:bldP spid="108" grpId="0"/>
      <p:bldP spid="1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矩形 113">
            <a:extLst>
              <a:ext uri="{FF2B5EF4-FFF2-40B4-BE49-F238E27FC236}">
                <a16:creationId xmlns:a16="http://schemas.microsoft.com/office/drawing/2014/main" xmlns="" id="{BF05884E-B39A-4486-BAF0-7EE7BFE88FF4}"/>
              </a:ext>
            </a:extLst>
          </p:cNvPr>
          <p:cNvSpPr/>
          <p:nvPr/>
        </p:nvSpPr>
        <p:spPr>
          <a:xfrm>
            <a:off x="6580891" y="5913534"/>
            <a:ext cx="1066780" cy="5232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xmlns="" id="{A8FBCB69-73BE-476A-A90B-CA13066FD4ED}"/>
              </a:ext>
            </a:extLst>
          </p:cNvPr>
          <p:cNvSpPr/>
          <p:nvPr/>
        </p:nvSpPr>
        <p:spPr>
          <a:xfrm>
            <a:off x="3408279" y="5926665"/>
            <a:ext cx="1066780" cy="5100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xmlns="" id="{614F43CA-18C9-4DCF-96EE-A45DE86CEF29}"/>
              </a:ext>
            </a:extLst>
          </p:cNvPr>
          <p:cNvSpPr/>
          <p:nvPr/>
        </p:nvSpPr>
        <p:spPr>
          <a:xfrm>
            <a:off x="7633571" y="4454943"/>
            <a:ext cx="106678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xmlns="" id="{C75DE663-753D-429B-A60A-2A30ABF98DC2}"/>
              </a:ext>
            </a:extLst>
          </p:cNvPr>
          <p:cNvSpPr/>
          <p:nvPr/>
        </p:nvSpPr>
        <p:spPr>
          <a:xfrm>
            <a:off x="5523210" y="4463746"/>
            <a:ext cx="1066780" cy="5225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xmlns="" id="{1CF65B66-8F97-45EA-9383-8B21F8C6F1A2}"/>
              </a:ext>
            </a:extLst>
          </p:cNvPr>
          <p:cNvSpPr/>
          <p:nvPr/>
        </p:nvSpPr>
        <p:spPr>
          <a:xfrm>
            <a:off x="3414808" y="4454943"/>
            <a:ext cx="106678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xmlns="" id="{EE3901E8-F771-47F8-A572-AA46E79E0C09}"/>
              </a:ext>
            </a:extLst>
          </p:cNvPr>
          <p:cNvSpPr/>
          <p:nvPr/>
        </p:nvSpPr>
        <p:spPr>
          <a:xfrm>
            <a:off x="5533852" y="3007401"/>
            <a:ext cx="1066780" cy="5089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xmlns="" id="{7481AE21-1D22-46BD-BD9A-056B17DC345D}"/>
              </a:ext>
            </a:extLst>
          </p:cNvPr>
          <p:cNvSpPr/>
          <p:nvPr/>
        </p:nvSpPr>
        <p:spPr>
          <a:xfrm>
            <a:off x="3409025" y="2996655"/>
            <a:ext cx="1066780" cy="5197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xmlns="" id="{7B44F556-A605-4DB6-968E-46D82404283E}"/>
              </a:ext>
            </a:extLst>
          </p:cNvPr>
          <p:cNvSpPr/>
          <p:nvPr/>
        </p:nvSpPr>
        <p:spPr>
          <a:xfrm>
            <a:off x="4467072" y="3001952"/>
            <a:ext cx="1066780" cy="5144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7522EF01-EBDA-4E11-80BA-CB5B6CAAC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C5392E15-D7B9-4FB5-8141-DCD548E424CB}"/>
              </a:ext>
            </a:extLst>
          </p:cNvPr>
          <p:cNvSpPr txBox="1"/>
          <p:nvPr/>
        </p:nvSpPr>
        <p:spPr>
          <a:xfrm>
            <a:off x="774417" y="-79744"/>
            <a:ext cx="2743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Test Case #3</a:t>
            </a:r>
            <a:endParaRPr lang="zh-TW" altLang="en-US" sz="36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485C3C71-ECE0-4E88-A1A6-685377CAE68A}"/>
              </a:ext>
            </a:extLst>
          </p:cNvPr>
          <p:cNvSpPr txBox="1"/>
          <p:nvPr/>
        </p:nvSpPr>
        <p:spPr>
          <a:xfrm>
            <a:off x="1117035" y="566587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6:  2   4   3   5   0   1</a:t>
            </a:r>
            <a:endParaRPr lang="zh-TW" altLang="en-US" sz="36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4D9EDF0D-5698-4F27-A762-8BDEEFD79624}"/>
              </a:ext>
            </a:extLst>
          </p:cNvPr>
          <p:cNvSpPr txBox="1"/>
          <p:nvPr/>
        </p:nvSpPr>
        <p:spPr>
          <a:xfrm>
            <a:off x="5231835" y="566587"/>
            <a:ext cx="3848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yes</a:t>
            </a:r>
            <a:r>
              <a:rPr lang="en-US" altLang="zh-TW" sz="3200" dirty="0"/>
              <a:t>: </a:t>
            </a:r>
            <a:r>
              <a:rPr lang="zh-TW" altLang="en-US" sz="3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r>
              <a:rPr lang="en-US" altLang="zh-TW" sz="3200" dirty="0" err="1"/>
              <a:t>antiarithmetic</a:t>
            </a:r>
            <a:endParaRPr lang="zh-TW" altLang="en-US" sz="32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DD93A961-4B6D-4331-B44A-B5AD6A3A621F}"/>
              </a:ext>
            </a:extLst>
          </p:cNvPr>
          <p:cNvSpPr txBox="1"/>
          <p:nvPr/>
        </p:nvSpPr>
        <p:spPr>
          <a:xfrm>
            <a:off x="336190" y="1680411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r>
              <a:rPr lang="zh-TW" altLang="en-US" sz="3600" dirty="0"/>
              <a:t> </a:t>
            </a:r>
            <a:r>
              <a:rPr lang="en-US" altLang="zh-TW" sz="3600" dirty="0"/>
              <a:t>i:  </a:t>
            </a:r>
            <a:r>
              <a:rPr lang="en-US" altLang="zh-TW" sz="3600" dirty="0">
                <a:solidFill>
                  <a:srgbClr val="00B0F0"/>
                </a:solidFill>
              </a:rPr>
              <a:t>0   1   2   3   4   5</a:t>
            </a:r>
            <a:endParaRPr lang="zh-TW" altLang="en-US" sz="3600" dirty="0">
              <a:solidFill>
                <a:srgbClr val="00B0F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41D2E936-CBDE-470F-9E83-3743CEE44817}"/>
              </a:ext>
            </a:extLst>
          </p:cNvPr>
          <p:cNvSpPr txBox="1"/>
          <p:nvPr/>
        </p:nvSpPr>
        <p:spPr>
          <a:xfrm>
            <a:off x="1302694" y="1327686"/>
            <a:ext cx="850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en-US" altLang="zh-TW" sz="3200" dirty="0">
                <a:ea typeface="標楷體" panose="03000509000000000000" pitchFamily="65" charset="-120"/>
              </a:rPr>
              <a:t>X</a:t>
            </a:r>
            <a:endParaRPr lang="zh-TW" altLang="en-US" sz="3200" dirty="0">
              <a:ea typeface="標楷體" panose="03000509000000000000" pitchFamily="65" charset="-120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xmlns="" id="{0741496F-E0FD-4401-876B-EE732AF3F8E7}"/>
              </a:ext>
            </a:extLst>
          </p:cNvPr>
          <p:cNvCxnSpPr>
            <a:cxnSpLocks/>
          </p:cNvCxnSpPr>
          <p:nvPr/>
        </p:nvCxnSpPr>
        <p:spPr>
          <a:xfrm flipV="1">
            <a:off x="1856920" y="1080204"/>
            <a:ext cx="0" cy="3447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xmlns="" id="{74AB1D8A-C85E-410A-BC4E-B062CA7DF897}"/>
              </a:ext>
            </a:extLst>
          </p:cNvPr>
          <p:cNvCxnSpPr>
            <a:cxnSpLocks/>
          </p:cNvCxnSpPr>
          <p:nvPr/>
        </p:nvCxnSpPr>
        <p:spPr>
          <a:xfrm>
            <a:off x="2450391" y="1062144"/>
            <a:ext cx="0" cy="65523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xmlns="" id="{2A8B5E89-BB19-437E-9E2C-3E2602BA9FFE}"/>
              </a:ext>
            </a:extLst>
          </p:cNvPr>
          <p:cNvCxnSpPr>
            <a:cxnSpLocks/>
          </p:cNvCxnSpPr>
          <p:nvPr/>
        </p:nvCxnSpPr>
        <p:spPr>
          <a:xfrm>
            <a:off x="2989072" y="1062144"/>
            <a:ext cx="0" cy="65523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xmlns="" id="{B7D270E0-ECE1-483E-AB87-4BC3E53DF137}"/>
              </a:ext>
            </a:extLst>
          </p:cNvPr>
          <p:cNvCxnSpPr>
            <a:cxnSpLocks/>
          </p:cNvCxnSpPr>
          <p:nvPr/>
        </p:nvCxnSpPr>
        <p:spPr>
          <a:xfrm flipH="1">
            <a:off x="3549149" y="1080204"/>
            <a:ext cx="1166" cy="63717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xmlns="" id="{7CB3D801-B8A3-46A9-870B-181838E8B5B2}"/>
              </a:ext>
            </a:extLst>
          </p:cNvPr>
          <p:cNvCxnSpPr>
            <a:cxnSpLocks/>
          </p:cNvCxnSpPr>
          <p:nvPr/>
        </p:nvCxnSpPr>
        <p:spPr>
          <a:xfrm>
            <a:off x="4026899" y="1062144"/>
            <a:ext cx="0" cy="66014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xmlns="" id="{242140EA-6A69-40F1-9E40-3B4532C0D12D}"/>
              </a:ext>
            </a:extLst>
          </p:cNvPr>
          <p:cNvCxnSpPr>
            <a:cxnSpLocks/>
          </p:cNvCxnSpPr>
          <p:nvPr/>
        </p:nvCxnSpPr>
        <p:spPr>
          <a:xfrm>
            <a:off x="4565155" y="1062144"/>
            <a:ext cx="0" cy="66014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xmlns="" id="{FF20AA9D-3F22-48ED-A81B-0DCD83BAEAB9}"/>
              </a:ext>
            </a:extLst>
          </p:cNvPr>
          <p:cNvSpPr txBox="1"/>
          <p:nvPr/>
        </p:nvSpPr>
        <p:spPr>
          <a:xfrm>
            <a:off x="393760" y="1132600"/>
            <a:ext cx="419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ea typeface="標楷體" panose="03000509000000000000" pitchFamily="65" charset="-120"/>
              </a:rPr>
              <a:t>n</a:t>
            </a:r>
            <a:endParaRPr lang="zh-TW" altLang="en-US" sz="3200" dirty="0">
              <a:ea typeface="標楷體" panose="03000509000000000000" pitchFamily="65" charset="-120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xmlns="" id="{87F74C35-56A0-4C35-B055-943DFAF23C7C}"/>
              </a:ext>
            </a:extLst>
          </p:cNvPr>
          <p:cNvCxnSpPr>
            <a:stCxn id="20" idx="3"/>
          </p:cNvCxnSpPr>
          <p:nvPr/>
        </p:nvCxnSpPr>
        <p:spPr>
          <a:xfrm flipV="1">
            <a:off x="812895" y="1022788"/>
            <a:ext cx="421307" cy="402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日期版面配置區 38">
            <a:extLst>
              <a:ext uri="{FF2B5EF4-FFF2-40B4-BE49-F238E27FC236}">
                <a16:creationId xmlns:a16="http://schemas.microsoft.com/office/drawing/2014/main" xmlns="" id="{AEA54B3D-9EFB-4166-B261-B70A673ED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A834-3EBB-4251-8580-53E52E61888E}" type="datetime1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40" name="頁尾版面配置區 39">
            <a:extLst>
              <a:ext uri="{FF2B5EF4-FFF2-40B4-BE49-F238E27FC236}">
                <a16:creationId xmlns:a16="http://schemas.microsoft.com/office/drawing/2014/main" xmlns="" id="{ACC5E583-D6D1-42DA-B632-BEF82E2F1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10730 Antiarithmetic?</a:t>
            </a:r>
            <a:endParaRPr lang="zh-TW" altLang="en-US"/>
          </a:p>
        </p:txBody>
      </p:sp>
      <p:grpSp>
        <p:nvGrpSpPr>
          <p:cNvPr id="61" name="群組 60">
            <a:extLst>
              <a:ext uri="{FF2B5EF4-FFF2-40B4-BE49-F238E27FC236}">
                <a16:creationId xmlns:a16="http://schemas.microsoft.com/office/drawing/2014/main" xmlns="" id="{ECD06CB7-105A-47BB-A2D5-A6B735AF3858}"/>
              </a:ext>
            </a:extLst>
          </p:cNvPr>
          <p:cNvGrpSpPr/>
          <p:nvPr/>
        </p:nvGrpSpPr>
        <p:grpSpPr>
          <a:xfrm rot="21425616">
            <a:off x="3772208" y="2316396"/>
            <a:ext cx="1445687" cy="1405087"/>
            <a:chOff x="9471950" y="2216265"/>
            <a:chExt cx="1445687" cy="1405087"/>
          </a:xfrm>
        </p:grpSpPr>
        <p:sp>
          <p:nvSpPr>
            <p:cNvPr id="57" name="弧形 56">
              <a:extLst>
                <a:ext uri="{FF2B5EF4-FFF2-40B4-BE49-F238E27FC236}">
                  <a16:creationId xmlns:a16="http://schemas.microsoft.com/office/drawing/2014/main" xmlns="" id="{8EF1A2B2-441B-4470-BA1A-6160E7553F46}"/>
                </a:ext>
              </a:extLst>
            </p:cNvPr>
            <p:cNvSpPr/>
            <p:nvPr/>
          </p:nvSpPr>
          <p:spPr>
            <a:xfrm rot="19048052">
              <a:off x="9471950" y="2216265"/>
              <a:ext cx="1445687" cy="1405087"/>
            </a:xfrm>
            <a:prstGeom prst="arc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9" name="直線單箭頭接點 58">
              <a:extLst>
                <a:ext uri="{FF2B5EF4-FFF2-40B4-BE49-F238E27FC236}">
                  <a16:creationId xmlns:a16="http://schemas.microsoft.com/office/drawing/2014/main" xmlns="" id="{0AAAF924-BD46-4439-B34C-628077BF161C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>
              <a:off x="10727453" y="2430161"/>
              <a:ext cx="30194" cy="4990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xmlns="" id="{585D5F69-48C9-4B25-B706-05D8FC13D50B}"/>
              </a:ext>
            </a:extLst>
          </p:cNvPr>
          <p:cNvGrpSpPr/>
          <p:nvPr/>
        </p:nvGrpSpPr>
        <p:grpSpPr>
          <a:xfrm rot="21425616">
            <a:off x="4878052" y="2305027"/>
            <a:ext cx="1445687" cy="1405087"/>
            <a:chOff x="9471950" y="2216265"/>
            <a:chExt cx="1445687" cy="1405087"/>
          </a:xfrm>
        </p:grpSpPr>
        <p:sp>
          <p:nvSpPr>
            <p:cNvPr id="63" name="弧形 62">
              <a:extLst>
                <a:ext uri="{FF2B5EF4-FFF2-40B4-BE49-F238E27FC236}">
                  <a16:creationId xmlns:a16="http://schemas.microsoft.com/office/drawing/2014/main" xmlns="" id="{AE4E6228-F2A4-4E48-8573-9373F0635E55}"/>
                </a:ext>
              </a:extLst>
            </p:cNvPr>
            <p:cNvSpPr/>
            <p:nvPr/>
          </p:nvSpPr>
          <p:spPr>
            <a:xfrm rot="19048052">
              <a:off x="9471950" y="2216265"/>
              <a:ext cx="1445687" cy="1405087"/>
            </a:xfrm>
            <a:prstGeom prst="arc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4" name="直線單箭頭接點 63">
              <a:extLst>
                <a:ext uri="{FF2B5EF4-FFF2-40B4-BE49-F238E27FC236}">
                  <a16:creationId xmlns:a16="http://schemas.microsoft.com/office/drawing/2014/main" xmlns="" id="{99051D02-AEEF-401C-9AFB-048995B45808}"/>
                </a:ext>
              </a:extLst>
            </p:cNvPr>
            <p:cNvCxnSpPr>
              <a:cxnSpLocks/>
              <a:stCxn id="63" idx="2"/>
            </p:cNvCxnSpPr>
            <p:nvPr/>
          </p:nvCxnSpPr>
          <p:spPr>
            <a:xfrm>
              <a:off x="10727453" y="2430161"/>
              <a:ext cx="30194" cy="4990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群組 72">
            <a:extLst>
              <a:ext uri="{FF2B5EF4-FFF2-40B4-BE49-F238E27FC236}">
                <a16:creationId xmlns:a16="http://schemas.microsoft.com/office/drawing/2014/main" xmlns="" id="{6CF4CBA0-B1CA-493E-89E9-DA9C251906C2}"/>
              </a:ext>
            </a:extLst>
          </p:cNvPr>
          <p:cNvGrpSpPr/>
          <p:nvPr/>
        </p:nvGrpSpPr>
        <p:grpSpPr>
          <a:xfrm>
            <a:off x="3465710" y="3723369"/>
            <a:ext cx="2805418" cy="2489439"/>
            <a:chOff x="2403646" y="3737042"/>
            <a:chExt cx="2805418" cy="2489439"/>
          </a:xfrm>
        </p:grpSpPr>
        <p:sp>
          <p:nvSpPr>
            <p:cNvPr id="67" name="弧形 66">
              <a:extLst>
                <a:ext uri="{FF2B5EF4-FFF2-40B4-BE49-F238E27FC236}">
                  <a16:creationId xmlns:a16="http://schemas.microsoft.com/office/drawing/2014/main" xmlns="" id="{40ADE1F2-E1AA-4416-8DC3-8C2423024BB6}"/>
                </a:ext>
              </a:extLst>
            </p:cNvPr>
            <p:cNvSpPr/>
            <p:nvPr/>
          </p:nvSpPr>
          <p:spPr>
            <a:xfrm rot="19048052">
              <a:off x="2403646" y="3737042"/>
              <a:ext cx="2805418" cy="2489439"/>
            </a:xfrm>
            <a:prstGeom prst="arc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xmlns="" id="{065F2485-D04D-44EB-B56B-4C977C60308B}"/>
                </a:ext>
              </a:extLst>
            </p:cNvPr>
            <p:cNvCxnSpPr>
              <a:cxnSpLocks/>
              <a:stCxn id="67" idx="2"/>
            </p:cNvCxnSpPr>
            <p:nvPr/>
          </p:nvCxnSpPr>
          <p:spPr>
            <a:xfrm>
              <a:off x="4840004" y="4033520"/>
              <a:ext cx="43109" cy="5704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群組 73">
            <a:extLst>
              <a:ext uri="{FF2B5EF4-FFF2-40B4-BE49-F238E27FC236}">
                <a16:creationId xmlns:a16="http://schemas.microsoft.com/office/drawing/2014/main" xmlns="" id="{D1CE356E-A90C-44C4-B9CB-A8C3B875C39E}"/>
              </a:ext>
            </a:extLst>
          </p:cNvPr>
          <p:cNvGrpSpPr/>
          <p:nvPr/>
        </p:nvGrpSpPr>
        <p:grpSpPr>
          <a:xfrm>
            <a:off x="5538651" y="3703121"/>
            <a:ext cx="2805418" cy="2489439"/>
            <a:chOff x="2403646" y="3737042"/>
            <a:chExt cx="2805418" cy="2489439"/>
          </a:xfrm>
        </p:grpSpPr>
        <p:sp>
          <p:nvSpPr>
            <p:cNvPr id="75" name="弧形 74">
              <a:extLst>
                <a:ext uri="{FF2B5EF4-FFF2-40B4-BE49-F238E27FC236}">
                  <a16:creationId xmlns:a16="http://schemas.microsoft.com/office/drawing/2014/main" xmlns="" id="{3ECCED50-D0D0-4ACC-AE59-EAB9DF307B74}"/>
                </a:ext>
              </a:extLst>
            </p:cNvPr>
            <p:cNvSpPr/>
            <p:nvPr/>
          </p:nvSpPr>
          <p:spPr>
            <a:xfrm rot="19048052">
              <a:off x="2403646" y="3737042"/>
              <a:ext cx="2805418" cy="2489439"/>
            </a:xfrm>
            <a:prstGeom prst="arc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6" name="直線單箭頭接點 75">
              <a:extLst>
                <a:ext uri="{FF2B5EF4-FFF2-40B4-BE49-F238E27FC236}">
                  <a16:creationId xmlns:a16="http://schemas.microsoft.com/office/drawing/2014/main" xmlns="" id="{CAD2674A-988E-4868-B20D-A25B8A2F485F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>
              <a:off x="4840004" y="4033520"/>
              <a:ext cx="43109" cy="5704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群組 91">
            <a:extLst>
              <a:ext uri="{FF2B5EF4-FFF2-40B4-BE49-F238E27FC236}">
                <a16:creationId xmlns:a16="http://schemas.microsoft.com/office/drawing/2014/main" xmlns="" id="{8F360CA6-3961-42EF-A768-179DB18F1A96}"/>
              </a:ext>
            </a:extLst>
          </p:cNvPr>
          <p:cNvGrpSpPr/>
          <p:nvPr/>
        </p:nvGrpSpPr>
        <p:grpSpPr>
          <a:xfrm>
            <a:off x="2989072" y="4941184"/>
            <a:ext cx="4686309" cy="4237351"/>
            <a:chOff x="2141705" y="4862598"/>
            <a:chExt cx="4686309" cy="4325432"/>
          </a:xfrm>
        </p:grpSpPr>
        <p:sp>
          <p:nvSpPr>
            <p:cNvPr id="78" name="弧形 77">
              <a:extLst>
                <a:ext uri="{FF2B5EF4-FFF2-40B4-BE49-F238E27FC236}">
                  <a16:creationId xmlns:a16="http://schemas.microsoft.com/office/drawing/2014/main" xmlns="" id="{81263F30-D6CC-4DE4-979C-8745F6E65278}"/>
                </a:ext>
              </a:extLst>
            </p:cNvPr>
            <p:cNvSpPr/>
            <p:nvPr/>
          </p:nvSpPr>
          <p:spPr>
            <a:xfrm rot="19048052">
              <a:off x="2141705" y="4862598"/>
              <a:ext cx="4686309" cy="4325432"/>
            </a:xfrm>
            <a:prstGeom prst="arc">
              <a:avLst>
                <a:gd name="adj1" fmla="val 16200000"/>
                <a:gd name="adj2" fmla="val 89431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9" name="直線單箭頭接點 78">
              <a:extLst>
                <a:ext uri="{FF2B5EF4-FFF2-40B4-BE49-F238E27FC236}">
                  <a16:creationId xmlns:a16="http://schemas.microsoft.com/office/drawing/2014/main" xmlns="" id="{3FCB1FB9-4616-4001-8686-F6F149C4AC01}"/>
                </a:ext>
              </a:extLst>
            </p:cNvPr>
            <p:cNvCxnSpPr>
              <a:cxnSpLocks/>
            </p:cNvCxnSpPr>
            <p:nvPr/>
          </p:nvCxnSpPr>
          <p:spPr>
            <a:xfrm>
              <a:off x="6234859" y="5413078"/>
              <a:ext cx="40194" cy="8705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群組 94">
            <a:extLst>
              <a:ext uri="{FF2B5EF4-FFF2-40B4-BE49-F238E27FC236}">
                <a16:creationId xmlns:a16="http://schemas.microsoft.com/office/drawing/2014/main" xmlns="" id="{B0469EDD-88F1-4FEF-ACAE-486EB44BB38A}"/>
              </a:ext>
            </a:extLst>
          </p:cNvPr>
          <p:cNvGrpSpPr/>
          <p:nvPr/>
        </p:nvGrpSpPr>
        <p:grpSpPr>
          <a:xfrm>
            <a:off x="6247397" y="4906913"/>
            <a:ext cx="4686309" cy="4237351"/>
            <a:chOff x="2141705" y="4862598"/>
            <a:chExt cx="4686309" cy="4325432"/>
          </a:xfrm>
        </p:grpSpPr>
        <p:sp>
          <p:nvSpPr>
            <p:cNvPr id="96" name="弧形 95">
              <a:extLst>
                <a:ext uri="{FF2B5EF4-FFF2-40B4-BE49-F238E27FC236}">
                  <a16:creationId xmlns:a16="http://schemas.microsoft.com/office/drawing/2014/main" xmlns="" id="{9336EF35-1DEE-4619-AB34-2DA5F5F2F025}"/>
                </a:ext>
              </a:extLst>
            </p:cNvPr>
            <p:cNvSpPr/>
            <p:nvPr/>
          </p:nvSpPr>
          <p:spPr>
            <a:xfrm rot="19048052">
              <a:off x="2141705" y="4862598"/>
              <a:ext cx="4686309" cy="4325432"/>
            </a:xfrm>
            <a:prstGeom prst="arc">
              <a:avLst>
                <a:gd name="adj1" fmla="val 16200000"/>
                <a:gd name="adj2" fmla="val 89431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7" name="直線單箭頭接點 96">
              <a:extLst>
                <a:ext uri="{FF2B5EF4-FFF2-40B4-BE49-F238E27FC236}">
                  <a16:creationId xmlns:a16="http://schemas.microsoft.com/office/drawing/2014/main" xmlns="" id="{8EA1440D-EB2A-4B38-B413-239342941BFC}"/>
                </a:ext>
              </a:extLst>
            </p:cNvPr>
            <p:cNvCxnSpPr>
              <a:cxnSpLocks/>
            </p:cNvCxnSpPr>
            <p:nvPr/>
          </p:nvCxnSpPr>
          <p:spPr>
            <a:xfrm>
              <a:off x="6234859" y="5413078"/>
              <a:ext cx="40194" cy="8705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文字方塊 97">
            <a:extLst>
              <a:ext uri="{FF2B5EF4-FFF2-40B4-BE49-F238E27FC236}">
                <a16:creationId xmlns:a16="http://schemas.microsoft.com/office/drawing/2014/main" xmlns="" id="{A0A107DA-3B8F-4899-B27F-54DA2EC73A91}"/>
              </a:ext>
            </a:extLst>
          </p:cNvPr>
          <p:cNvSpPr txBox="1"/>
          <p:nvPr/>
        </p:nvSpPr>
        <p:spPr>
          <a:xfrm>
            <a:off x="8794119" y="2713053"/>
            <a:ext cx="2578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檢查公差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=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1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或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-1</a:t>
            </a:r>
            <a:endParaRPr lang="zh-TW" altLang="en-US" sz="2400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xmlns="" id="{E6D5B033-8A06-4D3C-B51A-1FDC638E7974}"/>
                  </a:ext>
                </a:extLst>
              </p:cNvPr>
              <p:cNvSpPr txBox="1"/>
              <p:nvPr/>
            </p:nvSpPr>
            <p:spPr>
              <a:xfrm>
                <a:off x="3557853" y="5005207"/>
                <a:ext cx="8058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𝛁</m:t>
                      </m:r>
                    </m:oMath>
                  </m:oMathPara>
                </a14:m>
                <a:endParaRPr lang="zh-TW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id="{E6D5B033-8A06-4D3C-B51A-1FDC638E7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853" y="5005207"/>
                <a:ext cx="80582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字方塊 99">
                <a:extLst>
                  <a:ext uri="{FF2B5EF4-FFF2-40B4-BE49-F238E27FC236}">
                    <a16:creationId xmlns:a16="http://schemas.microsoft.com/office/drawing/2014/main" xmlns="" id="{CF2FEA25-BCA1-4EBC-94C9-BF37CACE3E40}"/>
                  </a:ext>
                </a:extLst>
              </p:cNvPr>
              <p:cNvSpPr txBox="1"/>
              <p:nvPr/>
            </p:nvSpPr>
            <p:spPr>
              <a:xfrm>
                <a:off x="3562111" y="3541007"/>
                <a:ext cx="8058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𝛁</m:t>
                      </m:r>
                    </m:oMath>
                  </m:oMathPara>
                </a14:m>
                <a:endParaRPr lang="zh-TW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0" name="文字方塊 99">
                <a:extLst>
                  <a:ext uri="{FF2B5EF4-FFF2-40B4-BE49-F238E27FC236}">
                    <a16:creationId xmlns:a16="http://schemas.microsoft.com/office/drawing/2014/main" id="{CF2FEA25-BCA1-4EBC-94C9-BF37CACE3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111" y="3541007"/>
                <a:ext cx="80582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xmlns="" id="{D24AB64A-57D5-4D65-852A-D7CA63FFF96B}"/>
                  </a:ext>
                </a:extLst>
              </p:cNvPr>
              <p:cNvSpPr txBox="1"/>
              <p:nvPr/>
            </p:nvSpPr>
            <p:spPr>
              <a:xfrm>
                <a:off x="3588953" y="2074412"/>
                <a:ext cx="8058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𝛁</m:t>
                      </m:r>
                    </m:oMath>
                  </m:oMathPara>
                </a14:m>
                <a:endParaRPr lang="zh-TW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id="{D24AB64A-57D5-4D65-852A-D7CA63FFF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953" y="2074412"/>
                <a:ext cx="80582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文字方塊 101">
            <a:extLst>
              <a:ext uri="{FF2B5EF4-FFF2-40B4-BE49-F238E27FC236}">
                <a16:creationId xmlns:a16="http://schemas.microsoft.com/office/drawing/2014/main" xmlns="" id="{407C3E0F-A7F2-44F2-A034-A78C084C9DBB}"/>
              </a:ext>
            </a:extLst>
          </p:cNvPr>
          <p:cNvSpPr txBox="1"/>
          <p:nvPr/>
        </p:nvSpPr>
        <p:spPr>
          <a:xfrm>
            <a:off x="8867625" y="4237291"/>
            <a:ext cx="2578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檢查公差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=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2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或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-2</a:t>
            </a:r>
            <a:endParaRPr lang="zh-TW" altLang="en-US" sz="2400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xmlns="" id="{C1685B2C-3947-4B1E-ACC5-F9E0B79B1F7D}"/>
              </a:ext>
            </a:extLst>
          </p:cNvPr>
          <p:cNvSpPr txBox="1"/>
          <p:nvPr/>
        </p:nvSpPr>
        <p:spPr>
          <a:xfrm>
            <a:off x="8867625" y="5740313"/>
            <a:ext cx="2578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檢查公差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=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或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-3</a:t>
            </a:r>
            <a:endParaRPr lang="zh-TW" altLang="en-US" sz="2400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sp>
        <p:nvSpPr>
          <p:cNvPr id="108" name="文字方塊 107">
            <a:extLst>
              <a:ext uri="{FF2B5EF4-FFF2-40B4-BE49-F238E27FC236}">
                <a16:creationId xmlns:a16="http://schemas.microsoft.com/office/drawing/2014/main" xmlns="" id="{561BC5D1-42CA-47A0-9050-5B711FF6B52F}"/>
              </a:ext>
            </a:extLst>
          </p:cNvPr>
          <p:cNvSpPr txBox="1"/>
          <p:nvPr/>
        </p:nvSpPr>
        <p:spPr>
          <a:xfrm>
            <a:off x="8794118" y="3151670"/>
            <a:ext cx="3397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r>
              <a:rPr lang="en-US" altLang="zh-TW" sz="2400" dirty="0" err="1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2400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遞增或遞減</a:t>
            </a:r>
            <a:r>
              <a:rPr lang="en-US" altLang="zh-TW" sz="2400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? </a:t>
            </a:r>
            <a:r>
              <a:rPr lang="zh-TW" altLang="en-US" sz="2400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  <a:endParaRPr lang="zh-TW" altLang="en-US" sz="2400" dirty="0">
              <a:solidFill>
                <a:srgbClr val="00B0F0"/>
              </a:solidFill>
              <a:ea typeface="標楷體" panose="03000509000000000000" pitchFamily="65" charset="-120"/>
            </a:endParaRPr>
          </a:p>
        </p:txBody>
      </p:sp>
      <p:sp>
        <p:nvSpPr>
          <p:cNvPr id="112" name="文字方塊 111">
            <a:extLst>
              <a:ext uri="{FF2B5EF4-FFF2-40B4-BE49-F238E27FC236}">
                <a16:creationId xmlns:a16="http://schemas.microsoft.com/office/drawing/2014/main" xmlns="" id="{4647C303-F1F2-4828-A7A6-EDBBEBE9FFF5}"/>
              </a:ext>
            </a:extLst>
          </p:cNvPr>
          <p:cNvSpPr txBox="1"/>
          <p:nvPr/>
        </p:nvSpPr>
        <p:spPr>
          <a:xfrm>
            <a:off x="8824925" y="4632228"/>
            <a:ext cx="3562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r>
              <a:rPr lang="en-US" altLang="zh-TW" sz="2400" dirty="0" err="1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2400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遞增或遞減</a:t>
            </a:r>
            <a:r>
              <a:rPr lang="en-US" altLang="zh-TW" sz="2400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? </a:t>
            </a:r>
            <a:r>
              <a:rPr lang="zh-TW" altLang="en-US" sz="2400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  <a:endParaRPr lang="zh-TW" altLang="en-US" sz="2400" dirty="0">
              <a:solidFill>
                <a:srgbClr val="00B0F0"/>
              </a:solidFill>
              <a:ea typeface="標楷體" panose="03000509000000000000" pitchFamily="65" charset="-120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xmlns="" id="{4343C40C-6869-4FE2-8F80-18A075F47DDC}"/>
              </a:ext>
            </a:extLst>
          </p:cNvPr>
          <p:cNvGraphicFramePr>
            <a:graphicFrameLocks noGrp="1"/>
          </p:cNvGraphicFramePr>
          <p:nvPr/>
        </p:nvGraphicFramePr>
        <p:xfrm>
          <a:off x="1302693" y="2480070"/>
          <a:ext cx="7400533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7219">
                  <a:extLst>
                    <a:ext uri="{9D8B030D-6E8A-4147-A177-3AD203B41FA5}">
                      <a16:colId xmlns:a16="http://schemas.microsoft.com/office/drawing/2014/main" xmlns="" val="3385861380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3781174753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1624844003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4132038080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3834632519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3369355616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959652202"/>
                    </a:ext>
                  </a:extLst>
                </a:gridCol>
              </a:tblGrid>
              <a:tr h="4659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值</a:t>
                      </a:r>
                      <a:r>
                        <a:rPr lang="en-US" altLang="zh-TW" sz="2800" dirty="0">
                          <a:ea typeface="標楷體" panose="03000509000000000000" pitchFamily="65" charset="-120"/>
                        </a:rPr>
                        <a:t>X</a:t>
                      </a:r>
                      <a:endParaRPr lang="zh-TW" altLang="en-US" sz="2800" dirty="0"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8838512"/>
                  </a:ext>
                </a:extLst>
              </a:tr>
              <a:tr h="46598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位置</a:t>
                      </a:r>
                      <a:r>
                        <a:rPr lang="zh-TW" altLang="en-US" sz="2800" dirty="0"/>
                        <a:t> </a:t>
                      </a:r>
                      <a:r>
                        <a:rPr lang="en-US" altLang="zh-TW" sz="2800" dirty="0" err="1"/>
                        <a:t>i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36794713"/>
                  </a:ext>
                </a:extLst>
              </a:tr>
            </a:tbl>
          </a:graphicData>
        </a:graphic>
      </p:graphicFrame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xmlns="" id="{C855110E-8A17-415B-B146-D32D25D39465}"/>
              </a:ext>
            </a:extLst>
          </p:cNvPr>
          <p:cNvGraphicFramePr>
            <a:graphicFrameLocks noGrp="1"/>
          </p:cNvGraphicFramePr>
          <p:nvPr/>
        </p:nvGraphicFramePr>
        <p:xfrm>
          <a:off x="1302692" y="3949964"/>
          <a:ext cx="7400533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7219">
                  <a:extLst>
                    <a:ext uri="{9D8B030D-6E8A-4147-A177-3AD203B41FA5}">
                      <a16:colId xmlns:a16="http://schemas.microsoft.com/office/drawing/2014/main" xmlns="" val="3385861380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3781174753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1624844003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4132038080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3834632519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3369355616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959652202"/>
                    </a:ext>
                  </a:extLst>
                </a:gridCol>
              </a:tblGrid>
              <a:tr h="4659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值</a:t>
                      </a:r>
                      <a:r>
                        <a:rPr lang="en-US" altLang="zh-TW" sz="2800" dirty="0">
                          <a:ea typeface="標楷體" panose="03000509000000000000" pitchFamily="65" charset="-120"/>
                        </a:rPr>
                        <a:t>X</a:t>
                      </a:r>
                      <a:endParaRPr lang="zh-TW" altLang="en-US" sz="2800" dirty="0"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8838512"/>
                  </a:ext>
                </a:extLst>
              </a:tr>
              <a:tr h="46598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位置</a:t>
                      </a:r>
                      <a:r>
                        <a:rPr lang="zh-TW" altLang="en-US" sz="2800" dirty="0"/>
                        <a:t> </a:t>
                      </a:r>
                      <a:r>
                        <a:rPr lang="en-US" altLang="zh-TW" sz="2800" dirty="0" err="1"/>
                        <a:t>i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36794713"/>
                  </a:ext>
                </a:extLst>
              </a:tr>
            </a:tbl>
          </a:graphicData>
        </a:graphic>
      </p:graphicFrame>
      <p:graphicFrame>
        <p:nvGraphicFramePr>
          <p:cNvPr id="38" name="表格 37">
            <a:extLst>
              <a:ext uri="{FF2B5EF4-FFF2-40B4-BE49-F238E27FC236}">
                <a16:creationId xmlns:a16="http://schemas.microsoft.com/office/drawing/2014/main" xmlns="" id="{2F8B343D-A05A-4060-9343-67A915D20FE0}"/>
              </a:ext>
            </a:extLst>
          </p:cNvPr>
          <p:cNvGraphicFramePr>
            <a:graphicFrameLocks noGrp="1"/>
          </p:cNvGraphicFramePr>
          <p:nvPr/>
        </p:nvGraphicFramePr>
        <p:xfrm>
          <a:off x="1302693" y="5404616"/>
          <a:ext cx="7400533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7219">
                  <a:extLst>
                    <a:ext uri="{9D8B030D-6E8A-4147-A177-3AD203B41FA5}">
                      <a16:colId xmlns:a16="http://schemas.microsoft.com/office/drawing/2014/main" xmlns="" val="3385861380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3781174753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1624844003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4132038080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3834632519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3369355616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959652202"/>
                    </a:ext>
                  </a:extLst>
                </a:gridCol>
              </a:tblGrid>
              <a:tr h="4659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值</a:t>
                      </a:r>
                      <a:r>
                        <a:rPr lang="en-US" altLang="zh-TW" sz="2800" dirty="0">
                          <a:ea typeface="標楷體" panose="03000509000000000000" pitchFamily="65" charset="-120"/>
                        </a:rPr>
                        <a:t>X</a:t>
                      </a:r>
                      <a:endParaRPr lang="zh-TW" altLang="en-US" sz="2800" dirty="0"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8838512"/>
                  </a:ext>
                </a:extLst>
              </a:tr>
              <a:tr h="46598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位置</a:t>
                      </a:r>
                      <a:r>
                        <a:rPr lang="zh-TW" altLang="en-US" sz="2800" dirty="0"/>
                        <a:t> </a:t>
                      </a:r>
                      <a:r>
                        <a:rPr lang="en-US" altLang="zh-TW" sz="2800" dirty="0" err="1"/>
                        <a:t>i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36794713"/>
                  </a:ext>
                </a:extLst>
              </a:tr>
            </a:tbl>
          </a:graphicData>
        </a:graphic>
      </p:graphicFrame>
      <p:sp>
        <p:nvSpPr>
          <p:cNvPr id="55" name="文字方塊 54">
            <a:extLst>
              <a:ext uri="{FF2B5EF4-FFF2-40B4-BE49-F238E27FC236}">
                <a16:creationId xmlns:a16="http://schemas.microsoft.com/office/drawing/2014/main" xmlns="" id="{AB9AACB2-E9AE-4857-AD1A-8F01D3545CDC}"/>
              </a:ext>
            </a:extLst>
          </p:cNvPr>
          <p:cNvSpPr txBox="1"/>
          <p:nvPr/>
        </p:nvSpPr>
        <p:spPr>
          <a:xfrm>
            <a:off x="5150191" y="1196975"/>
            <a:ext cx="63941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起始位置從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標楷體" panose="03000509000000000000" pitchFamily="65" charset="-120"/>
              </a:rPr>
              <a:t>array a index</a:t>
            </a:r>
            <a:r>
              <a:rPr kumimoji="0" lang="en-US" altLang="zh-TW" sz="2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ea typeface="標楷體" panose="03000509000000000000" pitchFamily="65" charset="-120"/>
              </a:rPr>
              <a:t> 1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開始檢驗公差</a:t>
            </a:r>
            <a:r>
              <a:rPr lang="en-US" altLang="zh-TW" sz="2800" dirty="0" smtClean="0">
                <a:ea typeface="標楷體" panose="03000509000000000000" pitchFamily="65" charset="-120"/>
              </a:rPr>
              <a:t>1(-1), 2(-2), 3(-3)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標楷體" panose="03000509000000000000" pitchFamily="65" charset="-12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xmlns="" id="{E8B69256-3290-4044-A0B5-AFB03643C3D1}"/>
              </a:ext>
            </a:extLst>
          </p:cNvPr>
          <p:cNvSpPr txBox="1"/>
          <p:nvPr/>
        </p:nvSpPr>
        <p:spPr>
          <a:xfrm>
            <a:off x="0" y="2466960"/>
            <a:ext cx="1545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Array a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2786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113" grpId="0" animBg="1"/>
      <p:bldP spid="109" grpId="0" animBg="1"/>
      <p:bldP spid="110" grpId="0" animBg="1"/>
      <p:bldP spid="111" grpId="0" animBg="1"/>
      <p:bldP spid="107" grpId="0" animBg="1"/>
      <p:bldP spid="106" grpId="0" animBg="1"/>
      <p:bldP spid="104" grpId="0" animBg="1"/>
      <p:bldP spid="98" grpId="0"/>
      <p:bldP spid="99" grpId="0"/>
      <p:bldP spid="100" grpId="0"/>
      <p:bldP spid="101" grpId="0"/>
      <p:bldP spid="102" grpId="0"/>
      <p:bldP spid="103" grpId="0"/>
      <p:bldP spid="108" grpId="0"/>
      <p:bldP spid="1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 109">
            <a:extLst>
              <a:ext uri="{FF2B5EF4-FFF2-40B4-BE49-F238E27FC236}">
                <a16:creationId xmlns:a16="http://schemas.microsoft.com/office/drawing/2014/main" xmlns="" id="{C75DE663-753D-429B-A60A-2A30ABF98DC2}"/>
              </a:ext>
            </a:extLst>
          </p:cNvPr>
          <p:cNvSpPr/>
          <p:nvPr/>
        </p:nvSpPr>
        <p:spPr>
          <a:xfrm>
            <a:off x="6576794" y="4463746"/>
            <a:ext cx="1066780" cy="530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xmlns="" id="{1CF65B66-8F97-45EA-9383-8B21F8C6F1A2}"/>
              </a:ext>
            </a:extLst>
          </p:cNvPr>
          <p:cNvSpPr/>
          <p:nvPr/>
        </p:nvSpPr>
        <p:spPr>
          <a:xfrm>
            <a:off x="4468392" y="4454942"/>
            <a:ext cx="1066780" cy="5313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xmlns="" id="{EE3901E8-F771-47F8-A572-AA46E79E0C09}"/>
              </a:ext>
            </a:extLst>
          </p:cNvPr>
          <p:cNvSpPr/>
          <p:nvPr/>
        </p:nvSpPr>
        <p:spPr>
          <a:xfrm>
            <a:off x="6590284" y="2996449"/>
            <a:ext cx="1066780" cy="5255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xmlns="" id="{7481AE21-1D22-46BD-BD9A-056B17DC345D}"/>
              </a:ext>
            </a:extLst>
          </p:cNvPr>
          <p:cNvSpPr/>
          <p:nvPr/>
        </p:nvSpPr>
        <p:spPr>
          <a:xfrm>
            <a:off x="4465457" y="2985703"/>
            <a:ext cx="1066780" cy="542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xmlns="" id="{7B44F556-A605-4DB6-968E-46D82404283E}"/>
              </a:ext>
            </a:extLst>
          </p:cNvPr>
          <p:cNvSpPr/>
          <p:nvPr/>
        </p:nvSpPr>
        <p:spPr>
          <a:xfrm>
            <a:off x="5523504" y="2990999"/>
            <a:ext cx="1066780" cy="5320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7522EF01-EBDA-4E11-80BA-CB5B6CAAC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C5392E15-D7B9-4FB5-8141-DCD548E424CB}"/>
              </a:ext>
            </a:extLst>
          </p:cNvPr>
          <p:cNvSpPr txBox="1"/>
          <p:nvPr/>
        </p:nvSpPr>
        <p:spPr>
          <a:xfrm>
            <a:off x="774417" y="-79744"/>
            <a:ext cx="2743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Test Case #3</a:t>
            </a:r>
            <a:endParaRPr lang="zh-TW" altLang="en-US" sz="36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485C3C71-ECE0-4E88-A1A6-685377CAE68A}"/>
              </a:ext>
            </a:extLst>
          </p:cNvPr>
          <p:cNvSpPr txBox="1"/>
          <p:nvPr/>
        </p:nvSpPr>
        <p:spPr>
          <a:xfrm>
            <a:off x="1117035" y="566587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6:  2   4   3   5   0   1</a:t>
            </a:r>
            <a:endParaRPr lang="zh-TW" altLang="en-US" sz="36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4D9EDF0D-5698-4F27-A762-8BDEEFD79624}"/>
              </a:ext>
            </a:extLst>
          </p:cNvPr>
          <p:cNvSpPr txBox="1"/>
          <p:nvPr/>
        </p:nvSpPr>
        <p:spPr>
          <a:xfrm>
            <a:off x="5231835" y="566587"/>
            <a:ext cx="3848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yes</a:t>
            </a:r>
            <a:r>
              <a:rPr lang="en-US" altLang="zh-TW" sz="3200" dirty="0"/>
              <a:t>: </a:t>
            </a:r>
            <a:r>
              <a:rPr lang="zh-TW" altLang="en-US" sz="3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r>
              <a:rPr lang="en-US" altLang="zh-TW" sz="3200" dirty="0" err="1"/>
              <a:t>antiarithmetic</a:t>
            </a:r>
            <a:endParaRPr lang="zh-TW" altLang="en-US" sz="32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DD93A961-4B6D-4331-B44A-B5AD6A3A621F}"/>
              </a:ext>
            </a:extLst>
          </p:cNvPr>
          <p:cNvSpPr txBox="1"/>
          <p:nvPr/>
        </p:nvSpPr>
        <p:spPr>
          <a:xfrm>
            <a:off x="336190" y="1680411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r>
              <a:rPr lang="zh-TW" altLang="en-US" sz="3600" dirty="0"/>
              <a:t> </a:t>
            </a:r>
            <a:r>
              <a:rPr lang="en-US" altLang="zh-TW" sz="3600" dirty="0"/>
              <a:t>i:  </a:t>
            </a:r>
            <a:r>
              <a:rPr lang="en-US" altLang="zh-TW" sz="3600" dirty="0">
                <a:solidFill>
                  <a:srgbClr val="00B0F0"/>
                </a:solidFill>
              </a:rPr>
              <a:t>0   1   2   3   4   5</a:t>
            </a:r>
            <a:endParaRPr lang="zh-TW" altLang="en-US" sz="3600" dirty="0">
              <a:solidFill>
                <a:srgbClr val="00B0F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41D2E936-CBDE-470F-9E83-3743CEE44817}"/>
              </a:ext>
            </a:extLst>
          </p:cNvPr>
          <p:cNvSpPr txBox="1"/>
          <p:nvPr/>
        </p:nvSpPr>
        <p:spPr>
          <a:xfrm>
            <a:off x="1302694" y="1327686"/>
            <a:ext cx="850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en-US" altLang="zh-TW" sz="3200" dirty="0">
                <a:ea typeface="標楷體" panose="03000509000000000000" pitchFamily="65" charset="-120"/>
              </a:rPr>
              <a:t>X</a:t>
            </a:r>
            <a:endParaRPr lang="zh-TW" altLang="en-US" sz="3200" dirty="0">
              <a:ea typeface="標楷體" panose="03000509000000000000" pitchFamily="65" charset="-120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xmlns="" id="{0741496F-E0FD-4401-876B-EE732AF3F8E7}"/>
              </a:ext>
            </a:extLst>
          </p:cNvPr>
          <p:cNvCxnSpPr>
            <a:cxnSpLocks/>
          </p:cNvCxnSpPr>
          <p:nvPr/>
        </p:nvCxnSpPr>
        <p:spPr>
          <a:xfrm flipV="1">
            <a:off x="1856920" y="1080204"/>
            <a:ext cx="0" cy="3447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xmlns="" id="{74AB1D8A-C85E-410A-BC4E-B062CA7DF897}"/>
              </a:ext>
            </a:extLst>
          </p:cNvPr>
          <p:cNvCxnSpPr>
            <a:cxnSpLocks/>
          </p:cNvCxnSpPr>
          <p:nvPr/>
        </p:nvCxnSpPr>
        <p:spPr>
          <a:xfrm>
            <a:off x="2450391" y="1062144"/>
            <a:ext cx="0" cy="65523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xmlns="" id="{2A8B5E89-BB19-437E-9E2C-3E2602BA9FFE}"/>
              </a:ext>
            </a:extLst>
          </p:cNvPr>
          <p:cNvCxnSpPr>
            <a:cxnSpLocks/>
          </p:cNvCxnSpPr>
          <p:nvPr/>
        </p:nvCxnSpPr>
        <p:spPr>
          <a:xfrm>
            <a:off x="2989072" y="1062144"/>
            <a:ext cx="0" cy="65523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xmlns="" id="{B7D270E0-ECE1-483E-AB87-4BC3E53DF137}"/>
              </a:ext>
            </a:extLst>
          </p:cNvPr>
          <p:cNvCxnSpPr>
            <a:cxnSpLocks/>
          </p:cNvCxnSpPr>
          <p:nvPr/>
        </p:nvCxnSpPr>
        <p:spPr>
          <a:xfrm flipH="1">
            <a:off x="3549149" y="1080204"/>
            <a:ext cx="1166" cy="63717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xmlns="" id="{7CB3D801-B8A3-46A9-870B-181838E8B5B2}"/>
              </a:ext>
            </a:extLst>
          </p:cNvPr>
          <p:cNvCxnSpPr>
            <a:cxnSpLocks/>
          </p:cNvCxnSpPr>
          <p:nvPr/>
        </p:nvCxnSpPr>
        <p:spPr>
          <a:xfrm>
            <a:off x="4026899" y="1062144"/>
            <a:ext cx="0" cy="66014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xmlns="" id="{242140EA-6A69-40F1-9E40-3B4532C0D12D}"/>
              </a:ext>
            </a:extLst>
          </p:cNvPr>
          <p:cNvCxnSpPr>
            <a:cxnSpLocks/>
          </p:cNvCxnSpPr>
          <p:nvPr/>
        </p:nvCxnSpPr>
        <p:spPr>
          <a:xfrm>
            <a:off x="4565155" y="1062144"/>
            <a:ext cx="0" cy="66014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xmlns="" id="{FF20AA9D-3F22-48ED-A81B-0DCD83BAEAB9}"/>
              </a:ext>
            </a:extLst>
          </p:cNvPr>
          <p:cNvSpPr txBox="1"/>
          <p:nvPr/>
        </p:nvSpPr>
        <p:spPr>
          <a:xfrm>
            <a:off x="393760" y="1132600"/>
            <a:ext cx="419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ea typeface="標楷體" panose="03000509000000000000" pitchFamily="65" charset="-120"/>
              </a:rPr>
              <a:t>n</a:t>
            </a:r>
            <a:endParaRPr lang="zh-TW" altLang="en-US" sz="3200" dirty="0">
              <a:ea typeface="標楷體" panose="03000509000000000000" pitchFamily="65" charset="-120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xmlns="" id="{87F74C35-56A0-4C35-B055-943DFAF23C7C}"/>
              </a:ext>
            </a:extLst>
          </p:cNvPr>
          <p:cNvCxnSpPr>
            <a:stCxn id="20" idx="3"/>
          </p:cNvCxnSpPr>
          <p:nvPr/>
        </p:nvCxnSpPr>
        <p:spPr>
          <a:xfrm flipV="1">
            <a:off x="812895" y="1022788"/>
            <a:ext cx="421307" cy="402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日期版面配置區 38">
            <a:extLst>
              <a:ext uri="{FF2B5EF4-FFF2-40B4-BE49-F238E27FC236}">
                <a16:creationId xmlns:a16="http://schemas.microsoft.com/office/drawing/2014/main" xmlns="" id="{AEA54B3D-9EFB-4166-B261-B70A673ED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A834-3EBB-4251-8580-53E52E61888E}" type="datetime1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40" name="頁尾版面配置區 39">
            <a:extLst>
              <a:ext uri="{FF2B5EF4-FFF2-40B4-BE49-F238E27FC236}">
                <a16:creationId xmlns:a16="http://schemas.microsoft.com/office/drawing/2014/main" xmlns="" id="{ACC5E583-D6D1-42DA-B632-BEF82E2F1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10730 Antiarithmetic?</a:t>
            </a:r>
            <a:endParaRPr lang="zh-TW" altLang="en-US"/>
          </a:p>
        </p:txBody>
      </p:sp>
      <p:grpSp>
        <p:nvGrpSpPr>
          <p:cNvPr id="61" name="群組 60">
            <a:extLst>
              <a:ext uri="{FF2B5EF4-FFF2-40B4-BE49-F238E27FC236}">
                <a16:creationId xmlns:a16="http://schemas.microsoft.com/office/drawing/2014/main" xmlns="" id="{ECD06CB7-105A-47BB-A2D5-A6B735AF3858}"/>
              </a:ext>
            </a:extLst>
          </p:cNvPr>
          <p:cNvGrpSpPr/>
          <p:nvPr/>
        </p:nvGrpSpPr>
        <p:grpSpPr>
          <a:xfrm rot="21425616">
            <a:off x="4794167" y="2337649"/>
            <a:ext cx="1445687" cy="1405087"/>
            <a:chOff x="9471950" y="2216265"/>
            <a:chExt cx="1445687" cy="1405087"/>
          </a:xfrm>
        </p:grpSpPr>
        <p:sp>
          <p:nvSpPr>
            <p:cNvPr id="57" name="弧形 56">
              <a:extLst>
                <a:ext uri="{FF2B5EF4-FFF2-40B4-BE49-F238E27FC236}">
                  <a16:creationId xmlns:a16="http://schemas.microsoft.com/office/drawing/2014/main" xmlns="" id="{8EF1A2B2-441B-4470-BA1A-6160E7553F46}"/>
                </a:ext>
              </a:extLst>
            </p:cNvPr>
            <p:cNvSpPr/>
            <p:nvPr/>
          </p:nvSpPr>
          <p:spPr>
            <a:xfrm rot="19048052">
              <a:off x="9471950" y="2216265"/>
              <a:ext cx="1445687" cy="1405087"/>
            </a:xfrm>
            <a:prstGeom prst="arc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9" name="直線單箭頭接點 58">
              <a:extLst>
                <a:ext uri="{FF2B5EF4-FFF2-40B4-BE49-F238E27FC236}">
                  <a16:creationId xmlns:a16="http://schemas.microsoft.com/office/drawing/2014/main" xmlns="" id="{0AAAF924-BD46-4439-B34C-628077BF161C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>
              <a:off x="10727453" y="2430161"/>
              <a:ext cx="30194" cy="4990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xmlns="" id="{585D5F69-48C9-4B25-B706-05D8FC13D50B}"/>
              </a:ext>
            </a:extLst>
          </p:cNvPr>
          <p:cNvGrpSpPr/>
          <p:nvPr/>
        </p:nvGrpSpPr>
        <p:grpSpPr>
          <a:xfrm rot="21425616">
            <a:off x="5900011" y="2326280"/>
            <a:ext cx="1445687" cy="1405087"/>
            <a:chOff x="9471950" y="2216265"/>
            <a:chExt cx="1445687" cy="1405087"/>
          </a:xfrm>
        </p:grpSpPr>
        <p:sp>
          <p:nvSpPr>
            <p:cNvPr id="63" name="弧形 62">
              <a:extLst>
                <a:ext uri="{FF2B5EF4-FFF2-40B4-BE49-F238E27FC236}">
                  <a16:creationId xmlns:a16="http://schemas.microsoft.com/office/drawing/2014/main" xmlns="" id="{AE4E6228-F2A4-4E48-8573-9373F0635E55}"/>
                </a:ext>
              </a:extLst>
            </p:cNvPr>
            <p:cNvSpPr/>
            <p:nvPr/>
          </p:nvSpPr>
          <p:spPr>
            <a:xfrm rot="19048052">
              <a:off x="9471950" y="2216265"/>
              <a:ext cx="1445687" cy="1405087"/>
            </a:xfrm>
            <a:prstGeom prst="arc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4" name="直線單箭頭接點 63">
              <a:extLst>
                <a:ext uri="{FF2B5EF4-FFF2-40B4-BE49-F238E27FC236}">
                  <a16:creationId xmlns:a16="http://schemas.microsoft.com/office/drawing/2014/main" xmlns="" id="{99051D02-AEEF-401C-9AFB-048995B45808}"/>
                </a:ext>
              </a:extLst>
            </p:cNvPr>
            <p:cNvCxnSpPr>
              <a:cxnSpLocks/>
              <a:stCxn id="63" idx="2"/>
            </p:cNvCxnSpPr>
            <p:nvPr/>
          </p:nvCxnSpPr>
          <p:spPr>
            <a:xfrm>
              <a:off x="10727453" y="2430161"/>
              <a:ext cx="30194" cy="4990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群組 72">
            <a:extLst>
              <a:ext uri="{FF2B5EF4-FFF2-40B4-BE49-F238E27FC236}">
                <a16:creationId xmlns:a16="http://schemas.microsoft.com/office/drawing/2014/main" xmlns="" id="{6CF4CBA0-B1CA-493E-89E9-DA9C251906C2}"/>
              </a:ext>
            </a:extLst>
          </p:cNvPr>
          <p:cNvGrpSpPr/>
          <p:nvPr/>
        </p:nvGrpSpPr>
        <p:grpSpPr>
          <a:xfrm>
            <a:off x="4517759" y="3740790"/>
            <a:ext cx="2805418" cy="2489439"/>
            <a:chOff x="2403646" y="3737042"/>
            <a:chExt cx="2805418" cy="2489439"/>
          </a:xfrm>
        </p:grpSpPr>
        <p:sp>
          <p:nvSpPr>
            <p:cNvPr id="67" name="弧形 66">
              <a:extLst>
                <a:ext uri="{FF2B5EF4-FFF2-40B4-BE49-F238E27FC236}">
                  <a16:creationId xmlns:a16="http://schemas.microsoft.com/office/drawing/2014/main" xmlns="" id="{40ADE1F2-E1AA-4416-8DC3-8C2423024BB6}"/>
                </a:ext>
              </a:extLst>
            </p:cNvPr>
            <p:cNvSpPr/>
            <p:nvPr/>
          </p:nvSpPr>
          <p:spPr>
            <a:xfrm rot="19048052">
              <a:off x="2403646" y="3737042"/>
              <a:ext cx="2805418" cy="2489439"/>
            </a:xfrm>
            <a:prstGeom prst="arc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xmlns="" id="{065F2485-D04D-44EB-B56B-4C977C60308B}"/>
                </a:ext>
              </a:extLst>
            </p:cNvPr>
            <p:cNvCxnSpPr>
              <a:cxnSpLocks/>
              <a:stCxn id="67" idx="2"/>
            </p:cNvCxnSpPr>
            <p:nvPr/>
          </p:nvCxnSpPr>
          <p:spPr>
            <a:xfrm>
              <a:off x="4840004" y="4033520"/>
              <a:ext cx="43109" cy="5704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群組 73">
            <a:extLst>
              <a:ext uri="{FF2B5EF4-FFF2-40B4-BE49-F238E27FC236}">
                <a16:creationId xmlns:a16="http://schemas.microsoft.com/office/drawing/2014/main" xmlns="" id="{D1CE356E-A90C-44C4-B9CB-A8C3B875C39E}"/>
              </a:ext>
            </a:extLst>
          </p:cNvPr>
          <p:cNvGrpSpPr/>
          <p:nvPr/>
        </p:nvGrpSpPr>
        <p:grpSpPr>
          <a:xfrm>
            <a:off x="6590700" y="3720542"/>
            <a:ext cx="2805418" cy="2489439"/>
            <a:chOff x="2403646" y="3737042"/>
            <a:chExt cx="2805418" cy="2489439"/>
          </a:xfrm>
        </p:grpSpPr>
        <p:sp>
          <p:nvSpPr>
            <p:cNvPr id="75" name="弧形 74">
              <a:extLst>
                <a:ext uri="{FF2B5EF4-FFF2-40B4-BE49-F238E27FC236}">
                  <a16:creationId xmlns:a16="http://schemas.microsoft.com/office/drawing/2014/main" xmlns="" id="{3ECCED50-D0D0-4ACC-AE59-EAB9DF307B74}"/>
                </a:ext>
              </a:extLst>
            </p:cNvPr>
            <p:cNvSpPr/>
            <p:nvPr/>
          </p:nvSpPr>
          <p:spPr>
            <a:xfrm rot="19048052">
              <a:off x="2403646" y="3737042"/>
              <a:ext cx="2805418" cy="2489439"/>
            </a:xfrm>
            <a:prstGeom prst="arc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6" name="直線單箭頭接點 75">
              <a:extLst>
                <a:ext uri="{FF2B5EF4-FFF2-40B4-BE49-F238E27FC236}">
                  <a16:creationId xmlns:a16="http://schemas.microsoft.com/office/drawing/2014/main" xmlns="" id="{CAD2674A-988E-4868-B20D-A25B8A2F485F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>
              <a:off x="4840004" y="4033520"/>
              <a:ext cx="43109" cy="5704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文字方塊 97">
            <a:extLst>
              <a:ext uri="{FF2B5EF4-FFF2-40B4-BE49-F238E27FC236}">
                <a16:creationId xmlns:a16="http://schemas.microsoft.com/office/drawing/2014/main" xmlns="" id="{A0A107DA-3B8F-4899-B27F-54DA2EC73A91}"/>
              </a:ext>
            </a:extLst>
          </p:cNvPr>
          <p:cNvSpPr txBox="1"/>
          <p:nvPr/>
        </p:nvSpPr>
        <p:spPr>
          <a:xfrm>
            <a:off x="8794119" y="2713053"/>
            <a:ext cx="2578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檢查公差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=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1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或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-1</a:t>
            </a:r>
            <a:endParaRPr lang="zh-TW" altLang="en-US" sz="2400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字方塊 99">
                <a:extLst>
                  <a:ext uri="{FF2B5EF4-FFF2-40B4-BE49-F238E27FC236}">
                    <a16:creationId xmlns:a16="http://schemas.microsoft.com/office/drawing/2014/main" xmlns="" id="{CF2FEA25-BCA1-4EBC-94C9-BF37CACE3E40}"/>
                  </a:ext>
                </a:extLst>
              </p:cNvPr>
              <p:cNvSpPr txBox="1"/>
              <p:nvPr/>
            </p:nvSpPr>
            <p:spPr>
              <a:xfrm>
                <a:off x="4614160" y="3558428"/>
                <a:ext cx="8058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𝛁</m:t>
                      </m:r>
                    </m:oMath>
                  </m:oMathPara>
                </a14:m>
                <a:endParaRPr lang="zh-TW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0" name="文字方塊 99">
                <a:extLst>
                  <a:ext uri="{FF2B5EF4-FFF2-40B4-BE49-F238E27FC236}">
                    <a16:creationId xmlns:a16="http://schemas.microsoft.com/office/drawing/2014/main" id="{CF2FEA25-BCA1-4EBC-94C9-BF37CACE3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160" y="3558428"/>
                <a:ext cx="80582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xmlns="" id="{D24AB64A-57D5-4D65-852A-D7CA63FFF96B}"/>
                  </a:ext>
                </a:extLst>
              </p:cNvPr>
              <p:cNvSpPr txBox="1"/>
              <p:nvPr/>
            </p:nvSpPr>
            <p:spPr>
              <a:xfrm>
                <a:off x="4610912" y="2095665"/>
                <a:ext cx="8058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𝛁</m:t>
                      </m:r>
                    </m:oMath>
                  </m:oMathPara>
                </a14:m>
                <a:endParaRPr lang="zh-TW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id="{D24AB64A-57D5-4D65-852A-D7CA63FFF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912" y="2095665"/>
                <a:ext cx="80582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文字方塊 101">
            <a:extLst>
              <a:ext uri="{FF2B5EF4-FFF2-40B4-BE49-F238E27FC236}">
                <a16:creationId xmlns:a16="http://schemas.microsoft.com/office/drawing/2014/main" xmlns="" id="{407C3E0F-A7F2-44F2-A034-A78C084C9DBB}"/>
              </a:ext>
            </a:extLst>
          </p:cNvPr>
          <p:cNvSpPr txBox="1"/>
          <p:nvPr/>
        </p:nvSpPr>
        <p:spPr>
          <a:xfrm>
            <a:off x="8867625" y="4237291"/>
            <a:ext cx="2578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檢查公差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=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2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或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-2</a:t>
            </a:r>
            <a:endParaRPr lang="zh-TW" altLang="en-US" sz="2400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sp>
        <p:nvSpPr>
          <p:cNvPr id="108" name="文字方塊 107">
            <a:extLst>
              <a:ext uri="{FF2B5EF4-FFF2-40B4-BE49-F238E27FC236}">
                <a16:creationId xmlns:a16="http://schemas.microsoft.com/office/drawing/2014/main" xmlns="" id="{561BC5D1-42CA-47A0-9050-5B711FF6B52F}"/>
              </a:ext>
            </a:extLst>
          </p:cNvPr>
          <p:cNvSpPr txBox="1"/>
          <p:nvPr/>
        </p:nvSpPr>
        <p:spPr>
          <a:xfrm>
            <a:off x="8794118" y="3151670"/>
            <a:ext cx="3397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r>
              <a:rPr lang="en-US" altLang="zh-TW" sz="2400" dirty="0" err="1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2400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遞增或遞減</a:t>
            </a:r>
            <a:r>
              <a:rPr lang="en-US" altLang="zh-TW" sz="2400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? </a:t>
            </a:r>
            <a:r>
              <a:rPr lang="zh-TW" altLang="en-US" sz="2400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  <a:endParaRPr lang="zh-TW" altLang="en-US" sz="2400" dirty="0">
              <a:solidFill>
                <a:srgbClr val="00B0F0"/>
              </a:solidFill>
              <a:ea typeface="標楷體" panose="03000509000000000000" pitchFamily="65" charset="-120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xmlns="" id="{4343C40C-6869-4FE2-8F80-18A075F47DDC}"/>
              </a:ext>
            </a:extLst>
          </p:cNvPr>
          <p:cNvGraphicFramePr>
            <a:graphicFrameLocks noGrp="1"/>
          </p:cNvGraphicFramePr>
          <p:nvPr/>
        </p:nvGraphicFramePr>
        <p:xfrm>
          <a:off x="1302693" y="2480070"/>
          <a:ext cx="7400533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7219">
                  <a:extLst>
                    <a:ext uri="{9D8B030D-6E8A-4147-A177-3AD203B41FA5}">
                      <a16:colId xmlns:a16="http://schemas.microsoft.com/office/drawing/2014/main" xmlns="" val="3385861380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3781174753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1624844003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4132038080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3834632519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3369355616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959652202"/>
                    </a:ext>
                  </a:extLst>
                </a:gridCol>
              </a:tblGrid>
              <a:tr h="4659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值</a:t>
                      </a:r>
                      <a:r>
                        <a:rPr lang="en-US" altLang="zh-TW" sz="2800" dirty="0">
                          <a:ea typeface="標楷體" panose="03000509000000000000" pitchFamily="65" charset="-120"/>
                        </a:rPr>
                        <a:t>X</a:t>
                      </a:r>
                      <a:endParaRPr lang="zh-TW" altLang="en-US" sz="2800" dirty="0"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8838512"/>
                  </a:ext>
                </a:extLst>
              </a:tr>
              <a:tr h="46598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位置</a:t>
                      </a:r>
                      <a:r>
                        <a:rPr lang="zh-TW" altLang="en-US" sz="2800" dirty="0"/>
                        <a:t> </a:t>
                      </a:r>
                      <a:r>
                        <a:rPr lang="en-US" altLang="zh-TW" sz="2800" dirty="0" err="1"/>
                        <a:t>i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36794713"/>
                  </a:ext>
                </a:extLst>
              </a:tr>
            </a:tbl>
          </a:graphicData>
        </a:graphic>
      </p:graphicFrame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xmlns="" id="{C855110E-8A17-415B-B146-D32D25D39465}"/>
              </a:ext>
            </a:extLst>
          </p:cNvPr>
          <p:cNvGraphicFramePr>
            <a:graphicFrameLocks noGrp="1"/>
          </p:cNvGraphicFramePr>
          <p:nvPr/>
        </p:nvGraphicFramePr>
        <p:xfrm>
          <a:off x="1302692" y="3949964"/>
          <a:ext cx="7400533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7219">
                  <a:extLst>
                    <a:ext uri="{9D8B030D-6E8A-4147-A177-3AD203B41FA5}">
                      <a16:colId xmlns:a16="http://schemas.microsoft.com/office/drawing/2014/main" xmlns="" val="3385861380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3781174753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1624844003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4132038080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3834632519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3369355616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959652202"/>
                    </a:ext>
                  </a:extLst>
                </a:gridCol>
              </a:tblGrid>
              <a:tr h="4659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值</a:t>
                      </a:r>
                      <a:r>
                        <a:rPr lang="en-US" altLang="zh-TW" sz="2800" dirty="0">
                          <a:ea typeface="標楷體" panose="03000509000000000000" pitchFamily="65" charset="-120"/>
                        </a:rPr>
                        <a:t>X</a:t>
                      </a:r>
                      <a:endParaRPr lang="zh-TW" altLang="en-US" sz="2800" dirty="0"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8838512"/>
                  </a:ext>
                </a:extLst>
              </a:tr>
              <a:tr h="46598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位置</a:t>
                      </a:r>
                      <a:r>
                        <a:rPr lang="zh-TW" altLang="en-US" sz="2800" dirty="0"/>
                        <a:t> </a:t>
                      </a:r>
                      <a:r>
                        <a:rPr lang="en-US" altLang="zh-TW" sz="2800" dirty="0" err="1"/>
                        <a:t>i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36794713"/>
                  </a:ext>
                </a:extLst>
              </a:tr>
            </a:tbl>
          </a:graphicData>
        </a:graphic>
      </p:graphicFrame>
      <p:sp>
        <p:nvSpPr>
          <p:cNvPr id="42" name="文字方塊 41">
            <a:extLst>
              <a:ext uri="{FF2B5EF4-FFF2-40B4-BE49-F238E27FC236}">
                <a16:creationId xmlns:a16="http://schemas.microsoft.com/office/drawing/2014/main" xmlns="" id="{AB9AACB2-E9AE-4857-AD1A-8F01D3545CDC}"/>
              </a:ext>
            </a:extLst>
          </p:cNvPr>
          <p:cNvSpPr txBox="1"/>
          <p:nvPr/>
        </p:nvSpPr>
        <p:spPr>
          <a:xfrm>
            <a:off x="5150191" y="1196975"/>
            <a:ext cx="63941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起始位置從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標楷體" panose="03000509000000000000" pitchFamily="65" charset="-120"/>
              </a:rPr>
              <a:t>array a index</a:t>
            </a:r>
            <a:r>
              <a:rPr kumimoji="0" lang="en-US" altLang="zh-TW" sz="2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ea typeface="標楷體" panose="03000509000000000000" pitchFamily="65" charset="-120"/>
              </a:rPr>
              <a:t> 2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開始檢驗公差</a:t>
            </a:r>
            <a:r>
              <a:rPr lang="en-US" altLang="zh-TW" sz="2800" dirty="0" smtClean="0">
                <a:ea typeface="標楷體" panose="03000509000000000000" pitchFamily="65" charset="-120"/>
              </a:rPr>
              <a:t>1(-1), 2(-2)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標楷體" panose="03000509000000000000" pitchFamily="65" charset="-12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xmlns="" id="{E8B69256-3290-4044-A0B5-AFB03643C3D1}"/>
              </a:ext>
            </a:extLst>
          </p:cNvPr>
          <p:cNvSpPr txBox="1"/>
          <p:nvPr/>
        </p:nvSpPr>
        <p:spPr>
          <a:xfrm>
            <a:off x="0" y="2466960"/>
            <a:ext cx="1545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Array a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3806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1" grpId="0" animBg="1"/>
      <p:bldP spid="107" grpId="0" animBg="1"/>
      <p:bldP spid="106" grpId="0" animBg="1"/>
      <p:bldP spid="104" grpId="0" animBg="1"/>
      <p:bldP spid="98" grpId="0"/>
      <p:bldP spid="100" grpId="0"/>
      <p:bldP spid="101" grpId="0"/>
      <p:bldP spid="102" grpId="0"/>
      <p:bldP spid="10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 109">
            <a:extLst>
              <a:ext uri="{FF2B5EF4-FFF2-40B4-BE49-F238E27FC236}">
                <a16:creationId xmlns:a16="http://schemas.microsoft.com/office/drawing/2014/main" xmlns="" id="{C75DE663-753D-429B-A60A-2A30ABF98DC2}"/>
              </a:ext>
            </a:extLst>
          </p:cNvPr>
          <p:cNvSpPr/>
          <p:nvPr/>
        </p:nvSpPr>
        <p:spPr>
          <a:xfrm>
            <a:off x="7624453" y="4469392"/>
            <a:ext cx="1066780" cy="530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xmlns="" id="{1CF65B66-8F97-45EA-9383-8B21F8C6F1A2}"/>
              </a:ext>
            </a:extLst>
          </p:cNvPr>
          <p:cNvSpPr/>
          <p:nvPr/>
        </p:nvSpPr>
        <p:spPr>
          <a:xfrm>
            <a:off x="5516051" y="4466611"/>
            <a:ext cx="1066780" cy="5253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xmlns="" id="{EE3901E8-F771-47F8-A572-AA46E79E0C09}"/>
              </a:ext>
            </a:extLst>
          </p:cNvPr>
          <p:cNvSpPr/>
          <p:nvPr/>
        </p:nvSpPr>
        <p:spPr>
          <a:xfrm>
            <a:off x="7649611" y="2997321"/>
            <a:ext cx="1066780" cy="5181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xmlns="" id="{7481AE21-1D22-46BD-BD9A-056B17DC345D}"/>
              </a:ext>
            </a:extLst>
          </p:cNvPr>
          <p:cNvSpPr/>
          <p:nvPr/>
        </p:nvSpPr>
        <p:spPr>
          <a:xfrm>
            <a:off x="5524784" y="2992284"/>
            <a:ext cx="1066780" cy="5308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xmlns="" id="{7B44F556-A605-4DB6-968E-46D82404283E}"/>
              </a:ext>
            </a:extLst>
          </p:cNvPr>
          <p:cNvSpPr/>
          <p:nvPr/>
        </p:nvSpPr>
        <p:spPr>
          <a:xfrm>
            <a:off x="6582831" y="3003175"/>
            <a:ext cx="1066780" cy="515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7522EF01-EBDA-4E11-80BA-CB5B6CAAC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C5392E15-D7B9-4FB5-8141-DCD548E424CB}"/>
              </a:ext>
            </a:extLst>
          </p:cNvPr>
          <p:cNvSpPr txBox="1"/>
          <p:nvPr/>
        </p:nvSpPr>
        <p:spPr>
          <a:xfrm>
            <a:off x="774417" y="-79744"/>
            <a:ext cx="2743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Test Case #3</a:t>
            </a:r>
            <a:endParaRPr lang="zh-TW" altLang="en-US" sz="36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485C3C71-ECE0-4E88-A1A6-685377CAE68A}"/>
              </a:ext>
            </a:extLst>
          </p:cNvPr>
          <p:cNvSpPr txBox="1"/>
          <p:nvPr/>
        </p:nvSpPr>
        <p:spPr>
          <a:xfrm>
            <a:off x="1117035" y="566587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6:  2   4   3   5   0   1</a:t>
            </a:r>
            <a:endParaRPr lang="zh-TW" altLang="en-US" sz="36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4D9EDF0D-5698-4F27-A762-8BDEEFD79624}"/>
              </a:ext>
            </a:extLst>
          </p:cNvPr>
          <p:cNvSpPr txBox="1"/>
          <p:nvPr/>
        </p:nvSpPr>
        <p:spPr>
          <a:xfrm>
            <a:off x="5231835" y="566587"/>
            <a:ext cx="3848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yes</a:t>
            </a:r>
            <a:r>
              <a:rPr lang="en-US" altLang="zh-TW" sz="3200" dirty="0"/>
              <a:t>: </a:t>
            </a:r>
            <a:r>
              <a:rPr lang="zh-TW" altLang="en-US" sz="3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r>
              <a:rPr lang="en-US" altLang="zh-TW" sz="3200" dirty="0" err="1"/>
              <a:t>antiarithmetic</a:t>
            </a:r>
            <a:endParaRPr lang="zh-TW" altLang="en-US" sz="32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DD93A961-4B6D-4331-B44A-B5AD6A3A621F}"/>
              </a:ext>
            </a:extLst>
          </p:cNvPr>
          <p:cNvSpPr txBox="1"/>
          <p:nvPr/>
        </p:nvSpPr>
        <p:spPr>
          <a:xfrm>
            <a:off x="336190" y="1680411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r>
              <a:rPr lang="zh-TW" altLang="en-US" sz="3600" dirty="0"/>
              <a:t> </a:t>
            </a:r>
            <a:r>
              <a:rPr lang="en-US" altLang="zh-TW" sz="3600" dirty="0"/>
              <a:t>i:  </a:t>
            </a:r>
            <a:r>
              <a:rPr lang="en-US" altLang="zh-TW" sz="3600" dirty="0">
                <a:solidFill>
                  <a:srgbClr val="00B0F0"/>
                </a:solidFill>
              </a:rPr>
              <a:t>0   1   2   3   4   5</a:t>
            </a:r>
            <a:endParaRPr lang="zh-TW" altLang="en-US" sz="3600" dirty="0">
              <a:solidFill>
                <a:srgbClr val="00B0F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41D2E936-CBDE-470F-9E83-3743CEE44817}"/>
              </a:ext>
            </a:extLst>
          </p:cNvPr>
          <p:cNvSpPr txBox="1"/>
          <p:nvPr/>
        </p:nvSpPr>
        <p:spPr>
          <a:xfrm>
            <a:off x="1302694" y="1327686"/>
            <a:ext cx="850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en-US" altLang="zh-TW" sz="3200" dirty="0">
                <a:ea typeface="標楷體" panose="03000509000000000000" pitchFamily="65" charset="-120"/>
              </a:rPr>
              <a:t>X</a:t>
            </a:r>
            <a:endParaRPr lang="zh-TW" altLang="en-US" sz="3200" dirty="0">
              <a:ea typeface="標楷體" panose="03000509000000000000" pitchFamily="65" charset="-120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xmlns="" id="{0741496F-E0FD-4401-876B-EE732AF3F8E7}"/>
              </a:ext>
            </a:extLst>
          </p:cNvPr>
          <p:cNvCxnSpPr>
            <a:cxnSpLocks/>
          </p:cNvCxnSpPr>
          <p:nvPr/>
        </p:nvCxnSpPr>
        <p:spPr>
          <a:xfrm flipV="1">
            <a:off x="1856920" y="1080204"/>
            <a:ext cx="0" cy="3447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xmlns="" id="{74AB1D8A-C85E-410A-BC4E-B062CA7DF897}"/>
              </a:ext>
            </a:extLst>
          </p:cNvPr>
          <p:cNvCxnSpPr>
            <a:cxnSpLocks/>
          </p:cNvCxnSpPr>
          <p:nvPr/>
        </p:nvCxnSpPr>
        <p:spPr>
          <a:xfrm>
            <a:off x="2450391" y="1062144"/>
            <a:ext cx="0" cy="65523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xmlns="" id="{2A8B5E89-BB19-437E-9E2C-3E2602BA9FFE}"/>
              </a:ext>
            </a:extLst>
          </p:cNvPr>
          <p:cNvCxnSpPr>
            <a:cxnSpLocks/>
          </p:cNvCxnSpPr>
          <p:nvPr/>
        </p:nvCxnSpPr>
        <p:spPr>
          <a:xfrm>
            <a:off x="2989072" y="1062144"/>
            <a:ext cx="0" cy="65523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xmlns="" id="{B7D270E0-ECE1-483E-AB87-4BC3E53DF137}"/>
              </a:ext>
            </a:extLst>
          </p:cNvPr>
          <p:cNvCxnSpPr>
            <a:cxnSpLocks/>
          </p:cNvCxnSpPr>
          <p:nvPr/>
        </p:nvCxnSpPr>
        <p:spPr>
          <a:xfrm flipH="1">
            <a:off x="3549149" y="1080204"/>
            <a:ext cx="1166" cy="63717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xmlns="" id="{7CB3D801-B8A3-46A9-870B-181838E8B5B2}"/>
              </a:ext>
            </a:extLst>
          </p:cNvPr>
          <p:cNvCxnSpPr>
            <a:cxnSpLocks/>
          </p:cNvCxnSpPr>
          <p:nvPr/>
        </p:nvCxnSpPr>
        <p:spPr>
          <a:xfrm>
            <a:off x="4026899" y="1062144"/>
            <a:ext cx="0" cy="66014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xmlns="" id="{242140EA-6A69-40F1-9E40-3B4532C0D12D}"/>
              </a:ext>
            </a:extLst>
          </p:cNvPr>
          <p:cNvCxnSpPr>
            <a:cxnSpLocks/>
          </p:cNvCxnSpPr>
          <p:nvPr/>
        </p:nvCxnSpPr>
        <p:spPr>
          <a:xfrm>
            <a:off x="4565155" y="1062144"/>
            <a:ext cx="0" cy="66014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xmlns="" id="{FF20AA9D-3F22-48ED-A81B-0DCD83BAEAB9}"/>
              </a:ext>
            </a:extLst>
          </p:cNvPr>
          <p:cNvSpPr txBox="1"/>
          <p:nvPr/>
        </p:nvSpPr>
        <p:spPr>
          <a:xfrm>
            <a:off x="393760" y="1132600"/>
            <a:ext cx="419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ea typeface="標楷體" panose="03000509000000000000" pitchFamily="65" charset="-120"/>
              </a:rPr>
              <a:t>n</a:t>
            </a:r>
            <a:endParaRPr lang="zh-TW" altLang="en-US" sz="3200" dirty="0">
              <a:ea typeface="標楷體" panose="03000509000000000000" pitchFamily="65" charset="-120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xmlns="" id="{87F74C35-56A0-4C35-B055-943DFAF23C7C}"/>
              </a:ext>
            </a:extLst>
          </p:cNvPr>
          <p:cNvCxnSpPr>
            <a:stCxn id="20" idx="3"/>
          </p:cNvCxnSpPr>
          <p:nvPr/>
        </p:nvCxnSpPr>
        <p:spPr>
          <a:xfrm flipV="1">
            <a:off x="812895" y="1022788"/>
            <a:ext cx="421307" cy="402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日期版面配置區 38">
            <a:extLst>
              <a:ext uri="{FF2B5EF4-FFF2-40B4-BE49-F238E27FC236}">
                <a16:creationId xmlns:a16="http://schemas.microsoft.com/office/drawing/2014/main" xmlns="" id="{AEA54B3D-9EFB-4166-B261-B70A673ED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A834-3EBB-4251-8580-53E52E61888E}" type="datetime1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40" name="頁尾版面配置區 39">
            <a:extLst>
              <a:ext uri="{FF2B5EF4-FFF2-40B4-BE49-F238E27FC236}">
                <a16:creationId xmlns:a16="http://schemas.microsoft.com/office/drawing/2014/main" xmlns="" id="{ACC5E583-D6D1-42DA-B632-BEF82E2F1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10730 Antiarithmetic?</a:t>
            </a:r>
            <a:endParaRPr lang="zh-TW" altLang="en-US"/>
          </a:p>
        </p:txBody>
      </p:sp>
      <p:grpSp>
        <p:nvGrpSpPr>
          <p:cNvPr id="61" name="群組 60">
            <a:extLst>
              <a:ext uri="{FF2B5EF4-FFF2-40B4-BE49-F238E27FC236}">
                <a16:creationId xmlns:a16="http://schemas.microsoft.com/office/drawing/2014/main" xmlns="" id="{ECD06CB7-105A-47BB-A2D5-A6B735AF3858}"/>
              </a:ext>
            </a:extLst>
          </p:cNvPr>
          <p:cNvGrpSpPr/>
          <p:nvPr/>
        </p:nvGrpSpPr>
        <p:grpSpPr>
          <a:xfrm rot="21425616">
            <a:off x="5868690" y="2337754"/>
            <a:ext cx="1445687" cy="1405087"/>
            <a:chOff x="9471950" y="2216265"/>
            <a:chExt cx="1445687" cy="1405087"/>
          </a:xfrm>
        </p:grpSpPr>
        <p:sp>
          <p:nvSpPr>
            <p:cNvPr id="57" name="弧形 56">
              <a:extLst>
                <a:ext uri="{FF2B5EF4-FFF2-40B4-BE49-F238E27FC236}">
                  <a16:creationId xmlns:a16="http://schemas.microsoft.com/office/drawing/2014/main" xmlns="" id="{8EF1A2B2-441B-4470-BA1A-6160E7553F46}"/>
                </a:ext>
              </a:extLst>
            </p:cNvPr>
            <p:cNvSpPr/>
            <p:nvPr/>
          </p:nvSpPr>
          <p:spPr>
            <a:xfrm rot="19048052">
              <a:off x="9471950" y="2216265"/>
              <a:ext cx="1445687" cy="1405087"/>
            </a:xfrm>
            <a:prstGeom prst="arc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9" name="直線單箭頭接點 58">
              <a:extLst>
                <a:ext uri="{FF2B5EF4-FFF2-40B4-BE49-F238E27FC236}">
                  <a16:creationId xmlns:a16="http://schemas.microsoft.com/office/drawing/2014/main" xmlns="" id="{0AAAF924-BD46-4439-B34C-628077BF161C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>
              <a:off x="10727453" y="2430161"/>
              <a:ext cx="30194" cy="4990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xmlns="" id="{585D5F69-48C9-4B25-B706-05D8FC13D50B}"/>
              </a:ext>
            </a:extLst>
          </p:cNvPr>
          <p:cNvGrpSpPr/>
          <p:nvPr/>
        </p:nvGrpSpPr>
        <p:grpSpPr>
          <a:xfrm rot="21425616">
            <a:off x="6974534" y="2326385"/>
            <a:ext cx="1445687" cy="1405087"/>
            <a:chOff x="9471950" y="2216265"/>
            <a:chExt cx="1445687" cy="1405087"/>
          </a:xfrm>
        </p:grpSpPr>
        <p:sp>
          <p:nvSpPr>
            <p:cNvPr id="63" name="弧形 62">
              <a:extLst>
                <a:ext uri="{FF2B5EF4-FFF2-40B4-BE49-F238E27FC236}">
                  <a16:creationId xmlns:a16="http://schemas.microsoft.com/office/drawing/2014/main" xmlns="" id="{AE4E6228-F2A4-4E48-8573-9373F0635E55}"/>
                </a:ext>
              </a:extLst>
            </p:cNvPr>
            <p:cNvSpPr/>
            <p:nvPr/>
          </p:nvSpPr>
          <p:spPr>
            <a:xfrm rot="19048052">
              <a:off x="9471950" y="2216265"/>
              <a:ext cx="1445687" cy="1405087"/>
            </a:xfrm>
            <a:prstGeom prst="arc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4" name="直線單箭頭接點 63">
              <a:extLst>
                <a:ext uri="{FF2B5EF4-FFF2-40B4-BE49-F238E27FC236}">
                  <a16:creationId xmlns:a16="http://schemas.microsoft.com/office/drawing/2014/main" xmlns="" id="{99051D02-AEEF-401C-9AFB-048995B45808}"/>
                </a:ext>
              </a:extLst>
            </p:cNvPr>
            <p:cNvCxnSpPr>
              <a:cxnSpLocks/>
              <a:stCxn id="63" idx="2"/>
            </p:cNvCxnSpPr>
            <p:nvPr/>
          </p:nvCxnSpPr>
          <p:spPr>
            <a:xfrm>
              <a:off x="10727453" y="2430161"/>
              <a:ext cx="30194" cy="4990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群組 72">
            <a:extLst>
              <a:ext uri="{FF2B5EF4-FFF2-40B4-BE49-F238E27FC236}">
                <a16:creationId xmlns:a16="http://schemas.microsoft.com/office/drawing/2014/main" xmlns="" id="{6CF4CBA0-B1CA-493E-89E9-DA9C251906C2}"/>
              </a:ext>
            </a:extLst>
          </p:cNvPr>
          <p:cNvGrpSpPr/>
          <p:nvPr/>
        </p:nvGrpSpPr>
        <p:grpSpPr>
          <a:xfrm>
            <a:off x="5574147" y="3748502"/>
            <a:ext cx="2805418" cy="2489439"/>
            <a:chOff x="2403646" y="3737042"/>
            <a:chExt cx="2805418" cy="2489439"/>
          </a:xfrm>
        </p:grpSpPr>
        <p:sp>
          <p:nvSpPr>
            <p:cNvPr id="67" name="弧形 66">
              <a:extLst>
                <a:ext uri="{FF2B5EF4-FFF2-40B4-BE49-F238E27FC236}">
                  <a16:creationId xmlns:a16="http://schemas.microsoft.com/office/drawing/2014/main" xmlns="" id="{40ADE1F2-E1AA-4416-8DC3-8C2423024BB6}"/>
                </a:ext>
              </a:extLst>
            </p:cNvPr>
            <p:cNvSpPr/>
            <p:nvPr/>
          </p:nvSpPr>
          <p:spPr>
            <a:xfrm rot="19048052">
              <a:off x="2403646" y="3737042"/>
              <a:ext cx="2805418" cy="2489439"/>
            </a:xfrm>
            <a:prstGeom prst="arc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xmlns="" id="{065F2485-D04D-44EB-B56B-4C977C60308B}"/>
                </a:ext>
              </a:extLst>
            </p:cNvPr>
            <p:cNvCxnSpPr>
              <a:cxnSpLocks/>
              <a:stCxn id="67" idx="2"/>
            </p:cNvCxnSpPr>
            <p:nvPr/>
          </p:nvCxnSpPr>
          <p:spPr>
            <a:xfrm>
              <a:off x="4840004" y="4033520"/>
              <a:ext cx="43109" cy="5704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群組 73">
            <a:extLst>
              <a:ext uri="{FF2B5EF4-FFF2-40B4-BE49-F238E27FC236}">
                <a16:creationId xmlns:a16="http://schemas.microsoft.com/office/drawing/2014/main" xmlns="" id="{D1CE356E-A90C-44C4-B9CB-A8C3B875C39E}"/>
              </a:ext>
            </a:extLst>
          </p:cNvPr>
          <p:cNvGrpSpPr/>
          <p:nvPr/>
        </p:nvGrpSpPr>
        <p:grpSpPr>
          <a:xfrm>
            <a:off x="7647088" y="3728254"/>
            <a:ext cx="2805418" cy="2489439"/>
            <a:chOff x="2403646" y="3737042"/>
            <a:chExt cx="2805418" cy="2489439"/>
          </a:xfrm>
        </p:grpSpPr>
        <p:sp>
          <p:nvSpPr>
            <p:cNvPr id="75" name="弧形 74">
              <a:extLst>
                <a:ext uri="{FF2B5EF4-FFF2-40B4-BE49-F238E27FC236}">
                  <a16:creationId xmlns:a16="http://schemas.microsoft.com/office/drawing/2014/main" xmlns="" id="{3ECCED50-D0D0-4ACC-AE59-EAB9DF307B74}"/>
                </a:ext>
              </a:extLst>
            </p:cNvPr>
            <p:cNvSpPr/>
            <p:nvPr/>
          </p:nvSpPr>
          <p:spPr>
            <a:xfrm rot="19048052">
              <a:off x="2403646" y="3737042"/>
              <a:ext cx="2805418" cy="2489439"/>
            </a:xfrm>
            <a:prstGeom prst="arc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6" name="直線單箭頭接點 75">
              <a:extLst>
                <a:ext uri="{FF2B5EF4-FFF2-40B4-BE49-F238E27FC236}">
                  <a16:creationId xmlns:a16="http://schemas.microsoft.com/office/drawing/2014/main" xmlns="" id="{CAD2674A-988E-4868-B20D-A25B8A2F485F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>
              <a:off x="4840004" y="4033520"/>
              <a:ext cx="43109" cy="5704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文字方塊 97">
            <a:extLst>
              <a:ext uri="{FF2B5EF4-FFF2-40B4-BE49-F238E27FC236}">
                <a16:creationId xmlns:a16="http://schemas.microsoft.com/office/drawing/2014/main" xmlns="" id="{A0A107DA-3B8F-4899-B27F-54DA2EC73A91}"/>
              </a:ext>
            </a:extLst>
          </p:cNvPr>
          <p:cNvSpPr txBox="1"/>
          <p:nvPr/>
        </p:nvSpPr>
        <p:spPr>
          <a:xfrm>
            <a:off x="8794119" y="2713053"/>
            <a:ext cx="2578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檢查公差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=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1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或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-1</a:t>
            </a:r>
            <a:endParaRPr lang="zh-TW" altLang="en-US" sz="2400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字方塊 99">
                <a:extLst>
                  <a:ext uri="{FF2B5EF4-FFF2-40B4-BE49-F238E27FC236}">
                    <a16:creationId xmlns:a16="http://schemas.microsoft.com/office/drawing/2014/main" xmlns="" id="{CF2FEA25-BCA1-4EBC-94C9-BF37CACE3E40}"/>
                  </a:ext>
                </a:extLst>
              </p:cNvPr>
              <p:cNvSpPr txBox="1"/>
              <p:nvPr/>
            </p:nvSpPr>
            <p:spPr>
              <a:xfrm>
                <a:off x="5670548" y="3566140"/>
                <a:ext cx="8058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𝛁</m:t>
                      </m:r>
                    </m:oMath>
                  </m:oMathPara>
                </a14:m>
                <a:endParaRPr lang="zh-TW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0" name="文字方塊 99">
                <a:extLst>
                  <a:ext uri="{FF2B5EF4-FFF2-40B4-BE49-F238E27FC236}">
                    <a16:creationId xmlns:a16="http://schemas.microsoft.com/office/drawing/2014/main" id="{CF2FEA25-BCA1-4EBC-94C9-BF37CACE3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548" y="3566140"/>
                <a:ext cx="80582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xmlns="" id="{D24AB64A-57D5-4D65-852A-D7CA63FFF96B}"/>
                  </a:ext>
                </a:extLst>
              </p:cNvPr>
              <p:cNvSpPr txBox="1"/>
              <p:nvPr/>
            </p:nvSpPr>
            <p:spPr>
              <a:xfrm>
                <a:off x="5685435" y="2095770"/>
                <a:ext cx="8058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𝛁</m:t>
                      </m:r>
                    </m:oMath>
                  </m:oMathPara>
                </a14:m>
                <a:endParaRPr lang="zh-TW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id="{D24AB64A-57D5-4D65-852A-D7CA63FFF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5435" y="2095770"/>
                <a:ext cx="80582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文字方塊 101">
            <a:extLst>
              <a:ext uri="{FF2B5EF4-FFF2-40B4-BE49-F238E27FC236}">
                <a16:creationId xmlns:a16="http://schemas.microsoft.com/office/drawing/2014/main" xmlns="" id="{407C3E0F-A7F2-44F2-A034-A78C084C9DBB}"/>
              </a:ext>
            </a:extLst>
          </p:cNvPr>
          <p:cNvSpPr txBox="1"/>
          <p:nvPr/>
        </p:nvSpPr>
        <p:spPr>
          <a:xfrm>
            <a:off x="8867625" y="4237291"/>
            <a:ext cx="2578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檢查公差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=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2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或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-2</a:t>
            </a:r>
            <a:endParaRPr lang="zh-TW" altLang="en-US" sz="2400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sp>
        <p:nvSpPr>
          <p:cNvPr id="108" name="文字方塊 107">
            <a:extLst>
              <a:ext uri="{FF2B5EF4-FFF2-40B4-BE49-F238E27FC236}">
                <a16:creationId xmlns:a16="http://schemas.microsoft.com/office/drawing/2014/main" xmlns="" id="{561BC5D1-42CA-47A0-9050-5B711FF6B52F}"/>
              </a:ext>
            </a:extLst>
          </p:cNvPr>
          <p:cNvSpPr txBox="1"/>
          <p:nvPr/>
        </p:nvSpPr>
        <p:spPr>
          <a:xfrm>
            <a:off x="8794118" y="3151670"/>
            <a:ext cx="3476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r>
              <a:rPr lang="en-US" altLang="zh-TW" sz="2400" dirty="0" err="1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2400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遞增或遞減</a:t>
            </a:r>
            <a:r>
              <a:rPr lang="en-US" altLang="zh-TW" sz="2400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? </a:t>
            </a:r>
            <a:r>
              <a:rPr lang="zh-TW" altLang="en-US" sz="2400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  <a:endParaRPr lang="zh-TW" altLang="en-US" sz="2400" dirty="0">
              <a:solidFill>
                <a:srgbClr val="00B0F0"/>
              </a:solidFill>
              <a:ea typeface="標楷體" panose="03000509000000000000" pitchFamily="65" charset="-120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xmlns="" id="{4343C40C-6869-4FE2-8F80-18A075F47DDC}"/>
              </a:ext>
            </a:extLst>
          </p:cNvPr>
          <p:cNvGraphicFramePr>
            <a:graphicFrameLocks noGrp="1"/>
          </p:cNvGraphicFramePr>
          <p:nvPr/>
        </p:nvGraphicFramePr>
        <p:xfrm>
          <a:off x="1302693" y="2480070"/>
          <a:ext cx="7400533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7219">
                  <a:extLst>
                    <a:ext uri="{9D8B030D-6E8A-4147-A177-3AD203B41FA5}">
                      <a16:colId xmlns:a16="http://schemas.microsoft.com/office/drawing/2014/main" xmlns="" val="3385861380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3781174753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1624844003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4132038080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3834632519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3369355616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959652202"/>
                    </a:ext>
                  </a:extLst>
                </a:gridCol>
              </a:tblGrid>
              <a:tr h="4659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值</a:t>
                      </a:r>
                      <a:r>
                        <a:rPr lang="en-US" altLang="zh-TW" sz="2800" dirty="0">
                          <a:ea typeface="標楷體" panose="03000509000000000000" pitchFamily="65" charset="-120"/>
                        </a:rPr>
                        <a:t>X</a:t>
                      </a:r>
                      <a:endParaRPr lang="zh-TW" altLang="en-US" sz="2800" dirty="0"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8838512"/>
                  </a:ext>
                </a:extLst>
              </a:tr>
              <a:tr h="46598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位置</a:t>
                      </a:r>
                      <a:r>
                        <a:rPr lang="zh-TW" altLang="en-US" sz="2800" dirty="0"/>
                        <a:t> </a:t>
                      </a:r>
                      <a:r>
                        <a:rPr lang="en-US" altLang="zh-TW" sz="2800" dirty="0" err="1"/>
                        <a:t>i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36794713"/>
                  </a:ext>
                </a:extLst>
              </a:tr>
            </a:tbl>
          </a:graphicData>
        </a:graphic>
      </p:graphicFrame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xmlns="" id="{C855110E-8A17-415B-B146-D32D25D39465}"/>
              </a:ext>
            </a:extLst>
          </p:cNvPr>
          <p:cNvGraphicFramePr>
            <a:graphicFrameLocks noGrp="1"/>
          </p:cNvGraphicFramePr>
          <p:nvPr/>
        </p:nvGraphicFramePr>
        <p:xfrm>
          <a:off x="1302692" y="3949964"/>
          <a:ext cx="7400533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7219">
                  <a:extLst>
                    <a:ext uri="{9D8B030D-6E8A-4147-A177-3AD203B41FA5}">
                      <a16:colId xmlns:a16="http://schemas.microsoft.com/office/drawing/2014/main" xmlns="" val="3385861380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3781174753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1624844003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4132038080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3834632519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3369355616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959652202"/>
                    </a:ext>
                  </a:extLst>
                </a:gridCol>
              </a:tblGrid>
              <a:tr h="4659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值</a:t>
                      </a:r>
                      <a:r>
                        <a:rPr lang="en-US" altLang="zh-TW" sz="2800" dirty="0">
                          <a:ea typeface="標楷體" panose="03000509000000000000" pitchFamily="65" charset="-120"/>
                        </a:rPr>
                        <a:t>X</a:t>
                      </a:r>
                      <a:endParaRPr lang="zh-TW" altLang="en-US" sz="2800" dirty="0"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8838512"/>
                  </a:ext>
                </a:extLst>
              </a:tr>
              <a:tr h="46598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位置</a:t>
                      </a:r>
                      <a:r>
                        <a:rPr lang="zh-TW" altLang="en-US" sz="2800" dirty="0"/>
                        <a:t> </a:t>
                      </a:r>
                      <a:r>
                        <a:rPr lang="en-US" altLang="zh-TW" sz="2800" dirty="0" err="1"/>
                        <a:t>i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36794713"/>
                  </a:ext>
                </a:extLst>
              </a:tr>
            </a:tbl>
          </a:graphicData>
        </a:graphic>
      </p:graphicFrame>
      <p:sp>
        <p:nvSpPr>
          <p:cNvPr id="42" name="文字方塊 41">
            <a:extLst>
              <a:ext uri="{FF2B5EF4-FFF2-40B4-BE49-F238E27FC236}">
                <a16:creationId xmlns:a16="http://schemas.microsoft.com/office/drawing/2014/main" xmlns="" id="{AB9AACB2-E9AE-4857-AD1A-8F01D3545CDC}"/>
              </a:ext>
            </a:extLst>
          </p:cNvPr>
          <p:cNvSpPr txBox="1"/>
          <p:nvPr/>
        </p:nvSpPr>
        <p:spPr>
          <a:xfrm>
            <a:off x="5150191" y="1196975"/>
            <a:ext cx="63941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起始位置從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標楷體" panose="03000509000000000000" pitchFamily="65" charset="-120"/>
              </a:rPr>
              <a:t>array a index</a:t>
            </a:r>
            <a:r>
              <a:rPr kumimoji="0" lang="en-US" altLang="zh-TW" sz="2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ea typeface="標楷體" panose="03000509000000000000" pitchFamily="65" charset="-120"/>
              </a:rPr>
              <a:t> 3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開始檢驗公差</a:t>
            </a:r>
            <a:r>
              <a:rPr lang="en-US" altLang="zh-TW" sz="2800" dirty="0" smtClean="0">
                <a:ea typeface="標楷體" panose="03000509000000000000" pitchFamily="65" charset="-120"/>
              </a:rPr>
              <a:t>1(-1), 2(-2)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標楷體" panose="03000509000000000000" pitchFamily="65" charset="-12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xmlns="" id="{E8B69256-3290-4044-A0B5-AFB03643C3D1}"/>
              </a:ext>
            </a:extLst>
          </p:cNvPr>
          <p:cNvSpPr txBox="1"/>
          <p:nvPr/>
        </p:nvSpPr>
        <p:spPr>
          <a:xfrm>
            <a:off x="0" y="2466960"/>
            <a:ext cx="1545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Array a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146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1" grpId="0" animBg="1"/>
      <p:bldP spid="107" grpId="0" animBg="1"/>
      <p:bldP spid="106" grpId="0" animBg="1"/>
      <p:bldP spid="104" grpId="0" animBg="1"/>
      <p:bldP spid="98" grpId="0"/>
      <p:bldP spid="100" grpId="0"/>
      <p:bldP spid="101" grpId="0"/>
      <p:bldP spid="102" grpId="0"/>
      <p:bldP spid="10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矩形 105">
            <a:extLst>
              <a:ext uri="{FF2B5EF4-FFF2-40B4-BE49-F238E27FC236}">
                <a16:creationId xmlns:a16="http://schemas.microsoft.com/office/drawing/2014/main" xmlns="" id="{7481AE21-1D22-46BD-BD9A-056B17DC345D}"/>
              </a:ext>
            </a:extLst>
          </p:cNvPr>
          <p:cNvSpPr/>
          <p:nvPr/>
        </p:nvSpPr>
        <p:spPr>
          <a:xfrm>
            <a:off x="6588244" y="3001952"/>
            <a:ext cx="1053015" cy="5141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xmlns="" id="{7B44F556-A605-4DB6-968E-46D82404283E}"/>
              </a:ext>
            </a:extLst>
          </p:cNvPr>
          <p:cNvSpPr/>
          <p:nvPr/>
        </p:nvSpPr>
        <p:spPr>
          <a:xfrm>
            <a:off x="7641259" y="2996195"/>
            <a:ext cx="1058047" cy="5199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7522EF01-EBDA-4E11-80BA-CB5B6CAAC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C5392E15-D7B9-4FB5-8141-DCD548E424CB}"/>
              </a:ext>
            </a:extLst>
          </p:cNvPr>
          <p:cNvSpPr txBox="1"/>
          <p:nvPr/>
        </p:nvSpPr>
        <p:spPr>
          <a:xfrm>
            <a:off x="774417" y="-79744"/>
            <a:ext cx="2743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Test Case #3</a:t>
            </a:r>
            <a:endParaRPr lang="zh-TW" altLang="en-US" sz="36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485C3C71-ECE0-4E88-A1A6-685377CAE68A}"/>
              </a:ext>
            </a:extLst>
          </p:cNvPr>
          <p:cNvSpPr txBox="1"/>
          <p:nvPr/>
        </p:nvSpPr>
        <p:spPr>
          <a:xfrm>
            <a:off x="1117035" y="566587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6:  2   4   3   5   0   1</a:t>
            </a:r>
            <a:endParaRPr lang="zh-TW" altLang="en-US" sz="36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4D9EDF0D-5698-4F27-A762-8BDEEFD79624}"/>
              </a:ext>
            </a:extLst>
          </p:cNvPr>
          <p:cNvSpPr txBox="1"/>
          <p:nvPr/>
        </p:nvSpPr>
        <p:spPr>
          <a:xfrm>
            <a:off x="5231835" y="566587"/>
            <a:ext cx="3848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yes</a:t>
            </a:r>
            <a:r>
              <a:rPr lang="en-US" altLang="zh-TW" sz="3200" dirty="0"/>
              <a:t>: </a:t>
            </a:r>
            <a:r>
              <a:rPr lang="zh-TW" altLang="en-US" sz="3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r>
              <a:rPr lang="en-US" altLang="zh-TW" sz="3200" dirty="0" err="1"/>
              <a:t>antiarithmetic</a:t>
            </a:r>
            <a:endParaRPr lang="zh-TW" altLang="en-US" sz="32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DD93A961-4B6D-4331-B44A-B5AD6A3A621F}"/>
              </a:ext>
            </a:extLst>
          </p:cNvPr>
          <p:cNvSpPr txBox="1"/>
          <p:nvPr/>
        </p:nvSpPr>
        <p:spPr>
          <a:xfrm>
            <a:off x="336190" y="1680411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r>
              <a:rPr lang="zh-TW" altLang="en-US" sz="3600" dirty="0"/>
              <a:t> </a:t>
            </a:r>
            <a:r>
              <a:rPr lang="en-US" altLang="zh-TW" sz="3600" dirty="0"/>
              <a:t>i:  </a:t>
            </a:r>
            <a:r>
              <a:rPr lang="en-US" altLang="zh-TW" sz="3600" dirty="0">
                <a:solidFill>
                  <a:srgbClr val="00B0F0"/>
                </a:solidFill>
              </a:rPr>
              <a:t>0   1   2   3   4   5</a:t>
            </a:r>
            <a:endParaRPr lang="zh-TW" altLang="en-US" sz="3600" dirty="0">
              <a:solidFill>
                <a:srgbClr val="00B0F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41D2E936-CBDE-470F-9E83-3743CEE44817}"/>
              </a:ext>
            </a:extLst>
          </p:cNvPr>
          <p:cNvSpPr txBox="1"/>
          <p:nvPr/>
        </p:nvSpPr>
        <p:spPr>
          <a:xfrm>
            <a:off x="1302694" y="1327686"/>
            <a:ext cx="850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en-US" altLang="zh-TW" sz="3200" dirty="0">
                <a:ea typeface="標楷體" panose="03000509000000000000" pitchFamily="65" charset="-120"/>
              </a:rPr>
              <a:t>X</a:t>
            </a:r>
            <a:endParaRPr lang="zh-TW" altLang="en-US" sz="3200" dirty="0">
              <a:ea typeface="標楷體" panose="03000509000000000000" pitchFamily="65" charset="-120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xmlns="" id="{0741496F-E0FD-4401-876B-EE732AF3F8E7}"/>
              </a:ext>
            </a:extLst>
          </p:cNvPr>
          <p:cNvCxnSpPr>
            <a:cxnSpLocks/>
          </p:cNvCxnSpPr>
          <p:nvPr/>
        </p:nvCxnSpPr>
        <p:spPr>
          <a:xfrm flipV="1">
            <a:off x="1856920" y="1080204"/>
            <a:ext cx="0" cy="3447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xmlns="" id="{74AB1D8A-C85E-410A-BC4E-B062CA7DF897}"/>
              </a:ext>
            </a:extLst>
          </p:cNvPr>
          <p:cNvCxnSpPr>
            <a:cxnSpLocks/>
          </p:cNvCxnSpPr>
          <p:nvPr/>
        </p:nvCxnSpPr>
        <p:spPr>
          <a:xfrm>
            <a:off x="2450391" y="1062144"/>
            <a:ext cx="0" cy="65523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xmlns="" id="{2A8B5E89-BB19-437E-9E2C-3E2602BA9FFE}"/>
              </a:ext>
            </a:extLst>
          </p:cNvPr>
          <p:cNvCxnSpPr>
            <a:cxnSpLocks/>
          </p:cNvCxnSpPr>
          <p:nvPr/>
        </p:nvCxnSpPr>
        <p:spPr>
          <a:xfrm>
            <a:off x="2989072" y="1062144"/>
            <a:ext cx="0" cy="65523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xmlns="" id="{B7D270E0-ECE1-483E-AB87-4BC3E53DF137}"/>
              </a:ext>
            </a:extLst>
          </p:cNvPr>
          <p:cNvCxnSpPr>
            <a:cxnSpLocks/>
          </p:cNvCxnSpPr>
          <p:nvPr/>
        </p:nvCxnSpPr>
        <p:spPr>
          <a:xfrm flipH="1">
            <a:off x="3549149" y="1080204"/>
            <a:ext cx="1166" cy="63717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xmlns="" id="{7CB3D801-B8A3-46A9-870B-181838E8B5B2}"/>
              </a:ext>
            </a:extLst>
          </p:cNvPr>
          <p:cNvCxnSpPr>
            <a:cxnSpLocks/>
          </p:cNvCxnSpPr>
          <p:nvPr/>
        </p:nvCxnSpPr>
        <p:spPr>
          <a:xfrm>
            <a:off x="4026899" y="1062144"/>
            <a:ext cx="0" cy="66014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xmlns="" id="{242140EA-6A69-40F1-9E40-3B4532C0D12D}"/>
              </a:ext>
            </a:extLst>
          </p:cNvPr>
          <p:cNvCxnSpPr>
            <a:cxnSpLocks/>
          </p:cNvCxnSpPr>
          <p:nvPr/>
        </p:nvCxnSpPr>
        <p:spPr>
          <a:xfrm>
            <a:off x="4565155" y="1062144"/>
            <a:ext cx="0" cy="66014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xmlns="" id="{FF20AA9D-3F22-48ED-A81B-0DCD83BAEAB9}"/>
              </a:ext>
            </a:extLst>
          </p:cNvPr>
          <p:cNvSpPr txBox="1"/>
          <p:nvPr/>
        </p:nvSpPr>
        <p:spPr>
          <a:xfrm>
            <a:off x="393760" y="1132600"/>
            <a:ext cx="419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ea typeface="標楷體" panose="03000509000000000000" pitchFamily="65" charset="-120"/>
              </a:rPr>
              <a:t>n</a:t>
            </a:r>
            <a:endParaRPr lang="zh-TW" altLang="en-US" sz="3200" dirty="0">
              <a:ea typeface="標楷體" panose="03000509000000000000" pitchFamily="65" charset="-120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xmlns="" id="{87F74C35-56A0-4C35-B055-943DFAF23C7C}"/>
              </a:ext>
            </a:extLst>
          </p:cNvPr>
          <p:cNvCxnSpPr>
            <a:stCxn id="20" idx="3"/>
          </p:cNvCxnSpPr>
          <p:nvPr/>
        </p:nvCxnSpPr>
        <p:spPr>
          <a:xfrm flipV="1">
            <a:off x="812895" y="1022788"/>
            <a:ext cx="421307" cy="402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日期版面配置區 38">
            <a:extLst>
              <a:ext uri="{FF2B5EF4-FFF2-40B4-BE49-F238E27FC236}">
                <a16:creationId xmlns:a16="http://schemas.microsoft.com/office/drawing/2014/main" xmlns="" id="{AEA54B3D-9EFB-4166-B261-B70A673ED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A834-3EBB-4251-8580-53E52E61888E}" type="datetime1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40" name="頁尾版面配置區 39">
            <a:extLst>
              <a:ext uri="{FF2B5EF4-FFF2-40B4-BE49-F238E27FC236}">
                <a16:creationId xmlns:a16="http://schemas.microsoft.com/office/drawing/2014/main" xmlns="" id="{ACC5E583-D6D1-42DA-B632-BEF82E2F1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10730 Antiarithmetic?</a:t>
            </a:r>
            <a:endParaRPr lang="zh-TW" altLang="en-US"/>
          </a:p>
        </p:txBody>
      </p:sp>
      <p:grpSp>
        <p:nvGrpSpPr>
          <p:cNvPr id="61" name="群組 60">
            <a:extLst>
              <a:ext uri="{FF2B5EF4-FFF2-40B4-BE49-F238E27FC236}">
                <a16:creationId xmlns:a16="http://schemas.microsoft.com/office/drawing/2014/main" xmlns="" id="{ECD06CB7-105A-47BB-A2D5-A6B735AF3858}"/>
              </a:ext>
            </a:extLst>
          </p:cNvPr>
          <p:cNvGrpSpPr/>
          <p:nvPr/>
        </p:nvGrpSpPr>
        <p:grpSpPr>
          <a:xfrm rot="21425616">
            <a:off x="6964056" y="2309959"/>
            <a:ext cx="1445687" cy="1405087"/>
            <a:chOff x="9471950" y="2216265"/>
            <a:chExt cx="1445687" cy="1405087"/>
          </a:xfrm>
        </p:grpSpPr>
        <p:sp>
          <p:nvSpPr>
            <p:cNvPr id="57" name="弧形 56">
              <a:extLst>
                <a:ext uri="{FF2B5EF4-FFF2-40B4-BE49-F238E27FC236}">
                  <a16:creationId xmlns:a16="http://schemas.microsoft.com/office/drawing/2014/main" xmlns="" id="{8EF1A2B2-441B-4470-BA1A-6160E7553F46}"/>
                </a:ext>
              </a:extLst>
            </p:cNvPr>
            <p:cNvSpPr/>
            <p:nvPr/>
          </p:nvSpPr>
          <p:spPr>
            <a:xfrm rot="19048052">
              <a:off x="9471950" y="2216265"/>
              <a:ext cx="1445687" cy="1405087"/>
            </a:xfrm>
            <a:prstGeom prst="arc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9" name="直線單箭頭接點 58">
              <a:extLst>
                <a:ext uri="{FF2B5EF4-FFF2-40B4-BE49-F238E27FC236}">
                  <a16:creationId xmlns:a16="http://schemas.microsoft.com/office/drawing/2014/main" xmlns="" id="{0AAAF924-BD46-4439-B34C-628077BF161C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>
              <a:off x="10727453" y="2430161"/>
              <a:ext cx="30194" cy="4990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xmlns="" id="{585D5F69-48C9-4B25-B706-05D8FC13D50B}"/>
              </a:ext>
            </a:extLst>
          </p:cNvPr>
          <p:cNvGrpSpPr/>
          <p:nvPr/>
        </p:nvGrpSpPr>
        <p:grpSpPr>
          <a:xfrm rot="21425616">
            <a:off x="8069900" y="2298590"/>
            <a:ext cx="1445687" cy="1405087"/>
            <a:chOff x="9471950" y="2216265"/>
            <a:chExt cx="1445687" cy="1405087"/>
          </a:xfrm>
        </p:grpSpPr>
        <p:sp>
          <p:nvSpPr>
            <p:cNvPr id="63" name="弧形 62">
              <a:extLst>
                <a:ext uri="{FF2B5EF4-FFF2-40B4-BE49-F238E27FC236}">
                  <a16:creationId xmlns:a16="http://schemas.microsoft.com/office/drawing/2014/main" xmlns="" id="{AE4E6228-F2A4-4E48-8573-9373F0635E55}"/>
                </a:ext>
              </a:extLst>
            </p:cNvPr>
            <p:cNvSpPr/>
            <p:nvPr/>
          </p:nvSpPr>
          <p:spPr>
            <a:xfrm rot="19048052">
              <a:off x="9471950" y="2216265"/>
              <a:ext cx="1445687" cy="1405087"/>
            </a:xfrm>
            <a:prstGeom prst="arc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4" name="直線單箭頭接點 63">
              <a:extLst>
                <a:ext uri="{FF2B5EF4-FFF2-40B4-BE49-F238E27FC236}">
                  <a16:creationId xmlns:a16="http://schemas.microsoft.com/office/drawing/2014/main" xmlns="" id="{99051D02-AEEF-401C-9AFB-048995B45808}"/>
                </a:ext>
              </a:extLst>
            </p:cNvPr>
            <p:cNvCxnSpPr>
              <a:cxnSpLocks/>
              <a:stCxn id="63" idx="2"/>
            </p:cNvCxnSpPr>
            <p:nvPr/>
          </p:nvCxnSpPr>
          <p:spPr>
            <a:xfrm>
              <a:off x="10727453" y="2430161"/>
              <a:ext cx="30194" cy="4990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文字方塊 97">
            <a:extLst>
              <a:ext uri="{FF2B5EF4-FFF2-40B4-BE49-F238E27FC236}">
                <a16:creationId xmlns:a16="http://schemas.microsoft.com/office/drawing/2014/main" xmlns="" id="{A0A107DA-3B8F-4899-B27F-54DA2EC73A91}"/>
              </a:ext>
            </a:extLst>
          </p:cNvPr>
          <p:cNvSpPr txBox="1"/>
          <p:nvPr/>
        </p:nvSpPr>
        <p:spPr>
          <a:xfrm>
            <a:off x="8794119" y="2713053"/>
            <a:ext cx="2578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檢查公差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=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1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或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-1</a:t>
            </a:r>
            <a:endParaRPr lang="zh-TW" altLang="en-US" sz="2400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xmlns="" id="{D24AB64A-57D5-4D65-852A-D7CA63FFF96B}"/>
                  </a:ext>
                </a:extLst>
              </p:cNvPr>
              <p:cNvSpPr txBox="1"/>
              <p:nvPr/>
            </p:nvSpPr>
            <p:spPr>
              <a:xfrm>
                <a:off x="6780801" y="2067975"/>
                <a:ext cx="8058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𝛁</m:t>
                      </m:r>
                    </m:oMath>
                  </m:oMathPara>
                </a14:m>
                <a:endParaRPr lang="zh-TW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id="{D24AB64A-57D5-4D65-852A-D7CA63FFF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801" y="2067975"/>
                <a:ext cx="80582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xmlns="" id="{4343C40C-6869-4FE2-8F80-18A075F47DDC}"/>
              </a:ext>
            </a:extLst>
          </p:cNvPr>
          <p:cNvGraphicFramePr>
            <a:graphicFrameLocks noGrp="1"/>
          </p:cNvGraphicFramePr>
          <p:nvPr/>
        </p:nvGraphicFramePr>
        <p:xfrm>
          <a:off x="1302693" y="2480070"/>
          <a:ext cx="7400533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7219">
                  <a:extLst>
                    <a:ext uri="{9D8B030D-6E8A-4147-A177-3AD203B41FA5}">
                      <a16:colId xmlns:a16="http://schemas.microsoft.com/office/drawing/2014/main" xmlns="" val="3385861380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3781174753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1624844003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4132038080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3834632519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3369355616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959652202"/>
                    </a:ext>
                  </a:extLst>
                </a:gridCol>
              </a:tblGrid>
              <a:tr h="4659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值</a:t>
                      </a:r>
                      <a:r>
                        <a:rPr lang="en-US" altLang="zh-TW" sz="2800" dirty="0">
                          <a:ea typeface="標楷體" panose="03000509000000000000" pitchFamily="65" charset="-120"/>
                        </a:rPr>
                        <a:t>X</a:t>
                      </a:r>
                      <a:endParaRPr lang="zh-TW" altLang="en-US" sz="2800" dirty="0"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8838512"/>
                  </a:ext>
                </a:extLst>
              </a:tr>
              <a:tr h="46598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位置</a:t>
                      </a:r>
                      <a:r>
                        <a:rPr lang="zh-TW" altLang="en-US" sz="2800" dirty="0"/>
                        <a:t> </a:t>
                      </a:r>
                      <a:r>
                        <a:rPr lang="en-US" altLang="zh-TW" sz="2800" dirty="0" err="1"/>
                        <a:t>i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36794713"/>
                  </a:ext>
                </a:extLst>
              </a:tr>
            </a:tbl>
          </a:graphicData>
        </a:graphic>
      </p:graphicFrame>
      <p:sp>
        <p:nvSpPr>
          <p:cNvPr id="29" name="文字方塊 28">
            <a:extLst>
              <a:ext uri="{FF2B5EF4-FFF2-40B4-BE49-F238E27FC236}">
                <a16:creationId xmlns:a16="http://schemas.microsoft.com/office/drawing/2014/main" xmlns="" id="{AB9AACB2-E9AE-4857-AD1A-8F01D3545CDC}"/>
              </a:ext>
            </a:extLst>
          </p:cNvPr>
          <p:cNvSpPr txBox="1"/>
          <p:nvPr/>
        </p:nvSpPr>
        <p:spPr>
          <a:xfrm>
            <a:off x="5150191" y="1196975"/>
            <a:ext cx="63941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起始位置從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標楷體" panose="03000509000000000000" pitchFamily="65" charset="-120"/>
              </a:rPr>
              <a:t>array a index</a:t>
            </a:r>
            <a:r>
              <a:rPr kumimoji="0" lang="en-US" altLang="zh-TW" sz="2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ea typeface="標楷體" panose="03000509000000000000" pitchFamily="65" charset="-120"/>
              </a:rPr>
              <a:t> 4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開始檢驗公差</a:t>
            </a:r>
            <a:r>
              <a:rPr lang="en-US" altLang="zh-TW" sz="2800" dirty="0" smtClean="0">
                <a:ea typeface="標楷體" panose="03000509000000000000" pitchFamily="65" charset="-120"/>
              </a:rPr>
              <a:t>1(-1)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標楷體" panose="03000509000000000000" pitchFamily="65" charset="-12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xmlns="" id="{E8B69256-3290-4044-A0B5-AFB03643C3D1}"/>
              </a:ext>
            </a:extLst>
          </p:cNvPr>
          <p:cNvSpPr txBox="1"/>
          <p:nvPr/>
        </p:nvSpPr>
        <p:spPr>
          <a:xfrm>
            <a:off x="0" y="2466960"/>
            <a:ext cx="1545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Array a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5942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4" grpId="0" animBg="1"/>
      <p:bldP spid="98" grpId="0"/>
      <p:bldP spid="10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矩形 105">
            <a:extLst>
              <a:ext uri="{FF2B5EF4-FFF2-40B4-BE49-F238E27FC236}">
                <a16:creationId xmlns:a16="http://schemas.microsoft.com/office/drawing/2014/main" xmlns="" id="{7481AE21-1D22-46BD-BD9A-056B17DC345D}"/>
              </a:ext>
            </a:extLst>
          </p:cNvPr>
          <p:cNvSpPr/>
          <p:nvPr/>
        </p:nvSpPr>
        <p:spPr>
          <a:xfrm>
            <a:off x="7650210" y="3003328"/>
            <a:ext cx="1053015" cy="5141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7522EF01-EBDA-4E11-80BA-CB5B6CAAC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C5392E15-D7B9-4FB5-8141-DCD548E424CB}"/>
              </a:ext>
            </a:extLst>
          </p:cNvPr>
          <p:cNvSpPr txBox="1"/>
          <p:nvPr/>
        </p:nvSpPr>
        <p:spPr>
          <a:xfrm>
            <a:off x="774417" y="-79744"/>
            <a:ext cx="2743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Test Case #3</a:t>
            </a:r>
            <a:endParaRPr lang="zh-TW" altLang="en-US" sz="36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485C3C71-ECE0-4E88-A1A6-685377CAE68A}"/>
              </a:ext>
            </a:extLst>
          </p:cNvPr>
          <p:cNvSpPr txBox="1"/>
          <p:nvPr/>
        </p:nvSpPr>
        <p:spPr>
          <a:xfrm>
            <a:off x="1117035" y="566587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6:  2   4   3   5   0   1</a:t>
            </a:r>
            <a:endParaRPr lang="zh-TW" altLang="en-US" sz="36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4D9EDF0D-5698-4F27-A762-8BDEEFD79624}"/>
              </a:ext>
            </a:extLst>
          </p:cNvPr>
          <p:cNvSpPr txBox="1"/>
          <p:nvPr/>
        </p:nvSpPr>
        <p:spPr>
          <a:xfrm>
            <a:off x="5231835" y="566587"/>
            <a:ext cx="3848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yes</a:t>
            </a:r>
            <a:r>
              <a:rPr lang="en-US" altLang="zh-TW" sz="3200" dirty="0"/>
              <a:t>: </a:t>
            </a:r>
            <a:r>
              <a:rPr lang="zh-TW" altLang="en-US" sz="3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r>
              <a:rPr lang="en-US" altLang="zh-TW" sz="3200" dirty="0" err="1"/>
              <a:t>antiarithmetic</a:t>
            </a:r>
            <a:endParaRPr lang="zh-TW" altLang="en-US" sz="32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DD93A961-4B6D-4331-B44A-B5AD6A3A621F}"/>
              </a:ext>
            </a:extLst>
          </p:cNvPr>
          <p:cNvSpPr txBox="1"/>
          <p:nvPr/>
        </p:nvSpPr>
        <p:spPr>
          <a:xfrm>
            <a:off x="336190" y="1680411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r>
              <a:rPr lang="zh-TW" altLang="en-US" sz="3600" dirty="0"/>
              <a:t> </a:t>
            </a:r>
            <a:r>
              <a:rPr lang="en-US" altLang="zh-TW" sz="3600" dirty="0"/>
              <a:t>i:  </a:t>
            </a:r>
            <a:r>
              <a:rPr lang="en-US" altLang="zh-TW" sz="3600" dirty="0">
                <a:solidFill>
                  <a:srgbClr val="00B0F0"/>
                </a:solidFill>
              </a:rPr>
              <a:t>0   1   2   3   4   5</a:t>
            </a:r>
            <a:endParaRPr lang="zh-TW" altLang="en-US" sz="3600" dirty="0">
              <a:solidFill>
                <a:srgbClr val="00B0F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41D2E936-CBDE-470F-9E83-3743CEE44817}"/>
              </a:ext>
            </a:extLst>
          </p:cNvPr>
          <p:cNvSpPr txBox="1"/>
          <p:nvPr/>
        </p:nvSpPr>
        <p:spPr>
          <a:xfrm>
            <a:off x="1302694" y="1327686"/>
            <a:ext cx="850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en-US" altLang="zh-TW" sz="3200" dirty="0">
                <a:ea typeface="標楷體" panose="03000509000000000000" pitchFamily="65" charset="-120"/>
              </a:rPr>
              <a:t>X</a:t>
            </a:r>
            <a:endParaRPr lang="zh-TW" altLang="en-US" sz="3200" dirty="0">
              <a:ea typeface="標楷體" panose="03000509000000000000" pitchFamily="65" charset="-120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xmlns="" id="{0741496F-E0FD-4401-876B-EE732AF3F8E7}"/>
              </a:ext>
            </a:extLst>
          </p:cNvPr>
          <p:cNvCxnSpPr>
            <a:cxnSpLocks/>
          </p:cNvCxnSpPr>
          <p:nvPr/>
        </p:nvCxnSpPr>
        <p:spPr>
          <a:xfrm flipV="1">
            <a:off x="1856920" y="1080204"/>
            <a:ext cx="0" cy="3447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xmlns="" id="{74AB1D8A-C85E-410A-BC4E-B062CA7DF897}"/>
              </a:ext>
            </a:extLst>
          </p:cNvPr>
          <p:cNvCxnSpPr>
            <a:cxnSpLocks/>
          </p:cNvCxnSpPr>
          <p:nvPr/>
        </p:nvCxnSpPr>
        <p:spPr>
          <a:xfrm>
            <a:off x="2450391" y="1062144"/>
            <a:ext cx="0" cy="65523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xmlns="" id="{2A8B5E89-BB19-437E-9E2C-3E2602BA9FFE}"/>
              </a:ext>
            </a:extLst>
          </p:cNvPr>
          <p:cNvCxnSpPr>
            <a:cxnSpLocks/>
          </p:cNvCxnSpPr>
          <p:nvPr/>
        </p:nvCxnSpPr>
        <p:spPr>
          <a:xfrm>
            <a:off x="2989072" y="1062144"/>
            <a:ext cx="0" cy="65523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xmlns="" id="{B7D270E0-ECE1-483E-AB87-4BC3E53DF137}"/>
              </a:ext>
            </a:extLst>
          </p:cNvPr>
          <p:cNvCxnSpPr>
            <a:cxnSpLocks/>
          </p:cNvCxnSpPr>
          <p:nvPr/>
        </p:nvCxnSpPr>
        <p:spPr>
          <a:xfrm flipH="1">
            <a:off x="3549149" y="1080204"/>
            <a:ext cx="1166" cy="63717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xmlns="" id="{7CB3D801-B8A3-46A9-870B-181838E8B5B2}"/>
              </a:ext>
            </a:extLst>
          </p:cNvPr>
          <p:cNvCxnSpPr>
            <a:cxnSpLocks/>
          </p:cNvCxnSpPr>
          <p:nvPr/>
        </p:nvCxnSpPr>
        <p:spPr>
          <a:xfrm>
            <a:off x="4026899" y="1062144"/>
            <a:ext cx="0" cy="66014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xmlns="" id="{242140EA-6A69-40F1-9E40-3B4532C0D12D}"/>
              </a:ext>
            </a:extLst>
          </p:cNvPr>
          <p:cNvCxnSpPr>
            <a:cxnSpLocks/>
          </p:cNvCxnSpPr>
          <p:nvPr/>
        </p:nvCxnSpPr>
        <p:spPr>
          <a:xfrm>
            <a:off x="4565155" y="1062144"/>
            <a:ext cx="0" cy="66014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xmlns="" id="{FF20AA9D-3F22-48ED-A81B-0DCD83BAEAB9}"/>
              </a:ext>
            </a:extLst>
          </p:cNvPr>
          <p:cNvSpPr txBox="1"/>
          <p:nvPr/>
        </p:nvSpPr>
        <p:spPr>
          <a:xfrm>
            <a:off x="393760" y="1132600"/>
            <a:ext cx="419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ea typeface="標楷體" panose="03000509000000000000" pitchFamily="65" charset="-120"/>
              </a:rPr>
              <a:t>n</a:t>
            </a:r>
            <a:endParaRPr lang="zh-TW" altLang="en-US" sz="3200" dirty="0">
              <a:ea typeface="標楷體" panose="03000509000000000000" pitchFamily="65" charset="-120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xmlns="" id="{87F74C35-56A0-4C35-B055-943DFAF23C7C}"/>
              </a:ext>
            </a:extLst>
          </p:cNvPr>
          <p:cNvCxnSpPr>
            <a:stCxn id="20" idx="3"/>
          </p:cNvCxnSpPr>
          <p:nvPr/>
        </p:nvCxnSpPr>
        <p:spPr>
          <a:xfrm flipV="1">
            <a:off x="812895" y="1022788"/>
            <a:ext cx="421307" cy="402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日期版面配置區 38">
            <a:extLst>
              <a:ext uri="{FF2B5EF4-FFF2-40B4-BE49-F238E27FC236}">
                <a16:creationId xmlns:a16="http://schemas.microsoft.com/office/drawing/2014/main" xmlns="" id="{AEA54B3D-9EFB-4166-B261-B70A673ED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A834-3EBB-4251-8580-53E52E61888E}" type="datetime1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40" name="頁尾版面配置區 39">
            <a:extLst>
              <a:ext uri="{FF2B5EF4-FFF2-40B4-BE49-F238E27FC236}">
                <a16:creationId xmlns:a16="http://schemas.microsoft.com/office/drawing/2014/main" xmlns="" id="{ACC5E583-D6D1-42DA-B632-BEF82E2F1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10730 Antiarithmetic?</a:t>
            </a:r>
            <a:endParaRPr lang="zh-TW" altLang="en-US"/>
          </a:p>
        </p:txBody>
      </p:sp>
      <p:grpSp>
        <p:nvGrpSpPr>
          <p:cNvPr id="61" name="群組 60">
            <a:extLst>
              <a:ext uri="{FF2B5EF4-FFF2-40B4-BE49-F238E27FC236}">
                <a16:creationId xmlns:a16="http://schemas.microsoft.com/office/drawing/2014/main" xmlns="" id="{ECD06CB7-105A-47BB-A2D5-A6B735AF3858}"/>
              </a:ext>
            </a:extLst>
          </p:cNvPr>
          <p:cNvGrpSpPr/>
          <p:nvPr/>
        </p:nvGrpSpPr>
        <p:grpSpPr>
          <a:xfrm rot="21425616">
            <a:off x="7935659" y="2332693"/>
            <a:ext cx="1445687" cy="1405087"/>
            <a:chOff x="9471950" y="2216265"/>
            <a:chExt cx="1445687" cy="1405087"/>
          </a:xfrm>
        </p:grpSpPr>
        <p:sp>
          <p:nvSpPr>
            <p:cNvPr id="57" name="弧形 56">
              <a:extLst>
                <a:ext uri="{FF2B5EF4-FFF2-40B4-BE49-F238E27FC236}">
                  <a16:creationId xmlns:a16="http://schemas.microsoft.com/office/drawing/2014/main" xmlns="" id="{8EF1A2B2-441B-4470-BA1A-6160E7553F46}"/>
                </a:ext>
              </a:extLst>
            </p:cNvPr>
            <p:cNvSpPr/>
            <p:nvPr/>
          </p:nvSpPr>
          <p:spPr>
            <a:xfrm rot="19048052">
              <a:off x="9471950" y="2216265"/>
              <a:ext cx="1445687" cy="1405087"/>
            </a:xfrm>
            <a:prstGeom prst="arc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9" name="直線單箭頭接點 58">
              <a:extLst>
                <a:ext uri="{FF2B5EF4-FFF2-40B4-BE49-F238E27FC236}">
                  <a16:creationId xmlns:a16="http://schemas.microsoft.com/office/drawing/2014/main" xmlns="" id="{0AAAF924-BD46-4439-B34C-628077BF161C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>
              <a:off x="10727453" y="2430161"/>
              <a:ext cx="30194" cy="4990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文字方塊 97">
            <a:extLst>
              <a:ext uri="{FF2B5EF4-FFF2-40B4-BE49-F238E27FC236}">
                <a16:creationId xmlns:a16="http://schemas.microsoft.com/office/drawing/2014/main" xmlns="" id="{A0A107DA-3B8F-4899-B27F-54DA2EC73A91}"/>
              </a:ext>
            </a:extLst>
          </p:cNvPr>
          <p:cNvSpPr txBox="1"/>
          <p:nvPr/>
        </p:nvSpPr>
        <p:spPr>
          <a:xfrm>
            <a:off x="8794119" y="2713053"/>
            <a:ext cx="2578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檢查公差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=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1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或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-1</a:t>
            </a:r>
            <a:endParaRPr lang="zh-TW" altLang="en-US" sz="2400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xmlns="" id="{D24AB64A-57D5-4D65-852A-D7CA63FFF96B}"/>
                  </a:ext>
                </a:extLst>
              </p:cNvPr>
              <p:cNvSpPr txBox="1"/>
              <p:nvPr/>
            </p:nvSpPr>
            <p:spPr>
              <a:xfrm>
                <a:off x="7752404" y="2090709"/>
                <a:ext cx="8058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𝛁</m:t>
                      </m:r>
                    </m:oMath>
                  </m:oMathPara>
                </a14:m>
                <a:endParaRPr lang="zh-TW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id="{D24AB64A-57D5-4D65-852A-D7CA63FFF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2404" y="2090709"/>
                <a:ext cx="80582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xmlns="" id="{4343C40C-6869-4FE2-8F80-18A075F47DDC}"/>
              </a:ext>
            </a:extLst>
          </p:cNvPr>
          <p:cNvGraphicFramePr>
            <a:graphicFrameLocks noGrp="1"/>
          </p:cNvGraphicFramePr>
          <p:nvPr/>
        </p:nvGraphicFramePr>
        <p:xfrm>
          <a:off x="1302693" y="2480070"/>
          <a:ext cx="7400533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7219">
                  <a:extLst>
                    <a:ext uri="{9D8B030D-6E8A-4147-A177-3AD203B41FA5}">
                      <a16:colId xmlns:a16="http://schemas.microsoft.com/office/drawing/2014/main" xmlns="" val="3385861380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3781174753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1624844003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4132038080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3834632519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3369355616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959652202"/>
                    </a:ext>
                  </a:extLst>
                </a:gridCol>
              </a:tblGrid>
              <a:tr h="4659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值</a:t>
                      </a:r>
                      <a:r>
                        <a:rPr lang="en-US" altLang="zh-TW" sz="2800" dirty="0">
                          <a:ea typeface="標楷體" panose="03000509000000000000" pitchFamily="65" charset="-120"/>
                        </a:rPr>
                        <a:t>X</a:t>
                      </a:r>
                      <a:endParaRPr lang="zh-TW" altLang="en-US" sz="2800" dirty="0"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8838512"/>
                  </a:ext>
                </a:extLst>
              </a:tr>
              <a:tr h="46598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位置</a:t>
                      </a:r>
                      <a:r>
                        <a:rPr lang="zh-TW" altLang="en-US" sz="2800" dirty="0"/>
                        <a:t> </a:t>
                      </a:r>
                      <a:r>
                        <a:rPr lang="en-US" altLang="zh-TW" sz="2800" dirty="0" err="1"/>
                        <a:t>i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36794713"/>
                  </a:ext>
                </a:extLst>
              </a:tr>
            </a:tbl>
          </a:graphicData>
        </a:graphic>
      </p:graphicFrame>
      <p:sp>
        <p:nvSpPr>
          <p:cNvPr id="25" name="文字方塊 24">
            <a:extLst>
              <a:ext uri="{FF2B5EF4-FFF2-40B4-BE49-F238E27FC236}">
                <a16:creationId xmlns:a16="http://schemas.microsoft.com/office/drawing/2014/main" xmlns="" id="{AB9AACB2-E9AE-4857-AD1A-8F01D3545CDC}"/>
              </a:ext>
            </a:extLst>
          </p:cNvPr>
          <p:cNvSpPr txBox="1"/>
          <p:nvPr/>
        </p:nvSpPr>
        <p:spPr>
          <a:xfrm>
            <a:off x="5150191" y="1196975"/>
            <a:ext cx="63941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起始位置從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標楷體" panose="03000509000000000000" pitchFamily="65" charset="-120"/>
              </a:rPr>
              <a:t>array a index</a:t>
            </a:r>
            <a:r>
              <a:rPr kumimoji="0" lang="en-US" altLang="zh-TW" sz="2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ea typeface="標楷體" panose="03000509000000000000" pitchFamily="65" charset="-120"/>
              </a:rPr>
              <a:t> 5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開始檢驗公差</a:t>
            </a:r>
            <a:r>
              <a:rPr lang="en-US" altLang="zh-TW" sz="2800" dirty="0" smtClean="0">
                <a:ea typeface="標楷體" panose="03000509000000000000" pitchFamily="65" charset="-120"/>
              </a:rPr>
              <a:t>1(-1)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標楷體" panose="03000509000000000000" pitchFamily="65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xmlns="" id="{E8B69256-3290-4044-A0B5-AFB03643C3D1}"/>
              </a:ext>
            </a:extLst>
          </p:cNvPr>
          <p:cNvSpPr txBox="1"/>
          <p:nvPr/>
        </p:nvSpPr>
        <p:spPr>
          <a:xfrm>
            <a:off x="0" y="2466960"/>
            <a:ext cx="1545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Array a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2981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98" grpId="0"/>
      <p:bldP spid="10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DA762830-4ACB-491E-B533-61E0DB0FD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43EA-E370-4660-B75B-A0ADD49BC453}" type="datetime1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AAE7D9A9-3353-4DC4-A2B1-9B1F87E3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10730 Antiarithmetic?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68EE13A2-02E2-46D4-927F-97E378662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64475262-C431-4C20-99D0-3F5E697DC6D1}"/>
              </a:ext>
            </a:extLst>
          </p:cNvPr>
          <p:cNvSpPr txBox="1"/>
          <p:nvPr/>
        </p:nvSpPr>
        <p:spPr>
          <a:xfrm>
            <a:off x="1133856" y="512064"/>
            <a:ext cx="99242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#include&lt;</a:t>
            </a:r>
            <a:r>
              <a:rPr lang="en-US" altLang="zh-TW" sz="2800" dirty="0" err="1"/>
              <a:t>cstdio</a:t>
            </a:r>
            <a:r>
              <a:rPr lang="en-US" altLang="zh-TW" sz="2800" dirty="0"/>
              <a:t>&gt;</a:t>
            </a:r>
          </a:p>
          <a:p>
            <a:r>
              <a:rPr lang="en-US" altLang="zh-TW" sz="2800" dirty="0"/>
              <a:t>#include&lt;</a:t>
            </a:r>
            <a:r>
              <a:rPr lang="en-US" altLang="zh-TW" sz="2800" dirty="0" err="1"/>
              <a:t>cstring</a:t>
            </a:r>
            <a:r>
              <a:rPr lang="en-US" altLang="zh-TW" sz="2800" dirty="0"/>
              <a:t>&gt;</a:t>
            </a:r>
          </a:p>
          <a:p>
            <a:r>
              <a:rPr lang="en-US" altLang="zh-TW" sz="2800" dirty="0"/>
              <a:t>#include&lt;iostream&gt;</a:t>
            </a:r>
          </a:p>
          <a:p>
            <a:r>
              <a:rPr lang="en-US" altLang="zh-TW" sz="2800" dirty="0"/>
              <a:t>using namespace std;</a:t>
            </a:r>
          </a:p>
          <a:p>
            <a:r>
              <a:rPr lang="en-US" altLang="zh-TW" sz="2800" dirty="0"/>
              <a:t> </a:t>
            </a:r>
          </a:p>
          <a:p>
            <a:r>
              <a:rPr lang="en-US" altLang="zh-TW" sz="2800" dirty="0"/>
              <a:t>const int MAXN = 10010;</a:t>
            </a:r>
          </a:p>
          <a:p>
            <a:r>
              <a:rPr lang="en-US" altLang="zh-TW" sz="2800" dirty="0"/>
              <a:t>int n;</a:t>
            </a:r>
          </a:p>
          <a:p>
            <a:r>
              <a:rPr lang="en-US" altLang="zh-TW" sz="2800" dirty="0"/>
              <a:t>int </a:t>
            </a:r>
            <a:r>
              <a:rPr lang="en-US" altLang="zh-TW" sz="2800" dirty="0" err="1"/>
              <a:t>arr</a:t>
            </a:r>
            <a:r>
              <a:rPr lang="en-US" altLang="zh-TW" sz="2800" dirty="0"/>
              <a:t>[MAXN</a:t>
            </a:r>
            <a:r>
              <a:rPr lang="en-US" altLang="zh-TW" sz="2800" dirty="0" smtClean="0"/>
              <a:t>];     </a:t>
            </a:r>
            <a:r>
              <a:rPr lang="en-US" altLang="zh-TW" sz="2800" dirty="0" smtClean="0">
                <a:solidFill>
                  <a:srgbClr val="0070C0"/>
                </a:solidFill>
              </a:rPr>
              <a:t>// 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重要資料結構</a:t>
            </a:r>
            <a:endParaRPr lang="en-US" altLang="zh-TW" sz="28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8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619B49B1-039E-4F68-8C6A-6CCC62860BD0}"/>
              </a:ext>
            </a:extLst>
          </p:cNvPr>
          <p:cNvSpPr txBox="1"/>
          <p:nvPr/>
        </p:nvSpPr>
        <p:spPr>
          <a:xfrm>
            <a:off x="10021415" y="270089"/>
            <a:ext cx="228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UVa</a:t>
            </a:r>
            <a:r>
              <a:rPr lang="en-US" altLang="zh-TW" sz="3200" dirty="0"/>
              <a:t> 10730 Code (1/3)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0545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0946F1FB-1D85-48E1-B850-D193E8E6F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43EA-E370-4660-B75B-A0ADD49BC453}" type="datetime1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3EED5DAE-677C-4849-83FC-5FC3F4BD5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10730 Antiarithmetic?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50BACA8B-E453-4B0C-AE01-2455BB74C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28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A2D935ED-B9E3-4BF5-BEA1-1E71974D8AA9}"/>
              </a:ext>
            </a:extLst>
          </p:cNvPr>
          <p:cNvSpPr txBox="1"/>
          <p:nvPr/>
        </p:nvSpPr>
        <p:spPr>
          <a:xfrm>
            <a:off x="550863" y="841248"/>
            <a:ext cx="11480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bool judge(int* a)</a:t>
            </a:r>
          </a:p>
          <a:p>
            <a:r>
              <a:rPr lang="en-US" altLang="zh-TW" sz="2800" dirty="0"/>
              <a:t>{</a:t>
            </a:r>
          </a:p>
          <a:p>
            <a:r>
              <a:rPr lang="en-US" altLang="zh-TW" sz="2800" dirty="0"/>
              <a:t>    for(int i=0; i&lt;n; ++i) </a:t>
            </a:r>
            <a:r>
              <a:rPr lang="en-US" altLang="zh-TW" sz="2800" dirty="0" smtClean="0"/>
              <a:t>{   </a:t>
            </a:r>
            <a:r>
              <a:rPr lang="en-US" altLang="zh-TW" sz="2800" dirty="0" smtClean="0">
                <a:solidFill>
                  <a:srgbClr val="0070C0"/>
                </a:solidFill>
              </a:rPr>
              <a:t>// 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從</a:t>
            </a:r>
            <a:r>
              <a:rPr lang="en-US" altLang="zh-TW" sz="2800" dirty="0" smtClean="0">
                <a:solidFill>
                  <a:srgbClr val="0070C0"/>
                </a:solidFill>
              </a:rPr>
              <a:t>array a index i</a:t>
            </a:r>
            <a:r>
              <a:rPr lang="zh-TW" altLang="en-US" sz="2800" dirty="0" smtClean="0">
                <a:solidFill>
                  <a:srgbClr val="0070C0"/>
                </a:solidFill>
              </a:rPr>
              <a:t> 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開始檢驗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公差</a:t>
            </a:r>
            <a:r>
              <a:rPr lang="en-US" altLang="zh-TW" sz="2800" dirty="0" smtClean="0">
                <a:solidFill>
                  <a:srgbClr val="FF0000"/>
                </a:solidFill>
              </a:rPr>
              <a:t>j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或</a:t>
            </a:r>
            <a:r>
              <a:rPr lang="en-US" altLang="zh-TW" sz="2800" dirty="0" smtClean="0">
                <a:solidFill>
                  <a:srgbClr val="FF0000"/>
                </a:solidFill>
              </a:rPr>
              <a:t>-j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等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差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列</a:t>
            </a:r>
            <a:endParaRPr lang="en-US" altLang="zh-TW" sz="28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800" dirty="0"/>
              <a:t>        for(int j=1; i+2*j&lt;n; ++j) { </a:t>
            </a:r>
            <a:r>
              <a:rPr lang="zh-TW" altLang="en-US" sz="2800" dirty="0" smtClean="0"/>
              <a:t>  </a:t>
            </a:r>
            <a:r>
              <a:rPr lang="en-US" altLang="zh-TW" sz="2800" dirty="0" smtClean="0">
                <a:solidFill>
                  <a:srgbClr val="0070C0"/>
                </a:solidFill>
              </a:rPr>
              <a:t>// j: 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公差</a:t>
            </a:r>
            <a:endParaRPr lang="en-US" altLang="zh-TW" sz="28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800" dirty="0"/>
              <a:t>            if(</a:t>
            </a:r>
            <a:r>
              <a:rPr lang="en-US" altLang="zh-TW" sz="2800" dirty="0">
                <a:solidFill>
                  <a:srgbClr val="00B0F0"/>
                </a:solidFill>
              </a:rPr>
              <a:t>a[i]&lt;a[</a:t>
            </a:r>
            <a:r>
              <a:rPr lang="en-US" altLang="zh-TW" sz="2800" dirty="0" err="1">
                <a:solidFill>
                  <a:srgbClr val="00B0F0"/>
                </a:solidFill>
              </a:rPr>
              <a:t>i+j</a:t>
            </a:r>
            <a:r>
              <a:rPr lang="en-US" altLang="zh-TW" sz="2800" dirty="0">
                <a:solidFill>
                  <a:srgbClr val="00B0F0"/>
                </a:solidFill>
              </a:rPr>
              <a:t>]&amp;&amp;a[</a:t>
            </a:r>
            <a:r>
              <a:rPr lang="en-US" altLang="zh-TW" sz="2800" dirty="0" err="1">
                <a:solidFill>
                  <a:srgbClr val="00B0F0"/>
                </a:solidFill>
              </a:rPr>
              <a:t>i+j</a:t>
            </a:r>
            <a:r>
              <a:rPr lang="en-US" altLang="zh-TW" sz="2800" dirty="0">
                <a:solidFill>
                  <a:srgbClr val="00B0F0"/>
                </a:solidFill>
              </a:rPr>
              <a:t>]&lt;a[i+2*j] </a:t>
            </a:r>
            <a:r>
              <a:rPr lang="en-US" altLang="zh-TW" sz="2800" dirty="0">
                <a:solidFill>
                  <a:srgbClr val="FF0000"/>
                </a:solidFill>
              </a:rPr>
              <a:t>||</a:t>
            </a:r>
            <a:r>
              <a:rPr lang="en-US" altLang="zh-TW" sz="2800" dirty="0"/>
              <a:t> </a:t>
            </a:r>
            <a:r>
              <a:rPr lang="en-US" altLang="zh-TW" sz="2800" dirty="0" smtClean="0">
                <a:solidFill>
                  <a:srgbClr val="00B0F0"/>
                </a:solidFill>
              </a:rPr>
              <a:t>a[i</a:t>
            </a:r>
            <a:r>
              <a:rPr lang="en-US" altLang="zh-TW" sz="2800" dirty="0">
                <a:solidFill>
                  <a:srgbClr val="00B0F0"/>
                </a:solidFill>
              </a:rPr>
              <a:t>]&gt;a[</a:t>
            </a:r>
            <a:r>
              <a:rPr lang="en-US" altLang="zh-TW" sz="2800" dirty="0" err="1">
                <a:solidFill>
                  <a:srgbClr val="00B0F0"/>
                </a:solidFill>
              </a:rPr>
              <a:t>i+j</a:t>
            </a:r>
            <a:r>
              <a:rPr lang="en-US" altLang="zh-TW" sz="2800" dirty="0">
                <a:solidFill>
                  <a:srgbClr val="00B0F0"/>
                </a:solidFill>
              </a:rPr>
              <a:t>]&amp;&amp;a[</a:t>
            </a:r>
            <a:r>
              <a:rPr lang="en-US" altLang="zh-TW" sz="2800" dirty="0" err="1">
                <a:solidFill>
                  <a:srgbClr val="00B0F0"/>
                </a:solidFill>
              </a:rPr>
              <a:t>i+j</a:t>
            </a:r>
            <a:r>
              <a:rPr lang="en-US" altLang="zh-TW" sz="2800" dirty="0">
                <a:solidFill>
                  <a:srgbClr val="00B0F0"/>
                </a:solidFill>
              </a:rPr>
              <a:t>]&gt;a[i+2*j] </a:t>
            </a:r>
            <a:r>
              <a:rPr lang="en-US" altLang="zh-TW" sz="2800" dirty="0"/>
              <a:t>)</a:t>
            </a:r>
          </a:p>
          <a:p>
            <a:r>
              <a:rPr lang="en-US" altLang="zh-TW" sz="2800" dirty="0"/>
              <a:t>                return false;</a:t>
            </a:r>
          </a:p>
          <a:p>
            <a:r>
              <a:rPr lang="en-US" altLang="zh-TW" sz="2800" dirty="0"/>
              <a:t>        }</a:t>
            </a:r>
          </a:p>
          <a:p>
            <a:r>
              <a:rPr lang="en-US" altLang="zh-TW" sz="2800" dirty="0"/>
              <a:t>    }</a:t>
            </a:r>
          </a:p>
          <a:p>
            <a:r>
              <a:rPr lang="en-US" altLang="zh-TW" sz="2800" dirty="0"/>
              <a:t>    return true; </a:t>
            </a:r>
          </a:p>
          <a:p>
            <a:r>
              <a:rPr lang="en-US" altLang="zh-TW" sz="2800" dirty="0"/>
              <a:t>}</a:t>
            </a:r>
            <a:endParaRPr lang="zh-TW" altLang="en-US" sz="28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28B769E7-D0E0-44B9-B63B-8E27EEB79FE6}"/>
              </a:ext>
            </a:extLst>
          </p:cNvPr>
          <p:cNvSpPr txBox="1"/>
          <p:nvPr/>
        </p:nvSpPr>
        <p:spPr>
          <a:xfrm>
            <a:off x="10021415" y="270089"/>
            <a:ext cx="228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UVa</a:t>
            </a:r>
            <a:r>
              <a:rPr lang="en-US" altLang="zh-TW" sz="3200" dirty="0"/>
              <a:t> 10730 Code (1/3)</a:t>
            </a:r>
            <a:endParaRPr lang="zh-TW" altLang="en-US" sz="32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716497" y="3292793"/>
            <a:ext cx="6310893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a[i] &lt; a[</a:t>
            </a:r>
            <a:r>
              <a:rPr lang="en-US" altLang="zh-TW" dirty="0" err="1" smtClean="0"/>
              <a:t>i+j</a:t>
            </a:r>
            <a:r>
              <a:rPr lang="en-US" altLang="zh-TW" dirty="0" smtClean="0"/>
              <a:t>] &lt; a[i+2*j]: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表示</a:t>
            </a:r>
            <a:r>
              <a:rPr lang="zh-TW" altLang="en-US" dirty="0" smtClean="0"/>
              <a:t> </a:t>
            </a:r>
            <a:r>
              <a:rPr lang="en-US" altLang="zh-TW" dirty="0" smtClean="0"/>
              <a:t>a[i], </a:t>
            </a:r>
            <a:r>
              <a:rPr lang="en-US" altLang="zh-TW" dirty="0"/>
              <a:t>a[</a:t>
            </a:r>
            <a:r>
              <a:rPr lang="en-US" altLang="zh-TW" dirty="0" err="1"/>
              <a:t>i+j</a:t>
            </a:r>
            <a:r>
              <a:rPr lang="en-US" altLang="zh-TW" dirty="0"/>
              <a:t>] </a:t>
            </a:r>
            <a:r>
              <a:rPr lang="en-US" altLang="zh-TW" dirty="0" smtClean="0"/>
              <a:t>, a[i+2*j]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等差數列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公差</a:t>
            </a:r>
            <a:r>
              <a:rPr lang="en-US" altLang="zh-TW" dirty="0" smtClean="0"/>
              <a:t>= </a:t>
            </a:r>
            <a:r>
              <a:rPr lang="en-US" altLang="zh-TW" dirty="0" smtClean="0">
                <a:solidFill>
                  <a:srgbClr val="FF0000"/>
                </a:solidFill>
              </a:rPr>
              <a:t>j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692181" y="3902887"/>
            <a:ext cx="6314387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a[i] &gt; a[</a:t>
            </a:r>
            <a:r>
              <a:rPr lang="en-US" altLang="zh-TW" dirty="0" err="1" smtClean="0"/>
              <a:t>i+j</a:t>
            </a:r>
            <a:r>
              <a:rPr lang="en-US" altLang="zh-TW" dirty="0" smtClean="0"/>
              <a:t>] &gt; a[i+2*j]: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表示</a:t>
            </a:r>
            <a:r>
              <a:rPr lang="zh-TW" altLang="en-US" dirty="0" smtClean="0"/>
              <a:t> </a:t>
            </a:r>
            <a:r>
              <a:rPr lang="en-US" altLang="zh-TW" dirty="0" smtClean="0"/>
              <a:t>a[i], </a:t>
            </a:r>
            <a:r>
              <a:rPr lang="en-US" altLang="zh-TW" dirty="0"/>
              <a:t>a[</a:t>
            </a:r>
            <a:r>
              <a:rPr lang="en-US" altLang="zh-TW" dirty="0" err="1"/>
              <a:t>i+j</a:t>
            </a:r>
            <a:r>
              <a:rPr lang="en-US" altLang="zh-TW" dirty="0"/>
              <a:t>] </a:t>
            </a:r>
            <a:r>
              <a:rPr lang="en-US" altLang="zh-TW" dirty="0" smtClean="0"/>
              <a:t>, a[i+2*j]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等差數列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公差</a:t>
            </a:r>
            <a:r>
              <a:rPr lang="en-US" altLang="zh-TW" dirty="0" smtClean="0"/>
              <a:t>= </a:t>
            </a:r>
            <a:r>
              <a:rPr lang="en-US" altLang="zh-TW" dirty="0" smtClean="0">
                <a:solidFill>
                  <a:srgbClr val="FF0000"/>
                </a:solidFill>
              </a:rPr>
              <a:t>-j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04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FDECC3F0-EDF8-4444-862D-4EB4932E3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43EA-E370-4660-B75B-A0ADD49BC453}" type="datetime1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B4DC5C98-B601-44E7-9B98-C64F1728E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10730 Antiarithmetic?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7D4822BD-4A30-443C-B265-46060ED84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1BC5819A-0545-43AE-A302-91B6806AC4A6}"/>
              </a:ext>
            </a:extLst>
          </p:cNvPr>
          <p:cNvSpPr txBox="1"/>
          <p:nvPr/>
        </p:nvSpPr>
        <p:spPr>
          <a:xfrm>
            <a:off x="655320" y="231596"/>
            <a:ext cx="105156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int main()</a:t>
            </a:r>
          </a:p>
          <a:p>
            <a:r>
              <a:rPr lang="en-US" altLang="zh-TW" sz="2800" dirty="0"/>
              <a:t>{</a:t>
            </a:r>
          </a:p>
          <a:p>
            <a:r>
              <a:rPr lang="en-US" altLang="zh-TW" sz="2800" dirty="0"/>
              <a:t>    int x;</a:t>
            </a:r>
          </a:p>
          <a:p>
            <a:r>
              <a:rPr lang="en-US" altLang="zh-TW" sz="2800" dirty="0"/>
              <a:t>    </a:t>
            </a:r>
            <a:r>
              <a:rPr lang="en-US" altLang="zh-TW" sz="2800" dirty="0" err="1"/>
              <a:t>freopen</a:t>
            </a:r>
            <a:r>
              <a:rPr lang="en-US" altLang="zh-TW" sz="2800" dirty="0"/>
              <a:t>("10730.in","r",stdin);</a:t>
            </a:r>
          </a:p>
          <a:p>
            <a:r>
              <a:rPr lang="en-US" altLang="zh-TW" sz="2800" dirty="0"/>
              <a:t>    </a:t>
            </a:r>
            <a:r>
              <a:rPr lang="en-US" altLang="zh-TW" sz="2800" dirty="0" err="1"/>
              <a:t>freopen</a:t>
            </a:r>
            <a:r>
              <a:rPr lang="en-US" altLang="zh-TW" sz="2800" dirty="0"/>
              <a:t>("10730.out","w",stdout);</a:t>
            </a:r>
          </a:p>
          <a:p>
            <a:r>
              <a:rPr lang="en-US" altLang="zh-TW" sz="2800" dirty="0"/>
              <a:t>    while(~</a:t>
            </a:r>
            <a:r>
              <a:rPr lang="en-US" altLang="zh-TW" sz="2800" dirty="0" err="1"/>
              <a:t>scanf</a:t>
            </a:r>
            <a:r>
              <a:rPr lang="en-US" altLang="zh-TW" sz="2800" dirty="0"/>
              <a:t>("%d:", &amp;n) &amp;&amp; n) {     </a:t>
            </a:r>
          </a:p>
          <a:p>
            <a:r>
              <a:rPr lang="en-US" altLang="zh-TW" sz="2800" dirty="0"/>
              <a:t>        for(int </a:t>
            </a:r>
            <a:r>
              <a:rPr lang="en-US" altLang="zh-TW" sz="2800" dirty="0" err="1"/>
              <a:t>i</a:t>
            </a:r>
            <a:r>
              <a:rPr lang="en-US" altLang="zh-TW" sz="2800" dirty="0"/>
              <a:t>=0; </a:t>
            </a:r>
            <a:r>
              <a:rPr lang="en-US" altLang="zh-TW" sz="2800" dirty="0" err="1"/>
              <a:t>i</a:t>
            </a:r>
            <a:r>
              <a:rPr lang="en-US" altLang="zh-TW" sz="2800" dirty="0"/>
              <a:t>&lt;n; ++</a:t>
            </a:r>
            <a:r>
              <a:rPr lang="en-US" altLang="zh-TW" sz="2800" dirty="0" err="1"/>
              <a:t>i</a:t>
            </a:r>
            <a:r>
              <a:rPr lang="en-US" altLang="zh-TW" sz="2800" dirty="0"/>
              <a:t>) {</a:t>
            </a:r>
          </a:p>
          <a:p>
            <a:r>
              <a:rPr lang="en-US" altLang="zh-TW" sz="2800" dirty="0"/>
              <a:t>            </a:t>
            </a:r>
            <a:r>
              <a:rPr lang="en-US" altLang="zh-TW" sz="2800" dirty="0" err="1"/>
              <a:t>scanf</a:t>
            </a:r>
            <a:r>
              <a:rPr lang="en-US" altLang="zh-TW" sz="2800" dirty="0"/>
              <a:t>("%d", &amp;x</a:t>
            </a:r>
            <a:r>
              <a:rPr lang="en-US" altLang="zh-TW" sz="2800" dirty="0" smtClean="0"/>
              <a:t>);      </a:t>
            </a:r>
            <a:endParaRPr lang="en-US" altLang="zh-TW" sz="2800" dirty="0"/>
          </a:p>
          <a:p>
            <a:r>
              <a:rPr lang="en-US" altLang="zh-TW" sz="2800" dirty="0"/>
              <a:t>            </a:t>
            </a:r>
            <a:r>
              <a:rPr lang="en-US" altLang="zh-TW" sz="2800" dirty="0" err="1"/>
              <a:t>arr</a:t>
            </a:r>
            <a:r>
              <a:rPr lang="en-US" altLang="zh-TW" sz="2800" dirty="0"/>
              <a:t>[x] = i</a:t>
            </a:r>
            <a:r>
              <a:rPr lang="en-US" altLang="zh-TW" sz="2800" dirty="0" smtClean="0"/>
              <a:t>;       </a:t>
            </a:r>
            <a:r>
              <a:rPr lang="zh-TW" altLang="en-US" sz="2800" dirty="0" smtClean="0"/>
              <a:t>            </a:t>
            </a:r>
            <a:r>
              <a:rPr lang="en-US" altLang="zh-TW" sz="2800" dirty="0" smtClean="0">
                <a:solidFill>
                  <a:srgbClr val="0070C0"/>
                </a:solidFill>
              </a:rPr>
              <a:t>//  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儲存方式重要轉折</a:t>
            </a:r>
            <a:endParaRPr lang="en-US" altLang="zh-TW" sz="28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800" dirty="0"/>
              <a:t>        }</a:t>
            </a:r>
          </a:p>
          <a:p>
            <a:r>
              <a:rPr lang="en-US" altLang="zh-TW" sz="2800" dirty="0"/>
              <a:t>        if (</a:t>
            </a:r>
            <a:r>
              <a:rPr lang="en-US" altLang="zh-TW" sz="2800" dirty="0">
                <a:solidFill>
                  <a:srgbClr val="FF0000"/>
                </a:solidFill>
              </a:rPr>
              <a:t>judge(</a:t>
            </a:r>
            <a:r>
              <a:rPr lang="en-US" altLang="zh-TW" sz="2800" dirty="0" err="1">
                <a:solidFill>
                  <a:srgbClr val="FF0000"/>
                </a:solidFill>
              </a:rPr>
              <a:t>arr</a:t>
            </a:r>
            <a:r>
              <a:rPr lang="en-US" altLang="zh-TW" sz="2800" dirty="0">
                <a:solidFill>
                  <a:srgbClr val="FF0000"/>
                </a:solidFill>
              </a:rPr>
              <a:t>)</a:t>
            </a:r>
            <a:r>
              <a:rPr lang="en-US" altLang="zh-TW" sz="2800" dirty="0"/>
              <a:t>) puts("yes");  else puts("no");</a:t>
            </a:r>
          </a:p>
          <a:p>
            <a:r>
              <a:rPr lang="en-US" altLang="zh-TW" sz="2800" dirty="0"/>
              <a:t>    }</a:t>
            </a:r>
          </a:p>
          <a:p>
            <a:r>
              <a:rPr lang="en-US" altLang="zh-TW" sz="2800" dirty="0"/>
              <a:t>    return 0;</a:t>
            </a:r>
          </a:p>
          <a:p>
            <a:r>
              <a:rPr lang="en-US" altLang="zh-TW" sz="2800" dirty="0"/>
              <a:t>}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10389C14-BBEF-4448-BD46-A1878370433D}"/>
              </a:ext>
            </a:extLst>
          </p:cNvPr>
          <p:cNvSpPr txBox="1"/>
          <p:nvPr/>
        </p:nvSpPr>
        <p:spPr>
          <a:xfrm>
            <a:off x="10021415" y="270089"/>
            <a:ext cx="228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UVa</a:t>
            </a:r>
            <a:r>
              <a:rPr lang="en-US" altLang="zh-TW" sz="3200" dirty="0"/>
              <a:t> 10730 Code (1/3)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6942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F77FFBA7-D749-4052-BB69-A9937737FE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4416" y="5786036"/>
            <a:ext cx="2743200" cy="365125"/>
          </a:xfrm>
        </p:spPr>
        <p:txBody>
          <a:bodyPr/>
          <a:lstStyle/>
          <a:p>
            <a:fld id="{20483337-FC27-4D0C-BBF5-D3CD90DCC616}" type="datetime1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2BA11CBE-5A6A-485D-ABC2-18E53DACD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10730 Antiarithmetic?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A259EDAD-D26E-46B8-81F8-05996573E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4268AB68-BCCF-49C2-9F04-FA2129BFA256}"/>
              </a:ext>
            </a:extLst>
          </p:cNvPr>
          <p:cNvSpPr txBox="1"/>
          <p:nvPr/>
        </p:nvSpPr>
        <p:spPr>
          <a:xfrm>
            <a:off x="1593340" y="776323"/>
            <a:ext cx="2838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Sample Input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74B4B5D3-E4EF-424D-BC9C-D5BB466B1622}"/>
              </a:ext>
            </a:extLst>
          </p:cNvPr>
          <p:cNvSpPr txBox="1"/>
          <p:nvPr/>
        </p:nvSpPr>
        <p:spPr>
          <a:xfrm>
            <a:off x="7726009" y="771297"/>
            <a:ext cx="3108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Sample Output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F8A7C7EB-A36A-4FF7-A65C-9A4773B76827}"/>
              </a:ext>
            </a:extLst>
          </p:cNvPr>
          <p:cNvSpPr txBox="1"/>
          <p:nvPr/>
        </p:nvSpPr>
        <p:spPr>
          <a:xfrm>
            <a:off x="1847071" y="1460503"/>
            <a:ext cx="2134994" cy="181588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3: 0 2 1</a:t>
            </a:r>
          </a:p>
          <a:p>
            <a:r>
              <a:rPr lang="en-US" altLang="zh-TW" sz="2800" dirty="0"/>
              <a:t>5: 2 0 1 3 4</a:t>
            </a:r>
          </a:p>
          <a:p>
            <a:r>
              <a:rPr lang="en-US" altLang="zh-TW" sz="2800" dirty="0"/>
              <a:t>6: 2 4 3 5 0 1</a:t>
            </a:r>
          </a:p>
          <a:p>
            <a:r>
              <a:rPr lang="en-US" altLang="zh-TW" sz="2800" dirty="0"/>
              <a:t>0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7DDC1C89-0766-4CB1-84D4-01B205EF1E29}"/>
              </a:ext>
            </a:extLst>
          </p:cNvPr>
          <p:cNvSpPr txBox="1"/>
          <p:nvPr/>
        </p:nvSpPr>
        <p:spPr>
          <a:xfrm>
            <a:off x="7833267" y="1456727"/>
            <a:ext cx="3000193" cy="138499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/>
              <a:t>yes</a:t>
            </a:r>
          </a:p>
          <a:p>
            <a:r>
              <a:rPr lang="en-US" altLang="zh-TW" sz="2800"/>
              <a:t>no</a:t>
            </a:r>
          </a:p>
          <a:p>
            <a:r>
              <a:rPr lang="en-US" altLang="zh-TW" sz="2800"/>
              <a:t>yes</a:t>
            </a:r>
            <a:endParaRPr lang="en-US" altLang="zh-TW" sz="2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02977B85-4A8D-4D4C-BFA8-AB65CB63ED5A}"/>
              </a:ext>
            </a:extLst>
          </p:cNvPr>
          <p:cNvSpPr txBox="1"/>
          <p:nvPr/>
        </p:nvSpPr>
        <p:spPr>
          <a:xfrm>
            <a:off x="3468909" y="1531102"/>
            <a:ext cx="2917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cs typeface="Times New Roman" panose="02020603050405020304" pitchFamily="18" charset="0"/>
              </a:rPr>
              <a:t>n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TW" sz="2000" dirty="0" smtClean="0">
                <a:cs typeface="Times New Roman" panose="02020603050405020304" pitchFamily="18" charset="0"/>
              </a:rPr>
              <a:t>0, 1, .. n-1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隨機排列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xmlns="" id="{A74E0397-448E-4283-89AB-78B5446EB9EA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010697" y="1731157"/>
            <a:ext cx="458212" cy="21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xmlns="" id="{E4AD4AA2-276E-4A0D-B505-AA3A2CE49976}"/>
              </a:ext>
            </a:extLst>
          </p:cNvPr>
          <p:cNvSpPr txBox="1"/>
          <p:nvPr/>
        </p:nvSpPr>
        <p:spPr>
          <a:xfrm>
            <a:off x="5924886" y="1313733"/>
            <a:ext cx="171966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Test Case #1</a:t>
            </a:r>
            <a:endParaRPr lang="zh-TW" altLang="en-US" sz="24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xmlns="" id="{B3722028-5F45-454C-8BC8-0EB93B38CD2B}"/>
              </a:ext>
            </a:extLst>
          </p:cNvPr>
          <p:cNvSpPr txBox="1"/>
          <p:nvPr/>
        </p:nvSpPr>
        <p:spPr>
          <a:xfrm>
            <a:off x="5976331" y="1759719"/>
            <a:ext cx="1719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Test Case #2</a:t>
            </a:r>
            <a:endParaRPr lang="zh-TW" altLang="en-US" sz="2400" dirty="0"/>
          </a:p>
        </p:txBody>
      </p:sp>
      <p:cxnSp>
        <p:nvCxnSpPr>
          <p:cNvPr id="18" name="直線單箭頭接點 17"/>
          <p:cNvCxnSpPr>
            <a:cxnSpLocks/>
          </p:cNvCxnSpPr>
          <p:nvPr/>
        </p:nvCxnSpPr>
        <p:spPr>
          <a:xfrm flipV="1">
            <a:off x="5890483" y="1784555"/>
            <a:ext cx="1926163" cy="34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xmlns="" id="{F1FC51D3-764B-4E29-8906-66CF02B06C5F}"/>
              </a:ext>
            </a:extLst>
          </p:cNvPr>
          <p:cNvSpPr txBox="1"/>
          <p:nvPr/>
        </p:nvSpPr>
        <p:spPr>
          <a:xfrm>
            <a:off x="3198319" y="2755275"/>
            <a:ext cx="1265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輸入結束</a:t>
            </a:r>
            <a:endParaRPr lang="zh-TW" altLang="en-US" sz="2000" dirty="0"/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xmlns="" id="{3134982E-61A0-4895-9BA0-F5EB53BD697A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2228548" y="2955330"/>
            <a:ext cx="969771" cy="75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cxnSpLocks/>
          </p:cNvCxnSpPr>
          <p:nvPr/>
        </p:nvCxnSpPr>
        <p:spPr>
          <a:xfrm flipV="1">
            <a:off x="3805085" y="2551472"/>
            <a:ext cx="4085303" cy="294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cxnSpLocks/>
            <a:endCxn id="8" idx="1"/>
          </p:cNvCxnSpPr>
          <p:nvPr/>
        </p:nvCxnSpPr>
        <p:spPr>
          <a:xfrm flipV="1">
            <a:off x="3701846" y="2149225"/>
            <a:ext cx="4131421" cy="187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xmlns="" id="{E4AD4AA2-276E-4A0D-B505-AA3A2CE49976}"/>
              </a:ext>
            </a:extLst>
          </p:cNvPr>
          <p:cNvSpPr txBox="1"/>
          <p:nvPr/>
        </p:nvSpPr>
        <p:spPr>
          <a:xfrm>
            <a:off x="5974048" y="2186596"/>
            <a:ext cx="171966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Test Case </a:t>
            </a:r>
            <a:r>
              <a:rPr lang="en-US" altLang="zh-TW" sz="2400" dirty="0" smtClean="0"/>
              <a:t>#3</a:t>
            </a:r>
            <a:endParaRPr lang="zh-TW" altLang="en-US" sz="2400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xmlns="" id="{C5392E15-D7B9-4FB5-8141-DCD548E424CB}"/>
              </a:ext>
            </a:extLst>
          </p:cNvPr>
          <p:cNvSpPr txBox="1"/>
          <p:nvPr/>
        </p:nvSpPr>
        <p:spPr>
          <a:xfrm>
            <a:off x="4807225" y="3872816"/>
            <a:ext cx="27432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Test Case #2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34" name="群組 33"/>
          <p:cNvGrpSpPr/>
          <p:nvPr/>
        </p:nvGrpSpPr>
        <p:grpSpPr>
          <a:xfrm>
            <a:off x="4473270" y="4388645"/>
            <a:ext cx="3441939" cy="1492369"/>
            <a:chOff x="1095555" y="4666891"/>
            <a:chExt cx="3441939" cy="1492369"/>
          </a:xfrm>
        </p:grpSpPr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xmlns="" id="{485C3C71-ECE0-4E88-A1A6-685377CAE68A}"/>
                </a:ext>
              </a:extLst>
            </p:cNvPr>
            <p:cNvSpPr txBox="1"/>
            <p:nvPr/>
          </p:nvSpPr>
          <p:spPr>
            <a:xfrm>
              <a:off x="1471877" y="4701859"/>
              <a:ext cx="26497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5:  2   0   1   3   4   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xmlns="" id="{4D9EDF0D-5698-4F27-A762-8BDEEFD79624}"/>
                </a:ext>
              </a:extLst>
            </p:cNvPr>
            <p:cNvSpPr txBox="1"/>
            <p:nvPr/>
          </p:nvSpPr>
          <p:spPr>
            <a:xfrm>
              <a:off x="1284543" y="5601965"/>
              <a:ext cx="30804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no</a:t>
              </a: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: </a:t>
              </a:r>
              <a:r>
                <a: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不是</a:t>
              </a:r>
              <a:r>
                <a:rPr kumimoji="0" lang="en-US" altLang="zh-TW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antiarithmetic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949570" y="4779034"/>
              <a:ext cx="284672" cy="405441"/>
            </a:xfrm>
            <a:prstGeom prst="rect">
              <a:avLst/>
            </a:prstGeom>
            <a:noFill/>
            <a:ln w="28575">
              <a:solidFill>
                <a:srgbClr val="F748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3206151" y="4767532"/>
              <a:ext cx="284672" cy="405441"/>
            </a:xfrm>
            <a:prstGeom prst="rect">
              <a:avLst/>
            </a:prstGeom>
            <a:noFill/>
            <a:ln w="28575">
              <a:solidFill>
                <a:srgbClr val="F748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3637472" y="4776158"/>
              <a:ext cx="284672" cy="405441"/>
            </a:xfrm>
            <a:prstGeom prst="rect">
              <a:avLst/>
            </a:prstGeom>
            <a:noFill/>
            <a:ln w="28575">
              <a:solidFill>
                <a:srgbClr val="F748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xmlns="" id="{F1FC51D3-764B-4E29-8906-66CF02B06C5F}"/>
                </a:ext>
              </a:extLst>
            </p:cNvPr>
            <p:cNvSpPr txBox="1"/>
            <p:nvPr/>
          </p:nvSpPr>
          <p:spPr>
            <a:xfrm>
              <a:off x="1475229" y="5278385"/>
              <a:ext cx="28811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 smtClean="0">
                  <a:ea typeface="標楷體" panose="03000509000000000000" pitchFamily="65" charset="-120"/>
                </a:rPr>
                <a:t>2,3,4</a:t>
              </a:r>
              <a:r>
                <a:rPr lang="zh-TW" altLang="en-US" sz="20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等差數列</a:t>
              </a:r>
              <a:r>
                <a:rPr lang="en-US" altLang="zh-TW" sz="20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(</a:t>
              </a:r>
              <a:r>
                <a:rPr lang="zh-TW" altLang="en-US" sz="20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公差</a:t>
              </a:r>
              <a:r>
                <a:rPr lang="en-US" altLang="zh-TW" sz="20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:</a:t>
              </a:r>
              <a:r>
                <a:rPr lang="en-US" altLang="zh-TW" sz="2000" dirty="0" smtClean="0">
                  <a:ea typeface="標楷體" panose="03000509000000000000" pitchFamily="65" charset="-120"/>
                </a:rPr>
                <a:t>1</a:t>
              </a:r>
              <a:r>
                <a:rPr lang="en-US" altLang="zh-TW" sz="20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)</a:t>
              </a:r>
              <a:endParaRPr lang="zh-TW" altLang="en-US" sz="2000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1095555" y="4666891"/>
              <a:ext cx="3441939" cy="1492369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2" name="文字方塊 51">
            <a:extLst>
              <a:ext uri="{FF2B5EF4-FFF2-40B4-BE49-F238E27FC236}">
                <a16:creationId xmlns:a16="http://schemas.microsoft.com/office/drawing/2014/main" xmlns="" id="{4D9EDF0D-5698-4F27-A762-8BDEEFD79624}"/>
              </a:ext>
            </a:extLst>
          </p:cNvPr>
          <p:cNvSpPr txBox="1"/>
          <p:nvPr/>
        </p:nvSpPr>
        <p:spPr>
          <a:xfrm>
            <a:off x="7848404" y="2904969"/>
            <a:ext cx="3533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yes</a:t>
            </a:r>
            <a:r>
              <a:rPr lang="en-US" altLang="zh-TW" sz="2800" dirty="0"/>
              <a:t>: 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r>
              <a:rPr lang="en-US" altLang="zh-TW" sz="2800" dirty="0" err="1"/>
              <a:t>antiarithmetic</a:t>
            </a:r>
            <a:endParaRPr lang="zh-TW" altLang="en-US" sz="2800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xmlns="" id="{4D9EDF0D-5698-4F27-A762-8BDEEFD79624}"/>
              </a:ext>
            </a:extLst>
          </p:cNvPr>
          <p:cNvSpPr txBox="1"/>
          <p:nvPr/>
        </p:nvSpPr>
        <p:spPr>
          <a:xfrm>
            <a:off x="7895699" y="3299107"/>
            <a:ext cx="3675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</a:rPr>
              <a:t>no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</a:rPr>
              <a:t>: 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不是</a:t>
            </a: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</a:rPr>
              <a:t>antiarithmetic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xmlns="" id="{C5392E15-D7B9-4FB5-8141-DCD548E424CB}"/>
              </a:ext>
            </a:extLst>
          </p:cNvPr>
          <p:cNvSpPr txBox="1"/>
          <p:nvPr/>
        </p:nvSpPr>
        <p:spPr>
          <a:xfrm>
            <a:off x="899689" y="3878912"/>
            <a:ext cx="27432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Test Case 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#1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55" name="群組 54"/>
          <p:cNvGrpSpPr/>
          <p:nvPr/>
        </p:nvGrpSpPr>
        <p:grpSpPr>
          <a:xfrm>
            <a:off x="565734" y="4394741"/>
            <a:ext cx="3441939" cy="1492369"/>
            <a:chOff x="1095555" y="4666891"/>
            <a:chExt cx="3441939" cy="1492369"/>
          </a:xfrm>
        </p:grpSpPr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xmlns="" id="{485C3C71-ECE0-4E88-A1A6-685377CAE68A}"/>
                </a:ext>
              </a:extLst>
            </p:cNvPr>
            <p:cNvSpPr txBox="1"/>
            <p:nvPr/>
          </p:nvSpPr>
          <p:spPr>
            <a:xfrm>
              <a:off x="1471877" y="4701859"/>
              <a:ext cx="26497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28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3</a:t>
              </a:r>
              <a:r>
                <a:rPr kumimoji="0" lang="en-US" altLang="zh-TW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:  </a:t>
              </a:r>
              <a:r>
                <a:rPr lang="en-US" altLang="zh-TW" sz="28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0</a:t>
              </a:r>
              <a:r>
                <a:rPr kumimoji="0" lang="en-US" altLang="zh-TW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   2   </a:t>
              </a: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   </a:t>
              </a:r>
              <a:r>
                <a:rPr kumimoji="0" lang="en-US" altLang="zh-TW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   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xmlns="" id="{4D9EDF0D-5698-4F27-A762-8BDEEFD79624}"/>
                </a:ext>
              </a:extLst>
            </p:cNvPr>
            <p:cNvSpPr txBox="1"/>
            <p:nvPr/>
          </p:nvSpPr>
          <p:spPr>
            <a:xfrm>
              <a:off x="1284543" y="5601965"/>
              <a:ext cx="30804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yes</a:t>
              </a:r>
              <a:r>
                <a:rPr kumimoji="0" lang="en-US" altLang="zh-TW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: </a:t>
              </a:r>
              <a:r>
                <a:rPr kumimoji="0" lang="zh-TW" alt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是</a:t>
              </a:r>
              <a:r>
                <a:rPr kumimoji="0" lang="en-US" altLang="zh-TW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antiarithmetic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xmlns="" id="{F1FC51D3-764B-4E29-8906-66CF02B06C5F}"/>
                </a:ext>
              </a:extLst>
            </p:cNvPr>
            <p:cNvSpPr txBox="1"/>
            <p:nvPr/>
          </p:nvSpPr>
          <p:spPr>
            <a:xfrm>
              <a:off x="1475229" y="5278385"/>
              <a:ext cx="28811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 smtClean="0">
                  <a:ea typeface="標楷體" panose="03000509000000000000" pitchFamily="65" charset="-120"/>
                </a:rPr>
                <a:t>找</a:t>
              </a:r>
              <a:r>
                <a:rPr lang="zh-TW" altLang="en-US" sz="2000" dirty="0">
                  <a:ea typeface="標楷體" panose="03000509000000000000" pitchFamily="65" charset="-120"/>
                </a:rPr>
                <a:t>不到</a:t>
              </a:r>
              <a:r>
                <a:rPr lang="zh-TW" altLang="en-US" sz="20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等差數列</a:t>
              </a:r>
              <a:endParaRPr lang="zh-TW" altLang="en-US" sz="2000" dirty="0"/>
            </a:p>
          </p:txBody>
        </p:sp>
        <p:sp>
          <p:nvSpPr>
            <p:cNvPr id="62" name="矩形 61"/>
            <p:cNvSpPr/>
            <p:nvPr/>
          </p:nvSpPr>
          <p:spPr>
            <a:xfrm>
              <a:off x="1095555" y="4666891"/>
              <a:ext cx="3441939" cy="1492369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3" name="文字方塊 62">
            <a:extLst>
              <a:ext uri="{FF2B5EF4-FFF2-40B4-BE49-F238E27FC236}">
                <a16:creationId xmlns:a16="http://schemas.microsoft.com/office/drawing/2014/main" xmlns="" id="{C5392E15-D7B9-4FB5-8141-DCD548E424CB}"/>
              </a:ext>
            </a:extLst>
          </p:cNvPr>
          <p:cNvSpPr txBox="1"/>
          <p:nvPr/>
        </p:nvSpPr>
        <p:spPr>
          <a:xfrm>
            <a:off x="8751337" y="3878912"/>
            <a:ext cx="27432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Test Case 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#3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64" name="群組 63"/>
          <p:cNvGrpSpPr/>
          <p:nvPr/>
        </p:nvGrpSpPr>
        <p:grpSpPr>
          <a:xfrm>
            <a:off x="8417382" y="4394741"/>
            <a:ext cx="3441939" cy="1492369"/>
            <a:chOff x="1095555" y="4666891"/>
            <a:chExt cx="3441939" cy="1492369"/>
          </a:xfrm>
        </p:grpSpPr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xmlns="" id="{485C3C71-ECE0-4E88-A1A6-685377CAE68A}"/>
                </a:ext>
              </a:extLst>
            </p:cNvPr>
            <p:cNvSpPr txBox="1"/>
            <p:nvPr/>
          </p:nvSpPr>
          <p:spPr>
            <a:xfrm>
              <a:off x="1471877" y="4701859"/>
              <a:ext cx="30246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28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6</a:t>
              </a:r>
              <a:r>
                <a:rPr kumimoji="0" lang="en-US" altLang="zh-TW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:  </a:t>
              </a: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2   </a:t>
              </a:r>
              <a:r>
                <a:rPr kumimoji="0" lang="en-US" altLang="zh-TW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4   </a:t>
              </a:r>
              <a:r>
                <a:rPr lang="en-US" altLang="zh-TW" sz="28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3</a:t>
              </a:r>
              <a:r>
                <a:rPr kumimoji="0" lang="en-US" altLang="zh-TW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   </a:t>
              </a:r>
              <a:r>
                <a:rPr lang="en-US" altLang="zh-TW" sz="28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5</a:t>
              </a:r>
              <a:r>
                <a:rPr kumimoji="0" lang="en-US" altLang="zh-TW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   </a:t>
              </a:r>
              <a:r>
                <a:rPr lang="en-US" altLang="zh-TW" sz="2800" dirty="0" smtClean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0   1</a:t>
              </a:r>
              <a:r>
                <a:rPr kumimoji="0" lang="en-US" altLang="zh-TW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   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xmlns="" id="{4D9EDF0D-5698-4F27-A762-8BDEEFD79624}"/>
                </a:ext>
              </a:extLst>
            </p:cNvPr>
            <p:cNvSpPr txBox="1"/>
            <p:nvPr/>
          </p:nvSpPr>
          <p:spPr>
            <a:xfrm>
              <a:off x="1284543" y="5601965"/>
              <a:ext cx="30804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yes</a:t>
              </a:r>
              <a:r>
                <a:rPr kumimoji="0" lang="en-US" altLang="zh-TW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: </a:t>
              </a:r>
              <a:r>
                <a:rPr kumimoji="0" lang="zh-TW" alt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cs"/>
                </a:rPr>
                <a:t>是</a:t>
              </a:r>
              <a:r>
                <a:rPr kumimoji="0" lang="en-US" altLang="zh-TW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antiarithmetic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xmlns="" id="{F1FC51D3-764B-4E29-8906-66CF02B06C5F}"/>
                </a:ext>
              </a:extLst>
            </p:cNvPr>
            <p:cNvSpPr txBox="1"/>
            <p:nvPr/>
          </p:nvSpPr>
          <p:spPr>
            <a:xfrm>
              <a:off x="1475229" y="5278385"/>
              <a:ext cx="28811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 smtClean="0">
                  <a:ea typeface="標楷體" panose="03000509000000000000" pitchFamily="65" charset="-120"/>
                </a:rPr>
                <a:t>找不到</a:t>
              </a:r>
              <a:r>
                <a:rPr lang="zh-TW" altLang="en-US" sz="20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等差數列</a:t>
              </a:r>
              <a:endParaRPr lang="zh-TW" altLang="en-US" sz="2000" dirty="0"/>
            </a:p>
          </p:txBody>
        </p:sp>
        <p:sp>
          <p:nvSpPr>
            <p:cNvPr id="71" name="矩形 70"/>
            <p:cNvSpPr/>
            <p:nvPr/>
          </p:nvSpPr>
          <p:spPr>
            <a:xfrm>
              <a:off x="1095555" y="4666891"/>
              <a:ext cx="3441939" cy="1492369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xmlns="" id="{1453BD54-6D13-44C8-9D7D-34C54475E14A}"/>
                  </a:ext>
                </a:extLst>
              </p:cNvPr>
              <p:cNvSpPr txBox="1"/>
              <p:nvPr/>
            </p:nvSpPr>
            <p:spPr>
              <a:xfrm>
                <a:off x="1901032" y="3260774"/>
                <a:ext cx="26274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altLang="zh-TW" dirty="0" smtClean="0"/>
                  <a:t> </a:t>
                </a:r>
                <a:r>
                  <a:rPr lang="pt-BR" altLang="zh-TW" sz="2400" dirty="0" smtClean="0"/>
                  <a:t>(3 ≤ n </a:t>
                </a:r>
                <a:r>
                  <a:rPr lang="pt-BR" altLang="zh-TW" sz="2400" dirty="0"/>
                  <a:t>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TW" sz="2400" dirty="0"/>
                  <a:t>)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453BD54-6D13-44C8-9D7D-34C54475E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032" y="3260774"/>
                <a:ext cx="2627426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624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679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9ABF2CF4-C569-46E8-A35E-4407B4750E0A}"/>
              </a:ext>
            </a:extLst>
          </p:cNvPr>
          <p:cNvSpPr txBox="1"/>
          <p:nvPr/>
        </p:nvSpPr>
        <p:spPr>
          <a:xfrm>
            <a:off x="590488" y="0"/>
            <a:ext cx="2841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Solution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85A8FEEC-E8E3-4E1C-A63B-C496C15FF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43383F-26AC-4B8C-B21F-A56CDA4C8A96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2020/11/18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C90F9387-D628-46F3-86DF-C4A61C7F8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UVa 10730 Antiarithmetic?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9EA82B38-28DD-4A7F-AA58-D72CA8A2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E93694-D045-4A1B-9B9E-84F567608C7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6EEA2E2D-C6ED-4B69-B5E3-CF10C0552138}"/>
              </a:ext>
            </a:extLst>
          </p:cNvPr>
          <p:cNvSpPr txBox="1"/>
          <p:nvPr/>
        </p:nvSpPr>
        <p:spPr>
          <a:xfrm>
            <a:off x="1215166" y="1217176"/>
            <a:ext cx="74879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sz="2800" dirty="0" smtClean="0">
                <a:latin typeface="Calibri" panose="020F0502020204030204"/>
                <a:ea typeface="標楷體" panose="03000509000000000000" pitchFamily="65" charset="-120"/>
              </a:rPr>
              <a:t>f</a:t>
            </a:r>
            <a:r>
              <a:rPr lang="en-US" altLang="zh-TW" sz="2800" noProof="0" dirty="0" smtClean="0">
                <a:latin typeface="Calibri" panose="020F0502020204030204"/>
                <a:ea typeface="標楷體" panose="03000509000000000000" pitchFamily="65" charset="-120"/>
              </a:rPr>
              <a:t>or (i=0;i&lt;n-2;i++)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sz="2800" dirty="0">
                <a:latin typeface="Calibri" panose="020F0502020204030204"/>
                <a:ea typeface="標楷體" panose="03000509000000000000" pitchFamily="65" charset="-120"/>
              </a:rPr>
              <a:t> </a:t>
            </a:r>
            <a:r>
              <a:rPr lang="en-US" altLang="zh-TW" sz="2800" dirty="0" smtClean="0">
                <a:latin typeface="Calibri" panose="020F0502020204030204"/>
                <a:ea typeface="標楷體" panose="03000509000000000000" pitchFamily="65" charset="-120"/>
              </a:rPr>
              <a:t>   for (j=i+1; j&lt;n-1;j++)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28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</a:t>
            </a:r>
            <a:r>
              <a:rPr kumimoji="0" lang="en-US" altLang="zh-TW" sz="2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    for (k=J+1;k&lt;</a:t>
            </a:r>
            <a:r>
              <a:rPr kumimoji="0" lang="en-US" altLang="zh-TW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n;k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++)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sz="2800" dirty="0" smtClean="0">
                <a:latin typeface="Calibri" panose="020F0502020204030204"/>
                <a:ea typeface="標楷體" panose="03000509000000000000" pitchFamily="65" charset="-120"/>
              </a:rPr>
              <a:t>            </a:t>
            </a:r>
            <a:r>
              <a:rPr lang="zh-TW" altLang="en-US" sz="2800" dirty="0" smtClean="0">
                <a:latin typeface="Calibri" panose="020F0502020204030204"/>
                <a:ea typeface="標楷體" panose="03000509000000000000" pitchFamily="65" charset="-120"/>
              </a:rPr>
              <a:t>檢驗 </a:t>
            </a:r>
            <a:r>
              <a:rPr lang="en-US" altLang="zh-TW" sz="2800" dirty="0" smtClean="0">
                <a:latin typeface="Calibri" panose="020F0502020204030204"/>
                <a:ea typeface="標楷體" panose="03000509000000000000" pitchFamily="65" charset="-120"/>
              </a:rPr>
              <a:t>a[i],a[j],a[k]</a:t>
            </a:r>
            <a:r>
              <a:rPr lang="zh-TW" altLang="en-US" sz="2800" dirty="0" smtClean="0">
                <a:latin typeface="Calibri" panose="020F0502020204030204"/>
                <a:ea typeface="標楷體" panose="03000509000000000000" pitchFamily="65" charset="-120"/>
              </a:rPr>
              <a:t>是否形成等差數列</a:t>
            </a:r>
            <a:r>
              <a:rPr lang="en-US" altLang="zh-TW" sz="2800" dirty="0" smtClean="0">
                <a:latin typeface="Calibri" panose="020F0502020204030204"/>
                <a:ea typeface="標楷體" panose="03000509000000000000" pitchFamily="65" charset="-120"/>
              </a:rPr>
              <a:t>;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xmlns="" id="{79B5853F-AB96-4CC8-8ED2-5673F383EF7D}"/>
                  </a:ext>
                </a:extLst>
              </p:cNvPr>
              <p:cNvSpPr txBox="1"/>
              <p:nvPr/>
            </p:nvSpPr>
            <p:spPr>
              <a:xfrm>
                <a:off x="1343025" y="3101367"/>
                <a:ext cx="6654346" cy="1051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TW" sz="2800" dirty="0" smtClean="0">
                    <a:solidFill>
                      <a:prstClr val="black"/>
                    </a:solidFill>
                    <a:ea typeface="標楷體" panose="03000509000000000000" pitchFamily="65" charset="-120"/>
                  </a:rPr>
                  <a:t>Time Complexity</a:t>
                </a: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標楷體" panose="03000509000000000000" pitchFamily="65" charset="-120"/>
                  </a:rPr>
                  <a:t>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𝑖</m:t>
                        </m:r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=0</m:t>
                        </m:r>
                      </m:sub>
                      <m:sup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𝑛</m:t>
                        </m:r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−3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𝑗</m:t>
                            </m:r>
                            <m: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=</m:t>
                            </m:r>
                            <m: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  <m: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+1</m:t>
                            </m:r>
                          </m:sub>
                          <m:sup>
                            <m: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𝑛</m:t>
                            </m:r>
                            <m: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−2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𝑘</m:t>
                                </m:r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=</m:t>
                                </m:r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𝑗</m:t>
                                </m:r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𝑛</m:t>
                                </m:r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−1</m:t>
                                </m:r>
                              </m:sup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1=</m:t>
                                </m:r>
                                <m:r>
                                  <m:rPr>
                                    <m:sty m:val="p"/>
                                  </m:rPr>
                                  <a:rPr kumimoji="0" lang="en-US" altLang="zh-TW" sz="2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O</m:t>
                                </m:r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kumimoji="0" lang="en-US" altLang="zh-TW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altLang="zh-TW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kumimoji="0" lang="en-US" altLang="zh-TW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標楷體" panose="03000509000000000000" pitchFamily="65" charset="-120"/>
                </a:endParaRPr>
              </a:p>
            </p:txBody>
          </p:sp>
        </mc:Choice>
        <mc:Fallback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xmlns="" id="{79B5853F-AB96-4CC8-8ED2-5673F383E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025" y="3101367"/>
                <a:ext cx="6654346" cy="1051122"/>
              </a:xfrm>
              <a:prstGeom prst="rect">
                <a:avLst/>
              </a:prstGeom>
              <a:blipFill rotWithShape="0">
                <a:blip r:embed="rId2"/>
                <a:stretch>
                  <a:fillRect l="-1648" t="-58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6EEA2E2D-C6ED-4B69-B5E3-CF10C0552138}"/>
              </a:ext>
            </a:extLst>
          </p:cNvPr>
          <p:cNvSpPr txBox="1"/>
          <p:nvPr/>
        </p:nvSpPr>
        <p:spPr>
          <a:xfrm>
            <a:off x="590488" y="661298"/>
            <a:ext cx="7192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sz="280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暴力</a:t>
            </a:r>
            <a:r>
              <a:rPr lang="zh-TW" altLang="en-US" sz="2800" dirty="0" smtClean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法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xmlns="" id="{7C3513FA-B057-42F5-BA3A-2A56A99D08A7}"/>
                  </a:ext>
                </a:extLst>
              </p:cNvPr>
              <p:cNvSpPr txBox="1"/>
              <p:nvPr/>
            </p:nvSpPr>
            <p:spPr>
              <a:xfrm>
                <a:off x="550863" y="4921032"/>
                <a:ext cx="77735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TW" altLang="en-US" sz="2800" dirty="0" smtClean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採用優雅一點暴力法</a:t>
                </a:r>
                <a:r>
                  <a:rPr lang="en-US" altLang="zh-TW" sz="2800" dirty="0" smtClean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,</a:t>
                </a:r>
                <a:r>
                  <a:rPr lang="en-US" altLang="zh-TW" sz="2800" dirty="0" smtClean="0">
                    <a:solidFill>
                      <a:prstClr val="black"/>
                    </a:solidFill>
                    <a:ea typeface="標楷體" panose="03000509000000000000" pitchFamily="65" charset="-120"/>
                  </a:rPr>
                  <a:t> Time Complexity:</a:t>
                </a:r>
                <a:r>
                  <a:rPr lang="zh-TW" altLang="en-US" sz="2800" dirty="0" smtClean="0">
                    <a:solidFill>
                      <a:prstClr val="black"/>
                    </a:solidFill>
                    <a:ea typeface="標楷體" panose="03000509000000000000" pitchFamily="65" charset="-12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O</m:t>
                    </m:r>
                  </m:oMath>
                </a14:m>
                <a:r>
                  <a:rPr lang="en-US" altLang="zh-TW" sz="2800" dirty="0" smtClean="0">
                    <a:solidFill>
                      <a:prstClr val="black"/>
                    </a:solidFill>
                    <a:ea typeface="標楷體" panose="03000509000000000000" pitchFamily="65" charset="-12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pPr>
                      <m:e>
                        <m:r>
                          <a:rPr lang="en-US" altLang="zh-TW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𝑛</m:t>
                        </m:r>
                      </m:e>
                      <m:sup>
                        <m:r>
                          <a:rPr lang="en-US" altLang="zh-TW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800" dirty="0" smtClean="0">
                    <a:solidFill>
                      <a:prstClr val="black"/>
                    </a:solidFill>
                    <a:ea typeface="標楷體" panose="03000509000000000000" pitchFamily="65" charset="-120"/>
                  </a:rPr>
                  <a:t>)</a:t>
                </a:r>
                <a:r>
                  <a:rPr lang="zh-TW" altLang="en-US" sz="2800" dirty="0" smtClean="0">
                    <a:solidFill>
                      <a:prstClr val="black"/>
                    </a:solidFill>
                    <a:ea typeface="標楷體" panose="03000509000000000000" pitchFamily="65" charset="-120"/>
                  </a:rPr>
                  <a:t>  </a:t>
                </a:r>
                <a:r>
                  <a:rPr lang="en-US" altLang="zh-TW" sz="2800" dirty="0" smtClean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</a:p>
            </p:txBody>
          </p:sp>
        </mc:Choice>
        <mc:Fallback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xmlns="" id="{7C3513FA-B057-42F5-BA3A-2A56A99D08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63" y="4921032"/>
                <a:ext cx="7773564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411" t="-12791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>
            <a:extLst>
              <a:ext uri="{FF2B5EF4-FFF2-40B4-BE49-F238E27FC236}">
                <a16:creationId xmlns:a16="http://schemas.microsoft.com/office/drawing/2014/main" xmlns="" id="{79B5853F-AB96-4CC8-8ED2-5673F383EF7D}"/>
              </a:ext>
            </a:extLst>
          </p:cNvPr>
          <p:cNvSpPr txBox="1"/>
          <p:nvPr/>
        </p:nvSpPr>
        <p:spPr>
          <a:xfrm>
            <a:off x="1343025" y="4182681"/>
            <a:ext cx="6492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sz="28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不可採用</a:t>
            </a:r>
            <a:r>
              <a:rPr lang="zh-TW" altLang="en-US" sz="2800" dirty="0">
                <a:solidFill>
                  <a:srgbClr val="FF0000"/>
                </a:solidFill>
                <a:ea typeface="標楷體" panose="03000509000000000000" pitchFamily="65" charset="-120"/>
              </a:rPr>
              <a:t> </a:t>
            </a:r>
            <a:r>
              <a:rPr lang="en-US" altLang="zh-TW" sz="28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(</a:t>
            </a:r>
            <a:r>
              <a:rPr lang="zh-TW" altLang="en-US" sz="28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會超時</a:t>
            </a:r>
            <a:r>
              <a:rPr lang="en-US" altLang="zh-TW" sz="28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xmlns="" id="{7C3513FA-B057-42F5-BA3A-2A56A99D08A7}"/>
              </a:ext>
            </a:extLst>
          </p:cNvPr>
          <p:cNvSpPr txBox="1"/>
          <p:nvPr/>
        </p:nvSpPr>
        <p:spPr>
          <a:xfrm>
            <a:off x="1343025" y="5482683"/>
            <a:ext cx="6608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效率好一些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之</a:t>
            </a:r>
            <a:r>
              <a:rPr lang="zh-TW" altLang="en-US" sz="28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列舉方式檢驗等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差</a:t>
            </a:r>
            <a:r>
              <a:rPr lang="zh-TW" altLang="en-US" sz="28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數列</a:t>
            </a:r>
            <a:endParaRPr lang="en-US" altLang="zh-TW" sz="2800" dirty="0" smtClean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22310" y="1196975"/>
            <a:ext cx="6643396" cy="188212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889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9" grpId="0"/>
      <p:bldP spid="14" grpId="0"/>
      <p:bldP spid="13" grpId="0"/>
      <p:bldP spid="15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134AC9CF-56A6-4D1F-B96F-0FF76DC2E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43EA-E370-4660-B75B-A0ADD49BC453}" type="datetime1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4B4E70A3-B765-4DDA-9263-F2A31533C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10730 Antiarithmetic?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3FA674E3-7F85-4022-8403-8862629B6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B3A424BC-2ABE-4173-A99A-8F1740375079}"/>
              </a:ext>
            </a:extLst>
          </p:cNvPr>
          <p:cNvSpPr txBox="1"/>
          <p:nvPr/>
        </p:nvSpPr>
        <p:spPr>
          <a:xfrm>
            <a:off x="2767584" y="2462784"/>
            <a:ext cx="5937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資料結構</a:t>
            </a:r>
          </a:p>
        </p:txBody>
      </p:sp>
    </p:spTree>
    <p:extLst>
      <p:ext uri="{BB962C8B-B14F-4D97-AF65-F5344CB8AC3E}">
        <p14:creationId xmlns:p14="http://schemas.microsoft.com/office/powerpoint/2010/main" val="316599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7522EF01-EBDA-4E11-80BA-CB5B6CAAC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E93694-D045-4A1B-9B9E-84F567608C7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C5392E15-D7B9-4FB5-8141-DCD548E424CB}"/>
              </a:ext>
            </a:extLst>
          </p:cNvPr>
          <p:cNvSpPr txBox="1"/>
          <p:nvPr/>
        </p:nvSpPr>
        <p:spPr>
          <a:xfrm>
            <a:off x="774417" y="-79744"/>
            <a:ext cx="2743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Test Case #2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485C3C71-ECE0-4E88-A1A6-685377CAE68A}"/>
              </a:ext>
            </a:extLst>
          </p:cNvPr>
          <p:cNvSpPr txBox="1"/>
          <p:nvPr/>
        </p:nvSpPr>
        <p:spPr>
          <a:xfrm>
            <a:off x="1117035" y="566587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5:  2   0   1   3   4   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4D9EDF0D-5698-4F27-A762-8BDEEFD79624}"/>
              </a:ext>
            </a:extLst>
          </p:cNvPr>
          <p:cNvSpPr txBox="1"/>
          <p:nvPr/>
        </p:nvSpPr>
        <p:spPr>
          <a:xfrm>
            <a:off x="5231834" y="566587"/>
            <a:ext cx="4114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no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: </a:t>
            </a: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不是</a:t>
            </a:r>
            <a:r>
              <a:rPr kumimoji="0" lang="en-US" altLang="zh-TW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antiarithmetic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DD93A961-4B6D-4331-B44A-B5AD6A3A621F}"/>
              </a:ext>
            </a:extLst>
          </p:cNvPr>
          <p:cNvSpPr txBox="1"/>
          <p:nvPr/>
        </p:nvSpPr>
        <p:spPr>
          <a:xfrm>
            <a:off x="336190" y="1680411"/>
            <a:ext cx="4114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位置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i:  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0   1   2   3   4  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41D2E936-CBDE-470F-9E83-3743CEE44817}"/>
              </a:ext>
            </a:extLst>
          </p:cNvPr>
          <p:cNvSpPr txBox="1"/>
          <p:nvPr/>
        </p:nvSpPr>
        <p:spPr>
          <a:xfrm>
            <a:off x="1302694" y="1327686"/>
            <a:ext cx="850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值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X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xmlns="" id="{0741496F-E0FD-4401-876B-EE732AF3F8E7}"/>
              </a:ext>
            </a:extLst>
          </p:cNvPr>
          <p:cNvCxnSpPr>
            <a:cxnSpLocks/>
          </p:cNvCxnSpPr>
          <p:nvPr/>
        </p:nvCxnSpPr>
        <p:spPr>
          <a:xfrm flipV="1">
            <a:off x="1856920" y="1080204"/>
            <a:ext cx="0" cy="3447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xmlns="" id="{4343C40C-6869-4FE2-8F80-18A075F47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242073"/>
              </p:ext>
            </p:extLst>
          </p:nvPr>
        </p:nvGraphicFramePr>
        <p:xfrm>
          <a:off x="1302693" y="2480070"/>
          <a:ext cx="6343314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7219">
                  <a:extLst>
                    <a:ext uri="{9D8B030D-6E8A-4147-A177-3AD203B41FA5}">
                      <a16:colId xmlns:a16="http://schemas.microsoft.com/office/drawing/2014/main" xmlns="" val="3385861380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3781174753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1624844003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4132038080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3834632519"/>
                    </a:ext>
                  </a:extLst>
                </a:gridCol>
                <a:gridCol w="1057219">
                  <a:extLst>
                    <a:ext uri="{9D8B030D-6E8A-4147-A177-3AD203B41FA5}">
                      <a16:colId xmlns:a16="http://schemas.microsoft.com/office/drawing/2014/main" xmlns="" val="3369355616"/>
                    </a:ext>
                  </a:extLst>
                </a:gridCol>
              </a:tblGrid>
              <a:tr h="4659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值</a:t>
                      </a:r>
                      <a:r>
                        <a:rPr lang="en-US" altLang="zh-TW" sz="2800" dirty="0">
                          <a:ea typeface="標楷體" panose="03000509000000000000" pitchFamily="65" charset="-120"/>
                        </a:rPr>
                        <a:t>X</a:t>
                      </a:r>
                      <a:endParaRPr lang="zh-TW" altLang="en-US" sz="2800" dirty="0"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8838512"/>
                  </a:ext>
                </a:extLst>
              </a:tr>
              <a:tr h="46598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位置</a:t>
                      </a:r>
                      <a:r>
                        <a:rPr lang="zh-TW" altLang="en-US" sz="2800" dirty="0"/>
                        <a:t> </a:t>
                      </a:r>
                      <a:r>
                        <a:rPr lang="en-US" altLang="zh-TW" sz="2800" dirty="0" err="1"/>
                        <a:t>i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36794713"/>
                  </a:ext>
                </a:extLst>
              </a:tr>
            </a:tbl>
          </a:graphicData>
        </a:graphic>
      </p:graphicFrame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xmlns="" id="{74AB1D8A-C85E-410A-BC4E-B062CA7DF897}"/>
              </a:ext>
            </a:extLst>
          </p:cNvPr>
          <p:cNvCxnSpPr>
            <a:cxnSpLocks/>
          </p:cNvCxnSpPr>
          <p:nvPr/>
        </p:nvCxnSpPr>
        <p:spPr>
          <a:xfrm>
            <a:off x="2450391" y="1062144"/>
            <a:ext cx="0" cy="65523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xmlns="" id="{2A8B5E89-BB19-437E-9E2C-3E2602BA9FFE}"/>
              </a:ext>
            </a:extLst>
          </p:cNvPr>
          <p:cNvCxnSpPr>
            <a:cxnSpLocks/>
          </p:cNvCxnSpPr>
          <p:nvPr/>
        </p:nvCxnSpPr>
        <p:spPr>
          <a:xfrm>
            <a:off x="2989072" y="1062144"/>
            <a:ext cx="0" cy="65523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xmlns="" id="{B7D270E0-ECE1-483E-AB87-4BC3E53DF137}"/>
              </a:ext>
            </a:extLst>
          </p:cNvPr>
          <p:cNvCxnSpPr>
            <a:cxnSpLocks/>
          </p:cNvCxnSpPr>
          <p:nvPr/>
        </p:nvCxnSpPr>
        <p:spPr>
          <a:xfrm flipH="1">
            <a:off x="3549149" y="1080204"/>
            <a:ext cx="1166" cy="63717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xmlns="" id="{7CB3D801-B8A3-46A9-870B-181838E8B5B2}"/>
              </a:ext>
            </a:extLst>
          </p:cNvPr>
          <p:cNvCxnSpPr>
            <a:cxnSpLocks/>
          </p:cNvCxnSpPr>
          <p:nvPr/>
        </p:nvCxnSpPr>
        <p:spPr>
          <a:xfrm>
            <a:off x="4026899" y="1062144"/>
            <a:ext cx="0" cy="66014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xmlns="" id="{FF20AA9D-3F22-48ED-A81B-0DCD83BAEAB9}"/>
              </a:ext>
            </a:extLst>
          </p:cNvPr>
          <p:cNvSpPr txBox="1"/>
          <p:nvPr/>
        </p:nvSpPr>
        <p:spPr>
          <a:xfrm>
            <a:off x="393760" y="1132600"/>
            <a:ext cx="419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n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xmlns="" id="{87F74C35-56A0-4C35-B055-943DFAF23C7C}"/>
              </a:ext>
            </a:extLst>
          </p:cNvPr>
          <p:cNvCxnSpPr>
            <a:stCxn id="20" idx="3"/>
          </p:cNvCxnSpPr>
          <p:nvPr/>
        </p:nvCxnSpPr>
        <p:spPr>
          <a:xfrm flipV="1">
            <a:off x="812895" y="1022788"/>
            <a:ext cx="421307" cy="402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日期版面配置區 38">
            <a:extLst>
              <a:ext uri="{FF2B5EF4-FFF2-40B4-BE49-F238E27FC236}">
                <a16:creationId xmlns:a16="http://schemas.microsoft.com/office/drawing/2014/main" xmlns="" id="{AEA54B3D-9EFB-4166-B261-B70A673ED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99A834-3EBB-4251-8580-53E52E61888E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2020/11/18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0" name="頁尾版面配置區 39">
            <a:extLst>
              <a:ext uri="{FF2B5EF4-FFF2-40B4-BE49-F238E27FC236}">
                <a16:creationId xmlns:a16="http://schemas.microsoft.com/office/drawing/2014/main" xmlns="" id="{ACC5E583-D6D1-42DA-B632-BEF82E2F1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UVa 10730 Antiarithmetic?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10AD6F1F-420D-47C0-95AC-7D0DA09806CB}"/>
              </a:ext>
            </a:extLst>
          </p:cNvPr>
          <p:cNvSpPr txBox="1"/>
          <p:nvPr/>
        </p:nvSpPr>
        <p:spPr>
          <a:xfrm>
            <a:off x="1197512" y="3945314"/>
            <a:ext cx="4800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en-US" altLang="zh-TW" sz="3200" dirty="0"/>
              <a:t>X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看成</a:t>
            </a:r>
            <a:r>
              <a:rPr lang="en-US" altLang="zh-TW" sz="3200" dirty="0"/>
              <a:t>array</a:t>
            </a:r>
            <a:r>
              <a:rPr lang="zh-TW" altLang="en-US" sz="3200" dirty="0"/>
              <a:t> </a:t>
            </a:r>
            <a:r>
              <a:rPr lang="en-US" altLang="zh-TW" sz="3200" dirty="0"/>
              <a:t>a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3200" dirty="0"/>
              <a:t>index</a:t>
            </a:r>
            <a:endParaRPr lang="zh-TW" altLang="en-US" sz="32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xmlns="" id="{A1BF228C-AE1E-4C4E-AA30-19BC00864FD0}"/>
              </a:ext>
            </a:extLst>
          </p:cNvPr>
          <p:cNvSpPr txBox="1"/>
          <p:nvPr/>
        </p:nvSpPr>
        <p:spPr>
          <a:xfrm>
            <a:off x="1551080" y="4558241"/>
            <a:ext cx="4447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即</a:t>
            </a:r>
            <a:r>
              <a:rPr lang="en-US" altLang="zh-TW" sz="3200" dirty="0">
                <a:ea typeface="標楷體" panose="03000509000000000000" pitchFamily="65" charset="-120"/>
              </a:rPr>
              <a:t>a[x]=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r>
              <a:rPr lang="en-US" altLang="zh-TW" sz="32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endParaRPr lang="zh-TW" altLang="en-US" sz="32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xmlns="" id="{9E6F833E-7456-4AD1-8EBE-7D7E0A86E4B5}"/>
              </a:ext>
            </a:extLst>
          </p:cNvPr>
          <p:cNvSpPr txBox="1"/>
          <p:nvPr/>
        </p:nvSpPr>
        <p:spPr>
          <a:xfrm>
            <a:off x="1551080" y="5123317"/>
            <a:ext cx="10207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ea typeface="標楷體" panose="03000509000000000000" pitchFamily="65" charset="-120"/>
              </a:rPr>
              <a:t>a[x], a[</a:t>
            </a:r>
            <a:r>
              <a:rPr lang="en-US" altLang="zh-TW" sz="3200" dirty="0" err="1">
                <a:ea typeface="標楷體" panose="03000509000000000000" pitchFamily="65" charset="-120"/>
              </a:rPr>
              <a:t>x+j</a:t>
            </a:r>
            <a:r>
              <a:rPr lang="en-US" altLang="zh-TW" sz="3200" dirty="0">
                <a:ea typeface="標楷體" panose="03000509000000000000" pitchFamily="65" charset="-120"/>
              </a:rPr>
              <a:t>], a[x+2*j] (</a:t>
            </a:r>
            <a:r>
              <a:rPr lang="zh-TW" altLang="en-US" sz="3200" dirty="0">
                <a:ea typeface="標楷體" panose="03000509000000000000" pitchFamily="65" charset="-120"/>
              </a:rPr>
              <a:t>位置</a:t>
            </a:r>
            <a:r>
              <a:rPr lang="en-US" altLang="zh-TW" sz="3200" dirty="0">
                <a:ea typeface="標楷體" panose="03000509000000000000" pitchFamily="65" charset="-120"/>
              </a:rPr>
              <a:t>)</a:t>
            </a:r>
            <a:r>
              <a:rPr lang="zh-TW" altLang="en-US" sz="3200" dirty="0">
                <a:ea typeface="標楷體" panose="03000509000000000000" pitchFamily="65" charset="-120"/>
              </a:rPr>
              <a:t>值</a:t>
            </a:r>
            <a:r>
              <a:rPr lang="zh-TW" altLang="en-US" sz="3200" dirty="0">
                <a:solidFill>
                  <a:srgbClr val="FF0000"/>
                </a:solidFill>
                <a:ea typeface="標楷體" panose="03000509000000000000" pitchFamily="65" charset="-120"/>
              </a:rPr>
              <a:t>遞增</a:t>
            </a:r>
            <a:r>
              <a:rPr lang="zh-TW" altLang="en-US" sz="3200" dirty="0">
                <a:ea typeface="標楷體" panose="03000509000000000000" pitchFamily="65" charset="-120"/>
              </a:rPr>
              <a:t> 代表等差數列</a:t>
            </a:r>
            <a:r>
              <a:rPr lang="en-US" altLang="zh-TW" sz="3200" dirty="0">
                <a:ea typeface="標楷體" panose="03000509000000000000" pitchFamily="65" charset="-120"/>
              </a:rPr>
              <a:t>(</a:t>
            </a:r>
            <a:r>
              <a:rPr lang="zh-TW" altLang="en-US" sz="32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公差</a:t>
            </a:r>
            <a:r>
              <a:rPr lang="en-US" altLang="zh-TW" sz="32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: j</a:t>
            </a:r>
            <a:r>
              <a:rPr lang="en-US" altLang="zh-TW" sz="3200" dirty="0">
                <a:ea typeface="標楷體" panose="03000509000000000000" pitchFamily="65" charset="-120"/>
              </a:rPr>
              <a:t>)</a:t>
            </a:r>
            <a:endParaRPr lang="zh-TW" altLang="en-US" sz="32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xmlns="" id="{68EFA029-7597-4152-9496-B9F405549A7B}"/>
              </a:ext>
            </a:extLst>
          </p:cNvPr>
          <p:cNvSpPr txBox="1"/>
          <p:nvPr/>
        </p:nvSpPr>
        <p:spPr>
          <a:xfrm>
            <a:off x="1551080" y="5713922"/>
            <a:ext cx="10207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ea typeface="標楷體" panose="03000509000000000000" pitchFamily="65" charset="-120"/>
              </a:rPr>
              <a:t>a[x], a[</a:t>
            </a:r>
            <a:r>
              <a:rPr lang="en-US" altLang="zh-TW" sz="3200" dirty="0" err="1">
                <a:ea typeface="標楷體" panose="03000509000000000000" pitchFamily="65" charset="-120"/>
              </a:rPr>
              <a:t>x+j</a:t>
            </a:r>
            <a:r>
              <a:rPr lang="en-US" altLang="zh-TW" sz="3200" dirty="0">
                <a:ea typeface="標楷體" panose="03000509000000000000" pitchFamily="65" charset="-120"/>
              </a:rPr>
              <a:t>], a[x+2*j] (</a:t>
            </a:r>
            <a:r>
              <a:rPr lang="zh-TW" altLang="en-US" sz="3200" dirty="0">
                <a:ea typeface="標楷體" panose="03000509000000000000" pitchFamily="65" charset="-120"/>
              </a:rPr>
              <a:t>位置</a:t>
            </a:r>
            <a:r>
              <a:rPr lang="en-US" altLang="zh-TW" sz="3200" dirty="0">
                <a:ea typeface="標楷體" panose="03000509000000000000" pitchFamily="65" charset="-120"/>
              </a:rPr>
              <a:t>)</a:t>
            </a:r>
            <a:r>
              <a:rPr lang="zh-TW" altLang="en-US" sz="3200" dirty="0">
                <a:ea typeface="標楷體" panose="03000509000000000000" pitchFamily="65" charset="-120"/>
              </a:rPr>
              <a:t>值</a:t>
            </a:r>
            <a:r>
              <a:rPr lang="zh-TW" altLang="en-US" sz="3200" dirty="0">
                <a:solidFill>
                  <a:srgbClr val="FF0000"/>
                </a:solidFill>
                <a:ea typeface="標楷體" panose="03000509000000000000" pitchFamily="65" charset="-120"/>
              </a:rPr>
              <a:t>遞減</a:t>
            </a:r>
            <a:r>
              <a:rPr lang="zh-TW" altLang="en-US" sz="3200" dirty="0">
                <a:ea typeface="標楷體" panose="03000509000000000000" pitchFamily="65" charset="-120"/>
              </a:rPr>
              <a:t> 代表等差數列</a:t>
            </a:r>
            <a:r>
              <a:rPr lang="en-US" altLang="zh-TW" sz="3200" dirty="0">
                <a:ea typeface="標楷體" panose="03000509000000000000" pitchFamily="65" charset="-120"/>
              </a:rPr>
              <a:t>(</a:t>
            </a:r>
            <a:r>
              <a:rPr lang="zh-TW" altLang="en-US" sz="32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公差</a:t>
            </a:r>
            <a:r>
              <a:rPr lang="en-US" altLang="zh-TW" sz="32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: -</a:t>
            </a:r>
            <a:r>
              <a:rPr lang="en-US" altLang="zh-TW" sz="3200" dirty="0">
                <a:solidFill>
                  <a:srgbClr val="FF0000"/>
                </a:solidFill>
                <a:ea typeface="標楷體" panose="03000509000000000000" pitchFamily="65" charset="-120"/>
              </a:rPr>
              <a:t>j</a:t>
            </a:r>
            <a:r>
              <a:rPr lang="en-US" altLang="zh-TW" sz="3200" dirty="0">
                <a:ea typeface="標楷體" panose="03000509000000000000" pitchFamily="65" charset="-120"/>
              </a:rPr>
              <a:t>)</a:t>
            </a:r>
            <a:endParaRPr lang="zh-TW" altLang="en-US" sz="32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xmlns="" id="{3947EE16-48AE-4D68-AB44-B7745AD37304}"/>
              </a:ext>
            </a:extLst>
          </p:cNvPr>
          <p:cNvSpPr txBox="1"/>
          <p:nvPr/>
        </p:nvSpPr>
        <p:spPr>
          <a:xfrm>
            <a:off x="0" y="2475052"/>
            <a:ext cx="1545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Array a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70365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19" grpId="0"/>
      <p:bldP spid="21" grpId="0"/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134AC9CF-56A6-4D1F-B96F-0FF76DC2E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43EA-E370-4660-B75B-A0ADD49BC453}" type="datetime1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4B4E70A3-B765-4DDA-9263-F2A31533C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10730 Antiarithmetic?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3FA674E3-7F85-4022-8403-8862629B6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1DF4D95A-1C92-4276-BEA0-912F5AD7CB49}"/>
              </a:ext>
            </a:extLst>
          </p:cNvPr>
          <p:cNvSpPr txBox="1"/>
          <p:nvPr/>
        </p:nvSpPr>
        <p:spPr>
          <a:xfrm>
            <a:off x="2767584" y="2462784"/>
            <a:ext cx="5937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檢驗等差數列</a:t>
            </a:r>
          </a:p>
        </p:txBody>
      </p:sp>
    </p:spTree>
    <p:extLst>
      <p:ext uri="{BB962C8B-B14F-4D97-AF65-F5344CB8AC3E}">
        <p14:creationId xmlns:p14="http://schemas.microsoft.com/office/powerpoint/2010/main" val="337882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0A46E668-033D-4990-BA07-5378B80E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43EA-E370-4660-B75B-A0ADD49BC453}" type="datetime1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58208FEC-43B0-46F9-AB1B-5D2A53DB7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10730 Antiarithmetic?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E39E6338-5435-4ABA-B9B3-234D5C302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8</a:t>
            </a:fld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xmlns="" id="{126073F3-CAAC-4E7A-989A-BB3ECFAC5F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012355"/>
              </p:ext>
            </p:extLst>
          </p:nvPr>
        </p:nvGraphicFramePr>
        <p:xfrm>
          <a:off x="1854200" y="1682834"/>
          <a:ext cx="812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28162867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473760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270385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466096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2370645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321570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0465438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98041245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2063780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282546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值</a:t>
                      </a:r>
                      <a:r>
                        <a:rPr lang="en-US" altLang="zh-TW" sz="1800" dirty="0">
                          <a:ea typeface="標楷體" panose="03000509000000000000" pitchFamily="65" charset="-120"/>
                        </a:rPr>
                        <a:t>X</a:t>
                      </a:r>
                      <a:endParaRPr lang="zh-TW" altLang="en-US" sz="1800" dirty="0"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X+j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X+2*j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38783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位置</a:t>
                      </a:r>
                      <a:r>
                        <a:rPr lang="en-US" altLang="zh-TW" dirty="0" err="1"/>
                        <a:t>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29744992"/>
                  </a:ext>
                </a:extLst>
              </a:tr>
            </a:tbl>
          </a:graphicData>
        </a:graphic>
      </p:graphicFrame>
      <p:grpSp>
        <p:nvGrpSpPr>
          <p:cNvPr id="13" name="群組 12">
            <a:extLst>
              <a:ext uri="{FF2B5EF4-FFF2-40B4-BE49-F238E27FC236}">
                <a16:creationId xmlns:a16="http://schemas.microsoft.com/office/drawing/2014/main" xmlns="" id="{419190E4-3A6A-4537-A39E-D268BAEF1BDC}"/>
              </a:ext>
            </a:extLst>
          </p:cNvPr>
          <p:cNvGrpSpPr/>
          <p:nvPr/>
        </p:nvGrpSpPr>
        <p:grpSpPr>
          <a:xfrm rot="203797">
            <a:off x="3505326" y="-325039"/>
            <a:ext cx="3550920" cy="2938773"/>
            <a:chOff x="3499105" y="950145"/>
            <a:chExt cx="3550920" cy="2938773"/>
          </a:xfrm>
        </p:grpSpPr>
        <p:sp>
          <p:nvSpPr>
            <p:cNvPr id="7" name="弧形 6">
              <a:extLst>
                <a:ext uri="{FF2B5EF4-FFF2-40B4-BE49-F238E27FC236}">
                  <a16:creationId xmlns:a16="http://schemas.microsoft.com/office/drawing/2014/main" xmlns="" id="{92426743-E176-461B-AB4B-116309BCA90B}"/>
                </a:ext>
              </a:extLst>
            </p:cNvPr>
            <p:cNvSpPr/>
            <p:nvPr/>
          </p:nvSpPr>
          <p:spPr>
            <a:xfrm rot="8248052">
              <a:off x="3499105" y="950145"/>
              <a:ext cx="3550920" cy="2938773"/>
            </a:xfrm>
            <a:prstGeom prst="arc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xmlns="" id="{0F5310CE-66AE-4294-A676-A6A9F635A6D9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6267882" y="3460376"/>
              <a:ext cx="27903" cy="4193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xmlns="" id="{C122C3DE-1C71-4494-AFD6-E6F6E3B89163}"/>
              </a:ext>
            </a:extLst>
          </p:cNvPr>
          <p:cNvGrpSpPr/>
          <p:nvPr/>
        </p:nvGrpSpPr>
        <p:grpSpPr>
          <a:xfrm rot="203797">
            <a:off x="6002139" y="-325040"/>
            <a:ext cx="3550920" cy="2938773"/>
            <a:chOff x="3499105" y="950145"/>
            <a:chExt cx="3550920" cy="2938773"/>
          </a:xfrm>
        </p:grpSpPr>
        <p:sp>
          <p:nvSpPr>
            <p:cNvPr id="15" name="弧形 14">
              <a:extLst>
                <a:ext uri="{FF2B5EF4-FFF2-40B4-BE49-F238E27FC236}">
                  <a16:creationId xmlns:a16="http://schemas.microsoft.com/office/drawing/2014/main" xmlns="" id="{57314171-A94C-4789-B5B2-A648FA06AF1D}"/>
                </a:ext>
              </a:extLst>
            </p:cNvPr>
            <p:cNvSpPr/>
            <p:nvPr/>
          </p:nvSpPr>
          <p:spPr>
            <a:xfrm rot="8248052">
              <a:off x="3499105" y="950145"/>
              <a:ext cx="3550920" cy="2938773"/>
            </a:xfrm>
            <a:prstGeom prst="arc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xmlns="" id="{2E584816-D9C4-4D03-8DFF-F275B07FCEBA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V="1">
              <a:off x="6267882" y="3460376"/>
              <a:ext cx="27903" cy="4193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xmlns="" id="{9DFF0190-0CCC-4612-B286-7F79A4D006E2}"/>
              </a:ext>
            </a:extLst>
          </p:cNvPr>
          <p:cNvSpPr txBox="1"/>
          <p:nvPr/>
        </p:nvSpPr>
        <p:spPr>
          <a:xfrm>
            <a:off x="1497480" y="3017602"/>
            <a:ext cx="10207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ea typeface="標楷體" panose="03000509000000000000" pitchFamily="65" charset="-120"/>
              </a:rPr>
              <a:t>a[x], a[</a:t>
            </a:r>
            <a:r>
              <a:rPr lang="en-US" altLang="zh-TW" sz="3200" dirty="0" err="1">
                <a:ea typeface="標楷體" panose="03000509000000000000" pitchFamily="65" charset="-120"/>
              </a:rPr>
              <a:t>x+j</a:t>
            </a:r>
            <a:r>
              <a:rPr lang="en-US" altLang="zh-TW" sz="3200" dirty="0">
                <a:ea typeface="標楷體" panose="03000509000000000000" pitchFamily="65" charset="-120"/>
              </a:rPr>
              <a:t>], a[x+2*j] (</a:t>
            </a:r>
            <a:r>
              <a:rPr lang="zh-TW" altLang="en-US" sz="3200" dirty="0">
                <a:ea typeface="標楷體" panose="03000509000000000000" pitchFamily="65" charset="-120"/>
              </a:rPr>
              <a:t>位置</a:t>
            </a:r>
            <a:r>
              <a:rPr lang="en-US" altLang="zh-TW" sz="3200" dirty="0">
                <a:ea typeface="標楷體" panose="03000509000000000000" pitchFamily="65" charset="-120"/>
              </a:rPr>
              <a:t>)</a:t>
            </a:r>
            <a:r>
              <a:rPr lang="zh-TW" altLang="en-US" sz="3200" dirty="0">
                <a:ea typeface="標楷體" panose="03000509000000000000" pitchFamily="65" charset="-120"/>
              </a:rPr>
              <a:t>值</a:t>
            </a:r>
            <a:r>
              <a:rPr lang="zh-TW" altLang="en-US" sz="3200" dirty="0">
                <a:solidFill>
                  <a:srgbClr val="FF0000"/>
                </a:solidFill>
                <a:ea typeface="標楷體" panose="03000509000000000000" pitchFamily="65" charset="-120"/>
              </a:rPr>
              <a:t>遞增</a:t>
            </a:r>
            <a:r>
              <a:rPr lang="zh-TW" altLang="en-US" sz="3200" dirty="0">
                <a:ea typeface="標楷體" panose="03000509000000000000" pitchFamily="65" charset="-120"/>
              </a:rPr>
              <a:t> 代表等差數列</a:t>
            </a:r>
            <a:r>
              <a:rPr lang="en-US" altLang="zh-TW" sz="3200" dirty="0">
                <a:ea typeface="標楷體" panose="03000509000000000000" pitchFamily="65" charset="-120"/>
              </a:rPr>
              <a:t>(</a:t>
            </a:r>
            <a:r>
              <a:rPr lang="zh-TW" altLang="en-US" sz="32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公差</a:t>
            </a:r>
            <a:r>
              <a:rPr lang="en-US" altLang="zh-TW" sz="32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: j</a:t>
            </a:r>
            <a:r>
              <a:rPr lang="en-US" altLang="zh-TW" sz="3200" dirty="0">
                <a:ea typeface="標楷體" panose="03000509000000000000" pitchFamily="65" charset="-120"/>
              </a:rPr>
              <a:t>)</a:t>
            </a:r>
            <a:endParaRPr lang="zh-TW" altLang="en-US" sz="32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xmlns="" id="{6B03C7FD-BB87-4F7C-8431-254771650572}"/>
              </a:ext>
            </a:extLst>
          </p:cNvPr>
          <p:cNvSpPr txBox="1"/>
          <p:nvPr/>
        </p:nvSpPr>
        <p:spPr>
          <a:xfrm>
            <a:off x="1497480" y="3705381"/>
            <a:ext cx="102899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ea typeface="標楷體" panose="03000509000000000000" pitchFamily="65" charset="-120"/>
              </a:rPr>
              <a:t>….,  x,….   , </a:t>
            </a:r>
            <a:r>
              <a:rPr lang="en-US" altLang="zh-TW" sz="3200" dirty="0" err="1">
                <a:ea typeface="標楷體" panose="03000509000000000000" pitchFamily="65" charset="-120"/>
              </a:rPr>
              <a:t>x+j</a:t>
            </a:r>
            <a:r>
              <a:rPr lang="en-US" altLang="zh-TW" sz="3200" dirty="0">
                <a:ea typeface="標楷體" panose="03000509000000000000" pitchFamily="65" charset="-120"/>
              </a:rPr>
              <a:t>, ….    x+2*j </a:t>
            </a:r>
            <a:r>
              <a:rPr lang="en-US" altLang="zh-TW" sz="3200" dirty="0" smtClean="0">
                <a:ea typeface="標楷體" panose="03000509000000000000" pitchFamily="65" charset="-120"/>
              </a:rPr>
              <a:t>,...</a:t>
            </a:r>
            <a:r>
              <a:rPr lang="zh-TW" altLang="en-US" sz="3200" dirty="0" smtClean="0">
                <a:ea typeface="標楷體" panose="03000509000000000000" pitchFamily="65" charset="-120"/>
              </a:rPr>
              <a:t> </a:t>
            </a:r>
            <a:r>
              <a:rPr lang="zh-TW" altLang="en-US" sz="3200" dirty="0">
                <a:ea typeface="標楷體" panose="03000509000000000000" pitchFamily="65" charset="-120"/>
              </a:rPr>
              <a:t>代表等差數列</a:t>
            </a:r>
            <a:r>
              <a:rPr lang="en-US" altLang="zh-TW" sz="3200" dirty="0">
                <a:ea typeface="標楷體" panose="03000509000000000000" pitchFamily="65" charset="-120"/>
              </a:rPr>
              <a:t>x, </a:t>
            </a:r>
            <a:r>
              <a:rPr lang="en-US" altLang="zh-TW" sz="3200" dirty="0" err="1">
                <a:ea typeface="標楷體" panose="03000509000000000000" pitchFamily="65" charset="-120"/>
              </a:rPr>
              <a:t>x+j</a:t>
            </a:r>
            <a:r>
              <a:rPr lang="en-US" altLang="zh-TW" sz="3200" dirty="0">
                <a:ea typeface="標楷體" panose="03000509000000000000" pitchFamily="65" charset="-120"/>
              </a:rPr>
              <a:t>, x+2*j (</a:t>
            </a:r>
            <a:r>
              <a:rPr lang="zh-TW" altLang="en-US" sz="32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公差</a:t>
            </a:r>
            <a:r>
              <a:rPr lang="en-US" altLang="zh-TW" sz="32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: j</a:t>
            </a:r>
            <a:r>
              <a:rPr lang="en-US" altLang="zh-TW" sz="3200" dirty="0">
                <a:ea typeface="標楷體" panose="03000509000000000000" pitchFamily="65" charset="-120"/>
              </a:rPr>
              <a:t>)</a:t>
            </a:r>
            <a:endParaRPr lang="zh-TW" altLang="en-US" sz="32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xmlns="" id="{E8B69256-3290-4044-A0B5-AFB03643C3D1}"/>
              </a:ext>
            </a:extLst>
          </p:cNvPr>
          <p:cNvSpPr txBox="1"/>
          <p:nvPr/>
        </p:nvSpPr>
        <p:spPr>
          <a:xfrm>
            <a:off x="1642709" y="1030046"/>
            <a:ext cx="1545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Array a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4358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0A46E668-033D-4990-BA07-5378B80E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43EA-E370-4660-B75B-A0ADD49BC453}" type="datetime1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58208FEC-43B0-46F9-AB1B-5D2A53DB7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10730 Antiarithmetic?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E39E6338-5435-4ABA-B9B3-234D5C302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9</a:t>
            </a:fld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xmlns="" id="{126073F3-CAAC-4E7A-989A-BB3ECFAC5F1A}"/>
              </a:ext>
            </a:extLst>
          </p:cNvPr>
          <p:cNvGraphicFramePr>
            <a:graphicFrameLocks noGrp="1"/>
          </p:cNvGraphicFramePr>
          <p:nvPr/>
        </p:nvGraphicFramePr>
        <p:xfrm>
          <a:off x="1854200" y="1682834"/>
          <a:ext cx="812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28162867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473760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8270385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466096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2370645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321570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0465438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98041245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42063780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282546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值</a:t>
                      </a:r>
                      <a:r>
                        <a:rPr lang="en-US" altLang="zh-TW" sz="1800" dirty="0">
                          <a:ea typeface="標楷體" panose="03000509000000000000" pitchFamily="65" charset="-120"/>
                        </a:rPr>
                        <a:t>X</a:t>
                      </a:r>
                      <a:endParaRPr lang="zh-TW" altLang="en-US" sz="1800" dirty="0"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X+j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X+2*j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38783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位置</a:t>
                      </a:r>
                      <a:r>
                        <a:rPr lang="en-US" altLang="zh-TW" dirty="0" err="1"/>
                        <a:t>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29744992"/>
                  </a:ext>
                </a:extLst>
              </a:tr>
            </a:tbl>
          </a:graphicData>
        </a:graphic>
      </p:graphicFrame>
      <p:grpSp>
        <p:nvGrpSpPr>
          <p:cNvPr id="13" name="群組 12">
            <a:extLst>
              <a:ext uri="{FF2B5EF4-FFF2-40B4-BE49-F238E27FC236}">
                <a16:creationId xmlns:a16="http://schemas.microsoft.com/office/drawing/2014/main" xmlns="" id="{419190E4-3A6A-4537-A39E-D268BAEF1BDC}"/>
              </a:ext>
            </a:extLst>
          </p:cNvPr>
          <p:cNvGrpSpPr/>
          <p:nvPr/>
        </p:nvGrpSpPr>
        <p:grpSpPr>
          <a:xfrm rot="203797">
            <a:off x="3505326" y="-325039"/>
            <a:ext cx="3550920" cy="2938773"/>
            <a:chOff x="3499105" y="950145"/>
            <a:chExt cx="3550920" cy="2938773"/>
          </a:xfrm>
        </p:grpSpPr>
        <p:sp>
          <p:nvSpPr>
            <p:cNvPr id="7" name="弧形 6">
              <a:extLst>
                <a:ext uri="{FF2B5EF4-FFF2-40B4-BE49-F238E27FC236}">
                  <a16:creationId xmlns:a16="http://schemas.microsoft.com/office/drawing/2014/main" xmlns="" id="{92426743-E176-461B-AB4B-116309BCA90B}"/>
                </a:ext>
              </a:extLst>
            </p:cNvPr>
            <p:cNvSpPr/>
            <p:nvPr/>
          </p:nvSpPr>
          <p:spPr>
            <a:xfrm rot="8248052">
              <a:off x="3499105" y="950145"/>
              <a:ext cx="3550920" cy="2938773"/>
            </a:xfrm>
            <a:prstGeom prst="arc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xmlns="" id="{0F5310CE-66AE-4294-A676-A6A9F635A6D9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6267882" y="3460376"/>
              <a:ext cx="27903" cy="4193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xmlns="" id="{C122C3DE-1C71-4494-AFD6-E6F6E3B89163}"/>
              </a:ext>
            </a:extLst>
          </p:cNvPr>
          <p:cNvGrpSpPr/>
          <p:nvPr/>
        </p:nvGrpSpPr>
        <p:grpSpPr>
          <a:xfrm rot="203797">
            <a:off x="6002139" y="-325040"/>
            <a:ext cx="3550920" cy="2938773"/>
            <a:chOff x="3499105" y="950145"/>
            <a:chExt cx="3550920" cy="2938773"/>
          </a:xfrm>
        </p:grpSpPr>
        <p:sp>
          <p:nvSpPr>
            <p:cNvPr id="15" name="弧形 14">
              <a:extLst>
                <a:ext uri="{FF2B5EF4-FFF2-40B4-BE49-F238E27FC236}">
                  <a16:creationId xmlns:a16="http://schemas.microsoft.com/office/drawing/2014/main" xmlns="" id="{57314171-A94C-4789-B5B2-A648FA06AF1D}"/>
                </a:ext>
              </a:extLst>
            </p:cNvPr>
            <p:cNvSpPr/>
            <p:nvPr/>
          </p:nvSpPr>
          <p:spPr>
            <a:xfrm rot="8248052">
              <a:off x="3499105" y="950145"/>
              <a:ext cx="3550920" cy="2938773"/>
            </a:xfrm>
            <a:prstGeom prst="arc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xmlns="" id="{2E584816-D9C4-4D03-8DFF-F275B07FCEBA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V="1">
              <a:off x="6267882" y="3460376"/>
              <a:ext cx="27903" cy="4193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xmlns="" id="{9DFF0190-0CCC-4612-B286-7F79A4D006E2}"/>
              </a:ext>
            </a:extLst>
          </p:cNvPr>
          <p:cNvSpPr txBox="1"/>
          <p:nvPr/>
        </p:nvSpPr>
        <p:spPr>
          <a:xfrm>
            <a:off x="1497480" y="3017602"/>
            <a:ext cx="10207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ea typeface="標楷體" panose="03000509000000000000" pitchFamily="65" charset="-120"/>
              </a:rPr>
              <a:t>a[x], a[</a:t>
            </a:r>
            <a:r>
              <a:rPr lang="en-US" altLang="zh-TW" sz="3200" dirty="0" err="1">
                <a:ea typeface="標楷體" panose="03000509000000000000" pitchFamily="65" charset="-120"/>
              </a:rPr>
              <a:t>x+j</a:t>
            </a:r>
            <a:r>
              <a:rPr lang="en-US" altLang="zh-TW" sz="3200" dirty="0">
                <a:ea typeface="標楷體" panose="03000509000000000000" pitchFamily="65" charset="-120"/>
              </a:rPr>
              <a:t>], a[x+2*j] (</a:t>
            </a:r>
            <a:r>
              <a:rPr lang="zh-TW" altLang="en-US" sz="3200" dirty="0">
                <a:ea typeface="標楷體" panose="03000509000000000000" pitchFamily="65" charset="-120"/>
              </a:rPr>
              <a:t>位置</a:t>
            </a:r>
            <a:r>
              <a:rPr lang="en-US" altLang="zh-TW" sz="3200" dirty="0">
                <a:ea typeface="標楷體" panose="03000509000000000000" pitchFamily="65" charset="-120"/>
              </a:rPr>
              <a:t>)</a:t>
            </a:r>
            <a:r>
              <a:rPr lang="zh-TW" altLang="en-US" sz="3200" dirty="0">
                <a:ea typeface="標楷體" panose="03000509000000000000" pitchFamily="65" charset="-120"/>
              </a:rPr>
              <a:t>值</a:t>
            </a:r>
            <a:r>
              <a:rPr lang="zh-TW" altLang="en-US" sz="3200" dirty="0">
                <a:solidFill>
                  <a:srgbClr val="FF0000"/>
                </a:solidFill>
                <a:ea typeface="標楷體" panose="03000509000000000000" pitchFamily="65" charset="-120"/>
              </a:rPr>
              <a:t>遞減</a:t>
            </a:r>
            <a:r>
              <a:rPr lang="zh-TW" altLang="en-US" sz="3200" dirty="0">
                <a:ea typeface="標楷體" panose="03000509000000000000" pitchFamily="65" charset="-120"/>
              </a:rPr>
              <a:t> 代表等差數列</a:t>
            </a:r>
            <a:r>
              <a:rPr lang="en-US" altLang="zh-TW" sz="3200" dirty="0">
                <a:ea typeface="標楷體" panose="03000509000000000000" pitchFamily="65" charset="-120"/>
              </a:rPr>
              <a:t>(</a:t>
            </a:r>
            <a:r>
              <a:rPr lang="zh-TW" altLang="en-US" sz="32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公差</a:t>
            </a:r>
            <a:r>
              <a:rPr lang="en-US" altLang="zh-TW" sz="32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: -</a:t>
            </a:r>
            <a:r>
              <a:rPr lang="en-US" altLang="zh-TW" sz="3200" dirty="0">
                <a:solidFill>
                  <a:srgbClr val="FF0000"/>
                </a:solidFill>
                <a:ea typeface="標楷體" panose="03000509000000000000" pitchFamily="65" charset="-120"/>
              </a:rPr>
              <a:t>j</a:t>
            </a:r>
            <a:r>
              <a:rPr lang="en-US" altLang="zh-TW" sz="3200" dirty="0">
                <a:ea typeface="標楷體" panose="03000509000000000000" pitchFamily="65" charset="-120"/>
              </a:rPr>
              <a:t>)</a:t>
            </a:r>
            <a:endParaRPr lang="zh-TW" altLang="en-US" sz="32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xmlns="" id="{6B03C7FD-BB87-4F7C-8431-254771650572}"/>
              </a:ext>
            </a:extLst>
          </p:cNvPr>
          <p:cNvSpPr txBox="1"/>
          <p:nvPr/>
        </p:nvSpPr>
        <p:spPr>
          <a:xfrm>
            <a:off x="1497480" y="3705381"/>
            <a:ext cx="102899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ea typeface="標楷體" panose="03000509000000000000" pitchFamily="65" charset="-120"/>
              </a:rPr>
              <a:t>….,  x+2*j,….   , </a:t>
            </a:r>
            <a:r>
              <a:rPr lang="en-US" altLang="zh-TW" sz="3200" dirty="0" err="1">
                <a:ea typeface="標楷體" panose="03000509000000000000" pitchFamily="65" charset="-120"/>
              </a:rPr>
              <a:t>x+j</a:t>
            </a:r>
            <a:r>
              <a:rPr lang="en-US" altLang="zh-TW" sz="3200" dirty="0">
                <a:ea typeface="標楷體" panose="03000509000000000000" pitchFamily="65" charset="-120"/>
              </a:rPr>
              <a:t>, ….    </a:t>
            </a:r>
            <a:r>
              <a:rPr lang="en-US" altLang="zh-TW" sz="3200" dirty="0" smtClean="0">
                <a:ea typeface="標楷體" panose="03000509000000000000" pitchFamily="65" charset="-120"/>
              </a:rPr>
              <a:t>x, ... </a:t>
            </a:r>
            <a:r>
              <a:rPr lang="zh-TW" altLang="en-US" sz="3200" dirty="0" smtClean="0">
                <a:ea typeface="標楷體" panose="03000509000000000000" pitchFamily="65" charset="-120"/>
              </a:rPr>
              <a:t> </a:t>
            </a:r>
            <a:r>
              <a:rPr lang="zh-TW" altLang="en-US" sz="3200" dirty="0">
                <a:ea typeface="標楷體" panose="03000509000000000000" pitchFamily="65" charset="-120"/>
              </a:rPr>
              <a:t>代表等差數列</a:t>
            </a:r>
            <a:r>
              <a:rPr lang="en-US" altLang="zh-TW" sz="3200" dirty="0">
                <a:ea typeface="標楷體" panose="03000509000000000000" pitchFamily="65" charset="-120"/>
              </a:rPr>
              <a:t>x+2*j, </a:t>
            </a:r>
            <a:r>
              <a:rPr lang="en-US" altLang="zh-TW" sz="3200" dirty="0" err="1">
                <a:ea typeface="標楷體" panose="03000509000000000000" pitchFamily="65" charset="-120"/>
              </a:rPr>
              <a:t>x+j</a:t>
            </a:r>
            <a:r>
              <a:rPr lang="en-US" altLang="zh-TW" sz="3200" dirty="0">
                <a:ea typeface="標楷體" panose="03000509000000000000" pitchFamily="65" charset="-120"/>
              </a:rPr>
              <a:t>, x (</a:t>
            </a:r>
            <a:r>
              <a:rPr lang="zh-TW" altLang="en-US" sz="32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公差</a:t>
            </a:r>
            <a:r>
              <a:rPr lang="en-US" altLang="zh-TW" sz="32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: -</a:t>
            </a:r>
            <a:r>
              <a:rPr lang="en-US" altLang="zh-TW" sz="3200" dirty="0">
                <a:solidFill>
                  <a:srgbClr val="FF0000"/>
                </a:solidFill>
                <a:ea typeface="標楷體" panose="03000509000000000000" pitchFamily="65" charset="-120"/>
              </a:rPr>
              <a:t>j</a:t>
            </a:r>
            <a:r>
              <a:rPr lang="en-US" altLang="zh-TW" sz="3200" dirty="0">
                <a:ea typeface="標楷體" panose="03000509000000000000" pitchFamily="65" charset="-120"/>
              </a:rPr>
              <a:t>)</a:t>
            </a:r>
            <a:endParaRPr lang="zh-TW" altLang="en-US" sz="32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xmlns="" id="{E8B69256-3290-4044-A0B5-AFB03643C3D1}"/>
              </a:ext>
            </a:extLst>
          </p:cNvPr>
          <p:cNvSpPr txBox="1"/>
          <p:nvPr/>
        </p:nvSpPr>
        <p:spPr>
          <a:xfrm>
            <a:off x="1642709" y="1030046"/>
            <a:ext cx="1545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Array a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5788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6873</TotalTime>
  <Words>2184</Words>
  <Application>Microsoft Office PowerPoint</Application>
  <PresentationFormat>寬螢幕</PresentationFormat>
  <Paragraphs>718</Paragraphs>
  <Slides>29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29</vt:i4>
      </vt:variant>
    </vt:vector>
  </HeadingPairs>
  <TitlesOfParts>
    <vt:vector size="38" baseType="lpstr">
      <vt:lpstr>新細明體</vt:lpstr>
      <vt:lpstr>標楷體</vt:lpstr>
      <vt:lpstr>Arial</vt:lpstr>
      <vt:lpstr>Calibri</vt:lpstr>
      <vt:lpstr>Calibri Light</vt:lpstr>
      <vt:lpstr>Cambria Math</vt:lpstr>
      <vt:lpstr>Times New Roman</vt:lpstr>
      <vt:lpstr>Office 佈景主題</vt:lpstr>
      <vt:lpstr>1_Office 佈景主題</vt:lpstr>
      <vt:lpstr>UVa 10730 Antiarithmetic?</vt:lpstr>
      <vt:lpstr>UVa 10730 Antiarithmetic? (Time Limit: 3 seconds)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UVa 410 Station Balance</dc:title>
  <dc:creator>chcheng</dc:creator>
  <cp:lastModifiedBy>鄭進和</cp:lastModifiedBy>
  <cp:revision>1744</cp:revision>
  <dcterms:created xsi:type="dcterms:W3CDTF">2020-02-14T09:12:44Z</dcterms:created>
  <dcterms:modified xsi:type="dcterms:W3CDTF">2020-11-18T03:16:03Z</dcterms:modified>
</cp:coreProperties>
</file>