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63" r:id="rId2"/>
    <p:sldId id="308" r:id="rId3"/>
    <p:sldId id="386" r:id="rId4"/>
    <p:sldId id="414" r:id="rId5"/>
    <p:sldId id="415" r:id="rId6"/>
    <p:sldId id="379" r:id="rId7"/>
    <p:sldId id="419" r:id="rId8"/>
    <p:sldId id="422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87" r:id="rId22"/>
    <p:sldId id="424" r:id="rId23"/>
    <p:sldId id="425" r:id="rId24"/>
    <p:sldId id="426" r:id="rId25"/>
    <p:sldId id="427" r:id="rId26"/>
    <p:sldId id="428" r:id="rId27"/>
    <p:sldId id="423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378" r:id="rId4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8F8F8"/>
    <a:srgbClr val="0000CC"/>
    <a:srgbClr val="0000FF"/>
    <a:srgbClr val="0033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8983" autoAdjust="0"/>
  </p:normalViewPr>
  <p:slideViewPr>
    <p:cSldViewPr>
      <p:cViewPr varScale="1">
        <p:scale>
          <a:sx n="70" d="100"/>
          <a:sy n="70" d="100"/>
        </p:scale>
        <p:origin x="11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7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15901-1C43-48D7-8936-9C6119BB6B5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860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FEE48-D74B-4045-8EFE-D49BE8EC88B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716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EE1CF-312D-4AA8-B356-94E527AF8CB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3027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3D305-8233-4B47-89A4-09EF061C9EF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872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068F-60CD-4D92-9C9D-3C184FFEC4A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244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1840-0B5D-4E3A-B640-9AA6CDEE46DE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4646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5DA9B-C056-4D9A-A772-6DC31AAB4C1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093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C2131-E6D3-4156-A968-2ECB85D6FDB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584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6BE35-D5B6-4C0A-B58E-902DF16B834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725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98A14-DA2E-4D1C-A13E-649D3EC2F52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0505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055C4-72EE-4368-8748-4E9978B6AD6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7411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B7C10-4648-489C-9618-CDEF1FA7ECC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3317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1B70E-7962-45D0-B5F4-AB288A1E5A7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1910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3F26-B0F7-4E12-9EAE-94472AD2869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7103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47800" y="2057400"/>
            <a:ext cx="7315200" cy="4191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83D3D57-2AAC-40BE-BC13-41E6209FC1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7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929</a:t>
            </a:r>
            <a:br>
              <a:rPr lang="en-US" altLang="zh-TW" dirty="0" smtClean="0">
                <a:latin typeface="Arial" charset="0"/>
              </a:rPr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z="6000" dirty="0" smtClean="0"/>
              <a:t>Number Maze</a:t>
            </a:r>
          </a:p>
          <a:p>
            <a:pPr eaLnBrk="1" hangingPunct="1"/>
            <a:r>
              <a:rPr lang="en-US" altLang="zh-TW" sz="4000" dirty="0">
                <a:latin typeface="Arial" charset="0"/>
              </a:rPr>
              <a:t>3 seconds</a:t>
            </a:r>
            <a:endParaRPr lang="en-US" altLang="zh-TW" sz="4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D57F-91F6-4E0B-B0C6-C1671EEA646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5508625" y="1196975"/>
            <a:ext cx="3384550" cy="2663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120847" name="AutoShape 15"/>
          <p:cNvCxnSpPr>
            <a:cxnSpLocks noChangeShapeType="1"/>
            <a:stCxn id="120846" idx="7"/>
            <a:endCxn id="120843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8" name="AutoShape 16"/>
          <p:cNvCxnSpPr>
            <a:cxnSpLocks noChangeShapeType="1"/>
            <a:stCxn id="120846" idx="5"/>
            <a:endCxn id="120844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9" name="AutoShape 17"/>
          <p:cNvCxnSpPr>
            <a:cxnSpLocks noChangeShapeType="1"/>
            <a:stCxn id="120844" idx="7"/>
            <a:endCxn id="120845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50" name="AutoShape 18"/>
          <p:cNvCxnSpPr>
            <a:cxnSpLocks noChangeShapeType="1"/>
            <a:stCxn id="120845" idx="1"/>
            <a:endCxn id="120843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51" name="AutoShape 19"/>
          <p:cNvCxnSpPr>
            <a:cxnSpLocks noChangeShapeType="1"/>
            <a:stCxn id="120844" idx="1"/>
            <a:endCxn id="120843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52" name="AutoShape 20"/>
          <p:cNvCxnSpPr>
            <a:cxnSpLocks noChangeShapeType="1"/>
            <a:stCxn id="120843" idx="5"/>
            <a:endCxn id="120844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graphicFrame>
        <p:nvGraphicFramePr>
          <p:cNvPr id="120929" name="Group 97"/>
          <p:cNvGraphicFramePr>
            <a:graphicFrameLocks noGrp="1"/>
          </p:cNvGraphicFramePr>
          <p:nvPr>
            <p:ph idx="1"/>
          </p:nvPr>
        </p:nvGraphicFramePr>
        <p:xfrm>
          <a:off x="827088" y="1265238"/>
          <a:ext cx="4130675" cy="2595564"/>
        </p:xfrm>
        <a:graphic>
          <a:graphicData uri="http://schemas.openxmlformats.org/drawingml/2006/table">
            <a:tbl>
              <a:tblPr/>
              <a:tblGrid>
                <a:gridCol w="1081087"/>
                <a:gridCol w="1008063"/>
                <a:gridCol w="1079500"/>
                <a:gridCol w="962025"/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911" name="Oval 79"/>
          <p:cNvSpPr>
            <a:spLocks noChangeArrowheads="1"/>
          </p:cNvSpPr>
          <p:nvPr/>
        </p:nvSpPr>
        <p:spPr bwMode="auto">
          <a:xfrm>
            <a:off x="6948488" y="2967038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20916" name="Line 84"/>
          <p:cNvSpPr>
            <a:spLocks noChangeShapeType="1"/>
          </p:cNvSpPr>
          <p:nvPr/>
        </p:nvSpPr>
        <p:spPr bwMode="auto">
          <a:xfrm flipV="1">
            <a:off x="7380288" y="2708275"/>
            <a:ext cx="863600" cy="28733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17" name="Oval 85"/>
          <p:cNvSpPr>
            <a:spLocks noChangeArrowheads="1"/>
          </p:cNvSpPr>
          <p:nvPr/>
        </p:nvSpPr>
        <p:spPr bwMode="auto">
          <a:xfrm>
            <a:off x="8172450" y="2276475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20919" name="Line 87"/>
          <p:cNvSpPr>
            <a:spLocks noChangeShapeType="1"/>
          </p:cNvSpPr>
          <p:nvPr/>
        </p:nvSpPr>
        <p:spPr bwMode="auto">
          <a:xfrm flipH="1" flipV="1">
            <a:off x="7380288" y="1989138"/>
            <a:ext cx="828675" cy="35877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20" name="Oval 88"/>
          <p:cNvSpPr>
            <a:spLocks noChangeArrowheads="1"/>
          </p:cNvSpPr>
          <p:nvPr/>
        </p:nvSpPr>
        <p:spPr bwMode="auto">
          <a:xfrm>
            <a:off x="6918325" y="1527175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20921" name="Line 89"/>
          <p:cNvSpPr>
            <a:spLocks noChangeShapeType="1"/>
          </p:cNvSpPr>
          <p:nvPr/>
        </p:nvSpPr>
        <p:spPr bwMode="auto">
          <a:xfrm>
            <a:off x="6156325" y="2781300"/>
            <a:ext cx="863600" cy="28892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22" name="Line 90"/>
          <p:cNvSpPr>
            <a:spLocks noChangeShapeType="1"/>
          </p:cNvSpPr>
          <p:nvPr/>
        </p:nvSpPr>
        <p:spPr bwMode="auto">
          <a:xfrm flipV="1">
            <a:off x="6156325" y="1989138"/>
            <a:ext cx="792163" cy="360362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30" name="Rectangle 98"/>
          <p:cNvSpPr>
            <a:spLocks noChangeArrowheads="1"/>
          </p:cNvSpPr>
          <p:nvPr/>
        </p:nvSpPr>
        <p:spPr bwMode="auto">
          <a:xfrm>
            <a:off x="827088" y="1916113"/>
            <a:ext cx="1081087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0</a:t>
            </a:r>
          </a:p>
        </p:txBody>
      </p:sp>
      <p:sp>
        <p:nvSpPr>
          <p:cNvPr id="120931" name="Rectangle 99"/>
          <p:cNvSpPr>
            <a:spLocks noChangeArrowheads="1"/>
          </p:cNvSpPr>
          <p:nvPr/>
        </p:nvSpPr>
        <p:spPr bwMode="auto">
          <a:xfrm>
            <a:off x="1908175" y="1916113"/>
            <a:ext cx="1008063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10</a:t>
            </a:r>
          </a:p>
        </p:txBody>
      </p:sp>
      <p:sp>
        <p:nvSpPr>
          <p:cNvPr id="120932" name="Rectangle 100"/>
          <p:cNvSpPr>
            <a:spLocks noChangeArrowheads="1"/>
          </p:cNvSpPr>
          <p:nvPr/>
        </p:nvSpPr>
        <p:spPr bwMode="auto">
          <a:xfrm>
            <a:off x="2916238" y="1916113"/>
            <a:ext cx="1079500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</a:t>
            </a:r>
          </a:p>
        </p:txBody>
      </p:sp>
      <p:sp>
        <p:nvSpPr>
          <p:cNvPr id="120933" name="Rectangle 101"/>
          <p:cNvSpPr>
            <a:spLocks noChangeArrowheads="1"/>
          </p:cNvSpPr>
          <p:nvPr/>
        </p:nvSpPr>
        <p:spPr bwMode="auto">
          <a:xfrm>
            <a:off x="3995738" y="1916113"/>
            <a:ext cx="936625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∞</a:t>
            </a:r>
          </a:p>
        </p:txBody>
      </p:sp>
      <p:sp>
        <p:nvSpPr>
          <p:cNvPr id="120937" name="Rectangle 105"/>
          <p:cNvSpPr>
            <a:spLocks noChangeArrowheads="1"/>
          </p:cNvSpPr>
          <p:nvPr/>
        </p:nvSpPr>
        <p:spPr bwMode="auto">
          <a:xfrm>
            <a:off x="2916238" y="2565400"/>
            <a:ext cx="1079500" cy="6492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</a:t>
            </a:r>
          </a:p>
        </p:txBody>
      </p:sp>
      <p:sp>
        <p:nvSpPr>
          <p:cNvPr id="120938" name="Line 106"/>
          <p:cNvSpPr>
            <a:spLocks noChangeShapeType="1"/>
          </p:cNvSpPr>
          <p:nvPr/>
        </p:nvSpPr>
        <p:spPr bwMode="auto">
          <a:xfrm flipV="1">
            <a:off x="7019925" y="2060575"/>
            <a:ext cx="0" cy="93662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39" name="Rectangle 107"/>
          <p:cNvSpPr>
            <a:spLocks noChangeArrowheads="1"/>
          </p:cNvSpPr>
          <p:nvPr/>
        </p:nvSpPr>
        <p:spPr bwMode="auto">
          <a:xfrm>
            <a:off x="1908175" y="2565400"/>
            <a:ext cx="1008063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9</a:t>
            </a:r>
          </a:p>
        </p:txBody>
      </p:sp>
      <p:sp>
        <p:nvSpPr>
          <p:cNvPr id="120940" name="Line 108"/>
          <p:cNvSpPr>
            <a:spLocks noChangeShapeType="1"/>
          </p:cNvSpPr>
          <p:nvPr/>
        </p:nvSpPr>
        <p:spPr bwMode="auto">
          <a:xfrm flipV="1">
            <a:off x="7451725" y="2708275"/>
            <a:ext cx="792163" cy="28892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41" name="Rectangle 109"/>
          <p:cNvSpPr>
            <a:spLocks noChangeArrowheads="1"/>
          </p:cNvSpPr>
          <p:nvPr/>
        </p:nvSpPr>
        <p:spPr bwMode="auto">
          <a:xfrm>
            <a:off x="3995738" y="2563813"/>
            <a:ext cx="936625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120942" name="Rectangle 110"/>
          <p:cNvSpPr>
            <a:spLocks noChangeArrowheads="1"/>
          </p:cNvSpPr>
          <p:nvPr/>
        </p:nvSpPr>
        <p:spPr bwMode="auto">
          <a:xfrm>
            <a:off x="3995738" y="3213100"/>
            <a:ext cx="936625" cy="6492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120943" name="Rectangle 111"/>
          <p:cNvSpPr>
            <a:spLocks noChangeArrowheads="1"/>
          </p:cNvSpPr>
          <p:nvPr/>
        </p:nvSpPr>
        <p:spPr bwMode="auto">
          <a:xfrm>
            <a:off x="1908175" y="3213100"/>
            <a:ext cx="1008063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8</a:t>
            </a:r>
          </a:p>
        </p:txBody>
      </p:sp>
      <p:sp>
        <p:nvSpPr>
          <p:cNvPr id="120944" name="Line 112"/>
          <p:cNvSpPr>
            <a:spLocks noChangeShapeType="1"/>
          </p:cNvSpPr>
          <p:nvPr/>
        </p:nvSpPr>
        <p:spPr bwMode="auto">
          <a:xfrm flipH="1" flipV="1">
            <a:off x="7380288" y="1989138"/>
            <a:ext cx="792162" cy="360362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53" name="Line 121"/>
          <p:cNvSpPr>
            <a:spLocks noChangeShapeType="1"/>
          </p:cNvSpPr>
          <p:nvPr/>
        </p:nvSpPr>
        <p:spPr bwMode="auto">
          <a:xfrm>
            <a:off x="6156325" y="2781300"/>
            <a:ext cx="863600" cy="28733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11" grpId="0" animBg="1"/>
      <p:bldP spid="120916" grpId="0" animBg="1"/>
      <p:bldP spid="120917" grpId="0" animBg="1"/>
      <p:bldP spid="120919" grpId="0" animBg="1"/>
      <p:bldP spid="120920" grpId="0" animBg="1"/>
      <p:bldP spid="120921" grpId="0" animBg="1"/>
      <p:bldP spid="120922" grpId="0" animBg="1"/>
      <p:bldP spid="120930" grpId="0" animBg="1"/>
      <p:bldP spid="120931" grpId="0" animBg="1"/>
      <p:bldP spid="120932" grpId="0" animBg="1"/>
      <p:bldP spid="120933" grpId="0" animBg="1"/>
      <p:bldP spid="120937" grpId="0" animBg="1"/>
      <p:bldP spid="120938" grpId="0" animBg="1"/>
      <p:bldP spid="120939" grpId="0" animBg="1"/>
      <p:bldP spid="120940" grpId="0" animBg="1"/>
      <p:bldP spid="120941" grpId="0" animBg="1"/>
      <p:bldP spid="120942" grpId="0" animBg="1"/>
      <p:bldP spid="120943" grpId="0" animBg="1"/>
      <p:bldP spid="120944" grpId="0" animBg="1"/>
      <p:bldP spid="1209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B023-61DD-4753-97E3-CF809D7FC3D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89454" name="AutoShape 14"/>
          <p:cNvCxnSpPr>
            <a:cxnSpLocks noChangeShapeType="1"/>
            <a:stCxn id="189453" idx="7"/>
            <a:endCxn id="1894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5" name="AutoShape 15"/>
          <p:cNvCxnSpPr>
            <a:cxnSpLocks noChangeShapeType="1"/>
            <a:stCxn id="189453" idx="5"/>
            <a:endCxn id="1894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6" name="AutoShape 16"/>
          <p:cNvCxnSpPr>
            <a:cxnSpLocks noChangeShapeType="1"/>
            <a:stCxn id="189451" idx="7"/>
            <a:endCxn id="1894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52" idx="1"/>
            <a:endCxn id="1894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51" idx="1"/>
            <a:endCxn id="1894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50" idx="5"/>
            <a:endCxn id="1894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684213" y="1700213"/>
            <a:ext cx="4464050" cy="1296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5867400" y="3644900"/>
            <a:ext cx="274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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A, B, C, D</a:t>
            </a: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6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2E62-65A5-49A0-B846-38F4A43303C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1496" name="AutoShape 8"/>
          <p:cNvCxnSpPr>
            <a:cxnSpLocks noChangeShapeType="1"/>
            <a:stCxn id="191495" idx="7"/>
            <a:endCxn id="19149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495" idx="5"/>
            <a:endCxn id="19149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8" name="AutoShape 10"/>
          <p:cNvCxnSpPr>
            <a:cxnSpLocks noChangeShapeType="1"/>
            <a:stCxn id="191493" idx="7"/>
            <a:endCxn id="19149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stCxn id="191494" idx="1"/>
            <a:endCxn id="19149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0" name="AutoShape 12"/>
          <p:cNvCxnSpPr>
            <a:cxnSpLocks noChangeShapeType="1"/>
            <a:stCxn id="191493" idx="1"/>
            <a:endCxn id="19149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1" name="AutoShape 13"/>
          <p:cNvCxnSpPr>
            <a:cxnSpLocks noChangeShapeType="1"/>
            <a:stCxn id="191492" idx="5"/>
            <a:endCxn id="19149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84213" y="2997200"/>
            <a:ext cx="44640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5940425" y="443706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7E78-461C-4680-BA26-BA6C8633B71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3544" name="AutoShape 8"/>
          <p:cNvCxnSpPr>
            <a:cxnSpLocks noChangeShapeType="1"/>
            <a:stCxn id="193543" idx="7"/>
            <a:endCxn id="19354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5" name="AutoShape 9"/>
          <p:cNvCxnSpPr>
            <a:cxnSpLocks noChangeShapeType="1"/>
            <a:stCxn id="193543" idx="5"/>
            <a:endCxn id="19354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6" name="AutoShape 10"/>
          <p:cNvCxnSpPr>
            <a:cxnSpLocks noChangeShapeType="1"/>
            <a:stCxn id="193541" idx="7"/>
            <a:endCxn id="19354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7" name="AutoShape 11"/>
          <p:cNvCxnSpPr>
            <a:cxnSpLocks noChangeShapeType="1"/>
            <a:stCxn id="193542" idx="1"/>
            <a:endCxn id="19354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8" name="AutoShape 12"/>
          <p:cNvCxnSpPr>
            <a:cxnSpLocks noChangeShapeType="1"/>
            <a:stCxn id="193541" idx="1"/>
            <a:endCxn id="19354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9" name="AutoShape 13"/>
          <p:cNvCxnSpPr>
            <a:cxnSpLocks noChangeShapeType="1"/>
            <a:stCxn id="193540" idx="5"/>
            <a:endCxn id="19354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1331913" y="4365625"/>
            <a:ext cx="48958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6659563" y="3068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7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D614-ECEC-48CD-A3BF-99530D5C0CC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5592" name="AutoShape 8"/>
          <p:cNvCxnSpPr>
            <a:cxnSpLocks noChangeShapeType="1"/>
            <a:stCxn id="195591" idx="7"/>
            <a:endCxn id="195588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3" name="AutoShape 9"/>
          <p:cNvCxnSpPr>
            <a:cxnSpLocks noChangeShapeType="1"/>
            <a:stCxn id="195591" idx="5"/>
            <a:endCxn id="195589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4" name="AutoShape 10"/>
          <p:cNvCxnSpPr>
            <a:cxnSpLocks noChangeShapeType="1"/>
            <a:stCxn id="195589" idx="7"/>
            <a:endCxn id="195590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5" name="AutoShape 11"/>
          <p:cNvCxnSpPr>
            <a:cxnSpLocks noChangeShapeType="1"/>
            <a:stCxn id="195590" idx="1"/>
            <a:endCxn id="195588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6" name="AutoShape 12"/>
          <p:cNvCxnSpPr>
            <a:cxnSpLocks noChangeShapeType="1"/>
            <a:stCxn id="195589" idx="1"/>
            <a:endCxn id="195588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7" name="AutoShape 13"/>
          <p:cNvCxnSpPr>
            <a:cxnSpLocks noChangeShapeType="1"/>
            <a:stCxn id="195588" idx="5"/>
            <a:endCxn id="195589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755650" y="3068638"/>
            <a:ext cx="4032250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1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BECB-116A-4714-B0BA-529DD796BA31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7640" name="AutoShape 8"/>
          <p:cNvCxnSpPr>
            <a:cxnSpLocks noChangeShapeType="1"/>
            <a:stCxn id="197639" idx="7"/>
            <a:endCxn id="197636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1" name="AutoShape 9"/>
          <p:cNvCxnSpPr>
            <a:cxnSpLocks noChangeShapeType="1"/>
            <a:stCxn id="197639" idx="5"/>
            <a:endCxn id="197637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2" name="AutoShape 10"/>
          <p:cNvCxnSpPr>
            <a:cxnSpLocks noChangeShapeType="1"/>
            <a:stCxn id="197637" idx="7"/>
            <a:endCxn id="197638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3" name="AutoShape 11"/>
          <p:cNvCxnSpPr>
            <a:cxnSpLocks noChangeShapeType="1"/>
            <a:stCxn id="197638" idx="1"/>
            <a:endCxn id="197636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4" name="AutoShape 12"/>
          <p:cNvCxnSpPr>
            <a:cxnSpLocks noChangeShapeType="1"/>
            <a:stCxn id="197637" idx="1"/>
            <a:endCxn id="197636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5" name="AutoShape 13"/>
          <p:cNvCxnSpPr>
            <a:cxnSpLocks noChangeShapeType="1"/>
            <a:stCxn id="197636" idx="5"/>
            <a:endCxn id="197637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1331913" y="4292600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7656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FFF2-B561-4C62-9140-3AB7D381AD2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9688" name="AutoShape 8"/>
          <p:cNvCxnSpPr>
            <a:cxnSpLocks noChangeShapeType="1"/>
            <a:stCxn id="199687" idx="7"/>
            <a:endCxn id="199684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9" name="AutoShape 9"/>
          <p:cNvCxnSpPr>
            <a:cxnSpLocks noChangeShapeType="1"/>
            <a:stCxn id="199687" idx="5"/>
            <a:endCxn id="199685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0" name="AutoShape 10"/>
          <p:cNvCxnSpPr>
            <a:cxnSpLocks noChangeShapeType="1"/>
            <a:stCxn id="199685" idx="7"/>
            <a:endCxn id="199686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1" name="AutoShape 11"/>
          <p:cNvCxnSpPr>
            <a:cxnSpLocks noChangeShapeType="1"/>
            <a:stCxn id="199686" idx="1"/>
            <a:endCxn id="199684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2" name="AutoShape 12"/>
          <p:cNvCxnSpPr>
            <a:cxnSpLocks noChangeShapeType="1"/>
            <a:stCxn id="199685" idx="1"/>
            <a:endCxn id="199684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3" name="AutoShape 13"/>
          <p:cNvCxnSpPr>
            <a:cxnSpLocks noChangeShapeType="1"/>
            <a:stCxn id="199684" idx="5"/>
            <a:endCxn id="199685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3CC-8447-405D-80E8-176FE73F2E8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3784" name="AutoShape 8"/>
          <p:cNvCxnSpPr>
            <a:cxnSpLocks noChangeShapeType="1"/>
            <a:stCxn id="203783" idx="7"/>
            <a:endCxn id="20378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5" name="AutoShape 9"/>
          <p:cNvCxnSpPr>
            <a:cxnSpLocks noChangeShapeType="1"/>
            <a:stCxn id="203783" idx="5"/>
            <a:endCxn id="20378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6" name="AutoShape 10"/>
          <p:cNvCxnSpPr>
            <a:cxnSpLocks noChangeShapeType="1"/>
            <a:stCxn id="203781" idx="7"/>
            <a:endCxn id="20378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7" name="AutoShape 11"/>
          <p:cNvCxnSpPr>
            <a:cxnSpLocks noChangeShapeType="1"/>
            <a:stCxn id="203782" idx="1"/>
            <a:endCxn id="20378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8" name="AutoShape 12"/>
          <p:cNvCxnSpPr>
            <a:cxnSpLocks noChangeShapeType="1"/>
            <a:stCxn id="203781" idx="1"/>
            <a:endCxn id="20378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9" name="AutoShape 13"/>
          <p:cNvCxnSpPr>
            <a:cxnSpLocks noChangeShapeType="1"/>
            <a:stCxn id="203780" idx="5"/>
            <a:endCxn id="20378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1331913" y="4365625"/>
            <a:ext cx="4752975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52C-F89F-4B66-9670-70D270B2829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1736" name="AutoShape 8"/>
          <p:cNvCxnSpPr>
            <a:cxnSpLocks noChangeShapeType="1"/>
            <a:stCxn id="201735" idx="7"/>
            <a:endCxn id="20173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7" name="AutoShape 9"/>
          <p:cNvCxnSpPr>
            <a:cxnSpLocks noChangeShapeType="1"/>
            <a:stCxn id="201735" idx="5"/>
            <a:endCxn id="20173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8" name="AutoShape 10"/>
          <p:cNvCxnSpPr>
            <a:cxnSpLocks noChangeShapeType="1"/>
            <a:stCxn id="201733" idx="7"/>
            <a:endCxn id="20173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9" name="AutoShape 11"/>
          <p:cNvCxnSpPr>
            <a:cxnSpLocks noChangeShapeType="1"/>
            <a:stCxn id="201734" idx="1"/>
            <a:endCxn id="20173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0" name="AutoShape 12"/>
          <p:cNvCxnSpPr>
            <a:cxnSpLocks noChangeShapeType="1"/>
            <a:stCxn id="201733" idx="1"/>
            <a:endCxn id="20173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1" name="AutoShape 13"/>
          <p:cNvCxnSpPr>
            <a:cxnSpLocks noChangeShapeType="1"/>
            <a:stCxn id="201732" idx="5"/>
            <a:endCxn id="20173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43F3-0564-435E-B079-DA23204CB62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331913" y="4365625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50" name="Oval 26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5851" name="Oval 27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5852" name="Oval 28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5853" name="Oval 29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5854" name="AutoShape 30"/>
          <p:cNvCxnSpPr>
            <a:cxnSpLocks noChangeShapeType="1"/>
            <a:stCxn id="205853" idx="7"/>
            <a:endCxn id="2058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5" name="AutoShape 31"/>
          <p:cNvCxnSpPr>
            <a:cxnSpLocks noChangeShapeType="1"/>
            <a:stCxn id="205853" idx="5"/>
            <a:endCxn id="2058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6" name="AutoShape 32"/>
          <p:cNvCxnSpPr>
            <a:cxnSpLocks noChangeShapeType="1"/>
            <a:stCxn id="205851" idx="7"/>
            <a:endCxn id="2058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7" name="AutoShape 33"/>
          <p:cNvCxnSpPr>
            <a:cxnSpLocks noChangeShapeType="1"/>
            <a:stCxn id="205852" idx="1"/>
            <a:endCxn id="2058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8" name="AutoShape 34"/>
          <p:cNvCxnSpPr>
            <a:cxnSpLocks noChangeShapeType="1"/>
            <a:stCxn id="205851" idx="1"/>
            <a:endCxn id="2058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9" name="AutoShape 35"/>
          <p:cNvCxnSpPr>
            <a:cxnSpLocks noChangeShapeType="1"/>
            <a:stCxn id="205850" idx="5"/>
            <a:endCxn id="2058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0" name="Text Box 36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396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algn="just"/>
            <a:r>
              <a:rPr lang="en-US" altLang="zh-TW" sz="2800" dirty="0"/>
              <a:t>Consider a number maze represented as a </a:t>
            </a:r>
            <a:r>
              <a:rPr lang="en-US" altLang="zh-TW" sz="2800" dirty="0">
                <a:solidFill>
                  <a:srgbClr val="0000CC"/>
                </a:solidFill>
              </a:rPr>
              <a:t>two dimensional array</a:t>
            </a:r>
            <a:r>
              <a:rPr lang="en-US" altLang="zh-TW" sz="2800" dirty="0"/>
              <a:t> of numbers comprehended between 0 and </a:t>
            </a:r>
            <a:r>
              <a:rPr lang="en-US" altLang="zh-TW" sz="2800" dirty="0" smtClean="0"/>
              <a:t>9. </a:t>
            </a:r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maze can be traversed following any orthogonal direction (i.e., </a:t>
            </a:r>
            <a:r>
              <a:rPr lang="en-US" altLang="zh-TW" sz="2800" dirty="0">
                <a:solidFill>
                  <a:srgbClr val="0000CC"/>
                </a:solidFill>
              </a:rPr>
              <a:t>north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00CC"/>
                </a:solidFill>
              </a:rPr>
              <a:t>south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00CC"/>
                </a:solidFill>
              </a:rPr>
              <a:t>east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0000CC"/>
                </a:solidFill>
              </a:rPr>
              <a:t>west</a:t>
            </a:r>
            <a:r>
              <a:rPr lang="en-US" altLang="zh-TW" sz="2800" dirty="0"/>
              <a:t>).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Considering </a:t>
            </a:r>
            <a:r>
              <a:rPr lang="en-US" altLang="zh-TW" sz="2800" dirty="0"/>
              <a:t>that each cell represents a cost, then </a:t>
            </a:r>
            <a:r>
              <a:rPr lang="en-US" altLang="zh-TW" sz="2800" u="sng" dirty="0">
                <a:solidFill>
                  <a:srgbClr val="FF0000"/>
                </a:solidFill>
              </a:rPr>
              <a:t>finding the minimum cost</a:t>
            </a:r>
            <a:r>
              <a:rPr lang="en-US" altLang="zh-TW" sz="2800" dirty="0"/>
              <a:t> to travel the maze </a:t>
            </a:r>
            <a:r>
              <a:rPr lang="en-US" altLang="zh-TW" sz="2800" u="sng" dirty="0">
                <a:solidFill>
                  <a:srgbClr val="FF0000"/>
                </a:solidFill>
              </a:rPr>
              <a:t>from one entry point to an exit point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may pose you a reasonable challenge.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09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9EC-EEC6-4F9B-A5C6-81643688AD65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2562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43438" y="1916113"/>
            <a:ext cx="383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ExtractMin() called?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27088" y="3213100"/>
            <a:ext cx="4032250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403350" y="4581525"/>
            <a:ext cx="4824413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148263" y="3789363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Relax called?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627313" y="60213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F0000"/>
                </a:solidFill>
                <a:latin typeface="Courier New" pitchFamily="49" charset="0"/>
              </a:rPr>
              <a:t>A:O(V lg V + E)</a:t>
            </a:r>
            <a:endParaRPr lang="en-US" altLang="zh-TW" sz="2800" b="1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3" grpId="0" autoUpdateAnimBg="0"/>
      <p:bldP spid="1239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Tricky Example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7819"/>
              </p:ext>
            </p:extLst>
          </p:nvPr>
        </p:nvGraphicFramePr>
        <p:xfrm>
          <a:off x="1331640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1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365900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62271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1600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71600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71600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10"/>
              </p:ext>
            </p:extLst>
          </p:nvPr>
        </p:nvGraphicFramePr>
        <p:xfrm>
          <a:off x="5208166" y="2018457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8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1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1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1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1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2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3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4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5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1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9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smtClean="0"/>
                        <a:t>2</a:t>
                      </a:r>
                      <a:endParaRPr lang="en-US" altLang="zh-TW" sz="2400" b="1" dirty="0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5242426" y="1556792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838797" y="21328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48126" y="26369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848126" y="32129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848126" y="38186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91680" y="4708951"/>
            <a:ext cx="15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Ans:11</a:t>
            </a:r>
            <a:endParaRPr lang="zh-TW" altLang="en-US" sz="3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13818" y="48471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Ans:18</a:t>
            </a:r>
            <a:endParaRPr lang="zh-TW" altLang="en-US" sz="3600" b="1" dirty="0"/>
          </a:p>
        </p:txBody>
      </p:sp>
      <p:cxnSp>
        <p:nvCxnSpPr>
          <p:cNvPr id="29" name="直線接點 28"/>
          <p:cNvCxnSpPr/>
          <p:nvPr/>
        </p:nvCxnSpPr>
        <p:spPr bwMode="auto">
          <a:xfrm>
            <a:off x="5533887" y="4701391"/>
            <a:ext cx="108012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5461879" y="4701391"/>
            <a:ext cx="936104" cy="1080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手繪多邊形 3"/>
          <p:cNvSpPr/>
          <p:nvPr/>
        </p:nvSpPr>
        <p:spPr>
          <a:xfrm>
            <a:off x="1691680" y="2308930"/>
            <a:ext cx="2146895" cy="1653470"/>
          </a:xfrm>
          <a:custGeom>
            <a:avLst/>
            <a:gdLst>
              <a:gd name="connsiteX0" fmla="*/ 5528 w 2243903"/>
              <a:gd name="connsiteY0" fmla="*/ 138995 h 1653470"/>
              <a:gd name="connsiteX1" fmla="*/ 15053 w 2243903"/>
              <a:gd name="connsiteY1" fmla="*/ 739070 h 1653470"/>
              <a:gd name="connsiteX2" fmla="*/ 53153 w 2243903"/>
              <a:gd name="connsiteY2" fmla="*/ 1253420 h 1653470"/>
              <a:gd name="connsiteX3" fmla="*/ 596078 w 2243903"/>
              <a:gd name="connsiteY3" fmla="*/ 1262945 h 1653470"/>
              <a:gd name="connsiteX4" fmla="*/ 1139003 w 2243903"/>
              <a:gd name="connsiteY4" fmla="*/ 1158170 h 1653470"/>
              <a:gd name="connsiteX5" fmla="*/ 1167578 w 2243903"/>
              <a:gd name="connsiteY5" fmla="*/ 519995 h 1653470"/>
              <a:gd name="connsiteX6" fmla="*/ 1148528 w 2243903"/>
              <a:gd name="connsiteY6" fmla="*/ 43745 h 1653470"/>
              <a:gd name="connsiteX7" fmla="*/ 1596203 w 2243903"/>
              <a:gd name="connsiteY7" fmla="*/ 24695 h 1653470"/>
              <a:gd name="connsiteX8" fmla="*/ 2148653 w 2243903"/>
              <a:gd name="connsiteY8" fmla="*/ 72320 h 1653470"/>
              <a:gd name="connsiteX9" fmla="*/ 2196278 w 2243903"/>
              <a:gd name="connsiteY9" fmla="*/ 577145 h 1653470"/>
              <a:gd name="connsiteX10" fmla="*/ 2224853 w 2243903"/>
              <a:gd name="connsiteY10" fmla="*/ 1091495 h 1653470"/>
              <a:gd name="connsiteX11" fmla="*/ 2243903 w 2243903"/>
              <a:gd name="connsiteY11" fmla="*/ 1653470 h 165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903" h="1653470">
                <a:moveTo>
                  <a:pt x="5528" y="138995"/>
                </a:moveTo>
                <a:cubicBezTo>
                  <a:pt x="6322" y="346164"/>
                  <a:pt x="7116" y="553333"/>
                  <a:pt x="15053" y="739070"/>
                </a:cubicBezTo>
                <a:cubicBezTo>
                  <a:pt x="22990" y="924807"/>
                  <a:pt x="-43684" y="1166108"/>
                  <a:pt x="53153" y="1253420"/>
                </a:cubicBezTo>
                <a:cubicBezTo>
                  <a:pt x="149990" y="1340732"/>
                  <a:pt x="415103" y="1278820"/>
                  <a:pt x="596078" y="1262945"/>
                </a:cubicBezTo>
                <a:cubicBezTo>
                  <a:pt x="777053" y="1247070"/>
                  <a:pt x="1043753" y="1281995"/>
                  <a:pt x="1139003" y="1158170"/>
                </a:cubicBezTo>
                <a:cubicBezTo>
                  <a:pt x="1234253" y="1034345"/>
                  <a:pt x="1165991" y="705732"/>
                  <a:pt x="1167578" y="519995"/>
                </a:cubicBezTo>
                <a:cubicBezTo>
                  <a:pt x="1169165" y="334258"/>
                  <a:pt x="1077091" y="126295"/>
                  <a:pt x="1148528" y="43745"/>
                </a:cubicBezTo>
                <a:cubicBezTo>
                  <a:pt x="1219966" y="-38805"/>
                  <a:pt x="1429516" y="19933"/>
                  <a:pt x="1596203" y="24695"/>
                </a:cubicBezTo>
                <a:cubicBezTo>
                  <a:pt x="1762890" y="29457"/>
                  <a:pt x="2048641" y="-19755"/>
                  <a:pt x="2148653" y="72320"/>
                </a:cubicBezTo>
                <a:cubicBezTo>
                  <a:pt x="2248665" y="164395"/>
                  <a:pt x="2183578" y="407283"/>
                  <a:pt x="2196278" y="577145"/>
                </a:cubicBezTo>
                <a:cubicBezTo>
                  <a:pt x="2208978" y="747008"/>
                  <a:pt x="2216916" y="912108"/>
                  <a:pt x="2224853" y="1091495"/>
                </a:cubicBezTo>
                <a:cubicBezTo>
                  <a:pt x="2232790" y="1270882"/>
                  <a:pt x="2238346" y="1462176"/>
                  <a:pt x="2243903" y="165347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5436096" y="2438400"/>
            <a:ext cx="2047193" cy="1466850"/>
          </a:xfrm>
          <a:custGeom>
            <a:avLst/>
            <a:gdLst>
              <a:gd name="connsiteX0" fmla="*/ 0 w 2047193"/>
              <a:gd name="connsiteY0" fmla="*/ 0 h 1466850"/>
              <a:gd name="connsiteX1" fmla="*/ 38100 w 2047193"/>
              <a:gd name="connsiteY1" fmla="*/ 581025 h 1466850"/>
              <a:gd name="connsiteX2" fmla="*/ 66675 w 2047193"/>
              <a:gd name="connsiteY2" fmla="*/ 1209675 h 1466850"/>
              <a:gd name="connsiteX3" fmla="*/ 609600 w 2047193"/>
              <a:gd name="connsiteY3" fmla="*/ 1190625 h 1466850"/>
              <a:gd name="connsiteX4" fmla="*/ 1038225 w 2047193"/>
              <a:gd name="connsiteY4" fmla="*/ 1200150 h 1466850"/>
              <a:gd name="connsiteX5" fmla="*/ 1485900 w 2047193"/>
              <a:gd name="connsiteY5" fmla="*/ 1181100 h 1466850"/>
              <a:gd name="connsiteX6" fmla="*/ 1971675 w 2047193"/>
              <a:gd name="connsiteY6" fmla="*/ 1181100 h 1466850"/>
              <a:gd name="connsiteX7" fmla="*/ 2038350 w 2047193"/>
              <a:gd name="connsiteY7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7193" h="1466850">
                <a:moveTo>
                  <a:pt x="0" y="0"/>
                </a:moveTo>
                <a:cubicBezTo>
                  <a:pt x="13494" y="189706"/>
                  <a:pt x="26988" y="379413"/>
                  <a:pt x="38100" y="581025"/>
                </a:cubicBezTo>
                <a:cubicBezTo>
                  <a:pt x="49212" y="782637"/>
                  <a:pt x="-28575" y="1108075"/>
                  <a:pt x="66675" y="1209675"/>
                </a:cubicBezTo>
                <a:cubicBezTo>
                  <a:pt x="161925" y="1311275"/>
                  <a:pt x="447675" y="1192213"/>
                  <a:pt x="609600" y="1190625"/>
                </a:cubicBezTo>
                <a:cubicBezTo>
                  <a:pt x="771525" y="1189038"/>
                  <a:pt x="892175" y="1201738"/>
                  <a:pt x="1038225" y="1200150"/>
                </a:cubicBezTo>
                <a:cubicBezTo>
                  <a:pt x="1184275" y="1198562"/>
                  <a:pt x="1330325" y="1184275"/>
                  <a:pt x="1485900" y="1181100"/>
                </a:cubicBezTo>
                <a:cubicBezTo>
                  <a:pt x="1641475" y="1177925"/>
                  <a:pt x="1879600" y="1133475"/>
                  <a:pt x="1971675" y="1181100"/>
                </a:cubicBezTo>
                <a:cubicBezTo>
                  <a:pt x="2063750" y="1228725"/>
                  <a:pt x="2051050" y="1347787"/>
                  <a:pt x="2038350" y="146685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015626" y="485321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Ans:15</a:t>
            </a:r>
            <a:endParaRPr lang="zh-TW" altLang="en-US" sz="3600" b="1" dirty="0"/>
          </a:p>
        </p:txBody>
      </p:sp>
      <p:sp>
        <p:nvSpPr>
          <p:cNvPr id="5" name="手繪多邊形 4"/>
          <p:cNvSpPr/>
          <p:nvPr/>
        </p:nvSpPr>
        <p:spPr bwMode="auto">
          <a:xfrm>
            <a:off x="5632704" y="2171011"/>
            <a:ext cx="2103120" cy="1779197"/>
          </a:xfrm>
          <a:custGeom>
            <a:avLst/>
            <a:gdLst>
              <a:gd name="connsiteX0" fmla="*/ 0 w 2103120"/>
              <a:gd name="connsiteY0" fmla="*/ 105845 h 1779197"/>
              <a:gd name="connsiteX1" fmla="*/ 630936 w 2103120"/>
              <a:gd name="connsiteY1" fmla="*/ 124133 h 1779197"/>
              <a:gd name="connsiteX2" fmla="*/ 1847088 w 2103120"/>
              <a:gd name="connsiteY2" fmla="*/ 60125 h 1779197"/>
              <a:gd name="connsiteX3" fmla="*/ 1892808 w 2103120"/>
              <a:gd name="connsiteY3" fmla="*/ 1102541 h 1779197"/>
              <a:gd name="connsiteX4" fmla="*/ 2103120 w 2103120"/>
              <a:gd name="connsiteY4" fmla="*/ 1779197 h 177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120" h="1779197">
                <a:moveTo>
                  <a:pt x="0" y="105845"/>
                </a:moveTo>
                <a:cubicBezTo>
                  <a:pt x="161544" y="118799"/>
                  <a:pt x="323088" y="131753"/>
                  <a:pt x="630936" y="124133"/>
                </a:cubicBezTo>
                <a:cubicBezTo>
                  <a:pt x="938784" y="116513"/>
                  <a:pt x="1636776" y="-102943"/>
                  <a:pt x="1847088" y="60125"/>
                </a:cubicBezTo>
                <a:cubicBezTo>
                  <a:pt x="2057400" y="223193"/>
                  <a:pt x="1850136" y="816029"/>
                  <a:pt x="1892808" y="1102541"/>
                </a:cubicBezTo>
                <a:cubicBezTo>
                  <a:pt x="1935480" y="1389053"/>
                  <a:pt x="2019300" y="1584125"/>
                  <a:pt x="2103120" y="1779197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5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57162"/>
            <a:ext cx="8296275" cy="65436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760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6048375" cy="469582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0001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71462"/>
            <a:ext cx="8410575" cy="63150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1402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499"/>
            <a:ext cx="9144000" cy="53030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1726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938212"/>
            <a:ext cx="6886575" cy="49815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3388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391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95547"/>
              </p:ext>
            </p:extLst>
          </p:nvPr>
        </p:nvGraphicFramePr>
        <p:xfrm>
          <a:off x="2771800" y="44371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187624" y="1988840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41986" y="478234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</a:t>
            </a:r>
            <a:endParaRPr lang="zh-TW" altLang="en-US" b="1" dirty="0"/>
          </a:p>
        </p:txBody>
      </p:sp>
      <p:cxnSp>
        <p:nvCxnSpPr>
          <p:cNvPr id="14" name="直線接點 13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191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05318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91704"/>
              </p:ext>
            </p:extLst>
          </p:nvPr>
        </p:nvGraphicFramePr>
        <p:xfrm>
          <a:off x="2771800" y="44371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763688" y="1988840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41986" y="512757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Run2</a:t>
            </a:r>
            <a:endParaRPr lang="zh-TW" altLang="en-US" b="1" dirty="0"/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521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14289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02993"/>
              </p:ext>
            </p:extLst>
          </p:nvPr>
        </p:nvGraphicFramePr>
        <p:xfrm>
          <a:off x="2771800" y="4437112"/>
          <a:ext cx="487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187624" y="2564904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551723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Run3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144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algn="just"/>
            <a:r>
              <a:rPr lang="en-US" altLang="zh-TW" sz="2800" dirty="0"/>
              <a:t>Your task is to find the minimum cost value to go from the </a:t>
            </a:r>
            <a:r>
              <a:rPr lang="en-US" altLang="zh-TW" sz="2800" u="sng" dirty="0">
                <a:solidFill>
                  <a:srgbClr val="FF0000"/>
                </a:solidFill>
              </a:rPr>
              <a:t>top-left corner</a:t>
            </a:r>
            <a:r>
              <a:rPr lang="en-US" altLang="zh-TW" sz="2800" dirty="0"/>
              <a:t> to the </a:t>
            </a:r>
            <a:r>
              <a:rPr lang="en-US" altLang="zh-TW" sz="2800" u="sng" dirty="0">
                <a:solidFill>
                  <a:srgbClr val="FF0000"/>
                </a:solidFill>
              </a:rPr>
              <a:t>bottom-right</a:t>
            </a:r>
            <a:r>
              <a:rPr lang="en-US" altLang="zh-TW" sz="2800" dirty="0"/>
              <a:t> corner of a given number maze of size </a:t>
            </a:r>
            <a:r>
              <a:rPr lang="en-US" altLang="zh-TW" sz="2800" i="1" dirty="0" err="1"/>
              <a:t>NxM</a:t>
            </a:r>
            <a:r>
              <a:rPr lang="en-US" altLang="zh-TW" sz="2800" dirty="0"/>
              <a:t> where </a:t>
            </a:r>
            <a:r>
              <a:rPr lang="en-US" altLang="zh-TW" sz="2800" i="1" dirty="0"/>
              <a:t>1 &lt;= N, M &lt;= 999</a:t>
            </a:r>
            <a:r>
              <a:rPr lang="en-US" altLang="zh-TW" sz="2800" dirty="0"/>
              <a:t>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7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98712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69821"/>
              </p:ext>
            </p:extLst>
          </p:nvPr>
        </p:nvGraphicFramePr>
        <p:xfrm>
          <a:off x="2771800" y="4437112"/>
          <a:ext cx="6120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267744" y="1988840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587727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Run4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47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64919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50451"/>
              </p:ext>
            </p:extLst>
          </p:nvPr>
        </p:nvGraphicFramePr>
        <p:xfrm>
          <a:off x="2771800" y="4437112"/>
          <a:ext cx="662473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683568" y="2564904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6207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Run5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0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1186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15822"/>
              </p:ext>
            </p:extLst>
          </p:nvPr>
        </p:nvGraphicFramePr>
        <p:xfrm>
          <a:off x="2771800" y="4437112"/>
          <a:ext cx="720080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691680" y="2564904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656773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Run6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27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20926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84848"/>
              </p:ext>
            </p:extLst>
          </p:nvPr>
        </p:nvGraphicFramePr>
        <p:xfrm>
          <a:off x="2771800" y="4437112"/>
          <a:ext cx="7776864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683568" y="3140968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695739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Run7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0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17088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32028"/>
              </p:ext>
            </p:extLst>
          </p:nvPr>
        </p:nvGraphicFramePr>
        <p:xfrm>
          <a:off x="2771800" y="4437112"/>
          <a:ext cx="8424936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683568" y="3717032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735982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Run8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25446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91913"/>
              </p:ext>
            </p:extLst>
          </p:nvPr>
        </p:nvGraphicFramePr>
        <p:xfrm>
          <a:off x="2771800" y="4437112"/>
          <a:ext cx="9001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187624" y="3717032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7385" y="767747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Run9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03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74065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72061"/>
              </p:ext>
            </p:extLst>
          </p:nvPr>
        </p:nvGraphicFramePr>
        <p:xfrm>
          <a:off x="2771800" y="4437112"/>
          <a:ext cx="9577064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691680" y="3140968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807990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Run10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18762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324528" y="81095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10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29087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5388"/>
              </p:ext>
            </p:extLst>
          </p:nvPr>
        </p:nvGraphicFramePr>
        <p:xfrm>
          <a:off x="2771800" y="4437112"/>
          <a:ext cx="10153128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267744" y="2564904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8367935"/>
            <a:ext cx="104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Run11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18762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324528" y="81095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1691680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1187624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7020272" y="80375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44408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96336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4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98385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3542"/>
              </p:ext>
            </p:extLst>
          </p:nvPr>
        </p:nvGraphicFramePr>
        <p:xfrm>
          <a:off x="2771800" y="4437112"/>
          <a:ext cx="10657184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691680" y="3717032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872797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Run12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18762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324528" y="81095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1691680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1187624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7020272" y="80375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44408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96336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226774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1124728" y="882960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8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85345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48593"/>
              </p:ext>
            </p:extLst>
          </p:nvPr>
        </p:nvGraphicFramePr>
        <p:xfrm>
          <a:off x="2771800" y="4437112"/>
          <a:ext cx="11305256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267744" y="3717032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916002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Run13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18762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324528" y="81095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1691680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1187624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7020272" y="80375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44408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96336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226774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1124728" y="882960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1" name="直線接點 40"/>
          <p:cNvCxnSpPr/>
          <p:nvPr/>
        </p:nvCxnSpPr>
        <p:spPr bwMode="auto">
          <a:xfrm>
            <a:off x="1691680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 bwMode="auto">
          <a:xfrm>
            <a:off x="12780912" y="91896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484784"/>
            <a:ext cx="7819256" cy="4191000"/>
          </a:xfrm>
        </p:spPr>
        <p:txBody>
          <a:bodyPr/>
          <a:lstStyle/>
          <a:p>
            <a:pPr algn="just"/>
            <a:r>
              <a:rPr lang="en-US" altLang="zh-TW" sz="2800" dirty="0"/>
              <a:t>The </a:t>
            </a:r>
            <a:r>
              <a:rPr lang="en-US" altLang="zh-TW" sz="2800" u="sng" dirty="0">
                <a:solidFill>
                  <a:srgbClr val="FF0000"/>
                </a:solidFill>
              </a:rPr>
              <a:t>input file</a:t>
            </a:r>
            <a:r>
              <a:rPr lang="en-US" altLang="zh-TW" sz="2800" dirty="0"/>
              <a:t> contains several mazes.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first input line contains a positive integer defining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mazes that follow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maze is defined by: one line with the number of rows, N; one line with the number of columns, M; and N lines, one per each row of the maze, containing the maze numbers separated by spaces.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0362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3637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27644"/>
              </p:ext>
            </p:extLst>
          </p:nvPr>
        </p:nvGraphicFramePr>
        <p:xfrm>
          <a:off x="2771800" y="4437112"/>
          <a:ext cx="11881320" cy="587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267744" y="3140968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952006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Run14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18762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324528" y="81095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1691680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1187624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7020272" y="80375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44408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96336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226774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1124728" y="882960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1" name="直線接點 40"/>
          <p:cNvCxnSpPr/>
          <p:nvPr/>
        </p:nvCxnSpPr>
        <p:spPr bwMode="auto">
          <a:xfrm>
            <a:off x="1691680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 bwMode="auto">
          <a:xfrm>
            <a:off x="12780912" y="91896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3" name="直線接點 42"/>
          <p:cNvCxnSpPr/>
          <p:nvPr/>
        </p:nvCxnSpPr>
        <p:spPr bwMode="auto">
          <a:xfrm>
            <a:off x="226774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 bwMode="auto">
          <a:xfrm>
            <a:off x="11628784" y="95496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9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80251"/>
              </p:ext>
            </p:extLst>
          </p:nvPr>
        </p:nvGraphicFramePr>
        <p:xfrm>
          <a:off x="683568" y="1988840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97809"/>
              </p:ext>
            </p:extLst>
          </p:nvPr>
        </p:nvGraphicFramePr>
        <p:xfrm>
          <a:off x="2771800" y="4437112"/>
          <a:ext cx="11809312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557336"/>
                <a:gridCol w="648072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(3,0)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∞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771800" y="3140968"/>
            <a:ext cx="50405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47971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147343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988010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Run15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220072" y="551723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8762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763688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18762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17828" y="152717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0      1      2     3    4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199" y="21032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2607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3528" y="3183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5796136" y="587727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995936" y="62373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2267744" y="19888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6372200" y="659735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683568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8748464" y="695739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900592" y="73894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683568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83568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548664" y="774948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118762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324528" y="81095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691680" y="2492896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1691680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1187624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7020272" y="8037512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44408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96336" y="84695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2267744" y="25649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11124728" y="882960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1" name="直線接點 40"/>
          <p:cNvCxnSpPr/>
          <p:nvPr/>
        </p:nvCxnSpPr>
        <p:spPr bwMode="auto">
          <a:xfrm>
            <a:off x="1691680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 bwMode="auto">
          <a:xfrm>
            <a:off x="12780912" y="918964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3" name="直線接點 42"/>
          <p:cNvCxnSpPr/>
          <p:nvPr/>
        </p:nvCxnSpPr>
        <p:spPr bwMode="auto">
          <a:xfrm>
            <a:off x="2267744" y="371703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 bwMode="auto">
          <a:xfrm>
            <a:off x="11628784" y="9621688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5" name="直線接點 44"/>
          <p:cNvCxnSpPr/>
          <p:nvPr/>
        </p:nvCxnSpPr>
        <p:spPr bwMode="auto">
          <a:xfrm>
            <a:off x="2267744" y="3140968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 bwMode="auto">
          <a:xfrm>
            <a:off x="14005048" y="990972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3428984" y="10269760"/>
            <a:ext cx="64807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6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792088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124744"/>
            <a:ext cx="7315200" cy="5123656"/>
          </a:xfrm>
        </p:spPr>
        <p:txBody>
          <a:bodyPr/>
          <a:lstStyle/>
          <a:p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VlogV+E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3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340768"/>
            <a:ext cx="7675240" cy="4191000"/>
          </a:xfrm>
        </p:spPr>
        <p:txBody>
          <a:bodyPr/>
          <a:lstStyle/>
          <a:p>
            <a:r>
              <a:rPr lang="en-US" altLang="zh-TW" sz="2800" dirty="0"/>
              <a:t>For each maze, output one line with the required minimum value.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580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463298"/>
            <a:ext cx="2808312" cy="4846022"/>
          </a:xfrm>
        </p:spPr>
        <p:txBody>
          <a:bodyPr/>
          <a:lstStyle/>
          <a:p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r>
              <a:rPr lang="en-US" altLang="zh-TW" sz="2400" dirty="0"/>
              <a:t>4 5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0 </a:t>
            </a:r>
            <a:r>
              <a:rPr lang="en-US" altLang="zh-TW" sz="2400" dirty="0"/>
              <a:t>3 1 2 9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7 </a:t>
            </a:r>
            <a:r>
              <a:rPr lang="en-US" altLang="zh-TW" sz="2400" dirty="0"/>
              <a:t>3 4 9 9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7 5 5 3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 </a:t>
            </a:r>
            <a:r>
              <a:rPr lang="en-US" altLang="zh-TW" sz="2400" dirty="0"/>
              <a:t>3 4 2 5</a:t>
            </a:r>
            <a:endParaRPr lang="zh-TW" altLang="zh-TW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220072" y="1472240"/>
            <a:ext cx="324036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Output:</a:t>
            </a:r>
          </a:p>
          <a:p>
            <a:pPr marL="0" indent="0">
              <a:buNone/>
            </a:pPr>
            <a:r>
              <a:rPr lang="en-US" altLang="zh-TW" sz="2400" dirty="0"/>
              <a:t>24</a:t>
            </a:r>
            <a:endParaRPr lang="en-US" altLang="zh-TW" sz="2400" kern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87995"/>
              </p:ext>
            </p:extLst>
          </p:nvPr>
        </p:nvGraphicFramePr>
        <p:xfrm>
          <a:off x="5076054" y="3212976"/>
          <a:ext cx="2592290" cy="2304256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/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5148064" y="3861048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148064" y="4437112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148064" y="501317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652120" y="501317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228184" y="501317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6732240" y="501317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7236296" y="501317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148064" y="3284984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E005-75A2-43A8-A446-A4B3245D2DB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Graphs: Adjacency Matrix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Example:</a:t>
            </a:r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2057400" y="27733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1</a:t>
            </a:r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914400" y="38401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2</a:t>
            </a:r>
          </a:p>
        </p:txBody>
      </p:sp>
      <p:sp>
        <p:nvSpPr>
          <p:cNvPr id="286726" name="Oval 6"/>
          <p:cNvSpPr>
            <a:spLocks noChangeArrowheads="1"/>
          </p:cNvSpPr>
          <p:nvPr/>
        </p:nvSpPr>
        <p:spPr bwMode="auto">
          <a:xfrm>
            <a:off x="3200400" y="38401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4</a:t>
            </a:r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2057400" y="49069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3</a:t>
            </a:r>
          </a:p>
        </p:txBody>
      </p:sp>
      <p:cxnSp>
        <p:nvCxnSpPr>
          <p:cNvPr id="286728" name="AutoShape 8"/>
          <p:cNvCxnSpPr>
            <a:cxnSpLocks noChangeShapeType="1"/>
            <a:stCxn id="286724" idx="3"/>
            <a:endCxn id="286725" idx="7"/>
          </p:cNvCxnSpPr>
          <p:nvPr/>
        </p:nvCxnSpPr>
        <p:spPr bwMode="auto">
          <a:xfrm flipH="1">
            <a:off x="1435100" y="3308350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29" name="AutoShape 9"/>
          <p:cNvCxnSpPr>
            <a:cxnSpLocks noChangeShapeType="1"/>
            <a:stCxn id="286725" idx="5"/>
            <a:endCxn id="286727" idx="1"/>
          </p:cNvCxnSpPr>
          <p:nvPr/>
        </p:nvCxnSpPr>
        <p:spPr bwMode="auto">
          <a:xfrm>
            <a:off x="1435100" y="4375150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0" name="AutoShape 10"/>
          <p:cNvCxnSpPr>
            <a:cxnSpLocks noChangeShapeType="1"/>
            <a:stCxn id="286726" idx="3"/>
            <a:endCxn id="286727" idx="7"/>
          </p:cNvCxnSpPr>
          <p:nvPr/>
        </p:nvCxnSpPr>
        <p:spPr bwMode="auto">
          <a:xfrm flipH="1">
            <a:off x="2578100" y="4375150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1" name="AutoShape 11"/>
          <p:cNvCxnSpPr>
            <a:cxnSpLocks noChangeShapeType="1"/>
            <a:stCxn id="286724" idx="4"/>
            <a:endCxn id="286727" idx="0"/>
          </p:cNvCxnSpPr>
          <p:nvPr/>
        </p:nvCxnSpPr>
        <p:spPr bwMode="auto">
          <a:xfrm>
            <a:off x="2362200" y="3397250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1524000" y="32908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2355850" y="38242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1447800" y="45259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2979738" y="4525963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c</a:t>
            </a:r>
          </a:p>
        </p:txBody>
      </p:sp>
      <p:graphicFrame>
        <p:nvGraphicFramePr>
          <p:cNvPr id="286736" name="Group 16"/>
          <p:cNvGraphicFramePr>
            <a:graphicFrameLocks noGrp="1"/>
          </p:cNvGraphicFramePr>
          <p:nvPr/>
        </p:nvGraphicFramePr>
        <p:xfrm>
          <a:off x="4724400" y="2209800"/>
          <a:ext cx="4191000" cy="3200719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9144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6D-C265-4C5E-81AD-C75662934F9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315200" cy="838200"/>
          </a:xfrm>
        </p:spPr>
        <p:txBody>
          <a:bodyPr/>
          <a:lstStyle/>
          <a:p>
            <a:r>
              <a:rPr lang="en-US" altLang="zh-TW"/>
              <a:t>Graphs: Adjacency List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341438"/>
            <a:ext cx="7315200" cy="4967287"/>
          </a:xfrm>
        </p:spPr>
        <p:txBody>
          <a:bodyPr/>
          <a:lstStyle/>
          <a:p>
            <a:r>
              <a:rPr lang="en-US" altLang="zh-TW" dirty="0"/>
              <a:t>Adjacency list: for each vertex </a:t>
            </a:r>
            <a:r>
              <a:rPr lang="en-US" altLang="zh-TW" i="1" dirty="0"/>
              <a:t>v </a:t>
            </a:r>
            <a:r>
              <a:rPr lang="en-US" altLang="zh-TW" dirty="0">
                <a:sym typeface="Symbol" pitchFamily="18" charset="2"/>
              </a:rPr>
              <a:t> V, 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store a list of vertices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sym typeface="Symbol" pitchFamily="18" charset="2"/>
              </a:rPr>
              <a:t>adjacent to </a:t>
            </a:r>
            <a:r>
              <a:rPr lang="en-US" altLang="zh-TW" i="1" u="sng" dirty="0">
                <a:solidFill>
                  <a:srgbClr val="FF0000"/>
                </a:solidFill>
                <a:sym typeface="Symbol" pitchFamily="18" charset="2"/>
              </a:rPr>
              <a:t>v</a:t>
            </a:r>
          </a:p>
          <a:p>
            <a:endParaRPr lang="en-US" altLang="zh-TW" dirty="0">
              <a:sym typeface="Symbol" pitchFamily="18" charset="2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732240" y="30781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1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5589240" y="41449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2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875240" y="41449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4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732240" y="52117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 b="1"/>
              <a:t>3</a:t>
            </a:r>
          </a:p>
        </p:txBody>
      </p:sp>
      <p:cxnSp>
        <p:nvCxnSpPr>
          <p:cNvPr id="18" name="AutoShape 8"/>
          <p:cNvCxnSpPr>
            <a:cxnSpLocks noChangeShapeType="1"/>
            <a:stCxn id="13" idx="3"/>
            <a:endCxn id="15" idx="7"/>
          </p:cNvCxnSpPr>
          <p:nvPr/>
        </p:nvCxnSpPr>
        <p:spPr bwMode="auto">
          <a:xfrm flipH="1">
            <a:off x="6109940" y="3613150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9"/>
          <p:cNvCxnSpPr>
            <a:cxnSpLocks noChangeShapeType="1"/>
            <a:stCxn id="15" idx="5"/>
            <a:endCxn id="17" idx="1"/>
          </p:cNvCxnSpPr>
          <p:nvPr/>
        </p:nvCxnSpPr>
        <p:spPr bwMode="auto">
          <a:xfrm>
            <a:off x="6109940" y="4679950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0"/>
          <p:cNvCxnSpPr>
            <a:cxnSpLocks noChangeShapeType="1"/>
            <a:stCxn id="16" idx="3"/>
            <a:endCxn id="17" idx="7"/>
          </p:cNvCxnSpPr>
          <p:nvPr/>
        </p:nvCxnSpPr>
        <p:spPr bwMode="auto">
          <a:xfrm flipH="1">
            <a:off x="7252940" y="4679950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1"/>
          <p:cNvCxnSpPr>
            <a:cxnSpLocks noChangeShapeType="1"/>
            <a:stCxn id="13" idx="4"/>
            <a:endCxn id="17" idx="0"/>
          </p:cNvCxnSpPr>
          <p:nvPr/>
        </p:nvCxnSpPr>
        <p:spPr bwMode="auto">
          <a:xfrm>
            <a:off x="7037040" y="3702050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198840" y="3595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030690" y="41290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122640" y="4830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7654578" y="4830763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chemeClr val="tx2"/>
                </a:solidFill>
              </a:rPr>
              <a:t>c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032"/>
              </p:ext>
            </p:extLst>
          </p:nvPr>
        </p:nvGraphicFramePr>
        <p:xfrm>
          <a:off x="1238146" y="3444588"/>
          <a:ext cx="533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2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99592" y="337150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60862"/>
              </p:ext>
            </p:extLst>
          </p:nvPr>
        </p:nvGraphicFramePr>
        <p:xfrm>
          <a:off x="2102242" y="3432716"/>
          <a:ext cx="12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>
            <a:endCxn id="5" idx="1"/>
          </p:cNvCxnSpPr>
          <p:nvPr/>
        </p:nvCxnSpPr>
        <p:spPr bwMode="auto">
          <a:xfrm>
            <a:off x="1526178" y="3618136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單箭頭接點 31"/>
          <p:cNvCxnSpPr/>
          <p:nvPr/>
        </p:nvCxnSpPr>
        <p:spPr bwMode="auto">
          <a:xfrm>
            <a:off x="3110210" y="3645024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94339"/>
              </p:ext>
            </p:extLst>
          </p:nvPr>
        </p:nvGraphicFramePr>
        <p:xfrm>
          <a:off x="3758426" y="3429000"/>
          <a:ext cx="12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4644008" y="3438203"/>
            <a:ext cx="360040" cy="35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/>
          <p:cNvCxnSpPr/>
          <p:nvPr/>
        </p:nvCxnSpPr>
        <p:spPr bwMode="auto">
          <a:xfrm flipV="1">
            <a:off x="4644008" y="3438203"/>
            <a:ext cx="360040" cy="35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69739"/>
              </p:ext>
            </p:extLst>
          </p:nvPr>
        </p:nvGraphicFramePr>
        <p:xfrm>
          <a:off x="2123872" y="3850248"/>
          <a:ext cx="12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直線單箭頭接點 40"/>
          <p:cNvCxnSpPr>
            <a:endCxn id="40" idx="1"/>
          </p:cNvCxnSpPr>
          <p:nvPr/>
        </p:nvCxnSpPr>
        <p:spPr bwMode="auto">
          <a:xfrm>
            <a:off x="1547808" y="4035668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3059832" y="3870251"/>
            <a:ext cx="360040" cy="35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V="1">
            <a:off x="3059832" y="3870251"/>
            <a:ext cx="360040" cy="35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接點 43"/>
          <p:cNvCxnSpPr>
            <a:stCxn id="2" idx="1"/>
          </p:cNvCxnSpPr>
          <p:nvPr/>
        </p:nvCxnSpPr>
        <p:spPr bwMode="auto">
          <a:xfrm>
            <a:off x="1238146" y="4186268"/>
            <a:ext cx="533723" cy="393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>
            <a:endCxn id="2" idx="3"/>
          </p:cNvCxnSpPr>
          <p:nvPr/>
        </p:nvCxnSpPr>
        <p:spPr bwMode="auto">
          <a:xfrm flipV="1">
            <a:off x="1238146" y="4186268"/>
            <a:ext cx="533723" cy="393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85262"/>
              </p:ext>
            </p:extLst>
          </p:nvPr>
        </p:nvGraphicFramePr>
        <p:xfrm>
          <a:off x="2123872" y="4570328"/>
          <a:ext cx="12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直線單箭頭接點 53"/>
          <p:cNvCxnSpPr>
            <a:endCxn id="53" idx="1"/>
          </p:cNvCxnSpPr>
          <p:nvPr/>
        </p:nvCxnSpPr>
        <p:spPr bwMode="auto">
          <a:xfrm>
            <a:off x="1547808" y="4755748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/>
          <p:cNvCxnSpPr/>
          <p:nvPr/>
        </p:nvCxnSpPr>
        <p:spPr bwMode="auto">
          <a:xfrm>
            <a:off x="3059832" y="4590331"/>
            <a:ext cx="360040" cy="35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/>
          <p:nvPr/>
        </p:nvCxnSpPr>
        <p:spPr bwMode="auto">
          <a:xfrm flipV="1">
            <a:off x="3059832" y="4590331"/>
            <a:ext cx="360040" cy="35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D266-198E-4206-8E63-AB18797A838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80400" cy="41910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bg2"/>
                </a:solidFill>
              </a:rPr>
              <a:t>Graph G must</a:t>
            </a: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r>
              <a:rPr lang="en-US" altLang="zh-TW" sz="4400" dirty="0">
                <a:solidFill>
                  <a:schemeClr val="bg2"/>
                </a:solidFill>
              </a:rPr>
              <a:t>contains </a:t>
            </a:r>
            <a:r>
              <a:rPr lang="en-US" altLang="zh-TW" sz="4400" dirty="0">
                <a:solidFill>
                  <a:srgbClr val="FF0000"/>
                </a:solidFill>
              </a:rPr>
              <a:t>no negative edge </a:t>
            </a:r>
            <a:r>
              <a:rPr lang="en-US" altLang="zh-TW" sz="4400" dirty="0" smtClean="0">
                <a:solidFill>
                  <a:srgbClr val="FF0000"/>
                </a:solidFill>
              </a:rPr>
              <a:t>weights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3037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2393</TotalTime>
  <Words>3820</Words>
  <Application>Microsoft Office PowerPoint</Application>
  <PresentationFormat>如螢幕大小 (4:3)</PresentationFormat>
  <Paragraphs>2382</Paragraphs>
  <Slides>42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Math B</vt:lpstr>
      <vt:lpstr>新細明體</vt:lpstr>
      <vt:lpstr>Arial</vt:lpstr>
      <vt:lpstr>Courier New</vt:lpstr>
      <vt:lpstr>Microsoft Sans Serif</vt:lpstr>
      <vt:lpstr>Symbol</vt:lpstr>
      <vt:lpstr>Times New Roman</vt:lpstr>
      <vt:lpstr>Wingdings</vt:lpstr>
      <vt:lpstr>古典-1</vt:lpstr>
      <vt:lpstr>Uva 929 </vt:lpstr>
      <vt:lpstr>Problem Descriptions(1/2)</vt:lpstr>
      <vt:lpstr>Problem Descriptions(2/2)</vt:lpstr>
      <vt:lpstr>Input </vt:lpstr>
      <vt:lpstr>Output</vt:lpstr>
      <vt:lpstr>Example</vt:lpstr>
      <vt:lpstr>Graphs: Adjacency Matrix</vt:lpstr>
      <vt:lpstr>Graphs: Adjacency List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Tricky Example</vt:lpstr>
      <vt:lpstr>PowerPoint 簡報</vt:lpstr>
      <vt:lpstr>PowerPoint 簡報</vt:lpstr>
      <vt:lpstr>PowerPoint 簡報</vt:lpstr>
      <vt:lpstr>PowerPoint 簡報</vt:lpstr>
      <vt:lpstr>PowerPoint 簡報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Solution Dijkstra’s Algorithm</vt:lpstr>
      <vt:lpstr>Time Complexity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1166</cp:revision>
  <dcterms:created xsi:type="dcterms:W3CDTF">2007-09-17T04:06:35Z</dcterms:created>
  <dcterms:modified xsi:type="dcterms:W3CDTF">2020-12-09T09:12:04Z</dcterms:modified>
</cp:coreProperties>
</file>