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7" r:id="rId4"/>
    <p:sldId id="662" r:id="rId5"/>
    <p:sldId id="680" r:id="rId6"/>
    <p:sldId id="392" r:id="rId7"/>
    <p:sldId id="259" r:id="rId8"/>
    <p:sldId id="665" r:id="rId9"/>
    <p:sldId id="701" r:id="rId10"/>
    <p:sldId id="664" r:id="rId11"/>
    <p:sldId id="699" r:id="rId12"/>
    <p:sldId id="683" r:id="rId13"/>
    <p:sldId id="681" r:id="rId14"/>
    <p:sldId id="684" r:id="rId15"/>
    <p:sldId id="685" r:id="rId16"/>
    <p:sldId id="698" r:id="rId17"/>
    <p:sldId id="686" r:id="rId18"/>
    <p:sldId id="687" r:id="rId19"/>
    <p:sldId id="688" r:id="rId20"/>
    <p:sldId id="689" r:id="rId21"/>
    <p:sldId id="690" r:id="rId22"/>
    <p:sldId id="691" r:id="rId23"/>
    <p:sldId id="692" r:id="rId24"/>
    <p:sldId id="693" r:id="rId25"/>
    <p:sldId id="694" r:id="rId26"/>
    <p:sldId id="695" r:id="rId27"/>
    <p:sldId id="696" r:id="rId28"/>
    <p:sldId id="697" r:id="rId29"/>
    <p:sldId id="700" r:id="rId30"/>
    <p:sldId id="682" r:id="rId31"/>
    <p:sldId id="702" r:id="rId32"/>
    <p:sldId id="666" r:id="rId33"/>
    <p:sldId id="703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85144" autoAdjust="0"/>
  </p:normalViewPr>
  <p:slideViewPr>
    <p:cSldViewPr snapToGrid="0" showGuides="1">
      <p:cViewPr>
        <p:scale>
          <a:sx n="68" d="100"/>
          <a:sy n="68" d="100"/>
        </p:scale>
        <p:origin x="1238" y="178"/>
      </p:cViewPr>
      <p:guideLst/>
    </p:cSldViewPr>
  </p:slideViewPr>
  <p:outlineViewPr>
    <p:cViewPr>
      <p:scale>
        <a:sx n="33" d="100"/>
        <a:sy n="33" d="100"/>
      </p:scale>
      <p:origin x="0" y="-626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93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3294-13CA-402B-AC85-2605BD86955E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C103-0943-4D50-998A-A7B85A5DC454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B492-C30B-4436-ACA3-88E08538B3D6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987-BEC9-4A5F-A066-9A1F5FE9C196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23E1-C90E-4133-8690-75BF307B88FA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5AD6-7B9E-4AF7-A83F-8236CA263758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CEFB-AB8E-481B-A2F9-F3E208FD62E9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3208A-8010-4939-81C8-ECF2CA0C1851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B360-40DF-4470-95DC-916037BEF817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1000-A9A8-4F81-800B-64964F8A5B55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A2FD-0737-4D1B-A726-F56E42A7BF28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0792-9899-4252-9B4C-19CEE5BA451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9D5-67F9-4FC9-9A79-7DA6E357A65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0E38-6658-44BC-8ADC-A2B5D4BD03B8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9B3C3-251A-4466-9295-903C224FC1E6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5F34-4D18-472A-A0C5-DF876C8B5CA7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C43E-140C-47E5-B072-2895BDBAB77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FD36-84A8-4A26-B270-5E92C0B4D553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C08C-C43B-42C1-A63C-7B3CAC1E5C72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C5E67-A5DE-4556-907F-1D06E32D9A94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0ABF-80FD-4D88-B64D-B36D8FE4137A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8FD7-3056-4639-BB9A-0C6C6D19122C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70517-773A-4071-90B7-39766660803D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2D71-4C94-47FF-90B1-F88FC617E2FB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10329 Combinatorial Expression 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A393-6F4F-4753-9DC1-70D49E4BA3E1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918241-DDAC-44AE-A903-BBA7E533F779}"/>
              </a:ext>
            </a:extLst>
          </p:cNvPr>
          <p:cNvSpPr txBox="1"/>
          <p:nvPr/>
        </p:nvSpPr>
        <p:spPr>
          <a:xfrm>
            <a:off x="3007660" y="2998694"/>
            <a:ext cx="514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 </a:t>
            </a:r>
            <a:r>
              <a:rPr lang="en-US" altLang="zh-TW" sz="2800" dirty="0"/>
              <a:t>Example 1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為例說明計算方法</a:t>
            </a:r>
          </a:p>
        </p:txBody>
      </p:sp>
    </p:spTree>
    <p:extLst>
      <p:ext uri="{BB962C8B-B14F-4D97-AF65-F5344CB8AC3E}">
        <p14:creationId xmlns:p14="http://schemas.microsoft.com/office/powerpoint/2010/main" val="248159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1233-FDE0-453E-AAD3-4D379C2C4291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/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</p:spTree>
    <p:extLst>
      <p:ext uri="{BB962C8B-B14F-4D97-AF65-F5344CB8AC3E}">
        <p14:creationId xmlns:p14="http://schemas.microsoft.com/office/powerpoint/2010/main" val="9066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1A84-7D4F-42D2-8C81-004450B1EF6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91888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6D38652-893F-4729-8DBE-4D6C9CDCDA58}"/>
              </a:ext>
            </a:extLst>
          </p:cNvPr>
          <p:cNvCxnSpPr/>
          <p:nvPr/>
        </p:nvCxnSpPr>
        <p:spPr>
          <a:xfrm>
            <a:off x="1195754" y="3756074"/>
            <a:ext cx="4529797" cy="217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293762-4956-45CB-946B-588ABCEA573A}"/>
              </a:ext>
            </a:extLst>
          </p:cNvPr>
          <p:cNvCxnSpPr>
            <a:cxnSpLocks/>
          </p:cNvCxnSpPr>
          <p:nvPr/>
        </p:nvCxnSpPr>
        <p:spPr>
          <a:xfrm>
            <a:off x="1747093" y="3756074"/>
            <a:ext cx="4064563" cy="211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2278966" y="3756074"/>
            <a:ext cx="3532690" cy="201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3650066" y="4357967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860508F-89DA-4030-9243-A9E14874CD55}"/>
              </a:ext>
            </a:extLst>
          </p:cNvPr>
          <p:cNvSpPr txBox="1"/>
          <p:nvPr/>
        </p:nvSpPr>
        <p:spPr>
          <a:xfrm>
            <a:off x="3761024" y="4668352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80541A-8492-4908-846A-7AE5158F896C}"/>
              </a:ext>
            </a:extLst>
          </p:cNvPr>
          <p:cNvSpPr txBox="1"/>
          <p:nvPr/>
        </p:nvSpPr>
        <p:spPr>
          <a:xfrm>
            <a:off x="3710425" y="4885121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5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2D93-4D0C-B754-35BF01D37707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07930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293762-4956-45CB-946B-588ABCEA573A}"/>
              </a:ext>
            </a:extLst>
          </p:cNvPr>
          <p:cNvCxnSpPr>
            <a:cxnSpLocks/>
          </p:cNvCxnSpPr>
          <p:nvPr/>
        </p:nvCxnSpPr>
        <p:spPr>
          <a:xfrm>
            <a:off x="2691121" y="3796232"/>
            <a:ext cx="3404115" cy="210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3277111" y="3756074"/>
            <a:ext cx="2868724" cy="210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4327362" y="4266343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80541A-8492-4908-846A-7AE5158F896C}"/>
              </a:ext>
            </a:extLst>
          </p:cNvPr>
          <p:cNvSpPr txBox="1"/>
          <p:nvPr/>
        </p:nvSpPr>
        <p:spPr>
          <a:xfrm>
            <a:off x="3812554" y="4408604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65AB-F4E0-474C-9AB1-1979502D13BA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5661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293762-4956-45CB-946B-588ABCEA573A}"/>
              </a:ext>
            </a:extLst>
          </p:cNvPr>
          <p:cNvCxnSpPr>
            <a:cxnSpLocks/>
          </p:cNvCxnSpPr>
          <p:nvPr/>
        </p:nvCxnSpPr>
        <p:spPr>
          <a:xfrm>
            <a:off x="3768064" y="3796232"/>
            <a:ext cx="2025182" cy="20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4291233" y="3796232"/>
            <a:ext cx="2379591" cy="205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5018122" y="4229875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80541A-8492-4908-846A-7AE5158F896C}"/>
              </a:ext>
            </a:extLst>
          </p:cNvPr>
          <p:cNvSpPr txBox="1"/>
          <p:nvPr/>
        </p:nvSpPr>
        <p:spPr>
          <a:xfrm>
            <a:off x="4211519" y="4483681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9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3608-7CF1-4EBE-9595-3DEA589488CD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65542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A293762-4956-45CB-946B-588ABCEA573A}"/>
              </a:ext>
            </a:extLst>
          </p:cNvPr>
          <p:cNvCxnSpPr>
            <a:cxnSpLocks/>
          </p:cNvCxnSpPr>
          <p:nvPr/>
        </p:nvCxnSpPr>
        <p:spPr>
          <a:xfrm>
            <a:off x="2706379" y="4212273"/>
            <a:ext cx="3086867" cy="16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780541A-8492-4908-846A-7AE5158F896C}"/>
              </a:ext>
            </a:extLst>
          </p:cNvPr>
          <p:cNvSpPr txBox="1"/>
          <p:nvPr/>
        </p:nvSpPr>
        <p:spPr>
          <a:xfrm>
            <a:off x="3672951" y="4777936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1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5204-CD59-49A8-A5CD-E2B73EB613A9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48032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3301118" y="4154690"/>
            <a:ext cx="2794882" cy="169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4129090" y="4424705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4ECE-C65F-4F28-87F0-D96B4FC184D2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8517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4849569" y="3729450"/>
            <a:ext cx="2408904" cy="212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5326728" y="4409780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94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0D7F-0381-4B47-B673-6AB3C1F92408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52256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3CAB70-52A6-47DA-92B8-59DB018AEE0D}"/>
              </a:ext>
            </a:extLst>
          </p:cNvPr>
          <p:cNvCxnSpPr>
            <a:cxnSpLocks/>
          </p:cNvCxnSpPr>
          <p:nvPr/>
        </p:nvCxnSpPr>
        <p:spPr>
          <a:xfrm>
            <a:off x="5363405" y="3756469"/>
            <a:ext cx="442002" cy="211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E76C09F-ECAC-4428-890F-903894117769}"/>
              </a:ext>
            </a:extLst>
          </p:cNvPr>
          <p:cNvSpPr txBox="1"/>
          <p:nvPr/>
        </p:nvSpPr>
        <p:spPr>
          <a:xfrm>
            <a:off x="5326728" y="4409780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88375D-6E87-4F22-8071-9457FF643EAE}"/>
              </a:ext>
            </a:extLst>
          </p:cNvPr>
          <p:cNvCxnSpPr>
            <a:cxnSpLocks/>
          </p:cNvCxnSpPr>
          <p:nvPr/>
        </p:nvCxnSpPr>
        <p:spPr>
          <a:xfrm>
            <a:off x="5805407" y="3735941"/>
            <a:ext cx="36733" cy="201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D9055A-16F4-495A-A519-F361A777EE51}"/>
              </a:ext>
            </a:extLst>
          </p:cNvPr>
          <p:cNvSpPr txBox="1"/>
          <p:nvPr/>
        </p:nvSpPr>
        <p:spPr>
          <a:xfrm>
            <a:off x="5724464" y="4378867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544FE28-077E-42E1-A455-9E7F5EB77D51}"/>
              </a:ext>
            </a:extLst>
          </p:cNvPr>
          <p:cNvCxnSpPr>
            <a:cxnSpLocks/>
          </p:cNvCxnSpPr>
          <p:nvPr/>
        </p:nvCxnSpPr>
        <p:spPr>
          <a:xfrm flipH="1">
            <a:off x="5892740" y="3756469"/>
            <a:ext cx="433112" cy="202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7F59ACF-9724-4C8E-9C70-70764FC6AA1D}"/>
              </a:ext>
            </a:extLst>
          </p:cNvPr>
          <p:cNvSpPr txBox="1"/>
          <p:nvPr/>
        </p:nvSpPr>
        <p:spPr>
          <a:xfrm>
            <a:off x="6134244" y="4408604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7FF6-ADE1-412D-8715-C3E234A9082B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96513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88375D-6E87-4F22-8071-9457FF643EAE}"/>
              </a:ext>
            </a:extLst>
          </p:cNvPr>
          <p:cNvCxnSpPr>
            <a:cxnSpLocks/>
          </p:cNvCxnSpPr>
          <p:nvPr/>
        </p:nvCxnSpPr>
        <p:spPr>
          <a:xfrm flipH="1">
            <a:off x="6096001" y="3756469"/>
            <a:ext cx="751187" cy="21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D9055A-16F4-495A-A519-F361A777EE51}"/>
              </a:ext>
            </a:extLst>
          </p:cNvPr>
          <p:cNvSpPr txBox="1"/>
          <p:nvPr/>
        </p:nvSpPr>
        <p:spPr>
          <a:xfrm>
            <a:off x="6186329" y="4378867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544FE28-077E-42E1-A455-9E7F5EB77D51}"/>
              </a:ext>
            </a:extLst>
          </p:cNvPr>
          <p:cNvCxnSpPr>
            <a:cxnSpLocks/>
          </p:cNvCxnSpPr>
          <p:nvPr/>
        </p:nvCxnSpPr>
        <p:spPr>
          <a:xfrm flipH="1">
            <a:off x="6175092" y="3769767"/>
            <a:ext cx="1150775" cy="213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7F59ACF-9724-4C8E-9C70-70764FC6AA1D}"/>
              </a:ext>
            </a:extLst>
          </p:cNvPr>
          <p:cNvSpPr txBox="1"/>
          <p:nvPr/>
        </p:nvSpPr>
        <p:spPr>
          <a:xfrm>
            <a:off x="6847188" y="4439154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8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27" y="86129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10329 Combinatorial Expression 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452-A049-4474-B242-099D63288B17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1941" y="1116484"/>
                <a:ext cx="11228117" cy="3157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計算組合表示式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在組合數學中 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</a:t>
                </a:r>
                <a:r>
                  <a:rPr lang="en-US" altLang="zh-TW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n,r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代表在 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n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件東西中取 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r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件東西的方法數。數學定義如下：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28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                      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en-US" altLang="zh-TW" sz="28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現在你的任務是寫一個程式去計算好幾個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</a:t>
                </a:r>
                <a:r>
                  <a:rPr lang="en-US" altLang="zh-TW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n,r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相乘的結果去</a:t>
                </a:r>
                <a:r>
                  <a:rPr lang="zh-TW" altLang="en-US" sz="24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除以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好幾個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C(</a:t>
                </a:r>
                <a:r>
                  <a:rPr lang="en-US" altLang="zh-TW" sz="24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n,r</a:t>
                </a:r>
                <a:r>
                  <a:rPr lang="en-US" altLang="zh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相乘的結果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例如</a:t>
                </a:r>
                <a:r>
                  <a:rPr lang="en-US" altLang="zh-TW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計算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(C(10,5) * C(10,4) * C(10,3)) / (C(10,7) * C(10,6) * C(10,5)) </a:t>
                </a:r>
                <a:r>
                  <a:rPr lang="zh-TW" altLang="en-US" sz="24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1" y="1116484"/>
                <a:ext cx="11228117" cy="3157980"/>
              </a:xfrm>
              <a:prstGeom prst="rect">
                <a:avLst/>
              </a:prstGeom>
              <a:blipFill>
                <a:blip r:embed="rId3"/>
                <a:stretch>
                  <a:fillRect l="-1086" t="-1931" r="-2443" b="-3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796D6F7E-4CF5-4DFC-9F06-6C09544F8830}"/>
              </a:ext>
            </a:extLst>
          </p:cNvPr>
          <p:cNvSpPr txBox="1"/>
          <p:nvPr/>
        </p:nvSpPr>
        <p:spPr>
          <a:xfrm>
            <a:off x="481941" y="4361716"/>
            <a:ext cx="11334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如果無法整除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r>
              <a:rPr lang="en-US" altLang="zh-TW" sz="2400" dirty="0">
                <a:ea typeface="標楷體" panose="03000509000000000000" pitchFamily="65" charset="-120"/>
              </a:rPr>
              <a:t>; 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如果結果數值超過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;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不然就把結果數值輸出。</a:t>
            </a: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6F8B-1ACA-4965-9E53-5AB9394C775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16652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88375D-6E87-4F22-8071-9457FF643EAE}"/>
              </a:ext>
            </a:extLst>
          </p:cNvPr>
          <p:cNvCxnSpPr>
            <a:cxnSpLocks/>
          </p:cNvCxnSpPr>
          <p:nvPr/>
        </p:nvCxnSpPr>
        <p:spPr>
          <a:xfrm flipH="1">
            <a:off x="5775960" y="4212273"/>
            <a:ext cx="320041" cy="16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D9055A-16F4-495A-A519-F361A777EE51}"/>
              </a:ext>
            </a:extLst>
          </p:cNvPr>
          <p:cNvSpPr txBox="1"/>
          <p:nvPr/>
        </p:nvSpPr>
        <p:spPr>
          <a:xfrm>
            <a:off x="5684456" y="4451009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D081D-3748-4912-BA82-DFDF29DF3250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47964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88375D-6E87-4F22-8071-9457FF643EAE}"/>
              </a:ext>
            </a:extLst>
          </p:cNvPr>
          <p:cNvCxnSpPr>
            <a:cxnSpLocks/>
          </p:cNvCxnSpPr>
          <p:nvPr/>
        </p:nvCxnSpPr>
        <p:spPr>
          <a:xfrm flipH="1">
            <a:off x="6096000" y="4212273"/>
            <a:ext cx="443493" cy="1586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D9055A-16F4-495A-A519-F361A777EE51}"/>
              </a:ext>
            </a:extLst>
          </p:cNvPr>
          <p:cNvSpPr txBox="1"/>
          <p:nvPr/>
        </p:nvSpPr>
        <p:spPr>
          <a:xfrm>
            <a:off x="6078406" y="4476613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45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7300-0A6C-4601-88A1-0AA5ECD6C253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04088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88375D-6E87-4F22-8071-9457FF643EAE}"/>
              </a:ext>
            </a:extLst>
          </p:cNvPr>
          <p:cNvCxnSpPr>
            <a:cxnSpLocks/>
          </p:cNvCxnSpPr>
          <p:nvPr/>
        </p:nvCxnSpPr>
        <p:spPr>
          <a:xfrm flipH="1">
            <a:off x="5753100" y="4212273"/>
            <a:ext cx="2164081" cy="159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D9055A-16F4-495A-A519-F361A777EE51}"/>
              </a:ext>
            </a:extLst>
          </p:cNvPr>
          <p:cNvSpPr txBox="1"/>
          <p:nvPr/>
        </p:nvSpPr>
        <p:spPr>
          <a:xfrm>
            <a:off x="6945829" y="4424705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35043C7-1D4B-4B50-A28F-CE50BF508AC5}"/>
              </a:ext>
            </a:extLst>
          </p:cNvPr>
          <p:cNvCxnSpPr>
            <a:cxnSpLocks/>
          </p:cNvCxnSpPr>
          <p:nvPr/>
        </p:nvCxnSpPr>
        <p:spPr>
          <a:xfrm flipH="1">
            <a:off x="5892739" y="4130040"/>
            <a:ext cx="2527362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20A12A9-0309-41D8-B22F-B9326D9F4FA4}"/>
              </a:ext>
            </a:extLst>
          </p:cNvPr>
          <p:cNvSpPr txBox="1"/>
          <p:nvPr/>
        </p:nvSpPr>
        <p:spPr>
          <a:xfrm>
            <a:off x="7374954" y="4500939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BEBBCB-31F6-44A5-865D-2ACAD15498D5}"/>
              </a:ext>
            </a:extLst>
          </p:cNvPr>
          <p:cNvCxnSpPr>
            <a:cxnSpLocks/>
          </p:cNvCxnSpPr>
          <p:nvPr/>
        </p:nvCxnSpPr>
        <p:spPr>
          <a:xfrm flipH="1">
            <a:off x="5808795" y="4206963"/>
            <a:ext cx="3176074" cy="172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13B4F-E473-4C1D-B933-EF6A1F40700E}"/>
              </a:ext>
            </a:extLst>
          </p:cNvPr>
          <p:cNvSpPr txBox="1"/>
          <p:nvPr/>
        </p:nvSpPr>
        <p:spPr>
          <a:xfrm>
            <a:off x="7733857" y="4582830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3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C80D-10C3-415E-B32E-37836084A609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79177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BEBBCB-31F6-44A5-865D-2ACAD15498D5}"/>
              </a:ext>
            </a:extLst>
          </p:cNvPr>
          <p:cNvCxnSpPr>
            <a:cxnSpLocks/>
          </p:cNvCxnSpPr>
          <p:nvPr/>
        </p:nvCxnSpPr>
        <p:spPr>
          <a:xfrm flipH="1">
            <a:off x="5808795" y="3749040"/>
            <a:ext cx="4455345" cy="218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13B4F-E473-4C1D-B933-EF6A1F40700E}"/>
              </a:ext>
            </a:extLst>
          </p:cNvPr>
          <p:cNvSpPr txBox="1"/>
          <p:nvPr/>
        </p:nvSpPr>
        <p:spPr>
          <a:xfrm>
            <a:off x="7733857" y="4582830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B455-D743-4A87-9E6A-98402AE3F646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82967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BEBBCB-31F6-44A5-865D-2ACAD15498D5}"/>
              </a:ext>
            </a:extLst>
          </p:cNvPr>
          <p:cNvCxnSpPr>
            <a:cxnSpLocks/>
          </p:cNvCxnSpPr>
          <p:nvPr/>
        </p:nvCxnSpPr>
        <p:spPr>
          <a:xfrm flipH="1">
            <a:off x="6096000" y="3749040"/>
            <a:ext cx="4732020" cy="210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13B4F-E473-4C1D-B933-EF6A1F40700E}"/>
              </a:ext>
            </a:extLst>
          </p:cNvPr>
          <p:cNvSpPr txBox="1"/>
          <p:nvPr/>
        </p:nvSpPr>
        <p:spPr>
          <a:xfrm>
            <a:off x="8681168" y="4550323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E4C98-847A-4886-A504-48F7BCAAD2AA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8805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BEBBCB-31F6-44A5-865D-2ACAD15498D5}"/>
              </a:ext>
            </a:extLst>
          </p:cNvPr>
          <p:cNvCxnSpPr>
            <a:cxnSpLocks/>
          </p:cNvCxnSpPr>
          <p:nvPr/>
        </p:nvCxnSpPr>
        <p:spPr>
          <a:xfrm flipH="1">
            <a:off x="6682740" y="4152900"/>
            <a:ext cx="2735580" cy="16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13B4F-E473-4C1D-B933-EF6A1F40700E}"/>
              </a:ext>
            </a:extLst>
          </p:cNvPr>
          <p:cNvSpPr txBox="1"/>
          <p:nvPr/>
        </p:nvSpPr>
        <p:spPr>
          <a:xfrm>
            <a:off x="8050530" y="4512376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7B7-D9E7-4BE3-BB58-BCFB998E4ECB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43308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B0BEBBCB-31F6-44A5-865D-2ACAD15498D5}"/>
              </a:ext>
            </a:extLst>
          </p:cNvPr>
          <p:cNvCxnSpPr>
            <a:cxnSpLocks/>
          </p:cNvCxnSpPr>
          <p:nvPr/>
        </p:nvCxnSpPr>
        <p:spPr>
          <a:xfrm flipH="1">
            <a:off x="5810331" y="4161607"/>
            <a:ext cx="4107397" cy="16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5013B4F-E473-4C1D-B933-EF6A1F40700E}"/>
              </a:ext>
            </a:extLst>
          </p:cNvPr>
          <p:cNvSpPr txBox="1"/>
          <p:nvPr/>
        </p:nvSpPr>
        <p:spPr>
          <a:xfrm>
            <a:off x="8448402" y="4459382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92E73B3-3343-40A6-A975-7FBAD4D4788C}"/>
              </a:ext>
            </a:extLst>
          </p:cNvPr>
          <p:cNvCxnSpPr>
            <a:cxnSpLocks/>
          </p:cNvCxnSpPr>
          <p:nvPr/>
        </p:nvCxnSpPr>
        <p:spPr>
          <a:xfrm flipH="1">
            <a:off x="6096000" y="4152900"/>
            <a:ext cx="4434840" cy="177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B6E0557-3B72-47BB-9B33-674D7C0523E4}"/>
              </a:ext>
            </a:extLst>
          </p:cNvPr>
          <p:cNvSpPr txBox="1"/>
          <p:nvPr/>
        </p:nvSpPr>
        <p:spPr>
          <a:xfrm>
            <a:off x="9478452" y="4452777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0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9A6-9609-4958-88A6-59C356C855E5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521499" y="6316796"/>
            <a:ext cx="2743200" cy="365125"/>
          </a:xfrm>
        </p:spPr>
        <p:txBody>
          <a:bodyPr/>
          <a:lstStyle/>
          <a:p>
            <a:fld id="{CEE93694-D045-4A1B-9B9E-84F567608C77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3418594"/>
                <a:ext cx="10672842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472CA-05AC-48CC-9AB4-9A1F020EEDCD}"/>
                  </a:ext>
                </a:extLst>
              </p:cNvPr>
              <p:cNvSpPr/>
              <p:nvPr/>
            </p:nvSpPr>
            <p:spPr>
              <a:xfrm>
                <a:off x="607061" y="4417542"/>
                <a:ext cx="2941831" cy="838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472CA-05AC-48CC-9AB4-9A1F020EE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4417542"/>
                <a:ext cx="2941831" cy="8386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/>
              <p:nvPr/>
            </p:nvSpPr>
            <p:spPr>
              <a:xfrm>
                <a:off x="607061" y="5469430"/>
                <a:ext cx="2955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5469430"/>
                <a:ext cx="2955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D9434A73-2CA2-41F1-AD71-DAB056E07E1D}"/>
              </a:ext>
            </a:extLst>
          </p:cNvPr>
          <p:cNvSpPr/>
          <p:nvPr/>
        </p:nvSpPr>
        <p:spPr>
          <a:xfrm>
            <a:off x="979449" y="3276333"/>
            <a:ext cx="6545162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6BD500AC-CD00-4982-9CC3-0F7A9721A20F}"/>
              </a:ext>
            </a:extLst>
          </p:cNvPr>
          <p:cNvSpPr/>
          <p:nvPr/>
        </p:nvSpPr>
        <p:spPr>
          <a:xfrm>
            <a:off x="7800431" y="3300652"/>
            <a:ext cx="335604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3669911-BBB6-4449-858B-C675FBC2AD64}"/>
                  </a:ext>
                </a:extLst>
              </p:cNvPr>
              <p:cNvSpPr/>
              <p:nvPr/>
            </p:nvSpPr>
            <p:spPr>
              <a:xfrm>
                <a:off x="639655" y="6037694"/>
                <a:ext cx="908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3669911-BBB6-4449-858B-C675FBC2A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5" y="6037694"/>
                <a:ext cx="90813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C75638-DC3D-4E2F-8994-A775F3751B73}"/>
              </a:ext>
            </a:extLst>
          </p:cNvPr>
          <p:cNvSpPr txBox="1"/>
          <p:nvPr/>
        </p:nvSpPr>
        <p:spPr>
          <a:xfrm>
            <a:off x="1814366" y="6037694"/>
            <a:ext cx="153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可以整除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2C16E2-1968-4C37-B490-AB434C2F1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01914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544BA6F0-3ED6-429D-9D7A-6B8EFF8BD5FD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A29A45-D73E-47AD-B7F8-89B6E89B6FB7}"/>
              </a:ext>
            </a:extLst>
          </p:cNvPr>
          <p:cNvSpPr txBox="1"/>
          <p:nvPr/>
        </p:nvSpPr>
        <p:spPr>
          <a:xfrm>
            <a:off x="60549" y="2954159"/>
            <a:ext cx="549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92E73B3-3343-40A6-A975-7FBAD4D4788C}"/>
              </a:ext>
            </a:extLst>
          </p:cNvPr>
          <p:cNvCxnSpPr>
            <a:cxnSpLocks/>
          </p:cNvCxnSpPr>
          <p:nvPr/>
        </p:nvCxnSpPr>
        <p:spPr>
          <a:xfrm flipH="1">
            <a:off x="7292340" y="4161607"/>
            <a:ext cx="3741420" cy="169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B6E0557-3B72-47BB-9B33-674D7C0523E4}"/>
              </a:ext>
            </a:extLst>
          </p:cNvPr>
          <p:cNvSpPr txBox="1"/>
          <p:nvPr/>
        </p:nvSpPr>
        <p:spPr>
          <a:xfrm>
            <a:off x="9478452" y="4452777"/>
            <a:ext cx="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箭號: 左-右雙向 33">
            <a:extLst>
              <a:ext uri="{FF2B5EF4-FFF2-40B4-BE49-F238E27FC236}">
                <a16:creationId xmlns:a16="http://schemas.microsoft.com/office/drawing/2014/main" id="{70C66AF3-BEAA-443E-AD52-7795C2AF9EC0}"/>
              </a:ext>
            </a:extLst>
          </p:cNvPr>
          <p:cNvSpPr/>
          <p:nvPr/>
        </p:nvSpPr>
        <p:spPr>
          <a:xfrm rot="726233">
            <a:off x="3458471" y="5756937"/>
            <a:ext cx="1085983" cy="2489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0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6" grpId="0"/>
      <p:bldP spid="27" grpId="0"/>
      <p:bldP spid="33" grpId="0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2513B7-2CF9-4780-AF15-B97F62317D5A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10329 Combinatorial Expression 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918241-DDAC-44AE-A903-BBA7E533F779}"/>
              </a:ext>
            </a:extLst>
          </p:cNvPr>
          <p:cNvSpPr txBox="1"/>
          <p:nvPr/>
        </p:nvSpPr>
        <p:spPr>
          <a:xfrm>
            <a:off x="3007660" y="2998694"/>
            <a:ext cx="514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以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 2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為例說明計算方法</a:t>
            </a:r>
          </a:p>
        </p:txBody>
      </p:sp>
    </p:spTree>
    <p:extLst>
      <p:ext uri="{BB962C8B-B14F-4D97-AF65-F5344CB8AC3E}">
        <p14:creationId xmlns:p14="http://schemas.microsoft.com/office/powerpoint/2010/main" val="3751837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E26E-CA05-4798-81C3-918646420C45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587375" y="728663"/>
                <a:ext cx="1140032" cy="94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728663"/>
                <a:ext cx="1140032" cy="948721"/>
              </a:xfrm>
              <a:prstGeom prst="rect">
                <a:avLst/>
              </a:prstGeom>
              <a:blipFill>
                <a:blip r:embed="rId2"/>
                <a:stretch>
                  <a:fillRect r="-9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59965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!×</m:t>
                              </m:r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!×</m:t>
                              </m:r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65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70512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12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67689" y="2302057"/>
                <a:ext cx="5622439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" y="2302057"/>
                <a:ext cx="562243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/>
              <p:nvPr/>
            </p:nvSpPr>
            <p:spPr>
              <a:xfrm>
                <a:off x="567689" y="3418594"/>
                <a:ext cx="9649690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2×5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2×2×2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1×2×3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2×3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BC2DA0-77FE-41BA-B298-8E3B7264C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" y="3418594"/>
                <a:ext cx="9649690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472CA-05AC-48CC-9AB4-9A1F020EEDCD}"/>
                  </a:ext>
                </a:extLst>
              </p:cNvPr>
              <p:cNvSpPr/>
              <p:nvPr/>
            </p:nvSpPr>
            <p:spPr>
              <a:xfrm>
                <a:off x="567689" y="4436765"/>
                <a:ext cx="3018775" cy="866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65472CA-05AC-48CC-9AB4-9A1F020EE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" y="4436765"/>
                <a:ext cx="3018775" cy="866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/>
              <p:nvPr/>
            </p:nvSpPr>
            <p:spPr>
              <a:xfrm>
                <a:off x="587375" y="5486733"/>
                <a:ext cx="3118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5486733"/>
                <a:ext cx="311854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39AF937C-E321-475B-BB80-9627993A8FF9}"/>
              </a:ext>
            </a:extLst>
          </p:cNvPr>
          <p:cNvSpPr/>
          <p:nvPr/>
        </p:nvSpPr>
        <p:spPr>
          <a:xfrm>
            <a:off x="6306166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ED487077-6085-42D4-8D1C-13FF8992A950}"/>
              </a:ext>
            </a:extLst>
          </p:cNvPr>
          <p:cNvSpPr/>
          <p:nvPr/>
        </p:nvSpPr>
        <p:spPr>
          <a:xfrm>
            <a:off x="5124000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B18A4286-1AA5-47DF-BD28-95AA7B36C8C7}"/>
              </a:ext>
            </a:extLst>
          </p:cNvPr>
          <p:cNvSpPr/>
          <p:nvPr/>
        </p:nvSpPr>
        <p:spPr>
          <a:xfrm rot="7021924">
            <a:off x="7522801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3F7622C5-5F1D-41A6-9EF5-7C13202AE6DB}"/>
              </a:ext>
            </a:extLst>
          </p:cNvPr>
          <p:cNvSpPr/>
          <p:nvPr/>
        </p:nvSpPr>
        <p:spPr>
          <a:xfrm rot="7021924">
            <a:off x="8765635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AF75BDE-1419-4AC4-B334-D9306105E919}"/>
              </a:ext>
            </a:extLst>
          </p:cNvPr>
          <p:cNvSpPr/>
          <p:nvPr/>
        </p:nvSpPr>
        <p:spPr>
          <a:xfrm>
            <a:off x="5032822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4C0C47C-F754-4BBC-950A-DA7CCF3A5DE4}"/>
              </a:ext>
            </a:extLst>
          </p:cNvPr>
          <p:cNvSpPr/>
          <p:nvPr/>
        </p:nvSpPr>
        <p:spPr>
          <a:xfrm>
            <a:off x="7529919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FE512A-97B4-49E9-98A6-564C37C940C9}"/>
              </a:ext>
            </a:extLst>
          </p:cNvPr>
          <p:cNvSpPr txBox="1"/>
          <p:nvPr/>
        </p:nvSpPr>
        <p:spPr>
          <a:xfrm>
            <a:off x="6519807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B4BB4D-E5F7-4F88-B3E5-9FDBFA7F6C18}"/>
              </a:ext>
            </a:extLst>
          </p:cNvPr>
          <p:cNvSpPr txBox="1"/>
          <p:nvPr/>
        </p:nvSpPr>
        <p:spPr>
          <a:xfrm>
            <a:off x="9051626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C15C69E-EA03-4EFC-89D5-3D6BF8B919A5}"/>
              </a:ext>
            </a:extLst>
          </p:cNvPr>
          <p:cNvSpPr/>
          <p:nvPr/>
        </p:nvSpPr>
        <p:spPr>
          <a:xfrm>
            <a:off x="918531" y="2186913"/>
            <a:ext cx="258676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A26FD20-4171-4BCF-AABC-313275435473}"/>
              </a:ext>
            </a:extLst>
          </p:cNvPr>
          <p:cNvSpPr/>
          <p:nvPr/>
        </p:nvSpPr>
        <p:spPr>
          <a:xfrm>
            <a:off x="3751932" y="2203365"/>
            <a:ext cx="2451169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9D9A0EA-E302-40FE-98C9-4D1F048E4999}"/>
              </a:ext>
            </a:extLst>
          </p:cNvPr>
          <p:cNvSpPr/>
          <p:nvPr/>
        </p:nvSpPr>
        <p:spPr>
          <a:xfrm>
            <a:off x="959764" y="3276333"/>
            <a:ext cx="5016354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0DC2CD7C-E560-43A5-9A20-6E856D0AE043}"/>
              </a:ext>
            </a:extLst>
          </p:cNvPr>
          <p:cNvSpPr/>
          <p:nvPr/>
        </p:nvSpPr>
        <p:spPr>
          <a:xfrm>
            <a:off x="6203101" y="3276332"/>
            <a:ext cx="4014278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4704C2-4C00-411D-9969-6A6D447CD31F}"/>
              </a:ext>
            </a:extLst>
          </p:cNvPr>
          <p:cNvSpPr txBox="1"/>
          <p:nvPr/>
        </p:nvSpPr>
        <p:spPr>
          <a:xfrm>
            <a:off x="1082581" y="6015784"/>
            <a:ext cx="303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出現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指數負數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無法整除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53ACEA-4875-4B4D-89F9-A548A3BF3E4E}"/>
              </a:ext>
            </a:extLst>
          </p:cNvPr>
          <p:cNvSpPr/>
          <p:nvPr/>
        </p:nvSpPr>
        <p:spPr>
          <a:xfrm>
            <a:off x="3062514" y="5370286"/>
            <a:ext cx="643407" cy="57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E28465-E532-4D61-BAA7-9E26B32C8C64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2</a:t>
            </a:r>
            <a:endParaRPr lang="zh-TW" altLang="en-US" sz="2800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2135E9A-F979-4622-9456-3675AC3A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477379"/>
              </p:ext>
            </p:extLst>
          </p:nvPr>
        </p:nvGraphicFramePr>
        <p:xfrm>
          <a:off x="4654632" y="5110286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86748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286871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27684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0A3A97F1-A433-473A-B24A-23D18B2C366E}"/>
              </a:ext>
            </a:extLst>
          </p:cNvPr>
          <p:cNvSpPr txBox="1"/>
          <p:nvPr/>
        </p:nvSpPr>
        <p:spPr>
          <a:xfrm>
            <a:off x="8759648" y="5014959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紀錄計算質數次方乘積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20839F2-174F-4329-ADDE-F28FCF2DF11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118546" y="6015783"/>
            <a:ext cx="3039970" cy="20005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E51D-ABE0-4411-8F21-9E848DAC7324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1" y="728663"/>
                <a:ext cx="1140032" cy="932178"/>
              </a:xfrm>
              <a:prstGeom prst="rect">
                <a:avLst/>
              </a:prstGeom>
              <a:blipFill>
                <a:blip r:embed="rId2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7!×3!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7!×1!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651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7!×1!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98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302057"/>
                <a:ext cx="580088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/>
              <p:nvPr/>
            </p:nvSpPr>
            <p:spPr>
              <a:xfrm>
                <a:off x="539788" y="3361104"/>
                <a:ext cx="16171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88" y="3361104"/>
                <a:ext cx="161710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4A75D9D0-923E-4C10-BBE6-4E27DC39BF34}"/>
              </a:ext>
            </a:extLst>
          </p:cNvPr>
          <p:cNvSpPr/>
          <p:nvPr/>
        </p:nvSpPr>
        <p:spPr>
          <a:xfrm>
            <a:off x="6325852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CF271903-4A6A-4EE8-B894-9F57F9D9E04F}"/>
              </a:ext>
            </a:extLst>
          </p:cNvPr>
          <p:cNvSpPr/>
          <p:nvPr/>
        </p:nvSpPr>
        <p:spPr>
          <a:xfrm>
            <a:off x="5143686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A026038C-6926-493A-A555-4F674B40C002}"/>
              </a:ext>
            </a:extLst>
          </p:cNvPr>
          <p:cNvSpPr/>
          <p:nvPr/>
        </p:nvSpPr>
        <p:spPr>
          <a:xfrm rot="7021924">
            <a:off x="7542487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020186A5-089B-4298-AEF7-71F5478A4097}"/>
              </a:ext>
            </a:extLst>
          </p:cNvPr>
          <p:cNvSpPr/>
          <p:nvPr/>
        </p:nvSpPr>
        <p:spPr>
          <a:xfrm rot="7021924">
            <a:off x="8785321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E08A635-5315-48A9-8FDA-3695CDC18BB3}"/>
              </a:ext>
            </a:extLst>
          </p:cNvPr>
          <p:cNvSpPr/>
          <p:nvPr/>
        </p:nvSpPr>
        <p:spPr>
          <a:xfrm>
            <a:off x="5052508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3D4DA2E-3525-4BF7-9051-849A5335B533}"/>
              </a:ext>
            </a:extLst>
          </p:cNvPr>
          <p:cNvSpPr/>
          <p:nvPr/>
        </p:nvSpPr>
        <p:spPr>
          <a:xfrm>
            <a:off x="7549605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A462A5-7E89-49EA-AF99-F2B0F1F438A5}"/>
              </a:ext>
            </a:extLst>
          </p:cNvPr>
          <p:cNvSpPr txBox="1"/>
          <p:nvPr/>
        </p:nvSpPr>
        <p:spPr>
          <a:xfrm>
            <a:off x="6539493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3B69159-00E8-465B-BA52-F9CFAAD4DE8A}"/>
              </a:ext>
            </a:extLst>
          </p:cNvPr>
          <p:cNvSpPr txBox="1"/>
          <p:nvPr/>
        </p:nvSpPr>
        <p:spPr>
          <a:xfrm>
            <a:off x="9071312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37044E2-E99F-41FB-B5EE-D9F35CE76064}"/>
              </a:ext>
            </a:extLst>
          </p:cNvPr>
          <p:cNvSpPr/>
          <p:nvPr/>
        </p:nvSpPr>
        <p:spPr>
          <a:xfrm>
            <a:off x="938217" y="2186913"/>
            <a:ext cx="3113677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8F06F1E6-79A8-43B0-81AF-04580822F4C5}"/>
              </a:ext>
            </a:extLst>
          </p:cNvPr>
          <p:cNvSpPr/>
          <p:nvPr/>
        </p:nvSpPr>
        <p:spPr>
          <a:xfrm>
            <a:off x="4368430" y="2203365"/>
            <a:ext cx="1989951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3669911-BBB6-4449-858B-C675FBC2AD64}"/>
                  </a:ext>
                </a:extLst>
              </p:cNvPr>
              <p:cNvSpPr/>
              <p:nvPr/>
            </p:nvSpPr>
            <p:spPr>
              <a:xfrm>
                <a:off x="572382" y="3929368"/>
                <a:ext cx="9081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3669911-BBB6-4449-858B-C675FBC2A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82" y="3929368"/>
                <a:ext cx="9081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6DC75638-DC3D-4E2F-8994-A775F3751B73}"/>
              </a:ext>
            </a:extLst>
          </p:cNvPr>
          <p:cNvSpPr txBox="1"/>
          <p:nvPr/>
        </p:nvSpPr>
        <p:spPr>
          <a:xfrm>
            <a:off x="1747093" y="3929368"/>
            <a:ext cx="153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可以整除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93265DF-721F-43BF-8A5B-2F4C9CE64939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1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133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6" grpId="0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9F5F-2A16-48B9-A387-DD821148F789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10329 Combinatorial Expression 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918241-DDAC-44AE-A903-BBA7E533F779}"/>
              </a:ext>
            </a:extLst>
          </p:cNvPr>
          <p:cNvSpPr txBox="1"/>
          <p:nvPr/>
        </p:nvSpPr>
        <p:spPr>
          <a:xfrm>
            <a:off x="1277472" y="999564"/>
            <a:ext cx="3653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計算最後結果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數值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F25ADFF-31B9-4039-8528-485F8ED92C9E}"/>
              </a:ext>
            </a:extLst>
          </p:cNvPr>
          <p:cNvSpPr txBox="1"/>
          <p:nvPr/>
        </p:nvSpPr>
        <p:spPr>
          <a:xfrm>
            <a:off x="1416050" y="2321408"/>
            <a:ext cx="417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如果無法整除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055745-182A-40FB-B671-FD9872562D2B}"/>
              </a:ext>
            </a:extLst>
          </p:cNvPr>
          <p:cNvSpPr txBox="1"/>
          <p:nvPr/>
        </p:nvSpPr>
        <p:spPr>
          <a:xfrm>
            <a:off x="1416050" y="2893060"/>
            <a:ext cx="604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如果結果數值超過</a:t>
            </a:r>
            <a:r>
              <a:rPr lang="en-US" altLang="zh-TW" sz="2400" dirty="0">
                <a:solidFill>
                  <a:prstClr val="black"/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;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ea typeface="標楷體" panose="03000509000000000000" pitchFamily="65" charset="-120"/>
              </a:rPr>
              <a:t>不然就把結果數值輸出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3FB8BD-6C4C-4155-90CF-97D76C3E83BE}"/>
              </a:ext>
            </a:extLst>
          </p:cNvPr>
          <p:cNvSpPr txBox="1"/>
          <p:nvPr/>
        </p:nvSpPr>
        <p:spPr>
          <a:xfrm>
            <a:off x="1416050" y="1751484"/>
            <a:ext cx="4939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 err="1">
                <a:solidFill>
                  <a:prstClr val="black"/>
                </a:solidFill>
                <a:ea typeface="標楷體" panose="03000509000000000000" pitchFamily="65" charset="-120"/>
              </a:rPr>
              <a:t>multable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質數表計算結果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49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5B3E-FB2C-4836-ABD9-EC47CC904F7D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998772-09F7-41AD-8513-8671401D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11393"/>
              </p:ext>
            </p:extLst>
          </p:nvPr>
        </p:nvGraphicFramePr>
        <p:xfrm>
          <a:off x="2168513" y="823990"/>
          <a:ext cx="405441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123">
                  <a:extLst>
                    <a:ext uri="{9D8B030D-6E8A-4147-A177-3AD203B41FA5}">
                      <a16:colId xmlns:a16="http://schemas.microsoft.com/office/drawing/2014/main" val="693371303"/>
                    </a:ext>
                  </a:extLst>
                </a:gridCol>
                <a:gridCol w="233956">
                  <a:extLst>
                    <a:ext uri="{9D8B030D-6E8A-4147-A177-3AD203B41FA5}">
                      <a16:colId xmlns:a16="http://schemas.microsoft.com/office/drawing/2014/main" val="1028148640"/>
                    </a:ext>
                  </a:extLst>
                </a:gridCol>
                <a:gridCol w="290865">
                  <a:extLst>
                    <a:ext uri="{9D8B030D-6E8A-4147-A177-3AD203B41FA5}">
                      <a16:colId xmlns:a16="http://schemas.microsoft.com/office/drawing/2014/main" val="3813754046"/>
                    </a:ext>
                  </a:extLst>
                </a:gridCol>
                <a:gridCol w="294785">
                  <a:extLst>
                    <a:ext uri="{9D8B030D-6E8A-4147-A177-3AD203B41FA5}">
                      <a16:colId xmlns:a16="http://schemas.microsoft.com/office/drawing/2014/main" val="3838907934"/>
                    </a:ext>
                  </a:extLst>
                </a:gridCol>
                <a:gridCol w="283867">
                  <a:extLst>
                    <a:ext uri="{9D8B030D-6E8A-4147-A177-3AD203B41FA5}">
                      <a16:colId xmlns:a16="http://schemas.microsoft.com/office/drawing/2014/main" val="2263747496"/>
                    </a:ext>
                  </a:extLst>
                </a:gridCol>
                <a:gridCol w="291145">
                  <a:extLst>
                    <a:ext uri="{9D8B030D-6E8A-4147-A177-3AD203B41FA5}">
                      <a16:colId xmlns:a16="http://schemas.microsoft.com/office/drawing/2014/main" val="790847182"/>
                    </a:ext>
                  </a:extLst>
                </a:gridCol>
                <a:gridCol w="291146">
                  <a:extLst>
                    <a:ext uri="{9D8B030D-6E8A-4147-A177-3AD203B41FA5}">
                      <a16:colId xmlns:a16="http://schemas.microsoft.com/office/drawing/2014/main" val="2797294793"/>
                    </a:ext>
                  </a:extLst>
                </a:gridCol>
                <a:gridCol w="280227">
                  <a:extLst>
                    <a:ext uri="{9D8B030D-6E8A-4147-A177-3AD203B41FA5}">
                      <a16:colId xmlns:a16="http://schemas.microsoft.com/office/drawing/2014/main" val="2515139078"/>
                    </a:ext>
                  </a:extLst>
                </a:gridCol>
                <a:gridCol w="302064">
                  <a:extLst>
                    <a:ext uri="{9D8B030D-6E8A-4147-A177-3AD203B41FA5}">
                      <a16:colId xmlns:a16="http://schemas.microsoft.com/office/drawing/2014/main" val="2269296075"/>
                    </a:ext>
                  </a:extLst>
                </a:gridCol>
                <a:gridCol w="305703">
                  <a:extLst>
                    <a:ext uri="{9D8B030D-6E8A-4147-A177-3AD203B41FA5}">
                      <a16:colId xmlns:a16="http://schemas.microsoft.com/office/drawing/2014/main" val="1444691138"/>
                    </a:ext>
                  </a:extLst>
                </a:gridCol>
                <a:gridCol w="993536">
                  <a:extLst>
                    <a:ext uri="{9D8B030D-6E8A-4147-A177-3AD203B41FA5}">
                      <a16:colId xmlns:a16="http://schemas.microsoft.com/office/drawing/2014/main" val="1050694670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質數</a:t>
                      </a:r>
                      <a:endParaRPr lang="en-US" alt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9..4999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701366"/>
                  </a:ext>
                </a:extLst>
              </a:tr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次方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62299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575CE45-572F-45BD-983F-9757DF69CC19}"/>
              </a:ext>
            </a:extLst>
          </p:cNvPr>
          <p:cNvSpPr txBox="1"/>
          <p:nvPr/>
        </p:nvSpPr>
        <p:spPr>
          <a:xfrm>
            <a:off x="6273529" y="728663"/>
            <a:ext cx="3032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multable</a:t>
            </a:r>
            <a:r>
              <a:rPr lang="en-US" altLang="zh-TW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紀錄計算質數次方成績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3BE9C8-ACB2-4F8F-8199-475434090FA7}"/>
              </a:ext>
            </a:extLst>
          </p:cNvPr>
          <p:cNvSpPr txBox="1"/>
          <p:nvPr/>
        </p:nvSpPr>
        <p:spPr>
          <a:xfrm>
            <a:off x="2056159" y="2414008"/>
            <a:ext cx="684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如果出現次方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指數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負數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所考慮之組合計算式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無法整除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E3A2DF-DD2D-4E0F-B8FC-9329C063B029}"/>
                  </a:ext>
                </a:extLst>
              </p:cNvPr>
              <p:cNvSpPr txBox="1"/>
              <p:nvPr/>
            </p:nvSpPr>
            <p:spPr>
              <a:xfrm>
                <a:off x="2056159" y="2970099"/>
                <a:ext cx="75027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如果所考慮之組合計算式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可以整除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則變成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大整數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(Big Integer)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方式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計算質數次方的乘積 </a:t>
                </a:r>
                <a:r>
                  <a:rPr lang="en-US" altLang="zh-TW" sz="2000" dirty="0">
                    <a:ea typeface="標楷體" panose="03000509000000000000" pitchFamily="65" charset="-120"/>
                  </a:rPr>
                  <a:t>(=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20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TW" alt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zh-TW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r>
                  <a:rPr lang="en-US" altLang="zh-TW" sz="2000" dirty="0">
                    <a:ea typeface="標楷體" panose="03000509000000000000" pitchFamily="65" charset="-120"/>
                  </a:rPr>
                  <a:t>)</a:t>
                </a:r>
                <a:endParaRPr lang="zh-TW" altLang="en-US" sz="2000" dirty="0"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CE3A2DF-DD2D-4E0F-B8FC-9329C063B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59" y="2970099"/>
                <a:ext cx="7502779" cy="707886"/>
              </a:xfrm>
              <a:prstGeom prst="rect">
                <a:avLst/>
              </a:prstGeom>
              <a:blipFill>
                <a:blip r:embed="rId3"/>
                <a:stretch>
                  <a:fillRect l="-731" t="-5172" b="-14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24143A1A-95B7-4914-8535-A9A6C52373C5}"/>
              </a:ext>
            </a:extLst>
          </p:cNvPr>
          <p:cNvSpPr txBox="1"/>
          <p:nvPr/>
        </p:nvSpPr>
        <p:spPr>
          <a:xfrm>
            <a:off x="2457327" y="3699416"/>
            <a:ext cx="6848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如果結果數值超過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;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不然就把結果數值輸出</a:t>
            </a:r>
          </a:p>
        </p:txBody>
      </p:sp>
    </p:spTree>
    <p:extLst>
      <p:ext uri="{BB962C8B-B14F-4D97-AF65-F5344CB8AC3E}">
        <p14:creationId xmlns:p14="http://schemas.microsoft.com/office/powerpoint/2010/main" val="263602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84FA1B-8A75-4E0A-BCD0-D2DFD69C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0EF2-90B3-44CB-BA8D-16128BE7482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F1E6993-2EB9-4197-98C8-B4B1664E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63863A-432E-4271-9914-A16FE632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B1471C6-45F2-44DD-AEF1-D089928C3FAD}"/>
                  </a:ext>
                </a:extLst>
              </p:cNvPr>
              <p:cNvSpPr txBox="1"/>
              <p:nvPr/>
            </p:nvSpPr>
            <p:spPr>
              <a:xfrm>
                <a:off x="947738" y="1124300"/>
                <a:ext cx="10091665" cy="1396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3200" dirty="0">
                    <a:ea typeface="標楷體" panose="03000509000000000000" pitchFamily="65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於</m:t>
                    </m:r>
                    <m:r>
                      <a:rPr lang="zh-TW" altLang="en-US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計算</m:t>
                    </m:r>
                    <m:r>
                      <a:rPr lang="zh-TW" altLang="en-US" sz="320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之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TW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/>
                  <a:t>, </a:t>
                </a:r>
                <a:r>
                  <a:rPr lang="en-US" altLang="zh-TW" sz="32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 sz="32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最大值是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5000</a:t>
                </a:r>
                <a:r>
                  <a:rPr lang="en-US" altLang="zh-TW" sz="3200" dirty="0"/>
                  <a:t>, 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</a:t>
                </a:r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會用到質因數最大值約為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</m:e>
                    </m:rad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TW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71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B1471C6-45F2-44DD-AEF1-D089928C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38" y="1124300"/>
                <a:ext cx="10091665" cy="1396088"/>
              </a:xfrm>
              <a:prstGeom prst="rect">
                <a:avLst/>
              </a:prstGeom>
              <a:blipFill>
                <a:blip r:embed="rId2"/>
                <a:stretch>
                  <a:fillRect l="-1389" r="-604" b="-131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F67929D9-2C7E-4441-A951-EE0FC5782319}"/>
              </a:ext>
            </a:extLst>
          </p:cNvPr>
          <p:cNvSpPr txBox="1"/>
          <p:nvPr/>
        </p:nvSpPr>
        <p:spPr>
          <a:xfrm>
            <a:off x="947738" y="2771175"/>
            <a:ext cx="10303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為方便做質因數分解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先把小於等於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71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之質數先準備好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A02560-3619-4862-8C68-773A900D7677}"/>
              </a:ext>
            </a:extLst>
          </p:cNvPr>
          <p:cNvSpPr txBox="1"/>
          <p:nvPr/>
        </p:nvSpPr>
        <p:spPr>
          <a:xfrm>
            <a:off x="1416051" y="3537479"/>
            <a:ext cx="9937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質數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dirty="0"/>
              <a:t>2,3,5,7,11,13,17,19,23,29,31,37,41,43,47,53,59,61,67,71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6CCCD2-AFBE-4F60-9DAD-720D03BD1F2C}"/>
              </a:ext>
            </a:extLst>
          </p:cNvPr>
          <p:cNvSpPr txBox="1"/>
          <p:nvPr/>
        </p:nvSpPr>
        <p:spPr>
          <a:xfrm>
            <a:off x="838200" y="28636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64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6254-32CA-4A02-8520-04BF104B94B3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9879" y="907677"/>
            <a:ext cx="12177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#include&lt;</a:t>
            </a:r>
            <a:r>
              <a:rPr lang="en-US" altLang="zh-TW" sz="2000" dirty="0" err="1"/>
              <a:t>stdio.h</a:t>
            </a:r>
            <a:r>
              <a:rPr lang="en-US" altLang="zh-TW" sz="2000" dirty="0"/>
              <a:t>&gt;</a:t>
            </a:r>
          </a:p>
          <a:p>
            <a:endParaRPr lang="en-US" altLang="zh-TW" sz="2000" dirty="0"/>
          </a:p>
          <a:p>
            <a:r>
              <a:rPr lang="en-US" altLang="zh-TW" sz="2000" dirty="0"/>
              <a:t>void </a:t>
            </a:r>
            <a:r>
              <a:rPr lang="en-US" altLang="zh-TW" sz="2000" dirty="0" err="1"/>
              <a:t>mul_c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n,int</a:t>
            </a:r>
            <a:r>
              <a:rPr lang="en-US" altLang="zh-TW" sz="2000" dirty="0"/>
              <a:t> r);</a:t>
            </a:r>
          </a:p>
          <a:p>
            <a:r>
              <a:rPr lang="en-US" altLang="zh-TW" sz="2000" dirty="0"/>
              <a:t>void </a:t>
            </a:r>
            <a:r>
              <a:rPr lang="en-US" altLang="zh-TW" sz="2000" dirty="0" err="1"/>
              <a:t>div_c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n,int</a:t>
            </a:r>
            <a:r>
              <a:rPr lang="en-US" altLang="zh-TW" sz="2000" dirty="0"/>
              <a:t> r);</a:t>
            </a:r>
          </a:p>
          <a:p>
            <a:r>
              <a:rPr lang="en-US" altLang="zh-TW" sz="2000" dirty="0"/>
              <a:t>void </a:t>
            </a:r>
            <a:r>
              <a:rPr lang="en-US" altLang="zh-TW" sz="2000" dirty="0" err="1"/>
              <a:t>lmul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a[],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);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const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prime[20] = {2,3,5,7,11,13,17,19,23,29,31,37,41,43,47,53,59,61,67,71};</a:t>
            </a:r>
            <a:r>
              <a:rPr lang="zh-TW" altLang="en-US" sz="2000" dirty="0"/>
              <a:t>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小於等於</a:t>
            </a:r>
            <a:r>
              <a:rPr lang="en-US" altLang="zh-TW" sz="2000" dirty="0">
                <a:solidFill>
                  <a:srgbClr val="0070C0"/>
                </a:solidFill>
              </a:rPr>
              <a:t>71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質數表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[5000],top;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</a:rPr>
              <a:t>[50000]: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存組合式子計算結果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質數次方乘積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[i]=j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j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top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紀錄計算結果數值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大整數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)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=4*(top+1)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(1/8)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40534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DF56-A7A9-4D07-A846-29CA9E0E3D56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6186" y="163285"/>
            <a:ext cx="102380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N,M,n,r,i,j,num,err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a[30];</a:t>
            </a:r>
            <a:r>
              <a:rPr lang="zh-TW" altLang="en-US" sz="2000" dirty="0"/>
              <a:t>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存計算結果數值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大整數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("10329.in","r",stdin);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freopen</a:t>
            </a:r>
            <a:r>
              <a:rPr lang="en-US" altLang="zh-TW" sz="2000" dirty="0"/>
              <a:t>("10329.out","w",stdout);</a:t>
            </a:r>
          </a:p>
          <a:p>
            <a:r>
              <a:rPr lang="en-US" altLang="zh-TW" sz="2000" dirty="0"/>
              <a:t>  while(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 %d" ,&amp;N,&amp;M)!=EOF) {</a:t>
            </a:r>
          </a:p>
          <a:p>
            <a:r>
              <a:rPr lang="en-US" altLang="zh-TW" sz="2000" dirty="0"/>
              <a:t>    for(i=0;i&lt;5000;i++)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[i] = 0;</a:t>
            </a:r>
          </a:p>
          <a:p>
            <a:r>
              <a:rPr lang="en-US" altLang="zh-TW" sz="2000" dirty="0"/>
              <a:t>    err = 2;</a:t>
            </a:r>
            <a:r>
              <a:rPr lang="zh-TW" altLang="en-US" sz="2000" dirty="0"/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 err=2: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代表組合式可以整除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而且結果數值位數頂多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top = 0;</a:t>
            </a:r>
          </a:p>
          <a:p>
            <a:r>
              <a:rPr lang="en-US" altLang="zh-TW" sz="2000" dirty="0"/>
              <a:t>    a[0] = 1;</a:t>
            </a:r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起始化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en-US" altLang="zh-TW" sz="2000" dirty="0">
                <a:solidFill>
                  <a:srgbClr val="0070C0"/>
                </a:solidFill>
              </a:rPr>
              <a:t>a[i]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</a:t>
            </a:r>
            <a:r>
              <a:rPr lang="en-US" altLang="zh-TW" sz="2000" dirty="0">
                <a:solidFill>
                  <a:srgbClr val="0070C0"/>
                </a:solidFill>
              </a:rPr>
              <a:t>4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for(i=1;i&lt;29;i++) a[i]=0;</a:t>
            </a:r>
          </a:p>
          <a:p>
            <a:r>
              <a:rPr lang="en-US" altLang="zh-TW" sz="2000" dirty="0"/>
              <a:t>    for(i=0;i&lt;</a:t>
            </a:r>
            <a:r>
              <a:rPr lang="en-US" altLang="zh-TW" sz="2000" dirty="0" err="1"/>
              <a:t>N;i</a:t>
            </a:r>
            <a:r>
              <a:rPr lang="en-US" altLang="zh-TW" sz="2000" dirty="0"/>
              <a:t>++) {</a:t>
            </a:r>
            <a:r>
              <a:rPr lang="zh-TW" altLang="en-US" sz="2000" dirty="0"/>
              <a:t>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處理組合式中分子項中每一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 %d" ,&amp;</a:t>
            </a:r>
            <a:r>
              <a:rPr lang="en-US" altLang="zh-TW" sz="2000" dirty="0" err="1"/>
              <a:t>n,&amp;r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if(n!=0 &amp;&amp; r!=0) </a:t>
            </a:r>
            <a:r>
              <a:rPr lang="en-US" altLang="zh-TW" sz="2000" dirty="0" err="1"/>
              <a:t>mul_c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n,r</a:t>
            </a:r>
            <a:r>
              <a:rPr lang="en-US" altLang="zh-TW" sz="2000" dirty="0"/>
              <a:t>);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將結果記錄在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</a:rPr>
              <a:t>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(i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是質數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for(i=0;i&lt;</a:t>
            </a:r>
            <a:r>
              <a:rPr lang="en-US" altLang="zh-TW" sz="2000" dirty="0" err="1"/>
              <a:t>M;i</a:t>
            </a:r>
            <a:r>
              <a:rPr lang="en-US" altLang="zh-TW" sz="2000" dirty="0"/>
              <a:t>++) {</a:t>
            </a:r>
            <a:r>
              <a:rPr lang="zh-TW" altLang="en-US" sz="2000" dirty="0"/>
              <a:t>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處理組合式中分母項中每一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err="1"/>
              <a:t>scanf</a:t>
            </a:r>
            <a:r>
              <a:rPr lang="en-US" altLang="zh-TW" sz="2000" dirty="0"/>
              <a:t>("%d %d" ,&amp;</a:t>
            </a:r>
            <a:r>
              <a:rPr lang="en-US" altLang="zh-TW" sz="2000" dirty="0" err="1"/>
              <a:t>n,&amp;r</a:t>
            </a:r>
            <a:r>
              <a:rPr lang="en-US" altLang="zh-TW" sz="2000" dirty="0"/>
              <a:t>);</a:t>
            </a:r>
          </a:p>
          <a:p>
            <a:r>
              <a:rPr lang="en-US" altLang="zh-TW" sz="2000" dirty="0"/>
              <a:t>       if(n!=0 &amp;&amp; r!=0) </a:t>
            </a:r>
            <a:r>
              <a:rPr lang="en-US" altLang="zh-TW" sz="2000" dirty="0" err="1"/>
              <a:t>div_c</a:t>
            </a:r>
            <a:r>
              <a:rPr lang="en-US" altLang="zh-TW" sz="2000" dirty="0"/>
              <a:t>(</a:t>
            </a:r>
            <a:r>
              <a:rPr lang="en-US" altLang="zh-TW" sz="2000" dirty="0" err="1"/>
              <a:t>n,r</a:t>
            </a:r>
            <a:r>
              <a:rPr lang="en-US" altLang="zh-TW" sz="2000" dirty="0"/>
              <a:t>);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將結果記錄在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</a:rPr>
              <a:t>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(i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是質</a:t>
            </a:r>
            <a:r>
              <a:rPr lang="zh-TW" altLang="en-US" sz="2000" dirty="0">
                <a:solidFill>
                  <a:srgbClr val="0070C0"/>
                </a:solidFill>
              </a:rPr>
              <a:t>數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    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(2/8)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211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5D06E-278C-4040-A669-11072C304492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5171" y="146957"/>
            <a:ext cx="96175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</a:t>
            </a:r>
            <a:r>
              <a:rPr lang="zh-TW" altLang="en-US" sz="2000" dirty="0"/>
              <a:t>   </a:t>
            </a:r>
            <a:r>
              <a:rPr lang="en-US" altLang="zh-TW" sz="2000" dirty="0"/>
              <a:t>for(i=2;i&lt;5000;i++) {</a:t>
            </a:r>
          </a:p>
          <a:p>
            <a:r>
              <a:rPr lang="en-US" altLang="zh-TW" sz="2000" dirty="0"/>
              <a:t>        if(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[i] &lt; 0) {err = 0; break; }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err=0: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代表組合式無法整除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    if(err &gt; 0)</a:t>
            </a:r>
            <a:r>
              <a:rPr lang="zh-TW" altLang="en-US" sz="2000" dirty="0"/>
              <a:t>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000" dirty="0">
                <a:solidFill>
                  <a:srgbClr val="0070C0"/>
                </a:solidFill>
              </a:rPr>
              <a:t>err=2,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代表組合式可以整除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而且結果數值位數頂多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en-US" altLang="zh-TW" sz="2000" dirty="0"/>
          </a:p>
          <a:p>
            <a:r>
              <a:rPr lang="en-US" altLang="zh-TW" sz="2000" dirty="0"/>
              <a:t>     for(i=2;i&lt;5000;i++) {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計算出組合式結果數值</a:t>
            </a:r>
            <a:r>
              <a:rPr lang="en-US" altLang="zh-TW" sz="2000" dirty="0">
                <a:solidFill>
                  <a:srgbClr val="0070C0"/>
                </a:solidFill>
              </a:rPr>
              <a:t>(Big Integer)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    </a:t>
            </a:r>
            <a:r>
              <a:rPr lang="en-US" altLang="zh-TW" sz="2000" dirty="0"/>
              <a:t>for(j=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[i] ; j&gt;0 ; j--) {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乘以</a:t>
            </a:r>
            <a:r>
              <a:rPr lang="en-US" altLang="zh-TW" sz="2000" dirty="0">
                <a:solidFill>
                  <a:srgbClr val="0070C0"/>
                </a:solidFill>
              </a:rPr>
              <a:t>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000" dirty="0">
                <a:solidFill>
                  <a:srgbClr val="0070C0"/>
                </a:solidFill>
              </a:rPr>
              <a:t>j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次方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</a:t>
            </a:r>
            <a:r>
              <a:rPr lang="en-US" altLang="zh-TW" sz="2000" dirty="0" err="1"/>
              <a:t>lmul</a:t>
            </a:r>
            <a:r>
              <a:rPr lang="en-US" altLang="zh-TW" sz="2000" dirty="0"/>
              <a:t>(</a:t>
            </a:r>
            <a:r>
              <a:rPr lang="en-US" altLang="zh-TW" sz="2000" dirty="0" err="1"/>
              <a:t>a,i</a:t>
            </a:r>
            <a:r>
              <a:rPr lang="en-US" altLang="zh-TW" sz="2000" dirty="0"/>
              <a:t>);  </a:t>
            </a:r>
            <a:r>
              <a:rPr lang="zh-TW" altLang="en-US" sz="2000" dirty="0"/>
              <a:t>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sz="2000" dirty="0">
                <a:solidFill>
                  <a:srgbClr val="0070C0"/>
                </a:solidFill>
              </a:rPr>
              <a:t>a*i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 if(top&gt;24) break;</a:t>
            </a:r>
            <a:r>
              <a:rPr lang="zh-TW" altLang="en-US" sz="2000" dirty="0"/>
              <a:t>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實際位數是</a:t>
            </a:r>
            <a:r>
              <a:rPr lang="en-US" altLang="zh-TW" sz="2000" dirty="0">
                <a:solidFill>
                  <a:srgbClr val="0070C0"/>
                </a:solidFill>
              </a:rPr>
              <a:t>4*(top+1),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000" dirty="0">
                <a:solidFill>
                  <a:srgbClr val="0070C0"/>
                </a:solidFill>
              </a:rPr>
              <a:t>top&gt;24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即位數超過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endParaRPr lang="en-US" altLang="zh-TW" sz="2000" dirty="0"/>
          </a:p>
          <a:p>
            <a:r>
              <a:rPr lang="en-US" altLang="zh-TW" sz="2000" dirty="0"/>
              <a:t>         }</a:t>
            </a:r>
          </a:p>
          <a:p>
            <a:r>
              <a:rPr lang="en-US" altLang="zh-TW" sz="2000" dirty="0"/>
              <a:t>        if(top&gt;24) { err = -1; break; }  </a:t>
            </a:r>
            <a:r>
              <a:rPr lang="en-US" altLang="zh-TW" sz="2000" dirty="0">
                <a:solidFill>
                  <a:srgbClr val="0070C0"/>
                </a:solidFill>
              </a:rPr>
              <a:t>// err=-1: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即位數超過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endParaRPr lang="en-US" altLang="zh-TW" sz="2000" dirty="0"/>
          </a:p>
          <a:p>
            <a:r>
              <a:rPr lang="en-US" altLang="zh-TW" sz="2000" dirty="0"/>
              <a:t>     }</a:t>
            </a:r>
          </a:p>
          <a:p>
            <a:r>
              <a:rPr lang="en-US" altLang="zh-TW" sz="2000" dirty="0"/>
              <a:t>    if(err&gt;0) {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000" dirty="0">
                <a:solidFill>
                  <a:srgbClr val="0070C0"/>
                </a:solidFill>
              </a:rPr>
              <a:t>err=2,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代表組合式可以整除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而且結果數值位數頂多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endParaRPr lang="en-US" altLang="zh-TW" sz="2000" dirty="0"/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(“%d” ,a[top]);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列印結果數值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for(i=top-1;i&gt;=0;i--)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("%04d" ,a[i]);</a:t>
            </a:r>
          </a:p>
          <a:p>
            <a:r>
              <a:rPr lang="en-US" altLang="zh-TW" sz="2000" dirty="0"/>
              <a:t>    } else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(“%d” ,err);</a:t>
            </a:r>
            <a:r>
              <a:rPr lang="zh-TW" altLang="en-US" sz="2000" dirty="0"/>
              <a:t>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000" dirty="0">
                <a:solidFill>
                  <a:srgbClr val="0070C0"/>
                </a:solidFill>
              </a:rPr>
              <a:t>err=-1</a:t>
            </a:r>
            <a:r>
              <a:rPr lang="en-US" altLang="zh-TW" sz="2000" dirty="0"/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即位數超過</a:t>
            </a:r>
            <a:r>
              <a:rPr lang="en-US" altLang="zh-TW" sz="2000" dirty="0">
                <a:solidFill>
                  <a:srgbClr val="0070C0"/>
                </a:solidFill>
              </a:rPr>
              <a:t>100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printf</a:t>
            </a:r>
            <a:r>
              <a:rPr lang="en-US" altLang="zh-TW" sz="2000" dirty="0"/>
              <a:t>("\n");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return 0;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(3/8)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888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66BF-E9A8-492D-A720-32B15FB6102D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743059" y="428462"/>
            <a:ext cx="91113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void </a:t>
            </a:r>
            <a:r>
              <a:rPr lang="en-US" altLang="zh-TW" sz="2000" dirty="0" err="1">
                <a:solidFill>
                  <a:srgbClr val="FF0000"/>
                </a:solidFill>
              </a:rPr>
              <a:t>lmul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a[],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num</a:t>
            </a:r>
            <a:r>
              <a:rPr lang="en-US" altLang="zh-TW" sz="2000" dirty="0">
                <a:solidFill>
                  <a:srgbClr val="FF0000"/>
                </a:solidFill>
              </a:rPr>
              <a:t>)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sz="2000" dirty="0">
                <a:solidFill>
                  <a:srgbClr val="0070C0"/>
                </a:solidFill>
              </a:rPr>
              <a:t>a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值乘以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en-US" altLang="zh-TW" sz="2000" dirty="0">
                <a:solidFill>
                  <a:srgbClr val="0070C0"/>
                </a:solidFill>
              </a:rPr>
              <a:t>,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模擬大整數計算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i,pre</a:t>
            </a:r>
            <a:r>
              <a:rPr lang="en-US" altLang="zh-TW" sz="2000" dirty="0"/>
              <a:t>;</a:t>
            </a:r>
            <a:r>
              <a:rPr lang="zh-TW" altLang="en-US" sz="2000" dirty="0"/>
              <a:t>       </a:t>
            </a:r>
            <a:r>
              <a:rPr lang="en-US" altLang="zh-TW" sz="2000" dirty="0">
                <a:solidFill>
                  <a:srgbClr val="0070C0"/>
                </a:solidFill>
              </a:rPr>
              <a:t>// pre: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向左進位 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(4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000" dirty="0"/>
              <a:t>  pre = 0;</a:t>
            </a:r>
          </a:p>
          <a:p>
            <a:r>
              <a:rPr lang="en-US" altLang="zh-TW" sz="2000" dirty="0"/>
              <a:t>  for(i=0;i&lt;=</a:t>
            </a:r>
            <a:r>
              <a:rPr lang="en-US" altLang="zh-TW" sz="2000" dirty="0" err="1"/>
              <a:t>top;i</a:t>
            </a:r>
            <a:r>
              <a:rPr lang="en-US" altLang="zh-TW" sz="2000" dirty="0"/>
              <a:t>++) {</a:t>
            </a:r>
          </a:p>
          <a:p>
            <a:r>
              <a:rPr lang="en-US" altLang="zh-TW" sz="2000" dirty="0"/>
              <a:t>    a[i] = a[i] *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+ pre;</a:t>
            </a:r>
          </a:p>
          <a:p>
            <a:r>
              <a:rPr lang="en-US" altLang="zh-TW" sz="2000" dirty="0"/>
              <a:t>    pre = a[i] / 10000;</a:t>
            </a:r>
          </a:p>
          <a:p>
            <a:r>
              <a:rPr lang="en-US" altLang="zh-TW" sz="2000" dirty="0"/>
              <a:t>    a[i] = a[i] % 10000;</a:t>
            </a:r>
          </a:p>
          <a:p>
            <a:r>
              <a:rPr lang="en-US" altLang="zh-TW" sz="2000" dirty="0"/>
              <a:t>  }</a:t>
            </a:r>
          </a:p>
          <a:p>
            <a:r>
              <a:rPr lang="en-US" altLang="zh-TW" sz="2000" dirty="0"/>
              <a:t>  if(pre &gt; 0) { a[i] = pre; top = i;}</a:t>
            </a:r>
          </a:p>
          <a:p>
            <a:r>
              <a:rPr lang="en-US" altLang="zh-TW" sz="2000" dirty="0"/>
              <a:t>    else top = i-1;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(4/8)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9532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AA64-F02A-44D4-821A-8E602A2DB2AB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00100" y="212271"/>
            <a:ext cx="97975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void </a:t>
            </a:r>
            <a:r>
              <a:rPr lang="en-US" altLang="zh-TW" sz="2000" dirty="0" err="1">
                <a:solidFill>
                  <a:srgbClr val="FF0000"/>
                </a:solidFill>
              </a:rPr>
              <a:t>mul_c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n,int</a:t>
            </a:r>
            <a:r>
              <a:rPr lang="en-US" altLang="zh-TW" sz="2000" dirty="0">
                <a:solidFill>
                  <a:srgbClr val="FF0000"/>
                </a:solidFill>
              </a:rPr>
              <a:t> r)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處理組合式中分子項中每一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{</a:t>
            </a:r>
            <a:r>
              <a:rPr lang="zh-TW" altLang="en-US" sz="2000" dirty="0"/>
              <a:t>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將結果記錄在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</a:rPr>
              <a:t>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(i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是質數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i,j,num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i = (r&gt;n/2) ? r+1 : n-r+1;</a:t>
            </a:r>
            <a:r>
              <a:rPr lang="zh-TW" altLang="en-US" sz="2000" dirty="0"/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分子部分</a:t>
            </a:r>
            <a:endParaRPr lang="en-US" altLang="zh-TW" sz="2000" dirty="0"/>
          </a:p>
          <a:p>
            <a:r>
              <a:rPr lang="en-US" altLang="zh-TW" sz="2000" dirty="0"/>
              <a:t>   for(; i&lt;=n ;i++) {</a:t>
            </a:r>
            <a:r>
              <a:rPr lang="zh-TW" altLang="en-US" sz="2000" dirty="0"/>
              <a:t>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</a:rPr>
              <a:t>i, i+1,...,n</a:t>
            </a:r>
          </a:p>
          <a:p>
            <a:r>
              <a:rPr lang="zh-TW" altLang="en-US" sz="2000" dirty="0"/>
              <a:t>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i;</a:t>
            </a:r>
          </a:p>
          <a:p>
            <a:r>
              <a:rPr lang="en-US" altLang="zh-TW" sz="2000" dirty="0"/>
              <a:t>     j=0;           </a:t>
            </a:r>
            <a:r>
              <a:rPr lang="zh-TW" altLang="en-US" sz="2000" dirty="0"/>
              <a:t>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 while(j&lt;20) {   </a:t>
            </a:r>
            <a:r>
              <a:rPr lang="zh-TW" altLang="en-US" sz="2000" dirty="0"/>
              <a:t>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表中取出檢驗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中的質因數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% prime[j] == 0) { </a:t>
            </a:r>
            <a:r>
              <a:rPr lang="en-US" altLang="zh-TW" sz="2000" dirty="0">
                <a:solidFill>
                  <a:srgbClr val="0070C0"/>
                </a:solidFill>
              </a:rPr>
              <a:t>   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發現質因數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prime[j]</a:t>
            </a:r>
            <a:endParaRPr lang="en-US" altLang="zh-TW" sz="2000" dirty="0"/>
          </a:p>
          <a:p>
            <a:r>
              <a:rPr lang="en-US" altLang="zh-TW" sz="2000" dirty="0"/>
              <a:t>         </a:t>
            </a:r>
            <a:r>
              <a:rPr lang="en-US" altLang="zh-TW" sz="2000" dirty="0" err="1">
                <a:solidFill>
                  <a:srgbClr val="FF0000"/>
                </a:solidFill>
              </a:rPr>
              <a:t>multable</a:t>
            </a:r>
            <a:r>
              <a:rPr lang="en-US" altLang="zh-TW" sz="2000" dirty="0">
                <a:solidFill>
                  <a:srgbClr val="FF0000"/>
                </a:solidFill>
              </a:rPr>
              <a:t>[prime[j]]++;</a:t>
            </a:r>
            <a:r>
              <a:rPr lang="zh-TW" altLang="en-US" sz="2000" dirty="0">
                <a:solidFill>
                  <a:srgbClr val="FF0000"/>
                </a:solidFill>
              </a:rPr>
              <a:t>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處加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zh-TW" sz="2000" dirty="0"/>
              <a:t>    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/= prime[j];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中去除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0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/>
              <a:t>         j=0;</a:t>
            </a:r>
            <a:r>
              <a:rPr lang="zh-TW" altLang="en-US" sz="2000" dirty="0"/>
              <a:t>                  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表開頭找起</a:t>
            </a:r>
            <a:endParaRPr lang="en-US" altLang="zh-TW" sz="2000" dirty="0"/>
          </a:p>
          <a:p>
            <a:r>
              <a:rPr lang="en-US" altLang="zh-TW" sz="2000" dirty="0"/>
              <a:t>       } else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}</a:t>
            </a:r>
          </a:p>
          <a:p>
            <a:r>
              <a:rPr lang="en-US" altLang="zh-TW" sz="2000" dirty="0"/>
              <a:t>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!=0 &amp;&amp;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!= 1) 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]++;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處理最後留下的質因數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(5/8)</a:t>
            </a:r>
            <a:endParaRPr lang="zh-TW" altLang="en-US" sz="32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26BE22-70F0-4BD8-9DBD-52B6BCE8E4FF}"/>
              </a:ext>
            </a:extLst>
          </p:cNvPr>
          <p:cNvGrpSpPr/>
          <p:nvPr/>
        </p:nvGrpSpPr>
        <p:grpSpPr>
          <a:xfrm>
            <a:off x="7028784" y="1187751"/>
            <a:ext cx="2949170" cy="882440"/>
            <a:chOff x="5555702" y="5229029"/>
            <a:chExt cx="3134750" cy="882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A47D51A-AFD8-40D0-A006-89741D40F7E6}"/>
                    </a:ext>
                  </a:extLst>
                </p:cNvPr>
                <p:cNvSpPr/>
                <p:nvPr/>
              </p:nvSpPr>
              <p:spPr>
                <a:xfrm>
                  <a:off x="5555702" y="5318512"/>
                  <a:ext cx="3134750" cy="624145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TW" alt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A47D51A-AFD8-40D0-A006-89741D40F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02" y="5318512"/>
                  <a:ext cx="3134750" cy="6241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E84B04B0-D9BB-4BFC-BCEA-81D0596D2F74}"/>
                </a:ext>
              </a:extLst>
            </p:cNvPr>
            <p:cNvSpPr/>
            <p:nvPr/>
          </p:nvSpPr>
          <p:spPr>
            <a:xfrm>
              <a:off x="6384511" y="5229029"/>
              <a:ext cx="749053" cy="882440"/>
            </a:xfrm>
            <a:custGeom>
              <a:avLst/>
              <a:gdLst>
                <a:gd name="connsiteX0" fmla="*/ 555455 w 749053"/>
                <a:gd name="connsiteY0" fmla="*/ 20046 h 882440"/>
                <a:gd name="connsiteX1" fmla="*/ 742339 w 749053"/>
                <a:gd name="connsiteY1" fmla="*/ 146860 h 882440"/>
                <a:gd name="connsiteX2" fmla="*/ 682269 w 749053"/>
                <a:gd name="connsiteY2" fmla="*/ 407164 h 882440"/>
                <a:gd name="connsiteX3" fmla="*/ 441989 w 749053"/>
                <a:gd name="connsiteY3" fmla="*/ 607398 h 882440"/>
                <a:gd name="connsiteX4" fmla="*/ 328523 w 749053"/>
                <a:gd name="connsiteY4" fmla="*/ 874376 h 882440"/>
                <a:gd name="connsiteX5" fmla="*/ 1475 w 749053"/>
                <a:gd name="connsiteY5" fmla="*/ 774259 h 882440"/>
                <a:gd name="connsiteX6" fmla="*/ 215058 w 749053"/>
                <a:gd name="connsiteY6" fmla="*/ 387141 h 882440"/>
                <a:gd name="connsiteX7" fmla="*/ 388593 w 749053"/>
                <a:gd name="connsiteY7" fmla="*/ 40069 h 882440"/>
                <a:gd name="connsiteX8" fmla="*/ 555455 w 749053"/>
                <a:gd name="connsiteY8" fmla="*/ 20046 h 8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053" h="882440">
                  <a:moveTo>
                    <a:pt x="555455" y="20046"/>
                  </a:moveTo>
                  <a:cubicBezTo>
                    <a:pt x="614413" y="37844"/>
                    <a:pt x="721203" y="82340"/>
                    <a:pt x="742339" y="146860"/>
                  </a:cubicBezTo>
                  <a:cubicBezTo>
                    <a:pt x="763475" y="211380"/>
                    <a:pt x="732327" y="330408"/>
                    <a:pt x="682269" y="407164"/>
                  </a:cubicBezTo>
                  <a:cubicBezTo>
                    <a:pt x="632211" y="483920"/>
                    <a:pt x="500947" y="529529"/>
                    <a:pt x="441989" y="607398"/>
                  </a:cubicBezTo>
                  <a:cubicBezTo>
                    <a:pt x="383031" y="685267"/>
                    <a:pt x="401942" y="846566"/>
                    <a:pt x="328523" y="874376"/>
                  </a:cubicBezTo>
                  <a:cubicBezTo>
                    <a:pt x="255104" y="902186"/>
                    <a:pt x="20386" y="855465"/>
                    <a:pt x="1475" y="774259"/>
                  </a:cubicBezTo>
                  <a:cubicBezTo>
                    <a:pt x="-17436" y="693053"/>
                    <a:pt x="150538" y="509506"/>
                    <a:pt x="215058" y="387141"/>
                  </a:cubicBezTo>
                  <a:cubicBezTo>
                    <a:pt x="279578" y="264776"/>
                    <a:pt x="331860" y="102364"/>
                    <a:pt x="388593" y="40069"/>
                  </a:cubicBezTo>
                  <a:cubicBezTo>
                    <a:pt x="445326" y="-22226"/>
                    <a:pt x="496497" y="2248"/>
                    <a:pt x="555455" y="20046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9720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AA48-5480-4C48-A05A-CBF7C22AC194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0486" y="326571"/>
            <a:ext cx="9764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(r&gt;n/2) ? n-r : r;</a:t>
            </a:r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分母部分</a:t>
            </a:r>
            <a:endParaRPr lang="en-US" altLang="zh-TW" sz="2000" dirty="0"/>
          </a:p>
          <a:p>
            <a:r>
              <a:rPr lang="en-US" altLang="zh-TW" sz="2000" dirty="0"/>
              <a:t>    for(;i&gt;1;i--) {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</a:rPr>
              <a:t>i, i-1,...,2</a:t>
            </a:r>
            <a:endParaRPr lang="en-US" altLang="zh-TW" sz="2000" dirty="0"/>
          </a:p>
          <a:p>
            <a:r>
              <a:rPr lang="en-US" altLang="zh-TW" sz="2000" dirty="0"/>
              <a:t> 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i;</a:t>
            </a:r>
            <a:r>
              <a:rPr lang="zh-TW" altLang="en-US" sz="2000" dirty="0"/>
              <a:t>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  j=0;</a:t>
            </a:r>
          </a:p>
          <a:p>
            <a:r>
              <a:rPr lang="en-US" altLang="zh-TW" sz="2000" dirty="0"/>
              <a:t>      while(j&lt;20) {</a:t>
            </a:r>
            <a:r>
              <a:rPr lang="zh-TW" altLang="en-US" sz="2000" dirty="0"/>
              <a:t>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表中取出檢驗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中的質因數</a:t>
            </a:r>
            <a:endParaRPr lang="en-US" altLang="zh-TW" sz="2000" dirty="0"/>
          </a:p>
          <a:p>
            <a:r>
              <a:rPr lang="en-US" altLang="zh-TW" sz="2000" dirty="0"/>
              <a:t>   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% prime[j] == 0) {</a:t>
            </a:r>
            <a:r>
              <a:rPr lang="zh-TW" altLang="en-US" sz="2000" dirty="0"/>
              <a:t>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發現質因數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prime[j]</a:t>
            </a:r>
            <a:endParaRPr lang="en-US" altLang="zh-TW" sz="2000" dirty="0"/>
          </a:p>
          <a:p>
            <a:r>
              <a:rPr lang="en-US" altLang="zh-TW" sz="2000" dirty="0"/>
              <a:t>          </a:t>
            </a:r>
            <a:r>
              <a:rPr lang="en-US" altLang="zh-TW" sz="2000" dirty="0" err="1">
                <a:solidFill>
                  <a:srgbClr val="FF0000"/>
                </a:solidFill>
              </a:rPr>
              <a:t>multable</a:t>
            </a:r>
            <a:r>
              <a:rPr lang="en-US" altLang="zh-TW" sz="2000" dirty="0">
                <a:solidFill>
                  <a:srgbClr val="FF0000"/>
                </a:solidFill>
              </a:rPr>
              <a:t>[prime[j]]--;</a:t>
            </a:r>
            <a:r>
              <a:rPr lang="zh-TW" altLang="en-US" sz="2000" dirty="0">
                <a:solidFill>
                  <a:srgbClr val="FF0000"/>
                </a:solidFill>
              </a:rPr>
              <a:t>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處減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endParaRPr lang="en-US" altLang="zh-TW" sz="2000" dirty="0"/>
          </a:p>
          <a:p>
            <a:r>
              <a:rPr lang="en-US" altLang="zh-TW" sz="2000" dirty="0"/>
              <a:t>     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/= prime[j];</a:t>
            </a:r>
            <a:r>
              <a:rPr lang="zh-TW" altLang="en-US" sz="2000" dirty="0"/>
              <a:t>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中去除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000" dirty="0"/>
          </a:p>
          <a:p>
            <a:r>
              <a:rPr lang="en-US" altLang="zh-TW" sz="2000" dirty="0"/>
              <a:t>          j=0;</a:t>
            </a:r>
            <a:r>
              <a:rPr lang="zh-TW" altLang="en-US" sz="2000" dirty="0"/>
              <a:t>                   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表開頭找起</a:t>
            </a:r>
            <a:endParaRPr lang="en-US" altLang="zh-TW" sz="2000" dirty="0"/>
          </a:p>
          <a:p>
            <a:r>
              <a:rPr lang="en-US" altLang="zh-TW" sz="2000" dirty="0"/>
              <a:t>        } else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 }</a:t>
            </a:r>
          </a:p>
          <a:p>
            <a:r>
              <a:rPr lang="en-US" altLang="zh-TW" sz="2000" dirty="0"/>
              <a:t> 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!=0 &amp;&amp;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!= 1)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]--;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處理最後留下的質因數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(6/8)</a:t>
            </a:r>
            <a:endParaRPr lang="zh-TW" altLang="en-US" sz="3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BB814A4-F0D5-4819-A7AF-095ABF687B86}"/>
              </a:ext>
            </a:extLst>
          </p:cNvPr>
          <p:cNvGrpSpPr/>
          <p:nvPr/>
        </p:nvGrpSpPr>
        <p:grpSpPr>
          <a:xfrm>
            <a:off x="6096000" y="367478"/>
            <a:ext cx="2949170" cy="882440"/>
            <a:chOff x="5555702" y="5229029"/>
            <a:chExt cx="3134750" cy="882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47DC3BB-8BE2-401B-A7B1-2A20C67E1BBB}"/>
                    </a:ext>
                  </a:extLst>
                </p:cNvPr>
                <p:cNvSpPr/>
                <p:nvPr/>
              </p:nvSpPr>
              <p:spPr>
                <a:xfrm>
                  <a:off x="5555702" y="5318512"/>
                  <a:ext cx="3134750" cy="624145"/>
                </a:xfrm>
                <a:prstGeom prst="rect">
                  <a:avLst/>
                </a:prstGeom>
                <a:ln w="38100"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bSup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7!×3!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TW" alt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den>
                      </m:f>
                    </m:oMath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47DC3BB-8BE2-401B-A7B1-2A20C67E1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702" y="5318512"/>
                  <a:ext cx="3134750" cy="6241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FC2D824-4CF3-40E8-A5A8-D9B71C508394}"/>
                </a:ext>
              </a:extLst>
            </p:cNvPr>
            <p:cNvSpPr/>
            <p:nvPr/>
          </p:nvSpPr>
          <p:spPr>
            <a:xfrm>
              <a:off x="6384511" y="5229029"/>
              <a:ext cx="749053" cy="882440"/>
            </a:xfrm>
            <a:custGeom>
              <a:avLst/>
              <a:gdLst>
                <a:gd name="connsiteX0" fmla="*/ 555455 w 749053"/>
                <a:gd name="connsiteY0" fmla="*/ 20046 h 882440"/>
                <a:gd name="connsiteX1" fmla="*/ 742339 w 749053"/>
                <a:gd name="connsiteY1" fmla="*/ 146860 h 882440"/>
                <a:gd name="connsiteX2" fmla="*/ 682269 w 749053"/>
                <a:gd name="connsiteY2" fmla="*/ 407164 h 882440"/>
                <a:gd name="connsiteX3" fmla="*/ 441989 w 749053"/>
                <a:gd name="connsiteY3" fmla="*/ 607398 h 882440"/>
                <a:gd name="connsiteX4" fmla="*/ 328523 w 749053"/>
                <a:gd name="connsiteY4" fmla="*/ 874376 h 882440"/>
                <a:gd name="connsiteX5" fmla="*/ 1475 w 749053"/>
                <a:gd name="connsiteY5" fmla="*/ 774259 h 882440"/>
                <a:gd name="connsiteX6" fmla="*/ 215058 w 749053"/>
                <a:gd name="connsiteY6" fmla="*/ 387141 h 882440"/>
                <a:gd name="connsiteX7" fmla="*/ 388593 w 749053"/>
                <a:gd name="connsiteY7" fmla="*/ 40069 h 882440"/>
                <a:gd name="connsiteX8" fmla="*/ 555455 w 749053"/>
                <a:gd name="connsiteY8" fmla="*/ 20046 h 88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9053" h="882440">
                  <a:moveTo>
                    <a:pt x="555455" y="20046"/>
                  </a:moveTo>
                  <a:cubicBezTo>
                    <a:pt x="614413" y="37844"/>
                    <a:pt x="721203" y="82340"/>
                    <a:pt x="742339" y="146860"/>
                  </a:cubicBezTo>
                  <a:cubicBezTo>
                    <a:pt x="763475" y="211380"/>
                    <a:pt x="732327" y="330408"/>
                    <a:pt x="682269" y="407164"/>
                  </a:cubicBezTo>
                  <a:cubicBezTo>
                    <a:pt x="632211" y="483920"/>
                    <a:pt x="500947" y="529529"/>
                    <a:pt x="441989" y="607398"/>
                  </a:cubicBezTo>
                  <a:cubicBezTo>
                    <a:pt x="383031" y="685267"/>
                    <a:pt x="401942" y="846566"/>
                    <a:pt x="328523" y="874376"/>
                  </a:cubicBezTo>
                  <a:cubicBezTo>
                    <a:pt x="255104" y="902186"/>
                    <a:pt x="20386" y="855465"/>
                    <a:pt x="1475" y="774259"/>
                  </a:cubicBezTo>
                  <a:cubicBezTo>
                    <a:pt x="-17436" y="693053"/>
                    <a:pt x="150538" y="509506"/>
                    <a:pt x="215058" y="387141"/>
                  </a:cubicBezTo>
                  <a:cubicBezTo>
                    <a:pt x="279578" y="264776"/>
                    <a:pt x="331860" y="102364"/>
                    <a:pt x="388593" y="40069"/>
                  </a:cubicBezTo>
                  <a:cubicBezTo>
                    <a:pt x="445326" y="-22226"/>
                    <a:pt x="496497" y="2248"/>
                    <a:pt x="555455" y="20046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6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A711-45C5-4A97-BAA3-8A33D05B50F7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53143" y="359229"/>
            <a:ext cx="100600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void </a:t>
            </a:r>
            <a:r>
              <a:rPr lang="en-US" altLang="zh-TW" sz="2000" dirty="0" err="1">
                <a:solidFill>
                  <a:srgbClr val="FF0000"/>
                </a:solidFill>
              </a:rPr>
              <a:t>div_c</a:t>
            </a:r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n,int</a:t>
            </a:r>
            <a:r>
              <a:rPr lang="en-US" altLang="zh-TW" sz="2000" dirty="0">
                <a:solidFill>
                  <a:srgbClr val="FF0000"/>
                </a:solidFill>
              </a:rPr>
              <a:t> r)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處理組合式中分母項中每一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000" dirty="0"/>
              <a:t>{</a:t>
            </a:r>
            <a:r>
              <a:rPr lang="zh-TW" altLang="en-US" sz="2000" dirty="0"/>
              <a:t>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將結果記錄在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en-US" altLang="zh-TW" sz="2000" dirty="0">
                <a:solidFill>
                  <a:srgbClr val="0070C0"/>
                </a:solidFill>
              </a:rPr>
              <a:t>[i]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(i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是質數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i,j,num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i = (r&gt;n/2) ? r+1 : n-r+1;</a:t>
            </a:r>
            <a:r>
              <a:rPr lang="zh-TW" altLang="en-US" sz="2000" dirty="0"/>
              <a:t>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分子部分</a:t>
            </a:r>
            <a:endParaRPr lang="en-US" altLang="zh-TW" sz="2000" dirty="0"/>
          </a:p>
          <a:p>
            <a:r>
              <a:rPr lang="en-US" altLang="zh-TW" sz="2000" dirty="0"/>
              <a:t>   for(; i&lt;=n ;i++) {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</a:rPr>
              <a:t>i, i+1,...,n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i;</a:t>
            </a:r>
          </a:p>
          <a:p>
            <a:r>
              <a:rPr lang="en-US" altLang="zh-TW" sz="2000" dirty="0"/>
              <a:t>     j=0;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               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 while(j&lt;20) {</a:t>
            </a:r>
            <a:r>
              <a:rPr lang="zh-TW" altLang="en-US" sz="2000" dirty="0"/>
              <a:t>        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表中取出檢驗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中的質因數</a:t>
            </a:r>
            <a:endParaRPr lang="en-US" altLang="zh-TW" sz="2000" dirty="0"/>
          </a:p>
          <a:p>
            <a:r>
              <a:rPr lang="en-US" altLang="zh-TW" sz="2000" dirty="0"/>
              <a:t>   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% prime[j] == 0) {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發現質因數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prime[j]</a:t>
            </a:r>
            <a:endParaRPr lang="en-US" altLang="zh-TW" sz="2000" dirty="0"/>
          </a:p>
          <a:p>
            <a:r>
              <a:rPr lang="en-US" altLang="zh-TW" sz="2000" dirty="0"/>
              <a:t>           </a:t>
            </a:r>
            <a:r>
              <a:rPr lang="en-US" altLang="zh-TW" sz="2000" dirty="0" err="1">
                <a:solidFill>
                  <a:srgbClr val="FF0000"/>
                </a:solidFill>
              </a:rPr>
              <a:t>multable</a:t>
            </a:r>
            <a:r>
              <a:rPr lang="en-US" altLang="zh-TW" sz="2000" dirty="0">
                <a:solidFill>
                  <a:srgbClr val="FF0000"/>
                </a:solidFill>
              </a:rPr>
              <a:t>[prime[j]]--; </a:t>
            </a:r>
            <a:r>
              <a:rPr lang="zh-TW" altLang="en-US" sz="2000" dirty="0">
                <a:solidFill>
                  <a:srgbClr val="FF0000"/>
                </a:solidFill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處減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endParaRPr lang="en-US" altLang="zh-TW" sz="2000" dirty="0"/>
          </a:p>
          <a:p>
            <a:r>
              <a:rPr lang="en-US" altLang="zh-TW" sz="2000" dirty="0"/>
              <a:t>      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/= prime[j];</a:t>
            </a:r>
            <a:r>
              <a:rPr lang="zh-TW" altLang="en-US" sz="2000" dirty="0"/>
              <a:t>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中去除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000" dirty="0"/>
          </a:p>
          <a:p>
            <a:r>
              <a:rPr lang="en-US" altLang="zh-TW" sz="2000" dirty="0"/>
              <a:t>           j=0;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0070C0"/>
                </a:solidFill>
                <a:ea typeface="標楷體" panose="03000509000000000000" pitchFamily="65" charset="-120"/>
              </a:rPr>
              <a:t>                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表開頭找起</a:t>
            </a:r>
            <a:endParaRPr lang="en-US" altLang="zh-TW" sz="2000" dirty="0"/>
          </a:p>
          <a:p>
            <a:r>
              <a:rPr lang="en-US" altLang="zh-TW" sz="2000" dirty="0"/>
              <a:t>        } else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}</a:t>
            </a:r>
          </a:p>
          <a:p>
            <a:r>
              <a:rPr lang="en-US" altLang="zh-TW" sz="2000" dirty="0"/>
              <a:t>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!=0 &amp;&amp;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!= 1)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]--;</a:t>
            </a:r>
            <a:r>
              <a:rPr lang="zh-TW" altLang="en-US" sz="2000" dirty="0"/>
              <a:t>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處理最後留下的質因數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</a:rPr>
              <a:t> </a:t>
            </a:r>
            <a:endParaRPr lang="en-US" altLang="zh-TW" sz="2000" dirty="0"/>
          </a:p>
          <a:p>
            <a:r>
              <a:rPr lang="en-US" altLang="zh-TW" sz="2000" dirty="0"/>
              <a:t>   }</a:t>
            </a:r>
            <a:endParaRPr lang="zh-TW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(7/8)</a:t>
            </a:r>
            <a:endParaRPr lang="zh-TW" altLang="en-US" sz="3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0A18E89-45B1-48E7-BCC8-BD690D066E11}"/>
              </a:ext>
            </a:extLst>
          </p:cNvPr>
          <p:cNvGrpSpPr/>
          <p:nvPr/>
        </p:nvGrpSpPr>
        <p:grpSpPr>
          <a:xfrm>
            <a:off x="6768566" y="1380288"/>
            <a:ext cx="3684068" cy="914400"/>
            <a:chOff x="-1300833" y="5317829"/>
            <a:chExt cx="3684068" cy="914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D09243D-8496-4347-B885-E1FBF5813883}"/>
                    </a:ext>
                  </a:extLst>
                </p:cNvPr>
                <p:cNvSpPr/>
                <p:nvPr/>
              </p:nvSpPr>
              <p:spPr>
                <a:xfrm>
                  <a:off x="-826967" y="5343160"/>
                  <a:ext cx="1508233" cy="7848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4!×3!</m:t>
                            </m:r>
                          </m:num>
                          <m:den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7!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D09243D-8496-4347-B885-E1FBF5813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26967" y="5343160"/>
                  <a:ext cx="1508233" cy="7848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D41BBC23-83CF-4828-9915-7BCD51B0A8FE}"/>
                </a:ext>
              </a:extLst>
            </p:cNvPr>
            <p:cNvGrpSpPr/>
            <p:nvPr/>
          </p:nvGrpSpPr>
          <p:grpSpPr>
            <a:xfrm>
              <a:off x="-1300833" y="5317829"/>
              <a:ext cx="3684068" cy="914400"/>
              <a:chOff x="-1300833" y="5317829"/>
              <a:chExt cx="3684068" cy="914400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6FD49E0E-89B0-49DA-934E-48CAEE6BF85A}"/>
                  </a:ext>
                </a:extLst>
              </p:cNvPr>
              <p:cNvGrpSpPr/>
              <p:nvPr/>
            </p:nvGrpSpPr>
            <p:grpSpPr>
              <a:xfrm>
                <a:off x="-1300833" y="5325058"/>
                <a:ext cx="3684068" cy="907171"/>
                <a:chOff x="-1300833" y="5325058"/>
                <a:chExt cx="3684068" cy="9071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D5030177-D2F2-4356-A174-ACB3C2F18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00833" y="5325058"/>
                      <a:ext cx="1140032" cy="9071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bSup>
                              </m:den>
                            </m:f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D5030177-D2F2-4356-A174-ACB3C2F1810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300833" y="5325058"/>
                      <a:ext cx="1140032" cy="90717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手繪多邊形: 圖案 12">
                  <a:extLst>
                    <a:ext uri="{FF2B5EF4-FFF2-40B4-BE49-F238E27FC236}">
                      <a16:creationId xmlns:a16="http://schemas.microsoft.com/office/drawing/2014/main" id="{EF79BA98-E2F6-445B-B44C-136F7BD620D3}"/>
                    </a:ext>
                  </a:extLst>
                </p:cNvPr>
                <p:cNvSpPr/>
                <p:nvPr/>
              </p:nvSpPr>
              <p:spPr>
                <a:xfrm rot="7021924">
                  <a:off x="-397974" y="5337423"/>
                  <a:ext cx="749053" cy="882440"/>
                </a:xfrm>
                <a:custGeom>
                  <a:avLst/>
                  <a:gdLst>
                    <a:gd name="connsiteX0" fmla="*/ 555455 w 749053"/>
                    <a:gd name="connsiteY0" fmla="*/ 20046 h 882440"/>
                    <a:gd name="connsiteX1" fmla="*/ 742339 w 749053"/>
                    <a:gd name="connsiteY1" fmla="*/ 146860 h 882440"/>
                    <a:gd name="connsiteX2" fmla="*/ 682269 w 749053"/>
                    <a:gd name="connsiteY2" fmla="*/ 407164 h 882440"/>
                    <a:gd name="connsiteX3" fmla="*/ 441989 w 749053"/>
                    <a:gd name="connsiteY3" fmla="*/ 607398 h 882440"/>
                    <a:gd name="connsiteX4" fmla="*/ 328523 w 749053"/>
                    <a:gd name="connsiteY4" fmla="*/ 874376 h 882440"/>
                    <a:gd name="connsiteX5" fmla="*/ 1475 w 749053"/>
                    <a:gd name="connsiteY5" fmla="*/ 774259 h 882440"/>
                    <a:gd name="connsiteX6" fmla="*/ 215058 w 749053"/>
                    <a:gd name="connsiteY6" fmla="*/ 387141 h 882440"/>
                    <a:gd name="connsiteX7" fmla="*/ 388593 w 749053"/>
                    <a:gd name="connsiteY7" fmla="*/ 40069 h 882440"/>
                    <a:gd name="connsiteX8" fmla="*/ 555455 w 749053"/>
                    <a:gd name="connsiteY8" fmla="*/ 20046 h 88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9053" h="882440">
                      <a:moveTo>
                        <a:pt x="555455" y="20046"/>
                      </a:moveTo>
                      <a:cubicBezTo>
                        <a:pt x="614413" y="37844"/>
                        <a:pt x="721203" y="82340"/>
                        <a:pt x="742339" y="146860"/>
                      </a:cubicBezTo>
                      <a:cubicBezTo>
                        <a:pt x="763475" y="211380"/>
                        <a:pt x="732327" y="330408"/>
                        <a:pt x="682269" y="407164"/>
                      </a:cubicBezTo>
                      <a:cubicBezTo>
                        <a:pt x="632211" y="483920"/>
                        <a:pt x="500947" y="529529"/>
                        <a:pt x="441989" y="607398"/>
                      </a:cubicBezTo>
                      <a:cubicBezTo>
                        <a:pt x="383031" y="685267"/>
                        <a:pt x="401942" y="846566"/>
                        <a:pt x="328523" y="874376"/>
                      </a:cubicBezTo>
                      <a:cubicBezTo>
                        <a:pt x="255104" y="902186"/>
                        <a:pt x="20386" y="855465"/>
                        <a:pt x="1475" y="774259"/>
                      </a:cubicBezTo>
                      <a:cubicBezTo>
                        <a:pt x="-17436" y="693053"/>
                        <a:pt x="150538" y="509506"/>
                        <a:pt x="215058" y="387141"/>
                      </a:cubicBezTo>
                      <a:cubicBezTo>
                        <a:pt x="279578" y="264776"/>
                        <a:pt x="331860" y="102364"/>
                        <a:pt x="388593" y="40069"/>
                      </a:cubicBezTo>
                      <a:cubicBezTo>
                        <a:pt x="445326" y="-22226"/>
                        <a:pt x="496497" y="2248"/>
                        <a:pt x="555455" y="20046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EDB96909-326A-4A26-BAF3-4FEEFCF29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969" y="5344459"/>
                      <a:ext cx="1858266" cy="7861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3!</m:t>
                                </m:r>
                              </m:num>
                              <m:den>
                                <m:r>
                                  <a:rPr lang="zh-TW" altLang="en-US" sz="24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5×</m:t>
                                </m:r>
                                <m:r>
                                  <a:rPr lang="zh-TW" altLang="en-US" sz="24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zh-TW" altLang="en-US" sz="2400" i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TW" altLang="en-US" sz="240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EDB96909-326A-4A26-BAF3-4FEEFCF29FD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969" y="5344459"/>
                      <a:ext cx="1858266" cy="7861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F7BA01D-F808-4477-8218-403A1428CEC5}"/>
                  </a:ext>
                </a:extLst>
              </p:cNvPr>
              <p:cNvSpPr/>
              <p:nvPr/>
            </p:nvSpPr>
            <p:spPr>
              <a:xfrm>
                <a:off x="-1300833" y="5317829"/>
                <a:ext cx="3546321" cy="9144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89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1BD9-EEDF-48F6-B8C5-13B0B78AAF11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/>
              <p:nvPr/>
            </p:nvSpPr>
            <p:spPr>
              <a:xfrm>
                <a:off x="587375" y="728663"/>
                <a:ext cx="1140032" cy="948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D644868-BF04-452C-91E5-DC1FD7F1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728663"/>
                <a:ext cx="1140032" cy="948721"/>
              </a:xfrm>
              <a:prstGeom prst="rect">
                <a:avLst/>
              </a:prstGeom>
              <a:blipFill>
                <a:blip r:embed="rId2"/>
                <a:stretch>
                  <a:fillRect r="-96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/>
              <p:nvPr/>
            </p:nvSpPr>
            <p:spPr>
              <a:xfrm>
                <a:off x="1959965" y="531910"/>
                <a:ext cx="2737288" cy="1325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10!</m:t>
                              </m:r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!×</m:t>
                              </m:r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9!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6!×3!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8!</m:t>
                              </m:r>
                            </m:num>
                            <m:den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!×</m:t>
                              </m:r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7!</m:t>
                              </m:r>
                            </m:num>
                            <m:den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4!×3!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46F2A0C-950A-417E-B5DF-D2C206947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965" y="531910"/>
                <a:ext cx="2737288" cy="1325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/>
              <p:nvPr/>
            </p:nvSpPr>
            <p:spPr>
              <a:xfrm>
                <a:off x="4670512" y="801663"/>
                <a:ext cx="5195397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10!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9!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6!×3!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!×</m:t>
                          </m:r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8!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4!×3!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C8B08-73D9-4FCE-BB66-A4F8B4AB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12" y="801663"/>
                <a:ext cx="5195397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/>
              <p:nvPr/>
            </p:nvSpPr>
            <p:spPr>
              <a:xfrm>
                <a:off x="567689" y="2302057"/>
                <a:ext cx="5622439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5×</m:t>
                          </m:r>
                          <m:r>
                            <a:rPr lang="zh-TW" altLang="en-US" sz="240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×7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E4A9E02-40EA-4597-92D5-6E38F7F5B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" y="2302057"/>
                <a:ext cx="562243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/>
              <p:nvPr/>
            </p:nvSpPr>
            <p:spPr>
              <a:xfrm>
                <a:off x="512798" y="3478632"/>
                <a:ext cx="17806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B6A00F-BE34-435A-80F9-D40D08C6D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98" y="3478632"/>
                <a:ext cx="17806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39AF937C-E321-475B-BB80-9627993A8FF9}"/>
              </a:ext>
            </a:extLst>
          </p:cNvPr>
          <p:cNvSpPr/>
          <p:nvPr/>
        </p:nvSpPr>
        <p:spPr>
          <a:xfrm>
            <a:off x="6306166" y="756844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ED487077-6085-42D4-8D1C-13FF8992A950}"/>
              </a:ext>
            </a:extLst>
          </p:cNvPr>
          <p:cNvSpPr/>
          <p:nvPr/>
        </p:nvSpPr>
        <p:spPr>
          <a:xfrm>
            <a:off x="5124000" y="733757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B18A4286-1AA5-47DF-BD28-95AA7B36C8C7}"/>
              </a:ext>
            </a:extLst>
          </p:cNvPr>
          <p:cNvSpPr/>
          <p:nvPr/>
        </p:nvSpPr>
        <p:spPr>
          <a:xfrm rot="7021924">
            <a:off x="7522801" y="753531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3F7622C5-5F1D-41A6-9EF5-7C13202AE6DB}"/>
              </a:ext>
            </a:extLst>
          </p:cNvPr>
          <p:cNvSpPr/>
          <p:nvPr/>
        </p:nvSpPr>
        <p:spPr>
          <a:xfrm rot="7021924">
            <a:off x="8765635" y="791102"/>
            <a:ext cx="749053" cy="882440"/>
          </a:xfrm>
          <a:custGeom>
            <a:avLst/>
            <a:gdLst>
              <a:gd name="connsiteX0" fmla="*/ 555455 w 749053"/>
              <a:gd name="connsiteY0" fmla="*/ 20046 h 882440"/>
              <a:gd name="connsiteX1" fmla="*/ 742339 w 749053"/>
              <a:gd name="connsiteY1" fmla="*/ 146860 h 882440"/>
              <a:gd name="connsiteX2" fmla="*/ 682269 w 749053"/>
              <a:gd name="connsiteY2" fmla="*/ 407164 h 882440"/>
              <a:gd name="connsiteX3" fmla="*/ 441989 w 749053"/>
              <a:gd name="connsiteY3" fmla="*/ 607398 h 882440"/>
              <a:gd name="connsiteX4" fmla="*/ 328523 w 749053"/>
              <a:gd name="connsiteY4" fmla="*/ 874376 h 882440"/>
              <a:gd name="connsiteX5" fmla="*/ 1475 w 749053"/>
              <a:gd name="connsiteY5" fmla="*/ 774259 h 882440"/>
              <a:gd name="connsiteX6" fmla="*/ 215058 w 749053"/>
              <a:gd name="connsiteY6" fmla="*/ 387141 h 882440"/>
              <a:gd name="connsiteX7" fmla="*/ 388593 w 749053"/>
              <a:gd name="connsiteY7" fmla="*/ 40069 h 882440"/>
              <a:gd name="connsiteX8" fmla="*/ 555455 w 749053"/>
              <a:gd name="connsiteY8" fmla="*/ 20046 h 8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053" h="882440">
                <a:moveTo>
                  <a:pt x="555455" y="20046"/>
                </a:moveTo>
                <a:cubicBezTo>
                  <a:pt x="614413" y="37844"/>
                  <a:pt x="721203" y="82340"/>
                  <a:pt x="742339" y="146860"/>
                </a:cubicBezTo>
                <a:cubicBezTo>
                  <a:pt x="763475" y="211380"/>
                  <a:pt x="732327" y="330408"/>
                  <a:pt x="682269" y="407164"/>
                </a:cubicBezTo>
                <a:cubicBezTo>
                  <a:pt x="632211" y="483920"/>
                  <a:pt x="500947" y="529529"/>
                  <a:pt x="441989" y="607398"/>
                </a:cubicBezTo>
                <a:cubicBezTo>
                  <a:pt x="383031" y="685267"/>
                  <a:pt x="401942" y="846566"/>
                  <a:pt x="328523" y="874376"/>
                </a:cubicBezTo>
                <a:cubicBezTo>
                  <a:pt x="255104" y="902186"/>
                  <a:pt x="20386" y="855465"/>
                  <a:pt x="1475" y="774259"/>
                </a:cubicBezTo>
                <a:cubicBezTo>
                  <a:pt x="-17436" y="693053"/>
                  <a:pt x="150538" y="509506"/>
                  <a:pt x="215058" y="387141"/>
                </a:cubicBezTo>
                <a:cubicBezTo>
                  <a:pt x="279578" y="264776"/>
                  <a:pt x="331860" y="102364"/>
                  <a:pt x="388593" y="40069"/>
                </a:cubicBezTo>
                <a:cubicBezTo>
                  <a:pt x="445326" y="-22226"/>
                  <a:pt x="496497" y="2248"/>
                  <a:pt x="555455" y="2004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AF75BDE-1419-4AC4-B334-D9306105E919}"/>
              </a:ext>
            </a:extLst>
          </p:cNvPr>
          <p:cNvSpPr/>
          <p:nvPr/>
        </p:nvSpPr>
        <p:spPr>
          <a:xfrm>
            <a:off x="5032822" y="440780"/>
            <a:ext cx="2301270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4C0C47C-F754-4BBC-950A-DA7CCF3A5DE4}"/>
              </a:ext>
            </a:extLst>
          </p:cNvPr>
          <p:cNvSpPr/>
          <p:nvPr/>
        </p:nvSpPr>
        <p:spPr>
          <a:xfrm>
            <a:off x="7529919" y="448096"/>
            <a:ext cx="2276275" cy="132568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FE512A-97B4-49E9-98A6-564C37C940C9}"/>
              </a:ext>
            </a:extLst>
          </p:cNvPr>
          <p:cNvSpPr txBox="1"/>
          <p:nvPr/>
        </p:nvSpPr>
        <p:spPr>
          <a:xfrm>
            <a:off x="6519807" y="1728892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B4BB4D-E5F7-4F88-B3E5-9FDBFA7F6C18}"/>
              </a:ext>
            </a:extLst>
          </p:cNvPr>
          <p:cNvSpPr txBox="1"/>
          <p:nvPr/>
        </p:nvSpPr>
        <p:spPr>
          <a:xfrm>
            <a:off x="9051626" y="1727236"/>
            <a:ext cx="81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EC15C69E-EA03-4EFC-89D5-3D6BF8B919A5}"/>
              </a:ext>
            </a:extLst>
          </p:cNvPr>
          <p:cNvSpPr/>
          <p:nvPr/>
        </p:nvSpPr>
        <p:spPr>
          <a:xfrm>
            <a:off x="918531" y="2186913"/>
            <a:ext cx="2586763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A26FD20-4171-4BCF-AABC-313275435473}"/>
              </a:ext>
            </a:extLst>
          </p:cNvPr>
          <p:cNvSpPr/>
          <p:nvPr/>
        </p:nvSpPr>
        <p:spPr>
          <a:xfrm>
            <a:off x="3751932" y="2203365"/>
            <a:ext cx="2451169" cy="96027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04704C2-4C00-411D-9969-6A6D447CD31F}"/>
              </a:ext>
            </a:extLst>
          </p:cNvPr>
          <p:cNvSpPr txBox="1"/>
          <p:nvPr/>
        </p:nvSpPr>
        <p:spPr>
          <a:xfrm>
            <a:off x="2233949" y="3509409"/>
            <a:ext cx="3035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無法整除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9E28465-E532-4D61-BAA7-9E26B32C8C64}"/>
              </a:ext>
            </a:extLst>
          </p:cNvPr>
          <p:cNvSpPr txBox="1"/>
          <p:nvPr/>
        </p:nvSpPr>
        <p:spPr>
          <a:xfrm>
            <a:off x="38160" y="-15874"/>
            <a:ext cx="2039816" cy="53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Example 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101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73528" y="326572"/>
            <a:ext cx="106911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  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= (r&gt;n/2) ? n-r : r;</a:t>
            </a:r>
            <a:r>
              <a:rPr lang="zh-TW" altLang="en-US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sz="2000" dirty="0">
                <a:solidFill>
                  <a:srgbClr val="0070C0"/>
                </a:solidFill>
              </a:rPr>
              <a:t>C(</a:t>
            </a:r>
            <a:r>
              <a:rPr lang="en-US" altLang="zh-TW" sz="2000" dirty="0" err="1">
                <a:solidFill>
                  <a:srgbClr val="0070C0"/>
                </a:solidFill>
              </a:rPr>
              <a:t>n,r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分母部分</a:t>
            </a:r>
            <a:endParaRPr lang="en-US" altLang="zh-TW" sz="2000" dirty="0"/>
          </a:p>
          <a:p>
            <a:r>
              <a:rPr lang="en-US" altLang="zh-TW" sz="2000" dirty="0"/>
              <a:t>   for(;i&gt;1;i--) {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>
                <a:solidFill>
                  <a:srgbClr val="0070C0"/>
                </a:solidFill>
              </a:rPr>
              <a:t>i, i-1,...,2</a:t>
            </a:r>
            <a:endParaRPr lang="en-US" altLang="zh-TW" sz="2000" dirty="0"/>
          </a:p>
          <a:p>
            <a:r>
              <a:rPr lang="en-US" altLang="zh-TW" sz="2000" dirty="0"/>
              <a:t>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= i;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                    </a:t>
            </a:r>
            <a:r>
              <a:rPr lang="en-US" altLang="zh-TW" sz="2000" dirty="0">
                <a:solidFill>
                  <a:srgbClr val="0070C0"/>
                </a:solidFill>
              </a:rPr>
              <a:t>//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質因數分解</a:t>
            </a:r>
            <a:r>
              <a:rPr lang="en-US" altLang="zh-TW" sz="2000" dirty="0" err="1">
                <a:solidFill>
                  <a:srgbClr val="0070C0"/>
                </a:solidFill>
                <a:ea typeface="標楷體" panose="03000509000000000000" pitchFamily="65" charset="-120"/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 j=0;</a:t>
            </a:r>
          </a:p>
          <a:p>
            <a:r>
              <a:rPr lang="en-US" altLang="zh-TW" sz="2000" dirty="0"/>
              <a:t>     while(j&lt;20) {</a:t>
            </a:r>
            <a:r>
              <a:rPr lang="zh-TW" altLang="en-US" sz="2000" dirty="0"/>
              <a:t> 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表中取出檢驗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中的質因數</a:t>
            </a:r>
            <a:endParaRPr lang="en-US" altLang="zh-TW" sz="2000" dirty="0"/>
          </a:p>
          <a:p>
            <a:r>
              <a:rPr lang="en-US" altLang="zh-TW" sz="2000" dirty="0"/>
              <a:t>  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% prime[j] == 0) {</a:t>
            </a:r>
            <a:r>
              <a:rPr lang="zh-TW" altLang="en-US" sz="2000" dirty="0"/>
              <a:t>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發現質因數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prime[j]</a:t>
            </a:r>
            <a:endParaRPr lang="en-US" altLang="zh-TW" sz="2000" dirty="0"/>
          </a:p>
          <a:p>
            <a:r>
              <a:rPr lang="en-US" altLang="zh-TW" sz="2000" dirty="0"/>
              <a:t>          </a:t>
            </a:r>
            <a:r>
              <a:rPr lang="en-US" altLang="zh-TW" sz="2000" dirty="0" err="1">
                <a:solidFill>
                  <a:srgbClr val="FF0000"/>
                </a:solidFill>
              </a:rPr>
              <a:t>multable</a:t>
            </a:r>
            <a:r>
              <a:rPr lang="en-US" altLang="zh-TW" sz="2000" dirty="0">
                <a:solidFill>
                  <a:srgbClr val="FF0000"/>
                </a:solidFill>
              </a:rPr>
              <a:t>[prime[j]]++;</a:t>
            </a:r>
            <a:r>
              <a:rPr lang="zh-TW" altLang="en-US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000" dirty="0" err="1">
                <a:solidFill>
                  <a:srgbClr val="0070C0"/>
                </a:solidFill>
              </a:rPr>
              <a:t>multable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處加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endParaRPr lang="en-US" altLang="zh-TW" sz="2000" dirty="0"/>
          </a:p>
          <a:p>
            <a:r>
              <a:rPr lang="en-US" altLang="zh-TW" sz="2000" dirty="0"/>
              <a:t>         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/= prime[j];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           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中去除</a:t>
            </a:r>
            <a:r>
              <a:rPr lang="en-US" altLang="zh-TW" sz="2000" dirty="0">
                <a:solidFill>
                  <a:srgbClr val="0070C0"/>
                </a:solidFill>
              </a:rPr>
              <a:t>prime[j]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因數</a:t>
            </a:r>
            <a:endParaRPr lang="en-US" altLang="zh-TW" sz="2000" dirty="0"/>
          </a:p>
          <a:p>
            <a:r>
              <a:rPr lang="en-US" altLang="zh-TW" sz="2000" dirty="0"/>
              <a:t>          j=0;</a:t>
            </a:r>
            <a:r>
              <a:rPr lang="zh-TW" altLang="en-US" sz="2000" dirty="0"/>
              <a:t>                                    </a:t>
            </a:r>
            <a:r>
              <a:rPr lang="en-US" altLang="zh-TW" sz="2000" dirty="0">
                <a:solidFill>
                  <a:srgbClr val="0070C0"/>
                </a:solidFill>
                <a:ea typeface="標楷體" panose="03000509000000000000" pitchFamily="65" charset="-120"/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準備從質數表陣列</a:t>
            </a:r>
            <a:r>
              <a:rPr lang="en-US" altLang="zh-TW" sz="2000" dirty="0">
                <a:solidFill>
                  <a:srgbClr val="0070C0"/>
                </a:solidFill>
              </a:rPr>
              <a:t>prime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表開頭找起</a:t>
            </a:r>
            <a:endParaRPr lang="en-US" altLang="zh-TW" sz="2000" dirty="0"/>
          </a:p>
          <a:p>
            <a:r>
              <a:rPr lang="en-US" altLang="zh-TW" sz="2000" dirty="0"/>
              <a:t>       } else </a:t>
            </a:r>
            <a:r>
              <a:rPr lang="en-US" altLang="zh-TW" sz="2000" dirty="0" err="1"/>
              <a:t>j++</a:t>
            </a:r>
            <a:r>
              <a:rPr lang="en-US" altLang="zh-TW" sz="2000" dirty="0"/>
              <a:t>;</a:t>
            </a:r>
          </a:p>
          <a:p>
            <a:r>
              <a:rPr lang="en-US" altLang="zh-TW" sz="2000" dirty="0"/>
              <a:t>     }</a:t>
            </a:r>
          </a:p>
          <a:p>
            <a:r>
              <a:rPr lang="en-US" altLang="zh-TW" sz="2000" dirty="0"/>
              <a:t>     if(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!=0 &amp;&amp; 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 != 1) </a:t>
            </a:r>
            <a:r>
              <a:rPr lang="en-US" altLang="zh-TW" sz="2000" dirty="0" err="1"/>
              <a:t>multable</a:t>
            </a:r>
            <a:r>
              <a:rPr lang="en-US" altLang="zh-TW" sz="2000" dirty="0"/>
              <a:t>[</a:t>
            </a:r>
            <a:r>
              <a:rPr lang="en-US" altLang="zh-TW" sz="2000" dirty="0" err="1"/>
              <a:t>num</a:t>
            </a:r>
            <a:r>
              <a:rPr lang="en-US" altLang="zh-TW" sz="2000" dirty="0"/>
              <a:t>]++;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// </a:t>
            </a:r>
            <a:r>
              <a:rPr lang="zh-TW" altLang="en-US" sz="20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處理最後留下的質因數</a:t>
            </a:r>
            <a:r>
              <a:rPr lang="en-US" altLang="zh-TW" sz="2000" dirty="0" err="1">
                <a:solidFill>
                  <a:srgbClr val="0070C0"/>
                </a:solidFill>
              </a:rPr>
              <a:t>num</a:t>
            </a:r>
            <a:endParaRPr lang="en-US" altLang="zh-TW" sz="2000" dirty="0"/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}</a:t>
            </a:r>
            <a:endParaRPr lang="zh-TW" altLang="en-US" sz="2000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42CB-2E33-4822-987F-E529D9B436D5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B769E7-D0E0-44B9-B63B-8E27EEB79FE6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10329 Code (8/8)</a:t>
            </a:r>
            <a:endParaRPr lang="zh-TW" altLang="en-US" sz="32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63823A2-AA27-4812-A4BD-828C1C31C877}"/>
              </a:ext>
            </a:extLst>
          </p:cNvPr>
          <p:cNvGrpSpPr/>
          <p:nvPr/>
        </p:nvGrpSpPr>
        <p:grpSpPr>
          <a:xfrm>
            <a:off x="5912039" y="424233"/>
            <a:ext cx="3616741" cy="914400"/>
            <a:chOff x="-1300833" y="5317829"/>
            <a:chExt cx="3616741" cy="9144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E7DD08F-D015-4ADE-A90B-0B040EE1EA3B}"/>
                    </a:ext>
                  </a:extLst>
                </p:cNvPr>
                <p:cNvSpPr/>
                <p:nvPr/>
              </p:nvSpPr>
              <p:spPr>
                <a:xfrm>
                  <a:off x="-826967" y="5343160"/>
                  <a:ext cx="1508233" cy="7848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400" i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zh-TW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4!×3!</m:t>
                            </m:r>
                          </m:num>
                          <m:den>
                            <m:r>
                              <a:rPr lang="zh-TW" altLang="en-US" sz="2400" i="0">
                                <a:latin typeface="Cambria Math" panose="02040503050406030204" pitchFamily="18" charset="0"/>
                              </a:rPr>
                              <m:t>7!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E7DD08F-D015-4ADE-A90B-0B040EE1EA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26967" y="5343160"/>
                  <a:ext cx="1508233" cy="7848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6095528-0272-43DB-9DB0-88CF125B84FB}"/>
                </a:ext>
              </a:extLst>
            </p:cNvPr>
            <p:cNvGrpSpPr/>
            <p:nvPr/>
          </p:nvGrpSpPr>
          <p:grpSpPr>
            <a:xfrm>
              <a:off x="-1300833" y="5317829"/>
              <a:ext cx="3616741" cy="914400"/>
              <a:chOff x="-1300833" y="5317829"/>
              <a:chExt cx="3616741" cy="914400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388A89A8-923F-4D05-96C1-B237AFBE32AA}"/>
                  </a:ext>
                </a:extLst>
              </p:cNvPr>
              <p:cNvGrpSpPr/>
              <p:nvPr/>
            </p:nvGrpSpPr>
            <p:grpSpPr>
              <a:xfrm>
                <a:off x="-1300833" y="5325058"/>
                <a:ext cx="3616741" cy="907171"/>
                <a:chOff x="-1300833" y="5325058"/>
                <a:chExt cx="3616741" cy="9071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66E8C95-92BD-43E8-895C-6CA575D50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300833" y="5325058"/>
                      <a:ext cx="1140032" cy="9071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zh-TW" alt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24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bSup>
                              </m:den>
                            </m:f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66E8C95-92BD-43E8-895C-6CA575D5062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300833" y="5325058"/>
                      <a:ext cx="1140032" cy="90717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手繪多邊形: 圖案 12">
                  <a:extLst>
                    <a:ext uri="{FF2B5EF4-FFF2-40B4-BE49-F238E27FC236}">
                      <a16:creationId xmlns:a16="http://schemas.microsoft.com/office/drawing/2014/main" id="{D11D3AFE-C135-4306-A5BD-24BD08079125}"/>
                    </a:ext>
                  </a:extLst>
                </p:cNvPr>
                <p:cNvSpPr/>
                <p:nvPr/>
              </p:nvSpPr>
              <p:spPr>
                <a:xfrm rot="7021924">
                  <a:off x="-397974" y="5337423"/>
                  <a:ext cx="749053" cy="882440"/>
                </a:xfrm>
                <a:custGeom>
                  <a:avLst/>
                  <a:gdLst>
                    <a:gd name="connsiteX0" fmla="*/ 555455 w 749053"/>
                    <a:gd name="connsiteY0" fmla="*/ 20046 h 882440"/>
                    <a:gd name="connsiteX1" fmla="*/ 742339 w 749053"/>
                    <a:gd name="connsiteY1" fmla="*/ 146860 h 882440"/>
                    <a:gd name="connsiteX2" fmla="*/ 682269 w 749053"/>
                    <a:gd name="connsiteY2" fmla="*/ 407164 h 882440"/>
                    <a:gd name="connsiteX3" fmla="*/ 441989 w 749053"/>
                    <a:gd name="connsiteY3" fmla="*/ 607398 h 882440"/>
                    <a:gd name="connsiteX4" fmla="*/ 328523 w 749053"/>
                    <a:gd name="connsiteY4" fmla="*/ 874376 h 882440"/>
                    <a:gd name="connsiteX5" fmla="*/ 1475 w 749053"/>
                    <a:gd name="connsiteY5" fmla="*/ 774259 h 882440"/>
                    <a:gd name="connsiteX6" fmla="*/ 215058 w 749053"/>
                    <a:gd name="connsiteY6" fmla="*/ 387141 h 882440"/>
                    <a:gd name="connsiteX7" fmla="*/ 388593 w 749053"/>
                    <a:gd name="connsiteY7" fmla="*/ 40069 h 882440"/>
                    <a:gd name="connsiteX8" fmla="*/ 555455 w 749053"/>
                    <a:gd name="connsiteY8" fmla="*/ 20046 h 88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9053" h="882440">
                      <a:moveTo>
                        <a:pt x="555455" y="20046"/>
                      </a:moveTo>
                      <a:cubicBezTo>
                        <a:pt x="614413" y="37844"/>
                        <a:pt x="721203" y="82340"/>
                        <a:pt x="742339" y="146860"/>
                      </a:cubicBezTo>
                      <a:cubicBezTo>
                        <a:pt x="763475" y="211380"/>
                        <a:pt x="732327" y="330408"/>
                        <a:pt x="682269" y="407164"/>
                      </a:cubicBezTo>
                      <a:cubicBezTo>
                        <a:pt x="632211" y="483920"/>
                        <a:pt x="500947" y="529529"/>
                        <a:pt x="441989" y="607398"/>
                      </a:cubicBezTo>
                      <a:cubicBezTo>
                        <a:pt x="383031" y="685267"/>
                        <a:pt x="401942" y="846566"/>
                        <a:pt x="328523" y="874376"/>
                      </a:cubicBezTo>
                      <a:cubicBezTo>
                        <a:pt x="255104" y="902186"/>
                        <a:pt x="20386" y="855465"/>
                        <a:pt x="1475" y="774259"/>
                      </a:cubicBezTo>
                      <a:cubicBezTo>
                        <a:pt x="-17436" y="693053"/>
                        <a:pt x="150538" y="509506"/>
                        <a:pt x="215058" y="387141"/>
                      </a:cubicBezTo>
                      <a:cubicBezTo>
                        <a:pt x="279578" y="264776"/>
                        <a:pt x="331860" y="102364"/>
                        <a:pt x="388593" y="40069"/>
                      </a:cubicBezTo>
                      <a:cubicBezTo>
                        <a:pt x="445326" y="-22226"/>
                        <a:pt x="496497" y="2248"/>
                        <a:pt x="555455" y="20046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042E968-D5B1-409E-8DD2-1F19C1F29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969" y="5344459"/>
                      <a:ext cx="1790939" cy="7861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zh-TW" altLang="en-US" sz="24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×2×3</m:t>
                                </m:r>
                              </m:num>
                              <m:den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5×</m:t>
                                </m:r>
                                <m:r>
                                  <a:rPr lang="zh-TW" altLang="en-US" sz="240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zh-TW" altLang="en-US" sz="2400" i="0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den>
                            </m:f>
                          </m:oMath>
                        </m:oMathPara>
                      </a14:m>
                      <a:endParaRPr lang="zh-TW" altLang="en-US" sz="2400" dirty="0"/>
                    </a:p>
                  </p:txBody>
                </p:sp>
              </mc:Choice>
              <mc:Fallback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042E968-D5B1-409E-8DD2-1F19C1F29BC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4969" y="5344459"/>
                      <a:ext cx="1790939" cy="7861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1E0E507-CB8E-4BE1-A4F8-0B5A981761CA}"/>
                  </a:ext>
                </a:extLst>
              </p:cNvPr>
              <p:cNvSpPr/>
              <p:nvPr/>
            </p:nvSpPr>
            <p:spPr>
              <a:xfrm>
                <a:off x="-1300833" y="5317829"/>
                <a:ext cx="3546321" cy="914400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9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81302" y="31749"/>
            <a:ext cx="283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Sample Input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2987970" y="1656643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335802" y="574185"/>
            <a:ext cx="1079342" cy="59093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3 3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10 4</a:t>
            </a:r>
          </a:p>
          <a:p>
            <a:r>
              <a:rPr lang="en-US" altLang="zh-TW" sz="1400" dirty="0"/>
              <a:t>10 3</a:t>
            </a:r>
          </a:p>
          <a:p>
            <a:r>
              <a:rPr lang="en-US" altLang="zh-TW" sz="1400" dirty="0"/>
              <a:t>10 7</a:t>
            </a:r>
          </a:p>
          <a:p>
            <a:r>
              <a:rPr lang="en-US" altLang="zh-TW" sz="1400" dirty="0"/>
              <a:t>10 6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3 3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10 4</a:t>
            </a:r>
          </a:p>
          <a:p>
            <a:r>
              <a:rPr lang="en-US" altLang="zh-TW" sz="1400" dirty="0"/>
              <a:t>10 3</a:t>
            </a:r>
          </a:p>
          <a:p>
            <a:r>
              <a:rPr lang="en-US" altLang="zh-TW" sz="1400" dirty="0"/>
              <a:t>10 7</a:t>
            </a:r>
          </a:p>
          <a:p>
            <a:r>
              <a:rPr lang="en-US" altLang="zh-TW" sz="1400" dirty="0"/>
              <a:t>10 6</a:t>
            </a:r>
          </a:p>
          <a:p>
            <a:r>
              <a:rPr lang="en-US" altLang="zh-TW" sz="1400" dirty="0"/>
              <a:t>10 1</a:t>
            </a:r>
          </a:p>
          <a:p>
            <a:r>
              <a:rPr lang="en-US" altLang="zh-TW" sz="1400" dirty="0"/>
              <a:t>3 3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10 4</a:t>
            </a:r>
          </a:p>
          <a:p>
            <a:r>
              <a:rPr lang="en-US" altLang="zh-TW" sz="1400" dirty="0"/>
              <a:t>10 3</a:t>
            </a:r>
          </a:p>
          <a:p>
            <a:r>
              <a:rPr lang="en-US" altLang="zh-TW" sz="1400" dirty="0"/>
              <a:t>10 7</a:t>
            </a:r>
          </a:p>
          <a:p>
            <a:r>
              <a:rPr lang="en-US" altLang="zh-TW" sz="1400" dirty="0"/>
              <a:t>10 6</a:t>
            </a:r>
          </a:p>
          <a:p>
            <a:r>
              <a:rPr lang="en-US" altLang="zh-TW" sz="1400" dirty="0"/>
              <a:t>10 10</a:t>
            </a:r>
          </a:p>
          <a:p>
            <a:r>
              <a:rPr lang="en-US" altLang="zh-TW" sz="1400" dirty="0"/>
              <a:t>4 1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10 5</a:t>
            </a:r>
          </a:p>
          <a:p>
            <a:r>
              <a:rPr lang="en-US" altLang="zh-TW" sz="1400" dirty="0"/>
              <a:t>100 100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3039255" y="2199206"/>
            <a:ext cx="2858988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</a:t>
            </a:r>
          </a:p>
          <a:p>
            <a:r>
              <a:rPr lang="en-US" altLang="zh-TW" sz="2800" dirty="0"/>
              <a:t>0</a:t>
            </a:r>
          </a:p>
          <a:p>
            <a:r>
              <a:rPr lang="en-US" altLang="zh-TW" sz="2800" dirty="0"/>
              <a:t>252</a:t>
            </a:r>
          </a:p>
          <a:p>
            <a:r>
              <a:rPr lang="en-US" altLang="zh-TW" sz="2800" dirty="0"/>
              <a:t>4032758016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1066162" y="531486"/>
            <a:ext cx="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N, M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666555" y="734835"/>
            <a:ext cx="458212" cy="2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1350835" y="2064486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3722028-5F45-454C-8BC8-0EB93B38CD2B}"/>
              </a:ext>
            </a:extLst>
          </p:cNvPr>
          <p:cNvSpPr txBox="1"/>
          <p:nvPr/>
        </p:nvSpPr>
        <p:spPr>
          <a:xfrm>
            <a:off x="1312951" y="2492362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453BD54-6D13-44C8-9D7D-34C54475E14A}"/>
                  </a:ext>
                </a:extLst>
              </p:cNvPr>
              <p:cNvSpPr txBox="1"/>
              <p:nvPr/>
            </p:nvSpPr>
            <p:spPr>
              <a:xfrm>
                <a:off x="1627707" y="4763840"/>
                <a:ext cx="2177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altLang="zh-TW" dirty="0"/>
                  <a:t> </a:t>
                </a:r>
                <a:r>
                  <a:rPr lang="pt-BR" altLang="zh-TW" sz="2400" dirty="0"/>
                  <a:t>(0 &lt; N</a:t>
                </a:r>
                <a:r>
                  <a:rPr lang="en-US" altLang="zh-TW" sz="2400" dirty="0"/>
                  <a:t>,M</a:t>
                </a:r>
                <a:r>
                  <a:rPr lang="pt-BR" altLang="zh-TW" sz="24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1453BD54-6D13-44C8-9D7D-34C54475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07" y="4763840"/>
                <a:ext cx="2177904" cy="461665"/>
              </a:xfrm>
              <a:prstGeom prst="rect">
                <a:avLst/>
              </a:prstGeom>
              <a:blipFill>
                <a:blip r:embed="rId3"/>
                <a:stretch>
                  <a:fillRect l="-1681" t="-10526" r="-3641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647629" y="5099901"/>
            <a:ext cx="2439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(0 ≤ </a:t>
            </a:r>
            <a:r>
              <a:rPr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TW" sz="2400" dirty="0"/>
              <a:t> ≤ </a:t>
            </a:r>
            <a:r>
              <a:rPr lang="en-US" altLang="zh-TW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TW" sz="2400" dirty="0"/>
              <a:t> ≤ 5000)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750002" y="4178187"/>
            <a:ext cx="160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N: 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分子的項數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1726534" y="4498081"/>
            <a:ext cx="163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</a:rPr>
              <a:t>M: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分母的項數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F6FF229-D537-4C69-A5B5-7686396D5EB4}"/>
              </a:ext>
            </a:extLst>
          </p:cNvPr>
          <p:cNvSpPr txBox="1"/>
          <p:nvPr/>
        </p:nvSpPr>
        <p:spPr>
          <a:xfrm>
            <a:off x="1179705" y="798833"/>
            <a:ext cx="53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n, r</a:t>
            </a:r>
            <a:endParaRPr lang="zh-TW" altLang="en-US" sz="1600" i="1" dirty="0">
              <a:latin typeface="Cambria Math" panose="020405030504060302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12A711D-586A-491F-BED5-7FC3D1C07755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739397" y="968110"/>
            <a:ext cx="4403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0446293-4E8E-461A-9CC1-370753519A3D}"/>
              </a:ext>
            </a:extLst>
          </p:cNvPr>
          <p:cNvSpPr/>
          <p:nvPr/>
        </p:nvSpPr>
        <p:spPr>
          <a:xfrm>
            <a:off x="413238" y="874835"/>
            <a:ext cx="344061" cy="57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DCF3D77-810A-433C-9D55-042F3E8B132E}"/>
              </a:ext>
            </a:extLst>
          </p:cNvPr>
          <p:cNvSpPr/>
          <p:nvPr/>
        </p:nvSpPr>
        <p:spPr>
          <a:xfrm>
            <a:off x="411683" y="1484588"/>
            <a:ext cx="344061" cy="598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37CB400-399D-438E-A01D-DB2A5A1345F9}"/>
              </a:ext>
            </a:extLst>
          </p:cNvPr>
          <p:cNvSpPr/>
          <p:nvPr/>
        </p:nvSpPr>
        <p:spPr>
          <a:xfrm>
            <a:off x="411683" y="2352652"/>
            <a:ext cx="344061" cy="57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97C2CB2-95CD-4F59-BCE2-5E5FB601A7ED}"/>
              </a:ext>
            </a:extLst>
          </p:cNvPr>
          <p:cNvSpPr/>
          <p:nvPr/>
        </p:nvSpPr>
        <p:spPr>
          <a:xfrm>
            <a:off x="411682" y="3002299"/>
            <a:ext cx="344061" cy="57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DD32A3A-CABD-4D07-A2FD-1DC3251F49A4}"/>
              </a:ext>
            </a:extLst>
          </p:cNvPr>
          <p:cNvSpPr/>
          <p:nvPr/>
        </p:nvSpPr>
        <p:spPr>
          <a:xfrm>
            <a:off x="411681" y="3859327"/>
            <a:ext cx="344061" cy="57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452BD4-2F76-4C3B-980D-C1B9766F3F9D}"/>
              </a:ext>
            </a:extLst>
          </p:cNvPr>
          <p:cNvSpPr/>
          <p:nvPr/>
        </p:nvSpPr>
        <p:spPr>
          <a:xfrm>
            <a:off x="420712" y="4491099"/>
            <a:ext cx="405765" cy="57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95EBD33-6373-4AF5-8892-548933D79EAA}"/>
              </a:ext>
            </a:extLst>
          </p:cNvPr>
          <p:cNvSpPr/>
          <p:nvPr/>
        </p:nvSpPr>
        <p:spPr>
          <a:xfrm>
            <a:off x="411229" y="5347779"/>
            <a:ext cx="344061" cy="7804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DF7A67F-8392-4D2C-B697-CD7FEE892100}"/>
              </a:ext>
            </a:extLst>
          </p:cNvPr>
          <p:cNvSpPr/>
          <p:nvPr/>
        </p:nvSpPr>
        <p:spPr>
          <a:xfrm>
            <a:off x="405906" y="6180215"/>
            <a:ext cx="609606" cy="171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67B398C-F720-42B6-8E1A-BAE0F61AD0E8}"/>
              </a:ext>
            </a:extLst>
          </p:cNvPr>
          <p:cNvSpPr/>
          <p:nvPr/>
        </p:nvSpPr>
        <p:spPr>
          <a:xfrm>
            <a:off x="370550" y="651533"/>
            <a:ext cx="491096" cy="14630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551F3B9-9105-485B-80B0-FB286F702248}"/>
              </a:ext>
            </a:extLst>
          </p:cNvPr>
          <p:cNvSpPr/>
          <p:nvPr/>
        </p:nvSpPr>
        <p:spPr>
          <a:xfrm>
            <a:off x="368643" y="2154179"/>
            <a:ext cx="491096" cy="14630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83FA52-3F3B-4334-BD14-15ACFB6E4963}"/>
              </a:ext>
            </a:extLst>
          </p:cNvPr>
          <p:cNvSpPr/>
          <p:nvPr/>
        </p:nvSpPr>
        <p:spPr>
          <a:xfrm>
            <a:off x="368643" y="3651946"/>
            <a:ext cx="491096" cy="14439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ADC8760-72DE-4E90-A7C0-E5461B5D1176}"/>
              </a:ext>
            </a:extLst>
          </p:cNvPr>
          <p:cNvSpPr/>
          <p:nvPr/>
        </p:nvSpPr>
        <p:spPr>
          <a:xfrm>
            <a:off x="368643" y="5135661"/>
            <a:ext cx="676726" cy="125908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AC207A2B-E85C-4691-9F86-5D1CEF8881CA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61646" y="1383042"/>
            <a:ext cx="2071707" cy="1074570"/>
          </a:xfrm>
          <a:prstGeom prst="bentConnector3">
            <a:avLst>
              <a:gd name="adj1" fmla="val 185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59739" y="2881068"/>
            <a:ext cx="2073614" cy="4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94AACE30-A311-49EC-A7AF-907B0EFF7A56}"/>
              </a:ext>
            </a:extLst>
          </p:cNvPr>
          <p:cNvCxnSpPr>
            <a:cxnSpLocks/>
          </p:cNvCxnSpPr>
          <p:nvPr/>
        </p:nvCxnSpPr>
        <p:spPr>
          <a:xfrm flipV="1">
            <a:off x="826477" y="3308944"/>
            <a:ext cx="2161493" cy="809456"/>
          </a:xfrm>
          <a:prstGeom prst="bentConnector3">
            <a:avLst>
              <a:gd name="adj1" fmla="val 1774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F789920A-23A3-4B74-8ED5-7842846C1F0E}"/>
              </a:ext>
            </a:extLst>
          </p:cNvPr>
          <p:cNvCxnSpPr>
            <a:cxnSpLocks/>
          </p:cNvCxnSpPr>
          <p:nvPr/>
        </p:nvCxnSpPr>
        <p:spPr>
          <a:xfrm flipV="1">
            <a:off x="1120096" y="3737020"/>
            <a:ext cx="1813257" cy="1455694"/>
          </a:xfrm>
          <a:prstGeom prst="bentConnector3">
            <a:avLst>
              <a:gd name="adj1" fmla="val 109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541A1971-7AB7-4DFE-A3FB-3725FAFD706E}"/>
              </a:ext>
            </a:extLst>
          </p:cNvPr>
          <p:cNvSpPr txBox="1"/>
          <p:nvPr/>
        </p:nvSpPr>
        <p:spPr>
          <a:xfrm>
            <a:off x="1312951" y="2961179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4F3B6A9-5AB6-4F5E-A4E4-12FF76C304EC}"/>
              </a:ext>
            </a:extLst>
          </p:cNvPr>
          <p:cNvSpPr txBox="1"/>
          <p:nvPr/>
        </p:nvSpPr>
        <p:spPr>
          <a:xfrm>
            <a:off x="1339041" y="3319177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#4</a:t>
            </a:r>
            <a:endParaRPr lang="zh-TW" altLang="en-US" sz="24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645F8D84-3A86-40FA-A1E4-2FA765E48D2D}"/>
              </a:ext>
            </a:extLst>
          </p:cNvPr>
          <p:cNvSpPr txBox="1"/>
          <p:nvPr/>
        </p:nvSpPr>
        <p:spPr>
          <a:xfrm>
            <a:off x="634997" y="957114"/>
            <a:ext cx="81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FAE14D83-054C-49D5-97AB-5AE331770799}"/>
              </a:ext>
            </a:extLst>
          </p:cNvPr>
          <p:cNvSpPr txBox="1"/>
          <p:nvPr/>
        </p:nvSpPr>
        <p:spPr>
          <a:xfrm>
            <a:off x="658380" y="1588122"/>
            <a:ext cx="60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1C221BEB-CB99-46FE-A11F-89CF5795656A}"/>
              </a:ext>
            </a:extLst>
          </p:cNvPr>
          <p:cNvSpPr txBox="1"/>
          <p:nvPr/>
        </p:nvSpPr>
        <p:spPr>
          <a:xfrm>
            <a:off x="652235" y="2464143"/>
            <a:ext cx="81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06AB4CF9-D30C-4E72-B22D-87475AB3A7DD}"/>
              </a:ext>
            </a:extLst>
          </p:cNvPr>
          <p:cNvSpPr txBox="1"/>
          <p:nvPr/>
        </p:nvSpPr>
        <p:spPr>
          <a:xfrm>
            <a:off x="675618" y="3095151"/>
            <a:ext cx="60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197B47EA-9952-4E4B-8E70-A0655531A173}"/>
              </a:ext>
            </a:extLst>
          </p:cNvPr>
          <p:cNvSpPr txBox="1"/>
          <p:nvPr/>
        </p:nvSpPr>
        <p:spPr>
          <a:xfrm>
            <a:off x="751809" y="4025111"/>
            <a:ext cx="81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01A365D-6FBA-450B-9349-E57FE60B8569}"/>
              </a:ext>
            </a:extLst>
          </p:cNvPr>
          <p:cNvSpPr txBox="1"/>
          <p:nvPr/>
        </p:nvSpPr>
        <p:spPr>
          <a:xfrm>
            <a:off x="775192" y="4656119"/>
            <a:ext cx="60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41C6AF90-4A60-43FF-A315-D426BD84CB49}"/>
              </a:ext>
            </a:extLst>
          </p:cNvPr>
          <p:cNvSpPr txBox="1"/>
          <p:nvPr/>
        </p:nvSpPr>
        <p:spPr>
          <a:xfrm>
            <a:off x="690958" y="5451893"/>
            <a:ext cx="8142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BD324B64-6599-4AE2-8ECE-2910BC8DDCDA}"/>
              </a:ext>
            </a:extLst>
          </p:cNvPr>
          <p:cNvSpPr txBox="1"/>
          <p:nvPr/>
        </p:nvSpPr>
        <p:spPr>
          <a:xfrm>
            <a:off x="947738" y="6090081"/>
            <a:ext cx="60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08F42A0-C7E9-46CB-92D3-EE04E0B13A97}"/>
                  </a:ext>
                </a:extLst>
              </p:cNvPr>
              <p:cNvSpPr/>
              <p:nvPr/>
            </p:nvSpPr>
            <p:spPr>
              <a:xfrm>
                <a:off x="6264344" y="678980"/>
                <a:ext cx="2908300" cy="940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08F42A0-C7E9-46CB-92D3-EE04E0B13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344" y="678980"/>
                <a:ext cx="2908300" cy="940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96F824B-5CB9-4B89-BA66-AA989CE40D87}"/>
                  </a:ext>
                </a:extLst>
              </p:cNvPr>
              <p:cNvSpPr/>
              <p:nvPr/>
            </p:nvSpPr>
            <p:spPr>
              <a:xfrm>
                <a:off x="6293759" y="2108467"/>
                <a:ext cx="2217276" cy="960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96F824B-5CB9-4B89-BA66-AA989CE40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59" y="2108467"/>
                <a:ext cx="2217276" cy="960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DC8B2D9-EC2F-4EC2-8D91-435A2B1513FF}"/>
                  </a:ext>
                </a:extLst>
              </p:cNvPr>
              <p:cNvSpPr/>
              <p:nvPr/>
            </p:nvSpPr>
            <p:spPr>
              <a:xfrm>
                <a:off x="6293759" y="3423562"/>
                <a:ext cx="3385676" cy="937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=252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DC8B2D9-EC2F-4EC2-8D91-435A2B151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59" y="3423562"/>
                <a:ext cx="3385676" cy="9375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CEB0737-A96F-41C6-8D0F-BBD8F948A9A2}"/>
                  </a:ext>
                </a:extLst>
              </p:cNvPr>
              <p:cNvSpPr/>
              <p:nvPr/>
            </p:nvSpPr>
            <p:spPr>
              <a:xfrm>
                <a:off x="6275388" y="4680922"/>
                <a:ext cx="5305916" cy="937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zh-TW" altLang="en-US" sz="2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zh-TW" alt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b>
                            <m:sup>
                              <m: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=4032758016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CEB0737-A96F-41C6-8D0F-BBD8F948A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8" y="4680922"/>
                <a:ext cx="5305916" cy="9375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73376DEB-FA9B-4DEE-97F5-399C2E1BE806}"/>
              </a:ext>
            </a:extLst>
          </p:cNvPr>
          <p:cNvSpPr txBox="1"/>
          <p:nvPr/>
        </p:nvSpPr>
        <p:spPr>
          <a:xfrm>
            <a:off x="2867566" y="5507175"/>
            <a:ext cx="417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如果無法整除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26F0C2DC-C586-4D9F-92BE-4A1861C0BC65}"/>
              </a:ext>
            </a:extLst>
          </p:cNvPr>
          <p:cNvSpPr txBox="1"/>
          <p:nvPr/>
        </p:nvSpPr>
        <p:spPr>
          <a:xfrm>
            <a:off x="2876950" y="5886782"/>
            <a:ext cx="9162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如果結果數值超過</a:t>
            </a:r>
            <a:r>
              <a:rPr lang="en-US" altLang="zh-TW" sz="2000" dirty="0">
                <a:solidFill>
                  <a:prstClr val="black"/>
                </a:solidFill>
                <a:ea typeface="標楷體" panose="03000509000000000000" pitchFamily="65" charset="-120"/>
              </a:rPr>
              <a:t>100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位數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則輸出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-1</a:t>
            </a:r>
            <a:r>
              <a:rPr lang="zh-TW" altLang="en-US" sz="20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;</a:t>
            </a:r>
            <a:r>
              <a:rPr lang="en-US" altLang="zh-TW" sz="20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ea typeface="標楷體" panose="03000509000000000000" pitchFamily="65" charset="-120"/>
              </a:rPr>
              <a:t>不然就把結果數值輸出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E974F8D-7AAD-4C37-858D-A53C7C1A5D2A}"/>
              </a:ext>
            </a:extLst>
          </p:cNvPr>
          <p:cNvSpPr txBox="1"/>
          <p:nvPr/>
        </p:nvSpPr>
        <p:spPr>
          <a:xfrm>
            <a:off x="10879049" y="2424963"/>
            <a:ext cx="131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無法整除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5898243" y="296742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9F11BB1A-199A-4191-91EC-7EAAB17DDAAB}"/>
              </a:ext>
            </a:extLst>
          </p:cNvPr>
          <p:cNvSpPr txBox="1"/>
          <p:nvPr/>
        </p:nvSpPr>
        <p:spPr>
          <a:xfrm>
            <a:off x="5898243" y="1697562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29EF7697-E7F9-428A-A328-3B3921CBAFAF}"/>
              </a:ext>
            </a:extLst>
          </p:cNvPr>
          <p:cNvSpPr txBox="1"/>
          <p:nvPr/>
        </p:nvSpPr>
        <p:spPr>
          <a:xfrm>
            <a:off x="5998831" y="3033595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2960A898-AF0D-48C1-8524-33F30B436C15}"/>
              </a:ext>
            </a:extLst>
          </p:cNvPr>
          <p:cNvSpPr txBox="1"/>
          <p:nvPr/>
        </p:nvSpPr>
        <p:spPr>
          <a:xfrm>
            <a:off x="6041379" y="4315753"/>
            <a:ext cx="1719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#4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473481A-F6A5-42CC-9828-7BC318CF04E3}"/>
                  </a:ext>
                </a:extLst>
              </p:cNvPr>
              <p:cNvSpPr/>
              <p:nvPr/>
            </p:nvSpPr>
            <p:spPr>
              <a:xfrm>
                <a:off x="8490715" y="2220411"/>
                <a:ext cx="2532208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0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×7×</m:t>
                          </m:r>
                          <m:r>
                            <a:rPr lang="zh-TW" alt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TW" alt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×2×3×4×5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C473481A-F6A5-42CC-9828-7BC318CF0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715" y="2220411"/>
                <a:ext cx="2532208" cy="670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6FA0A-2BC3-4C66-A9DA-9963DDE4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6CB0-D7B2-40B0-AA17-9E09ACEC6690}" type="datetime1">
              <a:rPr lang="zh-TW" altLang="en-US" smtClean="0"/>
              <a:t>2020/12/9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209159" y="923109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2D1B9-DA22-4C5C-861B-C30964D0EAD5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2020/12/9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10329 Combinatorial Expression  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209159" y="2290948"/>
            <a:ext cx="9207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利用質因數分解將組合表示式結果轉為質數次方的乘積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/>
              <p:nvPr/>
            </p:nvSpPr>
            <p:spPr>
              <a:xfrm>
                <a:off x="1209159" y="1668584"/>
                <a:ext cx="82106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</a:t>
                </a:r>
                <a:r>
                  <a:rPr lang="en-US" altLang="zh-TW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</a:rPr>
                  <a:t>很大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</a:rPr>
                  <a:t>直接算怕會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Calibri" panose="020F0502020204030204"/>
                    <a:ea typeface="標楷體" panose="03000509000000000000" pitchFamily="65" charset="-120"/>
                  </a:rPr>
                  <a:t>integer overflow</a:t>
                </a: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標楷體" panose="03000509000000000000" pitchFamily="65" charset="-120"/>
                    <a:cs typeface="+mn-cs"/>
                  </a:rPr>
                  <a:t>  </a:t>
                </a:r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標楷體" panose="03000509000000000000" pitchFamily="65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59" y="1668584"/>
                <a:ext cx="8210612" cy="523220"/>
              </a:xfrm>
              <a:prstGeom prst="rect">
                <a:avLst/>
              </a:prstGeom>
              <a:blipFill>
                <a:blip r:embed="rId2"/>
                <a:stretch>
                  <a:fillRect t="-15116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792905" y="2845607"/>
            <a:ext cx="392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涉及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Big integer 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計算</a:t>
            </a:r>
            <a:endParaRPr lang="en-US" altLang="zh-TW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72DA-71EE-4C51-A318-309257EC80BD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B47987-0A63-403A-B63E-A4696DB331D6}"/>
              </a:ext>
            </a:extLst>
          </p:cNvPr>
          <p:cNvSpPr txBox="1"/>
          <p:nvPr/>
        </p:nvSpPr>
        <p:spPr>
          <a:xfrm>
            <a:off x="555997" y="394447"/>
            <a:ext cx="634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處理組合計算式分子部份的階乘計算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4F2D802-A469-4E6A-ACA1-E19B6A5AA542}"/>
                  </a:ext>
                </a:extLst>
              </p:cNvPr>
              <p:cNvSpPr txBox="1"/>
              <p:nvPr/>
            </p:nvSpPr>
            <p:spPr>
              <a:xfrm>
                <a:off x="838200" y="1344706"/>
                <a:ext cx="3442446" cy="852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𝑟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4F2D802-A469-4E6A-ACA1-E19B6A5AA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4706"/>
                <a:ext cx="3442446" cy="852221"/>
              </a:xfrm>
              <a:prstGeom prst="rect">
                <a:avLst/>
              </a:prstGeom>
              <a:blipFill>
                <a:blip r:embed="rId2"/>
                <a:stretch>
                  <a:fillRect b="-4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ECD2B3-E48D-4C28-AA30-E50FE80EE61B}"/>
                  </a:ext>
                </a:extLst>
              </p:cNvPr>
              <p:cNvSpPr txBox="1"/>
              <p:nvPr/>
            </p:nvSpPr>
            <p:spPr>
              <a:xfrm>
                <a:off x="4280646" y="1389099"/>
                <a:ext cx="4531660" cy="81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+2)×⋯×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×2×3×⋯×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TW" alt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ECD2B3-E48D-4C28-AA30-E50FE80E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646" y="1389099"/>
                <a:ext cx="4531660" cy="813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609C1E2A-5490-4EC5-B44B-43934E6ABF30}"/>
              </a:ext>
            </a:extLst>
          </p:cNvPr>
          <p:cNvSpPr/>
          <p:nvPr/>
        </p:nvSpPr>
        <p:spPr>
          <a:xfrm>
            <a:off x="2473406" y="1279695"/>
            <a:ext cx="1148789" cy="1022700"/>
          </a:xfrm>
          <a:custGeom>
            <a:avLst/>
            <a:gdLst>
              <a:gd name="connsiteX0" fmla="*/ 700100 w 1148789"/>
              <a:gd name="connsiteY0" fmla="*/ 91905 h 1022700"/>
              <a:gd name="connsiteX1" fmla="*/ 1049723 w 1148789"/>
              <a:gd name="connsiteY1" fmla="*/ 2258 h 1022700"/>
              <a:gd name="connsiteX2" fmla="*/ 1148335 w 1148789"/>
              <a:gd name="connsiteY2" fmla="*/ 190517 h 1022700"/>
              <a:gd name="connsiteX3" fmla="*/ 1022829 w 1148789"/>
              <a:gd name="connsiteY3" fmla="*/ 369811 h 1022700"/>
              <a:gd name="connsiteX4" fmla="*/ 1031794 w 1148789"/>
              <a:gd name="connsiteY4" fmla="*/ 513246 h 1022700"/>
              <a:gd name="connsiteX5" fmla="*/ 1049723 w 1148789"/>
              <a:gd name="connsiteY5" fmla="*/ 835976 h 1022700"/>
              <a:gd name="connsiteX6" fmla="*/ 753888 w 1148789"/>
              <a:gd name="connsiteY6" fmla="*/ 1006305 h 1022700"/>
              <a:gd name="connsiteX7" fmla="*/ 54641 w 1148789"/>
              <a:gd name="connsiteY7" fmla="*/ 979411 h 1022700"/>
              <a:gd name="connsiteX8" fmla="*/ 81535 w 1148789"/>
              <a:gd name="connsiteY8" fmla="*/ 683576 h 1022700"/>
              <a:gd name="connsiteX9" fmla="*/ 368406 w 1148789"/>
              <a:gd name="connsiteY9" fmla="*/ 414634 h 1022700"/>
              <a:gd name="connsiteX10" fmla="*/ 520806 w 1148789"/>
              <a:gd name="connsiteY10" fmla="*/ 172587 h 1022700"/>
              <a:gd name="connsiteX11" fmla="*/ 700100 w 1148789"/>
              <a:gd name="connsiteY11" fmla="*/ 91905 h 10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789" h="1022700">
                <a:moveTo>
                  <a:pt x="700100" y="91905"/>
                </a:moveTo>
                <a:cubicBezTo>
                  <a:pt x="788253" y="63517"/>
                  <a:pt x="975017" y="-14177"/>
                  <a:pt x="1049723" y="2258"/>
                </a:cubicBezTo>
                <a:cubicBezTo>
                  <a:pt x="1124429" y="18693"/>
                  <a:pt x="1152817" y="129258"/>
                  <a:pt x="1148335" y="190517"/>
                </a:cubicBezTo>
                <a:cubicBezTo>
                  <a:pt x="1143853" y="251776"/>
                  <a:pt x="1042253" y="316023"/>
                  <a:pt x="1022829" y="369811"/>
                </a:cubicBezTo>
                <a:cubicBezTo>
                  <a:pt x="1003406" y="423599"/>
                  <a:pt x="1027312" y="435552"/>
                  <a:pt x="1031794" y="513246"/>
                </a:cubicBezTo>
                <a:cubicBezTo>
                  <a:pt x="1036276" y="590940"/>
                  <a:pt x="1096041" y="753800"/>
                  <a:pt x="1049723" y="835976"/>
                </a:cubicBezTo>
                <a:cubicBezTo>
                  <a:pt x="1003405" y="918153"/>
                  <a:pt x="919735" y="982399"/>
                  <a:pt x="753888" y="1006305"/>
                </a:cubicBezTo>
                <a:cubicBezTo>
                  <a:pt x="588041" y="1030211"/>
                  <a:pt x="166700" y="1033199"/>
                  <a:pt x="54641" y="979411"/>
                </a:cubicBezTo>
                <a:cubicBezTo>
                  <a:pt x="-57418" y="925623"/>
                  <a:pt x="29241" y="777705"/>
                  <a:pt x="81535" y="683576"/>
                </a:cubicBezTo>
                <a:cubicBezTo>
                  <a:pt x="133829" y="589447"/>
                  <a:pt x="295194" y="499799"/>
                  <a:pt x="368406" y="414634"/>
                </a:cubicBezTo>
                <a:cubicBezTo>
                  <a:pt x="441618" y="329469"/>
                  <a:pt x="467018" y="223387"/>
                  <a:pt x="520806" y="172587"/>
                </a:cubicBezTo>
                <a:cubicBezTo>
                  <a:pt x="574594" y="121787"/>
                  <a:pt x="611947" y="120293"/>
                  <a:pt x="700100" y="919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8D3AE2-BD4C-4392-995C-CAF47715B3C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621741" y="1470212"/>
            <a:ext cx="1093694" cy="1792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A9552A-C690-457B-9327-3F80B6C07B37}"/>
              </a:ext>
            </a:extLst>
          </p:cNvPr>
          <p:cNvCxnSpPr>
            <a:cxnSpLocks/>
          </p:cNvCxnSpPr>
          <p:nvPr/>
        </p:nvCxnSpPr>
        <p:spPr>
          <a:xfrm>
            <a:off x="4038600" y="2043457"/>
            <a:ext cx="15105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6B5A51-B5DC-43D7-8D1E-E83F3F227896}"/>
              </a:ext>
            </a:extLst>
          </p:cNvPr>
          <p:cNvSpPr txBox="1"/>
          <p:nvPr/>
        </p:nvSpPr>
        <p:spPr>
          <a:xfrm>
            <a:off x="838199" y="2696468"/>
            <a:ext cx="6792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分子與分母中每一個數都做質因數分解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E755E7-1DBA-4F09-9734-0DFA5E23B603}"/>
              </a:ext>
            </a:extLst>
          </p:cNvPr>
          <p:cNvSpPr txBox="1"/>
          <p:nvPr/>
        </p:nvSpPr>
        <p:spPr>
          <a:xfrm>
            <a:off x="1107141" y="3306122"/>
            <a:ext cx="888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中每一個質因數的個數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每個質因數計數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DB08BF-2C94-4833-80F5-236525E5BA7E}"/>
              </a:ext>
            </a:extLst>
          </p:cNvPr>
          <p:cNvSpPr txBox="1"/>
          <p:nvPr/>
        </p:nvSpPr>
        <p:spPr>
          <a:xfrm>
            <a:off x="1107141" y="3829342"/>
            <a:ext cx="888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中每一個質因數的個數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每個質因數計數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99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396D-1CD6-41D1-9641-B1A605C4E0BB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8B47987-0A63-403A-B63E-A4696DB331D6}"/>
              </a:ext>
            </a:extLst>
          </p:cNvPr>
          <p:cNvSpPr txBox="1"/>
          <p:nvPr/>
        </p:nvSpPr>
        <p:spPr>
          <a:xfrm>
            <a:off x="555997" y="394447"/>
            <a:ext cx="634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處理組合計算式分母部份的階乘計算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4F2D802-A469-4E6A-ACA1-E19B6A5AA542}"/>
                  </a:ext>
                </a:extLst>
              </p:cNvPr>
              <p:cNvSpPr txBox="1"/>
              <p:nvPr/>
            </p:nvSpPr>
            <p:spPr>
              <a:xfrm>
                <a:off x="1021976" y="1416816"/>
                <a:ext cx="3442446" cy="8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,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𝑟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d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</m:t>
                            </m:r>
                            <m:r>
                              <a:rPr lang="en-US" altLang="zh-TW" sz="32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𝑟</m:t>
                            </m:r>
                          </m:e>
                        </m:d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!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94F2D802-A469-4E6A-ACA1-E19B6A5AA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6" y="1416816"/>
                <a:ext cx="3442446" cy="853888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ECD2B3-E48D-4C28-AA30-E50FE80EE61B}"/>
                  </a:ext>
                </a:extLst>
              </p:cNvPr>
              <p:cNvSpPr txBox="1"/>
              <p:nvPr/>
            </p:nvSpPr>
            <p:spPr>
              <a:xfrm>
                <a:off x="4280646" y="1389099"/>
                <a:ext cx="4531660" cy="85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×2×3×⋯×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+2)×⋯×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TW" altLang="en-US" sz="32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ECD2B3-E48D-4C28-AA30-E50FE80EE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646" y="1389099"/>
                <a:ext cx="4531660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8D3AE2-BD4C-4392-995C-CAF47715B3CB}"/>
              </a:ext>
            </a:extLst>
          </p:cNvPr>
          <p:cNvCxnSpPr>
            <a:cxnSpLocks/>
          </p:cNvCxnSpPr>
          <p:nvPr/>
        </p:nvCxnSpPr>
        <p:spPr>
          <a:xfrm flipV="1">
            <a:off x="3935506" y="1589955"/>
            <a:ext cx="1613647" cy="4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A9552A-C690-457B-9327-3F80B6C07B37}"/>
              </a:ext>
            </a:extLst>
          </p:cNvPr>
          <p:cNvCxnSpPr>
            <a:cxnSpLocks/>
          </p:cNvCxnSpPr>
          <p:nvPr/>
        </p:nvCxnSpPr>
        <p:spPr>
          <a:xfrm>
            <a:off x="3434647" y="2061387"/>
            <a:ext cx="1227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6B5A51-B5DC-43D7-8D1E-E83F3F227896}"/>
              </a:ext>
            </a:extLst>
          </p:cNvPr>
          <p:cNvSpPr txBox="1"/>
          <p:nvPr/>
        </p:nvSpPr>
        <p:spPr>
          <a:xfrm>
            <a:off x="838199" y="2696468"/>
            <a:ext cx="6753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分子與分母中每一個數都做質因數分解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E755E7-1DBA-4F09-9734-0DFA5E23B603}"/>
              </a:ext>
            </a:extLst>
          </p:cNvPr>
          <p:cNvSpPr txBox="1"/>
          <p:nvPr/>
        </p:nvSpPr>
        <p:spPr>
          <a:xfrm>
            <a:off x="1107140" y="3306122"/>
            <a:ext cx="932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分子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中每一個質因數的個數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每個質因數計數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6DB08BF-2C94-4833-80F5-236525E5BA7E}"/>
              </a:ext>
            </a:extLst>
          </p:cNvPr>
          <p:cNvSpPr txBox="1"/>
          <p:nvPr/>
        </p:nvSpPr>
        <p:spPr>
          <a:xfrm>
            <a:off x="1107141" y="3829342"/>
            <a:ext cx="888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分母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中每一個質因數的個數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每個質因數計數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減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80D530CF-E0EB-479D-A93A-37C44AA763C9}"/>
              </a:ext>
            </a:extLst>
          </p:cNvPr>
          <p:cNvSpPr/>
          <p:nvPr/>
        </p:nvSpPr>
        <p:spPr>
          <a:xfrm>
            <a:off x="2428059" y="1331742"/>
            <a:ext cx="1006588" cy="968385"/>
          </a:xfrm>
          <a:custGeom>
            <a:avLst/>
            <a:gdLst>
              <a:gd name="connsiteX0" fmla="*/ 28270 w 1006588"/>
              <a:gd name="connsiteY0" fmla="*/ 66752 h 968385"/>
              <a:gd name="connsiteX1" fmla="*/ 395823 w 1006588"/>
              <a:gd name="connsiteY1" fmla="*/ 3999 h 968385"/>
              <a:gd name="connsiteX2" fmla="*/ 673729 w 1006588"/>
              <a:gd name="connsiteY2" fmla="*/ 12964 h 968385"/>
              <a:gd name="connsiteX3" fmla="*/ 960600 w 1006588"/>
              <a:gd name="connsiteY3" fmla="*/ 66752 h 968385"/>
              <a:gd name="connsiteX4" fmla="*/ 1005423 w 1006588"/>
              <a:gd name="connsiteY4" fmla="*/ 165364 h 968385"/>
              <a:gd name="connsiteX5" fmla="*/ 987494 w 1006588"/>
              <a:gd name="connsiteY5" fmla="*/ 335693 h 968385"/>
              <a:gd name="connsiteX6" fmla="*/ 924741 w 1006588"/>
              <a:gd name="connsiteY6" fmla="*/ 488093 h 968385"/>
              <a:gd name="connsiteX7" fmla="*/ 951635 w 1006588"/>
              <a:gd name="connsiteY7" fmla="*/ 658423 h 968385"/>
              <a:gd name="connsiteX8" fmla="*/ 915776 w 1006588"/>
              <a:gd name="connsiteY8" fmla="*/ 945293 h 968385"/>
              <a:gd name="connsiteX9" fmla="*/ 539259 w 1006588"/>
              <a:gd name="connsiteY9" fmla="*/ 927364 h 968385"/>
              <a:gd name="connsiteX10" fmla="*/ 162741 w 1006588"/>
              <a:gd name="connsiteY10" fmla="*/ 739105 h 968385"/>
              <a:gd name="connsiteX11" fmla="*/ 37235 w 1006588"/>
              <a:gd name="connsiteY11" fmla="*/ 434305 h 968385"/>
              <a:gd name="connsiteX12" fmla="*/ 28270 w 1006588"/>
              <a:gd name="connsiteY12" fmla="*/ 66752 h 96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6588" h="968385">
                <a:moveTo>
                  <a:pt x="28270" y="66752"/>
                </a:moveTo>
                <a:cubicBezTo>
                  <a:pt x="88035" y="-4966"/>
                  <a:pt x="288247" y="12964"/>
                  <a:pt x="395823" y="3999"/>
                </a:cubicBezTo>
                <a:cubicBezTo>
                  <a:pt x="503399" y="-4966"/>
                  <a:pt x="579600" y="2505"/>
                  <a:pt x="673729" y="12964"/>
                </a:cubicBezTo>
                <a:cubicBezTo>
                  <a:pt x="767858" y="23423"/>
                  <a:pt x="905318" y="41352"/>
                  <a:pt x="960600" y="66752"/>
                </a:cubicBezTo>
                <a:cubicBezTo>
                  <a:pt x="1015882" y="92152"/>
                  <a:pt x="1000941" y="120541"/>
                  <a:pt x="1005423" y="165364"/>
                </a:cubicBezTo>
                <a:cubicBezTo>
                  <a:pt x="1009905" y="210188"/>
                  <a:pt x="1000941" y="281905"/>
                  <a:pt x="987494" y="335693"/>
                </a:cubicBezTo>
                <a:cubicBezTo>
                  <a:pt x="974047" y="389481"/>
                  <a:pt x="930718" y="434305"/>
                  <a:pt x="924741" y="488093"/>
                </a:cubicBezTo>
                <a:cubicBezTo>
                  <a:pt x="918765" y="541881"/>
                  <a:pt x="953129" y="582223"/>
                  <a:pt x="951635" y="658423"/>
                </a:cubicBezTo>
                <a:cubicBezTo>
                  <a:pt x="950141" y="734623"/>
                  <a:pt x="984505" y="900470"/>
                  <a:pt x="915776" y="945293"/>
                </a:cubicBezTo>
                <a:cubicBezTo>
                  <a:pt x="847047" y="990117"/>
                  <a:pt x="664765" y="961729"/>
                  <a:pt x="539259" y="927364"/>
                </a:cubicBezTo>
                <a:cubicBezTo>
                  <a:pt x="413753" y="892999"/>
                  <a:pt x="246412" y="821281"/>
                  <a:pt x="162741" y="739105"/>
                </a:cubicBezTo>
                <a:cubicBezTo>
                  <a:pt x="79070" y="656929"/>
                  <a:pt x="55164" y="546364"/>
                  <a:pt x="37235" y="434305"/>
                </a:cubicBezTo>
                <a:cubicBezTo>
                  <a:pt x="19306" y="322246"/>
                  <a:pt x="-31495" y="138470"/>
                  <a:pt x="28270" y="6675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54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7056-F636-4479-9E2B-E73A252628DF}" type="datetime1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10329 Combinatorial Expression  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680F25-C286-4D4A-A14B-7285856C7839}"/>
              </a:ext>
            </a:extLst>
          </p:cNvPr>
          <p:cNvSpPr txBox="1"/>
          <p:nvPr/>
        </p:nvSpPr>
        <p:spPr>
          <a:xfrm>
            <a:off x="2675964" y="2844225"/>
            <a:ext cx="6996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記錄計算結果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以質數次方乘積表示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D35C19-D3E2-457F-A092-1F0992E99A81}"/>
              </a:ext>
            </a:extLst>
          </p:cNvPr>
          <p:cNvSpPr txBox="1"/>
          <p:nvPr/>
        </p:nvSpPr>
        <p:spPr>
          <a:xfrm>
            <a:off x="2765612" y="3567953"/>
            <a:ext cx="610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階乘計算轉為質因數分解後質數次方乘積</a:t>
            </a:r>
          </a:p>
        </p:txBody>
      </p:sp>
    </p:spTree>
    <p:extLst>
      <p:ext uri="{BB962C8B-B14F-4D97-AF65-F5344CB8AC3E}">
        <p14:creationId xmlns:p14="http://schemas.microsoft.com/office/powerpoint/2010/main" val="274445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5097</Words>
  <Application>Microsoft Office PowerPoint</Application>
  <PresentationFormat>寬螢幕</PresentationFormat>
  <Paragraphs>1028</Paragraphs>
  <Slides>40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10329 Combinatorial Expression </vt:lpstr>
      <vt:lpstr>UVa 10329 Combinatorial Expression 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Chin-Ho Cheng</cp:lastModifiedBy>
  <cp:revision>2012</cp:revision>
  <dcterms:created xsi:type="dcterms:W3CDTF">2020-02-14T09:12:44Z</dcterms:created>
  <dcterms:modified xsi:type="dcterms:W3CDTF">2020-12-09T07:09:40Z</dcterms:modified>
</cp:coreProperties>
</file>