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63" r:id="rId2"/>
    <p:sldId id="308" r:id="rId3"/>
    <p:sldId id="429" r:id="rId4"/>
    <p:sldId id="414" r:id="rId5"/>
    <p:sldId id="415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FF"/>
    <a:srgbClr val="F8F8F8"/>
    <a:srgbClr val="0000CC"/>
    <a:srgbClr val="0033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8983" autoAdjust="0"/>
  </p:normalViewPr>
  <p:slideViewPr>
    <p:cSldViewPr>
      <p:cViewPr varScale="1">
        <p:scale>
          <a:sx n="70" d="100"/>
          <a:sy n="70" d="100"/>
        </p:scale>
        <p:origin x="11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7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1700808"/>
            <a:ext cx="7056784" cy="1360488"/>
          </a:xfrm>
        </p:spPr>
        <p:txBody>
          <a:bodyPr/>
          <a:lstStyle/>
          <a:p>
            <a:pPr eaLnBrk="1" hangingPunct="1"/>
            <a:r>
              <a:rPr lang="en-US" altLang="zh-TW" sz="6000"/>
              <a:t>Collector’s Problem</a:t>
            </a:r>
            <a:endParaRPr lang="en-US" altLang="zh-TW" sz="6000"/>
          </a:p>
          <a:p>
            <a:pPr eaLnBrk="1" hangingPunct="1"/>
            <a:endParaRPr lang="en-US" altLang="zh-TW" sz="6000" smtClean="0"/>
          </a:p>
          <a:p>
            <a:pPr eaLnBrk="1" hangingPunct="1"/>
            <a:r>
              <a:rPr lang="en-US" altLang="zh-TW" sz="6000" smtClean="0"/>
              <a:t>Uva 10779</a:t>
            </a:r>
            <a:endParaRPr lang="en-US" altLang="zh-TW" sz="6000" dirty="0" smtClean="0"/>
          </a:p>
          <a:p>
            <a:pPr eaLnBrk="1" hangingPunct="1"/>
            <a:r>
              <a:rPr lang="en-US" altLang="zh-TW" sz="4000" dirty="0">
                <a:latin typeface="Arial" charset="0"/>
              </a:rPr>
              <a:t>3 seconds</a:t>
            </a:r>
            <a:endParaRPr lang="en-US" altLang="zh-TW" sz="4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374" y="377203"/>
            <a:ext cx="7315200" cy="838200"/>
          </a:xfrm>
        </p:spPr>
        <p:txBody>
          <a:bodyPr/>
          <a:lstStyle/>
          <a:p>
            <a:r>
              <a:rPr lang="en-US" altLang="zh-TW" smtClean="0"/>
              <a:t>Model (2/5)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000796" y="3417594"/>
            <a:ext cx="576064" cy="504056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0734" y="34599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732565" y="2132856"/>
            <a:ext cx="864096" cy="316835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876581" y="227687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5336" y="2314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10" name="橢圓 9"/>
          <p:cNvSpPr/>
          <p:nvPr/>
        </p:nvSpPr>
        <p:spPr bwMode="auto">
          <a:xfrm>
            <a:off x="2876581" y="297602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5336" y="30134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sp>
        <p:nvSpPr>
          <p:cNvPr id="12" name="橢圓 11"/>
          <p:cNvSpPr/>
          <p:nvPr/>
        </p:nvSpPr>
        <p:spPr bwMode="auto">
          <a:xfrm>
            <a:off x="2909624" y="369081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28379" y="37282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sp>
        <p:nvSpPr>
          <p:cNvPr id="14" name="橢圓 13"/>
          <p:cNvSpPr/>
          <p:nvPr/>
        </p:nvSpPr>
        <p:spPr bwMode="auto">
          <a:xfrm>
            <a:off x="2876581" y="444207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95336" y="44794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4</a:t>
            </a:r>
            <a:endParaRPr lang="zh-TW" altLang="en-US" b="1"/>
          </a:p>
        </p:txBody>
      </p:sp>
      <p:sp>
        <p:nvSpPr>
          <p:cNvPr id="18" name="文字方塊 17"/>
          <p:cNvSpPr txBox="1"/>
          <p:nvPr/>
        </p:nvSpPr>
        <p:spPr>
          <a:xfrm>
            <a:off x="2483768" y="1574816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5 stickers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0154" y="2204864"/>
            <a:ext cx="864096" cy="1875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5598370" y="2345967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7125" y="23833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A</a:t>
            </a:r>
            <a:endParaRPr lang="zh-TW" altLang="en-US" b="1"/>
          </a:p>
        </p:txBody>
      </p:sp>
      <p:sp>
        <p:nvSpPr>
          <p:cNvPr id="22" name="橢圓 21"/>
          <p:cNvSpPr/>
          <p:nvPr/>
        </p:nvSpPr>
        <p:spPr bwMode="auto">
          <a:xfrm>
            <a:off x="5584432" y="3201570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03187" y="3238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B</a:t>
            </a:r>
            <a:endParaRPr lang="zh-TW" altLang="en-US" b="1"/>
          </a:p>
        </p:txBody>
      </p:sp>
      <p:sp>
        <p:nvSpPr>
          <p:cNvPr id="24" name="文字方塊 23"/>
          <p:cNvSpPr txBox="1"/>
          <p:nvPr/>
        </p:nvSpPr>
        <p:spPr>
          <a:xfrm>
            <a:off x="4644008" y="156275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People except 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7299609" y="998567"/>
            <a:ext cx="1656184" cy="1512168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52320" y="1338723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7" name="橢圓 26"/>
          <p:cNvSpPr/>
          <p:nvPr/>
        </p:nvSpPr>
        <p:spPr bwMode="auto">
          <a:xfrm>
            <a:off x="7318993" y="2785864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56258" y="2994976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29" name="橢圓 28"/>
          <p:cNvSpPr/>
          <p:nvPr/>
        </p:nvSpPr>
        <p:spPr bwMode="auto">
          <a:xfrm>
            <a:off x="7380312" y="4653136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423575" y="49449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cxnSp>
        <p:nvCxnSpPr>
          <p:cNvPr id="32" name="直線單箭頭接點 31"/>
          <p:cNvCxnSpPr>
            <a:stCxn id="5" idx="7"/>
            <a:endCxn id="8" idx="2"/>
          </p:cNvCxnSpPr>
          <p:nvPr/>
        </p:nvCxnSpPr>
        <p:spPr bwMode="auto">
          <a:xfrm flipV="1">
            <a:off x="1492497" y="2564904"/>
            <a:ext cx="1384084" cy="9265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899274" y="2571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cxnSp>
        <p:nvCxnSpPr>
          <p:cNvPr id="34" name="直線單箭頭接點 33"/>
          <p:cNvCxnSpPr>
            <a:stCxn id="5" idx="7"/>
          </p:cNvCxnSpPr>
          <p:nvPr/>
        </p:nvCxnSpPr>
        <p:spPr bwMode="auto">
          <a:xfrm flipV="1">
            <a:off x="1492497" y="3207996"/>
            <a:ext cx="1350006" cy="283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2124158" y="2939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38" name="直線單箭頭接點 37"/>
          <p:cNvCxnSpPr>
            <a:stCxn id="20" idx="2"/>
            <a:endCxn id="10" idx="6"/>
          </p:cNvCxnSpPr>
          <p:nvPr/>
        </p:nvCxnSpPr>
        <p:spPr bwMode="auto">
          <a:xfrm flipH="1">
            <a:off x="3452645" y="2633999"/>
            <a:ext cx="2145725" cy="630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4422509" y="25075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42" name="直線單箭頭接點 41"/>
          <p:cNvCxnSpPr>
            <a:stCxn id="22" idx="2"/>
            <a:endCxn id="12" idx="6"/>
          </p:cNvCxnSpPr>
          <p:nvPr/>
        </p:nvCxnSpPr>
        <p:spPr bwMode="auto">
          <a:xfrm flipH="1">
            <a:off x="3485688" y="3489602"/>
            <a:ext cx="2098744" cy="4892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5075927" y="3186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46" name="直線單箭頭接點 45"/>
          <p:cNvCxnSpPr>
            <a:stCxn id="22" idx="2"/>
            <a:endCxn id="14" idx="6"/>
          </p:cNvCxnSpPr>
          <p:nvPr/>
        </p:nvCxnSpPr>
        <p:spPr bwMode="auto">
          <a:xfrm flipH="1">
            <a:off x="3452645" y="3489602"/>
            <a:ext cx="2131787" cy="124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4920968" y="3720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51" name="直線單箭頭接點 50"/>
          <p:cNvCxnSpPr>
            <a:stCxn id="8" idx="6"/>
            <a:endCxn id="20" idx="1"/>
          </p:cNvCxnSpPr>
          <p:nvPr/>
        </p:nvCxnSpPr>
        <p:spPr bwMode="auto">
          <a:xfrm flipV="1">
            <a:off x="3452645" y="2430330"/>
            <a:ext cx="2230088" cy="1345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3851945" y="20956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3" name="直線單箭頭接點 52"/>
          <p:cNvCxnSpPr>
            <a:stCxn id="12" idx="6"/>
            <a:endCxn id="20" idx="2"/>
          </p:cNvCxnSpPr>
          <p:nvPr/>
        </p:nvCxnSpPr>
        <p:spPr bwMode="auto">
          <a:xfrm flipV="1">
            <a:off x="3485688" y="2633999"/>
            <a:ext cx="2112682" cy="13448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>
            <a:stCxn id="14" idx="7"/>
            <a:endCxn id="20" idx="3"/>
          </p:cNvCxnSpPr>
          <p:nvPr/>
        </p:nvCxnSpPr>
        <p:spPr bwMode="auto">
          <a:xfrm flipV="1">
            <a:off x="3368282" y="2837668"/>
            <a:ext cx="2314451" cy="1688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字方塊 63"/>
          <p:cNvSpPr txBox="1"/>
          <p:nvPr/>
        </p:nvSpPr>
        <p:spPr>
          <a:xfrm>
            <a:off x="3772701" y="32554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580498" y="38788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66" name="直線單箭頭接點 65"/>
          <p:cNvCxnSpPr>
            <a:stCxn id="10" idx="6"/>
            <a:endCxn id="22" idx="1"/>
          </p:cNvCxnSpPr>
          <p:nvPr/>
        </p:nvCxnSpPr>
        <p:spPr bwMode="auto">
          <a:xfrm>
            <a:off x="3452645" y="3264054"/>
            <a:ext cx="2216150" cy="218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文字方塊 68"/>
          <p:cNvSpPr txBox="1"/>
          <p:nvPr/>
        </p:nvSpPr>
        <p:spPr>
          <a:xfrm>
            <a:off x="4186953" y="29150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5089639" y="4869426"/>
            <a:ext cx="576064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199577" y="49118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T</a:t>
            </a:r>
            <a:endParaRPr lang="zh-TW" altLang="en-US"/>
          </a:p>
        </p:txBody>
      </p:sp>
      <p:cxnSp>
        <p:nvCxnSpPr>
          <p:cNvPr id="74" name="直線單箭頭接點 73"/>
          <p:cNvCxnSpPr>
            <a:stCxn id="8" idx="6"/>
            <a:endCxn id="70" idx="2"/>
          </p:cNvCxnSpPr>
          <p:nvPr/>
        </p:nvCxnSpPr>
        <p:spPr bwMode="auto">
          <a:xfrm>
            <a:off x="3452645" y="2564904"/>
            <a:ext cx="1636994" cy="2556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單箭頭接點 76"/>
          <p:cNvCxnSpPr>
            <a:stCxn id="10" idx="6"/>
            <a:endCxn id="70" idx="2"/>
          </p:cNvCxnSpPr>
          <p:nvPr/>
        </p:nvCxnSpPr>
        <p:spPr bwMode="auto">
          <a:xfrm>
            <a:off x="3452645" y="3264054"/>
            <a:ext cx="1636994" cy="18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單箭頭接點 79"/>
          <p:cNvCxnSpPr>
            <a:stCxn id="12" idx="6"/>
            <a:endCxn id="70" idx="2"/>
          </p:cNvCxnSpPr>
          <p:nvPr/>
        </p:nvCxnSpPr>
        <p:spPr bwMode="auto">
          <a:xfrm>
            <a:off x="3485688" y="3978850"/>
            <a:ext cx="1603951" cy="11426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單箭頭接點 84"/>
          <p:cNvCxnSpPr>
            <a:stCxn id="14" idx="6"/>
            <a:endCxn id="70" idx="2"/>
          </p:cNvCxnSpPr>
          <p:nvPr/>
        </p:nvCxnSpPr>
        <p:spPr bwMode="auto">
          <a:xfrm>
            <a:off x="3452645" y="4730110"/>
            <a:ext cx="1636994" cy="391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字方塊 87"/>
          <p:cNvSpPr txBox="1"/>
          <p:nvPr/>
        </p:nvSpPr>
        <p:spPr>
          <a:xfrm>
            <a:off x="4735353" y="43512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333358" y="42292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472582" y="4568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278044" y="476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29407" y="5778819"/>
            <a:ext cx="1673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smtClean="0">
                <a:solidFill>
                  <a:srgbClr val="FF0000"/>
                </a:solidFill>
              </a:rPr>
              <a:t>flow=1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374" y="377203"/>
            <a:ext cx="7315200" cy="838200"/>
          </a:xfrm>
        </p:spPr>
        <p:txBody>
          <a:bodyPr/>
          <a:lstStyle/>
          <a:p>
            <a:r>
              <a:rPr lang="en-US" altLang="zh-TW" smtClean="0"/>
              <a:t>Model (3/5)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000796" y="3417594"/>
            <a:ext cx="576064" cy="504056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0734" y="34599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732565" y="2132856"/>
            <a:ext cx="864096" cy="316835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876581" y="227687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5336" y="2314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10" name="橢圓 9"/>
          <p:cNvSpPr/>
          <p:nvPr/>
        </p:nvSpPr>
        <p:spPr bwMode="auto">
          <a:xfrm>
            <a:off x="2876581" y="297602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5336" y="30134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sp>
        <p:nvSpPr>
          <p:cNvPr id="12" name="橢圓 11"/>
          <p:cNvSpPr/>
          <p:nvPr/>
        </p:nvSpPr>
        <p:spPr bwMode="auto">
          <a:xfrm>
            <a:off x="2909624" y="369081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28379" y="37282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sp>
        <p:nvSpPr>
          <p:cNvPr id="14" name="橢圓 13"/>
          <p:cNvSpPr/>
          <p:nvPr/>
        </p:nvSpPr>
        <p:spPr bwMode="auto">
          <a:xfrm>
            <a:off x="2876581" y="444207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95336" y="44794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4</a:t>
            </a:r>
            <a:endParaRPr lang="zh-TW" altLang="en-US" b="1"/>
          </a:p>
        </p:txBody>
      </p:sp>
      <p:sp>
        <p:nvSpPr>
          <p:cNvPr id="18" name="文字方塊 17"/>
          <p:cNvSpPr txBox="1"/>
          <p:nvPr/>
        </p:nvSpPr>
        <p:spPr>
          <a:xfrm>
            <a:off x="2483768" y="1574816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5 stickers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0154" y="2204864"/>
            <a:ext cx="864096" cy="1875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5598370" y="2345967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7125" y="23833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A</a:t>
            </a:r>
            <a:endParaRPr lang="zh-TW" altLang="en-US" b="1"/>
          </a:p>
        </p:txBody>
      </p:sp>
      <p:sp>
        <p:nvSpPr>
          <p:cNvPr id="22" name="橢圓 21"/>
          <p:cNvSpPr/>
          <p:nvPr/>
        </p:nvSpPr>
        <p:spPr bwMode="auto">
          <a:xfrm>
            <a:off x="5584432" y="3201570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03187" y="3238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B</a:t>
            </a:r>
            <a:endParaRPr lang="zh-TW" altLang="en-US" b="1"/>
          </a:p>
        </p:txBody>
      </p:sp>
      <p:sp>
        <p:nvSpPr>
          <p:cNvPr id="24" name="文字方塊 23"/>
          <p:cNvSpPr txBox="1"/>
          <p:nvPr/>
        </p:nvSpPr>
        <p:spPr>
          <a:xfrm>
            <a:off x="4644008" y="156275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People except 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7299609" y="998567"/>
            <a:ext cx="1656184" cy="1512168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52320" y="1338723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7" name="橢圓 26"/>
          <p:cNvSpPr/>
          <p:nvPr/>
        </p:nvSpPr>
        <p:spPr bwMode="auto">
          <a:xfrm>
            <a:off x="7318993" y="2785864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56258" y="2994976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29" name="橢圓 28"/>
          <p:cNvSpPr/>
          <p:nvPr/>
        </p:nvSpPr>
        <p:spPr bwMode="auto">
          <a:xfrm>
            <a:off x="7380312" y="4653136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423575" y="49449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cxnSp>
        <p:nvCxnSpPr>
          <p:cNvPr id="32" name="直線單箭頭接點 31"/>
          <p:cNvCxnSpPr>
            <a:stCxn id="5" idx="7"/>
            <a:endCxn id="8" idx="2"/>
          </p:cNvCxnSpPr>
          <p:nvPr/>
        </p:nvCxnSpPr>
        <p:spPr bwMode="auto">
          <a:xfrm flipV="1">
            <a:off x="1492497" y="2564904"/>
            <a:ext cx="1384084" cy="9265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899274" y="2571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34" name="直線單箭頭接點 33"/>
          <p:cNvCxnSpPr>
            <a:stCxn id="5" idx="7"/>
          </p:cNvCxnSpPr>
          <p:nvPr/>
        </p:nvCxnSpPr>
        <p:spPr bwMode="auto">
          <a:xfrm flipV="1">
            <a:off x="1492497" y="3207996"/>
            <a:ext cx="1350006" cy="283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2124158" y="2939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38" name="直線單箭頭接點 37"/>
          <p:cNvCxnSpPr>
            <a:stCxn id="20" idx="2"/>
            <a:endCxn id="10" idx="6"/>
          </p:cNvCxnSpPr>
          <p:nvPr/>
        </p:nvCxnSpPr>
        <p:spPr bwMode="auto">
          <a:xfrm flipH="1">
            <a:off x="3452645" y="2633999"/>
            <a:ext cx="2145725" cy="630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4422509" y="25075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45" name="文字方塊 44"/>
          <p:cNvSpPr txBox="1"/>
          <p:nvPr/>
        </p:nvSpPr>
        <p:spPr>
          <a:xfrm>
            <a:off x="5075927" y="3186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46" name="直線單箭頭接點 45"/>
          <p:cNvCxnSpPr>
            <a:stCxn id="22" idx="2"/>
            <a:endCxn id="14" idx="6"/>
          </p:cNvCxnSpPr>
          <p:nvPr/>
        </p:nvCxnSpPr>
        <p:spPr bwMode="auto">
          <a:xfrm flipH="1">
            <a:off x="3452645" y="3489602"/>
            <a:ext cx="2131787" cy="124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4920968" y="3720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53" name="直線單箭頭接點 52"/>
          <p:cNvCxnSpPr>
            <a:stCxn id="12" idx="6"/>
            <a:endCxn id="20" idx="2"/>
          </p:cNvCxnSpPr>
          <p:nvPr/>
        </p:nvCxnSpPr>
        <p:spPr bwMode="auto">
          <a:xfrm flipV="1">
            <a:off x="3485688" y="2633999"/>
            <a:ext cx="2112682" cy="13448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>
            <a:stCxn id="14" idx="7"/>
            <a:endCxn id="20" idx="3"/>
          </p:cNvCxnSpPr>
          <p:nvPr/>
        </p:nvCxnSpPr>
        <p:spPr bwMode="auto">
          <a:xfrm flipV="1">
            <a:off x="3368282" y="2837668"/>
            <a:ext cx="2314451" cy="1688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/>
          <p:cNvSpPr/>
          <p:nvPr/>
        </p:nvSpPr>
        <p:spPr bwMode="auto">
          <a:xfrm>
            <a:off x="5089639" y="4869426"/>
            <a:ext cx="576064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199577" y="49118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T</a:t>
            </a:r>
            <a:endParaRPr lang="zh-TW" altLang="en-US"/>
          </a:p>
        </p:txBody>
      </p:sp>
      <p:cxnSp>
        <p:nvCxnSpPr>
          <p:cNvPr id="74" name="直線單箭頭接點 73"/>
          <p:cNvCxnSpPr>
            <a:stCxn id="8" idx="6"/>
            <a:endCxn id="70" idx="2"/>
          </p:cNvCxnSpPr>
          <p:nvPr/>
        </p:nvCxnSpPr>
        <p:spPr bwMode="auto">
          <a:xfrm>
            <a:off x="3452645" y="2564904"/>
            <a:ext cx="1636994" cy="25565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單箭頭接點 76"/>
          <p:cNvCxnSpPr>
            <a:stCxn id="10" idx="6"/>
            <a:endCxn id="70" idx="2"/>
          </p:cNvCxnSpPr>
          <p:nvPr/>
        </p:nvCxnSpPr>
        <p:spPr bwMode="auto">
          <a:xfrm>
            <a:off x="3452645" y="3264054"/>
            <a:ext cx="1636994" cy="18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單箭頭接點 84"/>
          <p:cNvCxnSpPr>
            <a:stCxn id="14" idx="6"/>
            <a:endCxn id="70" idx="2"/>
          </p:cNvCxnSpPr>
          <p:nvPr/>
        </p:nvCxnSpPr>
        <p:spPr bwMode="auto">
          <a:xfrm>
            <a:off x="3452645" y="4730110"/>
            <a:ext cx="1636994" cy="391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字方塊 87"/>
          <p:cNvSpPr txBox="1"/>
          <p:nvPr/>
        </p:nvSpPr>
        <p:spPr>
          <a:xfrm>
            <a:off x="4735353" y="43512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333358" y="42292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278044" y="476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29407" y="5778819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smtClean="0">
                <a:solidFill>
                  <a:srgbClr val="FF0000"/>
                </a:solidFill>
              </a:rPr>
              <a:t>flow=1+1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8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374" y="377203"/>
            <a:ext cx="7315200" cy="838200"/>
          </a:xfrm>
        </p:spPr>
        <p:txBody>
          <a:bodyPr/>
          <a:lstStyle/>
          <a:p>
            <a:r>
              <a:rPr lang="en-US" altLang="zh-TW" smtClean="0"/>
              <a:t>Model (4/5)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000796" y="3417594"/>
            <a:ext cx="576064" cy="504056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0734" y="34599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732565" y="2132856"/>
            <a:ext cx="864096" cy="316835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876581" y="227687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5336" y="2314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10" name="橢圓 9"/>
          <p:cNvSpPr/>
          <p:nvPr/>
        </p:nvSpPr>
        <p:spPr bwMode="auto">
          <a:xfrm>
            <a:off x="2876581" y="297602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5336" y="30134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sp>
        <p:nvSpPr>
          <p:cNvPr id="12" name="橢圓 11"/>
          <p:cNvSpPr/>
          <p:nvPr/>
        </p:nvSpPr>
        <p:spPr bwMode="auto">
          <a:xfrm>
            <a:off x="2909624" y="369081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28379" y="37282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sp>
        <p:nvSpPr>
          <p:cNvPr id="14" name="橢圓 13"/>
          <p:cNvSpPr/>
          <p:nvPr/>
        </p:nvSpPr>
        <p:spPr bwMode="auto">
          <a:xfrm>
            <a:off x="2876581" y="444207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95336" y="44794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4</a:t>
            </a:r>
            <a:endParaRPr lang="zh-TW" altLang="en-US" b="1"/>
          </a:p>
        </p:txBody>
      </p:sp>
      <p:sp>
        <p:nvSpPr>
          <p:cNvPr id="18" name="文字方塊 17"/>
          <p:cNvSpPr txBox="1"/>
          <p:nvPr/>
        </p:nvSpPr>
        <p:spPr>
          <a:xfrm>
            <a:off x="2483768" y="1574816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5 stickers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0154" y="2204864"/>
            <a:ext cx="864096" cy="1875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5598370" y="2345967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7125" y="23833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A</a:t>
            </a:r>
            <a:endParaRPr lang="zh-TW" altLang="en-US" b="1"/>
          </a:p>
        </p:txBody>
      </p:sp>
      <p:sp>
        <p:nvSpPr>
          <p:cNvPr id="22" name="橢圓 21"/>
          <p:cNvSpPr/>
          <p:nvPr/>
        </p:nvSpPr>
        <p:spPr bwMode="auto">
          <a:xfrm>
            <a:off x="5584432" y="3201570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03187" y="3238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B</a:t>
            </a:r>
            <a:endParaRPr lang="zh-TW" altLang="en-US" b="1"/>
          </a:p>
        </p:txBody>
      </p:sp>
      <p:sp>
        <p:nvSpPr>
          <p:cNvPr id="24" name="文字方塊 23"/>
          <p:cNvSpPr txBox="1"/>
          <p:nvPr/>
        </p:nvSpPr>
        <p:spPr>
          <a:xfrm>
            <a:off x="4644008" y="156275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People except 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7299609" y="998567"/>
            <a:ext cx="1656184" cy="1512168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52320" y="1338723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7" name="橢圓 26"/>
          <p:cNvSpPr/>
          <p:nvPr/>
        </p:nvSpPr>
        <p:spPr bwMode="auto">
          <a:xfrm>
            <a:off x="7318993" y="2785864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56258" y="2994976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29" name="橢圓 28"/>
          <p:cNvSpPr/>
          <p:nvPr/>
        </p:nvSpPr>
        <p:spPr bwMode="auto">
          <a:xfrm>
            <a:off x="7380312" y="4653136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423575" y="49449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cxnSp>
        <p:nvCxnSpPr>
          <p:cNvPr id="32" name="直線單箭頭接點 31"/>
          <p:cNvCxnSpPr>
            <a:stCxn id="5" idx="7"/>
            <a:endCxn id="8" idx="2"/>
          </p:cNvCxnSpPr>
          <p:nvPr/>
        </p:nvCxnSpPr>
        <p:spPr bwMode="auto">
          <a:xfrm flipV="1">
            <a:off x="1492497" y="2564904"/>
            <a:ext cx="1384084" cy="9265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899274" y="2571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34" name="直線單箭頭接點 33"/>
          <p:cNvCxnSpPr>
            <a:stCxn id="5" idx="7"/>
          </p:cNvCxnSpPr>
          <p:nvPr/>
        </p:nvCxnSpPr>
        <p:spPr bwMode="auto">
          <a:xfrm flipV="1">
            <a:off x="1492497" y="3207996"/>
            <a:ext cx="1350006" cy="283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2124158" y="2939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38" name="直線單箭頭接點 37"/>
          <p:cNvCxnSpPr>
            <a:stCxn id="20" idx="2"/>
            <a:endCxn id="10" idx="6"/>
          </p:cNvCxnSpPr>
          <p:nvPr/>
        </p:nvCxnSpPr>
        <p:spPr bwMode="auto">
          <a:xfrm flipH="1">
            <a:off x="3452645" y="2633999"/>
            <a:ext cx="2145725" cy="630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4422509" y="25075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45" name="文字方塊 44"/>
          <p:cNvSpPr txBox="1"/>
          <p:nvPr/>
        </p:nvSpPr>
        <p:spPr>
          <a:xfrm>
            <a:off x="5075927" y="3186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46" name="直線單箭頭接點 45"/>
          <p:cNvCxnSpPr>
            <a:stCxn id="22" idx="2"/>
            <a:endCxn id="14" idx="6"/>
          </p:cNvCxnSpPr>
          <p:nvPr/>
        </p:nvCxnSpPr>
        <p:spPr bwMode="auto">
          <a:xfrm flipH="1">
            <a:off x="3452645" y="3489602"/>
            <a:ext cx="2131787" cy="124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4920968" y="3720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53" name="直線單箭頭接點 52"/>
          <p:cNvCxnSpPr>
            <a:stCxn id="12" idx="6"/>
            <a:endCxn id="20" idx="2"/>
          </p:cNvCxnSpPr>
          <p:nvPr/>
        </p:nvCxnSpPr>
        <p:spPr bwMode="auto">
          <a:xfrm flipV="1">
            <a:off x="3485688" y="2633999"/>
            <a:ext cx="2112682" cy="13448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>
            <a:stCxn id="14" idx="7"/>
            <a:endCxn id="20" idx="3"/>
          </p:cNvCxnSpPr>
          <p:nvPr/>
        </p:nvCxnSpPr>
        <p:spPr bwMode="auto">
          <a:xfrm flipV="1">
            <a:off x="3368282" y="2837668"/>
            <a:ext cx="2314451" cy="1688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/>
          <p:cNvSpPr/>
          <p:nvPr/>
        </p:nvSpPr>
        <p:spPr bwMode="auto">
          <a:xfrm>
            <a:off x="5089639" y="4869426"/>
            <a:ext cx="576064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199577" y="49118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T</a:t>
            </a:r>
            <a:endParaRPr lang="zh-TW" altLang="en-US"/>
          </a:p>
        </p:txBody>
      </p:sp>
      <p:cxnSp>
        <p:nvCxnSpPr>
          <p:cNvPr id="77" name="直線單箭頭接點 76"/>
          <p:cNvCxnSpPr>
            <a:stCxn id="10" idx="6"/>
            <a:endCxn id="70" idx="2"/>
          </p:cNvCxnSpPr>
          <p:nvPr/>
        </p:nvCxnSpPr>
        <p:spPr bwMode="auto">
          <a:xfrm>
            <a:off x="3452645" y="3264054"/>
            <a:ext cx="1636994" cy="18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單箭頭接點 84"/>
          <p:cNvCxnSpPr>
            <a:stCxn id="14" idx="6"/>
            <a:endCxn id="70" idx="2"/>
          </p:cNvCxnSpPr>
          <p:nvPr/>
        </p:nvCxnSpPr>
        <p:spPr bwMode="auto">
          <a:xfrm>
            <a:off x="3452645" y="4730110"/>
            <a:ext cx="1636994" cy="391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字方塊 88"/>
          <p:cNvSpPr txBox="1"/>
          <p:nvPr/>
        </p:nvSpPr>
        <p:spPr>
          <a:xfrm>
            <a:off x="4333358" y="42292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278044" y="476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29407" y="5778819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smtClean="0">
                <a:solidFill>
                  <a:srgbClr val="FF0000"/>
                </a:solidFill>
              </a:rPr>
              <a:t>flow=1+1+1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4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374" y="377203"/>
            <a:ext cx="7315200" cy="838200"/>
          </a:xfrm>
        </p:spPr>
        <p:txBody>
          <a:bodyPr/>
          <a:lstStyle/>
          <a:p>
            <a:r>
              <a:rPr lang="en-US" altLang="zh-TW" smtClean="0"/>
              <a:t>Model (5/5)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000796" y="3417594"/>
            <a:ext cx="576064" cy="504056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0734" y="34599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732565" y="2132856"/>
            <a:ext cx="864096" cy="316835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876581" y="227687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5336" y="2314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10" name="橢圓 9"/>
          <p:cNvSpPr/>
          <p:nvPr/>
        </p:nvSpPr>
        <p:spPr bwMode="auto">
          <a:xfrm>
            <a:off x="2876581" y="297602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5336" y="30134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sp>
        <p:nvSpPr>
          <p:cNvPr id="12" name="橢圓 11"/>
          <p:cNvSpPr/>
          <p:nvPr/>
        </p:nvSpPr>
        <p:spPr bwMode="auto">
          <a:xfrm>
            <a:off x="2909624" y="369081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28379" y="37282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sp>
        <p:nvSpPr>
          <p:cNvPr id="14" name="橢圓 13"/>
          <p:cNvSpPr/>
          <p:nvPr/>
        </p:nvSpPr>
        <p:spPr bwMode="auto">
          <a:xfrm>
            <a:off x="2876581" y="444207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95336" y="44794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4</a:t>
            </a:r>
            <a:endParaRPr lang="zh-TW" altLang="en-US" b="1"/>
          </a:p>
        </p:txBody>
      </p:sp>
      <p:sp>
        <p:nvSpPr>
          <p:cNvPr id="18" name="文字方塊 17"/>
          <p:cNvSpPr txBox="1"/>
          <p:nvPr/>
        </p:nvSpPr>
        <p:spPr>
          <a:xfrm>
            <a:off x="2483768" y="1574816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5 stickers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0154" y="2204864"/>
            <a:ext cx="864096" cy="1875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5598370" y="2345967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7125" y="23833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A</a:t>
            </a:r>
            <a:endParaRPr lang="zh-TW" altLang="en-US" b="1"/>
          </a:p>
        </p:txBody>
      </p:sp>
      <p:sp>
        <p:nvSpPr>
          <p:cNvPr id="22" name="橢圓 21"/>
          <p:cNvSpPr/>
          <p:nvPr/>
        </p:nvSpPr>
        <p:spPr bwMode="auto">
          <a:xfrm>
            <a:off x="5584432" y="3201570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03187" y="3238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B</a:t>
            </a:r>
            <a:endParaRPr lang="zh-TW" altLang="en-US" b="1"/>
          </a:p>
        </p:txBody>
      </p:sp>
      <p:sp>
        <p:nvSpPr>
          <p:cNvPr id="24" name="文字方塊 23"/>
          <p:cNvSpPr txBox="1"/>
          <p:nvPr/>
        </p:nvSpPr>
        <p:spPr>
          <a:xfrm>
            <a:off x="4644008" y="156275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People except 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7299609" y="998567"/>
            <a:ext cx="1656184" cy="1512168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52320" y="1338723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7" name="橢圓 26"/>
          <p:cNvSpPr/>
          <p:nvPr/>
        </p:nvSpPr>
        <p:spPr bwMode="auto">
          <a:xfrm>
            <a:off x="7318993" y="2785864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56258" y="2994976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29" name="橢圓 28"/>
          <p:cNvSpPr/>
          <p:nvPr/>
        </p:nvSpPr>
        <p:spPr bwMode="auto">
          <a:xfrm>
            <a:off x="7380312" y="4653136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423575" y="49449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cxnSp>
        <p:nvCxnSpPr>
          <p:cNvPr id="32" name="直線單箭頭接點 31"/>
          <p:cNvCxnSpPr>
            <a:stCxn id="5" idx="7"/>
            <a:endCxn id="8" idx="2"/>
          </p:cNvCxnSpPr>
          <p:nvPr/>
        </p:nvCxnSpPr>
        <p:spPr bwMode="auto">
          <a:xfrm flipV="1">
            <a:off x="1492497" y="2564904"/>
            <a:ext cx="1384084" cy="9265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899274" y="2571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38" name="直線單箭頭接點 37"/>
          <p:cNvCxnSpPr>
            <a:stCxn id="20" idx="2"/>
            <a:endCxn id="10" idx="6"/>
          </p:cNvCxnSpPr>
          <p:nvPr/>
        </p:nvCxnSpPr>
        <p:spPr bwMode="auto">
          <a:xfrm flipH="1">
            <a:off x="3452645" y="2633999"/>
            <a:ext cx="2145725" cy="630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4422509" y="25075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45" name="文字方塊 44"/>
          <p:cNvSpPr txBox="1"/>
          <p:nvPr/>
        </p:nvSpPr>
        <p:spPr>
          <a:xfrm>
            <a:off x="5075927" y="3186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46" name="直線單箭頭接點 45"/>
          <p:cNvCxnSpPr>
            <a:stCxn id="22" idx="2"/>
            <a:endCxn id="14" idx="6"/>
          </p:cNvCxnSpPr>
          <p:nvPr/>
        </p:nvCxnSpPr>
        <p:spPr bwMode="auto">
          <a:xfrm flipH="1">
            <a:off x="3452645" y="3489602"/>
            <a:ext cx="2131787" cy="124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4920968" y="3720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53" name="直線單箭頭接點 52"/>
          <p:cNvCxnSpPr>
            <a:stCxn id="12" idx="6"/>
            <a:endCxn id="20" idx="2"/>
          </p:cNvCxnSpPr>
          <p:nvPr/>
        </p:nvCxnSpPr>
        <p:spPr bwMode="auto">
          <a:xfrm flipV="1">
            <a:off x="3485688" y="2633999"/>
            <a:ext cx="2112682" cy="13448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>
            <a:stCxn id="14" idx="7"/>
            <a:endCxn id="20" idx="3"/>
          </p:cNvCxnSpPr>
          <p:nvPr/>
        </p:nvCxnSpPr>
        <p:spPr bwMode="auto">
          <a:xfrm flipV="1">
            <a:off x="3368282" y="2837668"/>
            <a:ext cx="2314451" cy="1688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橢圓 69"/>
          <p:cNvSpPr/>
          <p:nvPr/>
        </p:nvSpPr>
        <p:spPr bwMode="auto">
          <a:xfrm>
            <a:off x="5089639" y="4869426"/>
            <a:ext cx="576064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199577" y="49118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T</a:t>
            </a:r>
            <a:endParaRPr lang="zh-TW" altLang="en-US"/>
          </a:p>
        </p:txBody>
      </p:sp>
      <p:cxnSp>
        <p:nvCxnSpPr>
          <p:cNvPr id="85" name="直線單箭頭接點 84"/>
          <p:cNvCxnSpPr>
            <a:stCxn id="14" idx="6"/>
            <a:endCxn id="70" idx="2"/>
          </p:cNvCxnSpPr>
          <p:nvPr/>
        </p:nvCxnSpPr>
        <p:spPr bwMode="auto">
          <a:xfrm>
            <a:off x="3452645" y="4730110"/>
            <a:ext cx="1636994" cy="391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字方塊 90"/>
          <p:cNvSpPr txBox="1"/>
          <p:nvPr/>
        </p:nvSpPr>
        <p:spPr>
          <a:xfrm>
            <a:off x="4278044" y="476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33890" y="5775913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smtClean="0">
                <a:solidFill>
                  <a:srgbClr val="FF0000"/>
                </a:solidFill>
              </a:rPr>
              <a:t>flow=1+1+1=3</a:t>
            </a:r>
            <a:endParaRPr lang="zh-TW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9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107504" y="3068960"/>
            <a:ext cx="4464496" cy="3096344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4" y="404664"/>
            <a:ext cx="7772400" cy="1143000"/>
          </a:xfrm>
        </p:spPr>
        <p:txBody>
          <a:bodyPr/>
          <a:lstStyle/>
          <a:p>
            <a:r>
              <a:rPr lang="de-DE" altLang="zh-TW" sz="4400" dirty="0" smtClean="0">
                <a:ea typeface="新細明體" charset="-120"/>
              </a:rPr>
              <a:t>Tricky Example (1)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6433959" y="1155229"/>
            <a:ext cx="10668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 rot="-2717258">
            <a:off x="7348359" y="2222029"/>
            <a:ext cx="1143000" cy="3048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0" name="Line 86"/>
          <p:cNvSpPr>
            <a:spLocks noChangeShapeType="1"/>
          </p:cNvSpPr>
          <p:nvPr/>
        </p:nvSpPr>
        <p:spPr bwMode="auto">
          <a:xfrm flipV="1">
            <a:off x="7558728" y="1986002"/>
            <a:ext cx="685800" cy="685800"/>
          </a:xfrm>
          <a:prstGeom prst="line">
            <a:avLst/>
          </a:prstGeom>
          <a:noFill/>
          <a:ln w="190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 rot="-2769805">
            <a:off x="5405259" y="1421929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 rot="-18814098">
            <a:off x="7386459" y="1574329"/>
            <a:ext cx="1066800" cy="2286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6433959" y="2679229"/>
            <a:ext cx="1066800" cy="228600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 rot="2910674">
            <a:off x="5405259" y="2260129"/>
            <a:ext cx="1066800" cy="228600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 rot="3149130">
            <a:off x="5900559" y="1917229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 rot="-3234465">
            <a:off x="5862459" y="1917229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57" name="Oval 13"/>
          <p:cNvSpPr>
            <a:spLocks noChangeArrowheads="1"/>
          </p:cNvSpPr>
          <p:nvPr/>
        </p:nvSpPr>
        <p:spPr bwMode="auto">
          <a:xfrm>
            <a:off x="5443359" y="1802929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8072259" y="1841029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59" name="Oval 15"/>
          <p:cNvSpPr>
            <a:spLocks noChangeArrowheads="1"/>
          </p:cNvSpPr>
          <p:nvPr/>
        </p:nvSpPr>
        <p:spPr bwMode="auto">
          <a:xfrm>
            <a:off x="6167259" y="1040929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6167259" y="2564929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7310259" y="1002829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7310259" y="2564929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 flipV="1">
            <a:off x="5748159" y="1383829"/>
            <a:ext cx="4572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762000" y="3765748"/>
            <a:ext cx="3009900" cy="1943100"/>
            <a:chOff x="480" y="1260"/>
            <a:chExt cx="1896" cy="1224"/>
          </a:xfrm>
        </p:grpSpPr>
        <p:sp>
          <p:nvSpPr>
            <p:cNvPr id="101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102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103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104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106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107" name="Line 41"/>
            <p:cNvSpPr>
              <a:spLocks noChangeShapeType="1"/>
            </p:cNvSpPr>
            <p:nvPr/>
          </p:nvSpPr>
          <p:spPr bwMode="auto">
            <a:xfrm flipV="1">
              <a:off x="672" y="1488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 flipV="1">
              <a:off x="1872" y="1980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1" name="Line 45"/>
            <p:cNvSpPr>
              <a:spLocks noChangeShapeType="1"/>
            </p:cNvSpPr>
            <p:nvPr/>
          </p:nvSpPr>
          <p:spPr bwMode="auto">
            <a:xfrm>
              <a:off x="1872" y="145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2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3" name="Line 47"/>
            <p:cNvSpPr>
              <a:spLocks noChangeShapeType="1"/>
            </p:cNvSpPr>
            <p:nvPr/>
          </p:nvSpPr>
          <p:spPr bwMode="auto">
            <a:xfrm>
              <a:off x="1104" y="1536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4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15" name="Group 49"/>
          <p:cNvGrpSpPr>
            <a:grpSpLocks/>
          </p:cNvGrpSpPr>
          <p:nvPr/>
        </p:nvGrpSpPr>
        <p:grpSpPr bwMode="auto">
          <a:xfrm>
            <a:off x="822325" y="3665736"/>
            <a:ext cx="2697163" cy="2149475"/>
            <a:chOff x="518" y="1197"/>
            <a:chExt cx="1699" cy="1354"/>
          </a:xfrm>
        </p:grpSpPr>
        <p:sp>
          <p:nvSpPr>
            <p:cNvPr id="116" name="Text Box 50"/>
            <p:cNvSpPr txBox="1">
              <a:spLocks noChangeArrowheads="1"/>
            </p:cNvSpPr>
            <p:nvPr/>
          </p:nvSpPr>
          <p:spPr bwMode="auto">
            <a:xfrm>
              <a:off x="566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8</a:t>
              </a:r>
            </a:p>
          </p:txBody>
        </p:sp>
        <p:sp>
          <p:nvSpPr>
            <p:cNvPr id="117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118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  6</a:t>
              </a:r>
            </a:p>
          </p:txBody>
        </p:sp>
        <p:sp>
          <p:nvSpPr>
            <p:cNvPr id="119" name="Text Box 53"/>
            <p:cNvSpPr txBox="1">
              <a:spLocks noChangeArrowheads="1"/>
            </p:cNvSpPr>
            <p:nvPr/>
          </p:nvSpPr>
          <p:spPr bwMode="auto">
            <a:xfrm>
              <a:off x="1958" y="2167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solidFill>
                    <a:srgbClr val="FF3300"/>
                  </a:solidFill>
                  <a:ea typeface="新細明體" charset="-120"/>
                </a:rPr>
                <a:t>6</a:t>
              </a:r>
              <a:r>
                <a:rPr lang="de-DE" altLang="zh-TW" sz="1400">
                  <a:ea typeface="新細明體" charset="-120"/>
                </a:rPr>
                <a:t>/8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1238" y="2359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solidFill>
                    <a:srgbClr val="FF3300"/>
                  </a:solidFill>
                  <a:ea typeface="新細明體" charset="-120"/>
                </a:rPr>
                <a:t>6</a:t>
              </a:r>
              <a:r>
                <a:rPr lang="de-DE" altLang="zh-TW" sz="1400">
                  <a:ea typeface="新細明體" charset="-120"/>
                </a:rPr>
                <a:t>/6</a:t>
              </a: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18" y="2071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solidFill>
                    <a:srgbClr val="FF3300"/>
                  </a:solidFill>
                  <a:ea typeface="新細明體" charset="-120"/>
                </a:rPr>
                <a:t>6</a:t>
              </a:r>
              <a:r>
                <a:rPr lang="de-DE" altLang="zh-TW" sz="1400" dirty="0">
                  <a:ea typeface="新細明體" charset="-120"/>
                </a:rPr>
                <a:t>/6</a:t>
              </a:r>
            </a:p>
          </p:txBody>
        </p:sp>
        <p:sp>
          <p:nvSpPr>
            <p:cNvPr id="122" name="Text Box 56"/>
            <p:cNvSpPr txBox="1">
              <a:spLocks noChangeArrowheads="1"/>
            </p:cNvSpPr>
            <p:nvPr/>
          </p:nvSpPr>
          <p:spPr bwMode="auto">
            <a:xfrm>
              <a:off x="1190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  <p:sp>
          <p:nvSpPr>
            <p:cNvPr id="123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2" name="手繪多邊形 1"/>
          <p:cNvSpPr/>
          <p:nvPr/>
        </p:nvSpPr>
        <p:spPr>
          <a:xfrm>
            <a:off x="724619" y="5107908"/>
            <a:ext cx="3001992" cy="925275"/>
          </a:xfrm>
          <a:custGeom>
            <a:avLst/>
            <a:gdLst>
              <a:gd name="connsiteX0" fmla="*/ 0 w 3001992"/>
              <a:gd name="connsiteY0" fmla="*/ 0 h 925275"/>
              <a:gd name="connsiteX1" fmla="*/ 1035170 w 3001992"/>
              <a:gd name="connsiteY1" fmla="*/ 845389 h 925275"/>
              <a:gd name="connsiteX2" fmla="*/ 2363638 w 3001992"/>
              <a:gd name="connsiteY2" fmla="*/ 810883 h 925275"/>
              <a:gd name="connsiteX3" fmla="*/ 3001992 w 3001992"/>
              <a:gd name="connsiteY3" fmla="*/ 146649 h 92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1992" h="925275">
                <a:moveTo>
                  <a:pt x="0" y="0"/>
                </a:moveTo>
                <a:cubicBezTo>
                  <a:pt x="320615" y="355121"/>
                  <a:pt x="641231" y="710242"/>
                  <a:pt x="1035170" y="845389"/>
                </a:cubicBezTo>
                <a:cubicBezTo>
                  <a:pt x="1429109" y="980536"/>
                  <a:pt x="2035834" y="927340"/>
                  <a:pt x="2363638" y="810883"/>
                </a:cubicBezTo>
                <a:cubicBezTo>
                  <a:pt x="2691442" y="694426"/>
                  <a:pt x="2846717" y="420537"/>
                  <a:pt x="3001992" y="146649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533400" y="3170585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zh-TW" sz="2800" dirty="0">
                <a:ea typeface="新細明體" charset="-120"/>
              </a:rPr>
              <a:t>Flow network G = (V,E)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572000" y="3068960"/>
            <a:ext cx="4464496" cy="309634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5226496" y="3765748"/>
            <a:ext cx="3009900" cy="1943100"/>
            <a:chOff x="480" y="1260"/>
            <a:chExt cx="1896" cy="1224"/>
          </a:xfrm>
        </p:grpSpPr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 flipV="1">
              <a:off x="672" y="1488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V="1">
              <a:off x="1872" y="1980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872" y="145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>
              <a:off x="1104" y="1536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5363021" y="3665737"/>
            <a:ext cx="2495550" cy="1452563"/>
            <a:chOff x="566" y="1197"/>
            <a:chExt cx="1572" cy="915"/>
          </a:xfrm>
        </p:grpSpPr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>
              <a:off x="566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8</a:t>
              </a:r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  6</a:t>
              </a:r>
            </a:p>
          </p:txBody>
        </p:sp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1190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818909" y="3232140"/>
            <a:ext cx="3863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dirty="0">
                <a:ea typeface="新細明體" charset="-120"/>
              </a:rPr>
              <a:t>residual network G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 = (V,E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)</a:t>
            </a: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5493051" y="5173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6613278" y="5554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3" name="Text Box 55"/>
          <p:cNvSpPr txBox="1">
            <a:spLocks noChangeArrowheads="1"/>
          </p:cNvSpPr>
          <p:nvPr/>
        </p:nvSpPr>
        <p:spPr bwMode="auto">
          <a:xfrm>
            <a:off x="7390462" y="4866182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2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7500759" y="5020070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95" name="Text Box 55"/>
          <p:cNvSpPr txBox="1">
            <a:spLocks noChangeArrowheads="1"/>
          </p:cNvSpPr>
          <p:nvPr/>
        </p:nvSpPr>
        <p:spPr bwMode="auto">
          <a:xfrm>
            <a:off x="7677596" y="5169493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107522" y="2334548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Flow+=6, Flow=6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107504" y="3068960"/>
            <a:ext cx="4464496" cy="3096344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4" y="404664"/>
            <a:ext cx="7772400" cy="1143000"/>
          </a:xfrm>
        </p:spPr>
        <p:txBody>
          <a:bodyPr/>
          <a:lstStyle/>
          <a:p>
            <a:r>
              <a:rPr lang="de-DE" altLang="zh-TW" sz="4400" dirty="0">
                <a:ea typeface="新細明體" charset="-120"/>
              </a:rPr>
              <a:t>Tricky Example </a:t>
            </a:r>
            <a:r>
              <a:rPr lang="de-DE" altLang="zh-TW" sz="4400" dirty="0" smtClean="0">
                <a:ea typeface="新細明體" charset="-120"/>
              </a:rPr>
              <a:t>(2) 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533400" y="3170585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zh-TW" sz="2800" dirty="0">
                <a:ea typeface="新細明體" charset="-120"/>
              </a:rPr>
              <a:t>Flow network G = (V,E)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572000" y="3068960"/>
            <a:ext cx="4464496" cy="309634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5226496" y="3765748"/>
            <a:ext cx="3009900" cy="1943100"/>
            <a:chOff x="480" y="1260"/>
            <a:chExt cx="1896" cy="1224"/>
          </a:xfrm>
        </p:grpSpPr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 flipV="1">
              <a:off x="600" y="1447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V="1">
              <a:off x="1872" y="1980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902" y="14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>
              <a:off x="1104" y="1536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5372546" y="3665737"/>
            <a:ext cx="2486025" cy="1452563"/>
            <a:chOff x="572" y="1197"/>
            <a:chExt cx="1566" cy="915"/>
          </a:xfrm>
        </p:grpSpPr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>
              <a:off x="572" y="1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5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  </a:t>
              </a: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1190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818909" y="3232140"/>
            <a:ext cx="3863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dirty="0">
                <a:ea typeface="新細明體" charset="-120"/>
              </a:rPr>
              <a:t>residual network G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 = (V,E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)</a:t>
            </a: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5493051" y="5173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6613278" y="5554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3" name="Text Box 55"/>
          <p:cNvSpPr txBox="1">
            <a:spLocks noChangeArrowheads="1"/>
          </p:cNvSpPr>
          <p:nvPr/>
        </p:nvSpPr>
        <p:spPr bwMode="auto">
          <a:xfrm>
            <a:off x="7390462" y="4866182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2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7500759" y="5020070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95" name="Text Box 55"/>
          <p:cNvSpPr txBox="1">
            <a:spLocks noChangeArrowheads="1"/>
          </p:cNvSpPr>
          <p:nvPr/>
        </p:nvSpPr>
        <p:spPr bwMode="auto">
          <a:xfrm>
            <a:off x="7677596" y="5169493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107522" y="2334548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Flow+=3, Flow=9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84" name="Group 34"/>
          <p:cNvGrpSpPr>
            <a:grpSpLocks/>
          </p:cNvGrpSpPr>
          <p:nvPr/>
        </p:nvGrpSpPr>
        <p:grpSpPr bwMode="auto">
          <a:xfrm>
            <a:off x="763067" y="3896118"/>
            <a:ext cx="3009900" cy="1943100"/>
            <a:chOff x="480" y="1260"/>
            <a:chExt cx="1896" cy="1224"/>
          </a:xfrm>
        </p:grpSpPr>
        <p:sp>
          <p:nvSpPr>
            <p:cNvPr id="85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86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97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 flipV="1">
              <a:off x="672" y="1488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4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5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6" name="Line 44"/>
            <p:cNvSpPr>
              <a:spLocks noChangeShapeType="1"/>
            </p:cNvSpPr>
            <p:nvPr/>
          </p:nvSpPr>
          <p:spPr bwMode="auto">
            <a:xfrm flipV="1">
              <a:off x="1872" y="1980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7" name="Line 45"/>
            <p:cNvSpPr>
              <a:spLocks noChangeShapeType="1"/>
            </p:cNvSpPr>
            <p:nvPr/>
          </p:nvSpPr>
          <p:spPr bwMode="auto">
            <a:xfrm>
              <a:off x="1872" y="145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8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9" name="Line 47"/>
            <p:cNvSpPr>
              <a:spLocks noChangeShapeType="1"/>
            </p:cNvSpPr>
            <p:nvPr/>
          </p:nvSpPr>
          <p:spPr bwMode="auto">
            <a:xfrm>
              <a:off x="1104" y="1536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0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31" name="Group 49"/>
          <p:cNvGrpSpPr>
            <a:grpSpLocks/>
          </p:cNvGrpSpPr>
          <p:nvPr/>
        </p:nvGrpSpPr>
        <p:grpSpPr bwMode="auto">
          <a:xfrm>
            <a:off x="899592" y="3796107"/>
            <a:ext cx="2495550" cy="1452563"/>
            <a:chOff x="566" y="1197"/>
            <a:chExt cx="1572" cy="915"/>
          </a:xfrm>
        </p:grpSpPr>
        <p:sp>
          <p:nvSpPr>
            <p:cNvPr id="132" name="Text Box 50"/>
            <p:cNvSpPr txBox="1">
              <a:spLocks noChangeArrowheads="1"/>
            </p:cNvSpPr>
            <p:nvPr/>
          </p:nvSpPr>
          <p:spPr bwMode="auto">
            <a:xfrm>
              <a:off x="566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8</a:t>
              </a:r>
            </a:p>
          </p:txBody>
        </p:sp>
        <p:sp>
          <p:nvSpPr>
            <p:cNvPr id="133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134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  6</a:t>
              </a:r>
            </a:p>
          </p:txBody>
        </p:sp>
        <p:sp>
          <p:nvSpPr>
            <p:cNvPr id="135" name="Text Box 56"/>
            <p:cNvSpPr txBox="1">
              <a:spLocks noChangeArrowheads="1"/>
            </p:cNvSpPr>
            <p:nvPr/>
          </p:nvSpPr>
          <p:spPr bwMode="auto">
            <a:xfrm>
              <a:off x="1190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  <p:sp>
          <p:nvSpPr>
            <p:cNvPr id="136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137" name="Text Box 55"/>
          <p:cNvSpPr txBox="1">
            <a:spLocks noChangeArrowheads="1"/>
          </p:cNvSpPr>
          <p:nvPr/>
        </p:nvSpPr>
        <p:spPr bwMode="auto">
          <a:xfrm>
            <a:off x="1029622" y="530432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38" name="Text Box 55"/>
          <p:cNvSpPr txBox="1">
            <a:spLocks noChangeArrowheads="1"/>
          </p:cNvSpPr>
          <p:nvPr/>
        </p:nvSpPr>
        <p:spPr bwMode="auto">
          <a:xfrm>
            <a:off x="2149849" y="568532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39" name="Text Box 55"/>
          <p:cNvSpPr txBox="1">
            <a:spLocks noChangeArrowheads="1"/>
          </p:cNvSpPr>
          <p:nvPr/>
        </p:nvSpPr>
        <p:spPr bwMode="auto">
          <a:xfrm>
            <a:off x="2927033" y="4996552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2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0" name="Line 44"/>
          <p:cNvSpPr>
            <a:spLocks noChangeShapeType="1"/>
          </p:cNvSpPr>
          <p:nvPr/>
        </p:nvSpPr>
        <p:spPr bwMode="auto">
          <a:xfrm flipV="1">
            <a:off x="3037330" y="5150440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1" name="Text Box 55"/>
          <p:cNvSpPr txBox="1">
            <a:spLocks noChangeArrowheads="1"/>
          </p:cNvSpPr>
          <p:nvPr/>
        </p:nvSpPr>
        <p:spPr bwMode="auto">
          <a:xfrm>
            <a:off x="3214167" y="5299863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2" name="手繪多邊形 141"/>
          <p:cNvSpPr/>
          <p:nvPr/>
        </p:nvSpPr>
        <p:spPr>
          <a:xfrm>
            <a:off x="763067" y="3651999"/>
            <a:ext cx="2976113" cy="1073145"/>
          </a:xfrm>
          <a:custGeom>
            <a:avLst/>
            <a:gdLst>
              <a:gd name="connsiteX0" fmla="*/ 0 w 2976113"/>
              <a:gd name="connsiteY0" fmla="*/ 995507 h 1073145"/>
              <a:gd name="connsiteX1" fmla="*/ 879894 w 2976113"/>
              <a:gd name="connsiteY1" fmla="*/ 98360 h 1073145"/>
              <a:gd name="connsiteX2" fmla="*/ 2173856 w 2976113"/>
              <a:gd name="connsiteY2" fmla="*/ 132866 h 1073145"/>
              <a:gd name="connsiteX3" fmla="*/ 2976113 w 2976113"/>
              <a:gd name="connsiteY3" fmla="*/ 1073145 h 107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6113" h="1073145">
                <a:moveTo>
                  <a:pt x="0" y="995507"/>
                </a:moveTo>
                <a:cubicBezTo>
                  <a:pt x="258792" y="618820"/>
                  <a:pt x="517585" y="242133"/>
                  <a:pt x="879894" y="98360"/>
                </a:cubicBezTo>
                <a:cubicBezTo>
                  <a:pt x="1242203" y="-45414"/>
                  <a:pt x="1824486" y="-29598"/>
                  <a:pt x="2173856" y="132866"/>
                </a:cubicBezTo>
                <a:cubicBezTo>
                  <a:pt x="2523226" y="295330"/>
                  <a:pt x="2749669" y="684237"/>
                  <a:pt x="2976113" y="107314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3" name="Line 4"/>
          <p:cNvSpPr>
            <a:spLocks noChangeShapeType="1"/>
          </p:cNvSpPr>
          <p:nvPr/>
        </p:nvSpPr>
        <p:spPr bwMode="auto">
          <a:xfrm rot="5495912" flipH="1" flipV="1">
            <a:off x="6895182" y="796982"/>
            <a:ext cx="22558" cy="808302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4" name="Rectangle 8"/>
          <p:cNvSpPr>
            <a:spLocks noChangeArrowheads="1"/>
          </p:cNvSpPr>
          <p:nvPr/>
        </p:nvSpPr>
        <p:spPr bwMode="auto">
          <a:xfrm rot="-2769805">
            <a:off x="5405770" y="1408171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5" name="Line 2"/>
          <p:cNvSpPr>
            <a:spLocks noChangeShapeType="1"/>
          </p:cNvSpPr>
          <p:nvPr/>
        </p:nvSpPr>
        <p:spPr bwMode="auto">
          <a:xfrm flipV="1">
            <a:off x="5726385" y="1255771"/>
            <a:ext cx="685800" cy="6858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6" name="Rectangle 3"/>
          <p:cNvSpPr>
            <a:spLocks noChangeArrowheads="1"/>
          </p:cNvSpPr>
          <p:nvPr/>
        </p:nvSpPr>
        <p:spPr bwMode="auto">
          <a:xfrm rot="-18814098">
            <a:off x="7386970" y="1560571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7" name="Line 4"/>
          <p:cNvSpPr>
            <a:spLocks noChangeShapeType="1"/>
          </p:cNvSpPr>
          <p:nvPr/>
        </p:nvSpPr>
        <p:spPr bwMode="auto">
          <a:xfrm rot="5495912" flipV="1">
            <a:off x="7479357" y="1307079"/>
            <a:ext cx="685800" cy="68580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8" name="Rectangle 5"/>
          <p:cNvSpPr>
            <a:spLocks noChangeArrowheads="1"/>
          </p:cNvSpPr>
          <p:nvPr/>
        </p:nvSpPr>
        <p:spPr bwMode="auto">
          <a:xfrm rot="-2717258">
            <a:off x="7348870" y="2208271"/>
            <a:ext cx="1143000" cy="3048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9" name="Line 6"/>
          <p:cNvSpPr>
            <a:spLocks noChangeShapeType="1"/>
          </p:cNvSpPr>
          <p:nvPr/>
        </p:nvSpPr>
        <p:spPr bwMode="auto">
          <a:xfrm flipV="1">
            <a:off x="7579627" y="2105084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6434470" y="2665471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1" name="Rectangle 11"/>
          <p:cNvSpPr>
            <a:spLocks noChangeArrowheads="1"/>
          </p:cNvSpPr>
          <p:nvPr/>
        </p:nvSpPr>
        <p:spPr bwMode="auto">
          <a:xfrm rot="2910674">
            <a:off x="5405770" y="2246371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2" name="Rectangle 12"/>
          <p:cNvSpPr>
            <a:spLocks noChangeArrowheads="1"/>
          </p:cNvSpPr>
          <p:nvPr/>
        </p:nvSpPr>
        <p:spPr bwMode="auto">
          <a:xfrm rot="3149130">
            <a:off x="5901070" y="1903471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3" name="Rectangle 13"/>
          <p:cNvSpPr>
            <a:spLocks noChangeArrowheads="1"/>
          </p:cNvSpPr>
          <p:nvPr/>
        </p:nvSpPr>
        <p:spPr bwMode="auto">
          <a:xfrm rot="-3234465">
            <a:off x="5862970" y="1903471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4" name="Oval 14"/>
          <p:cNvSpPr>
            <a:spLocks noChangeArrowheads="1"/>
          </p:cNvSpPr>
          <p:nvPr/>
        </p:nvSpPr>
        <p:spPr bwMode="auto">
          <a:xfrm>
            <a:off x="5443870" y="178917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155" name="Oval 15"/>
          <p:cNvSpPr>
            <a:spLocks noChangeArrowheads="1"/>
          </p:cNvSpPr>
          <p:nvPr/>
        </p:nvSpPr>
        <p:spPr bwMode="auto">
          <a:xfrm>
            <a:off x="8072770" y="182727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156" name="Oval 16"/>
          <p:cNvSpPr>
            <a:spLocks noChangeArrowheads="1"/>
          </p:cNvSpPr>
          <p:nvPr/>
        </p:nvSpPr>
        <p:spPr bwMode="auto">
          <a:xfrm>
            <a:off x="6167770" y="102717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157" name="Oval 17"/>
          <p:cNvSpPr>
            <a:spLocks noChangeArrowheads="1"/>
          </p:cNvSpPr>
          <p:nvPr/>
        </p:nvSpPr>
        <p:spPr bwMode="auto">
          <a:xfrm>
            <a:off x="6167770" y="255117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158" name="Oval 18"/>
          <p:cNvSpPr>
            <a:spLocks noChangeArrowheads="1"/>
          </p:cNvSpPr>
          <p:nvPr/>
        </p:nvSpPr>
        <p:spPr bwMode="auto">
          <a:xfrm>
            <a:off x="7310770" y="255117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159" name="Oval 19"/>
          <p:cNvSpPr>
            <a:spLocks noChangeArrowheads="1"/>
          </p:cNvSpPr>
          <p:nvPr/>
        </p:nvSpPr>
        <p:spPr bwMode="auto">
          <a:xfrm>
            <a:off x="7310770" y="98907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160" name="Line 41"/>
          <p:cNvSpPr>
            <a:spLocks noChangeShapeType="1"/>
          </p:cNvSpPr>
          <p:nvPr/>
        </p:nvSpPr>
        <p:spPr bwMode="auto">
          <a:xfrm flipV="1">
            <a:off x="5528931" y="4169002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1" name="Text Box 50"/>
          <p:cNvSpPr txBox="1">
            <a:spLocks noChangeArrowheads="1"/>
          </p:cNvSpPr>
          <p:nvPr/>
        </p:nvSpPr>
        <p:spPr bwMode="auto">
          <a:xfrm>
            <a:off x="5683415" y="431704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2" name="Line 45"/>
          <p:cNvSpPr>
            <a:spLocks noChangeShapeType="1"/>
          </p:cNvSpPr>
          <p:nvPr/>
        </p:nvSpPr>
        <p:spPr bwMode="auto">
          <a:xfrm>
            <a:off x="7401371" y="4156583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3" name="Text Box 52"/>
          <p:cNvSpPr txBox="1">
            <a:spLocks noChangeArrowheads="1"/>
          </p:cNvSpPr>
          <p:nvPr/>
        </p:nvSpPr>
        <p:spPr bwMode="auto">
          <a:xfrm>
            <a:off x="7306394" y="4348336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>
                <a:ea typeface="新細明體" charset="-120"/>
              </a:rPr>
              <a:t>  </a:t>
            </a: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9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107504" y="3068960"/>
            <a:ext cx="4464496" cy="3096344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4" y="404664"/>
            <a:ext cx="7772400" cy="1143000"/>
          </a:xfrm>
        </p:spPr>
        <p:txBody>
          <a:bodyPr/>
          <a:lstStyle/>
          <a:p>
            <a:r>
              <a:rPr lang="de-DE" altLang="zh-TW" sz="4400" dirty="0" smtClean="0">
                <a:ea typeface="新細明體" charset="-120"/>
              </a:rPr>
              <a:t>Tricky Example (3)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533400" y="3170585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zh-TW" sz="2800" dirty="0">
                <a:ea typeface="新細明體" charset="-120"/>
              </a:rPr>
              <a:t>Flow network G = (V,E)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572000" y="3068960"/>
            <a:ext cx="4464496" cy="309634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5226496" y="3765748"/>
            <a:ext cx="3009900" cy="1943100"/>
            <a:chOff x="480" y="1260"/>
            <a:chExt cx="1896" cy="1224"/>
          </a:xfrm>
        </p:grpSpPr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 flipV="1">
              <a:off x="600" y="1447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902" y="14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>
              <a:off x="1158" y="1532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5372546" y="3665737"/>
            <a:ext cx="2486025" cy="1452563"/>
            <a:chOff x="572" y="1197"/>
            <a:chExt cx="1566" cy="915"/>
          </a:xfrm>
        </p:grpSpPr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>
              <a:off x="572" y="1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  </a:t>
              </a: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1257" y="15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1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818909" y="3232140"/>
            <a:ext cx="3863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dirty="0">
                <a:ea typeface="新細明體" charset="-120"/>
              </a:rPr>
              <a:t>residual network G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 = (V,E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)</a:t>
            </a: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5493051" y="5173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6613278" y="5554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7408711" y="4945359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95" name="Text Box 55"/>
          <p:cNvSpPr txBox="1">
            <a:spLocks noChangeArrowheads="1"/>
          </p:cNvSpPr>
          <p:nvPr/>
        </p:nvSpPr>
        <p:spPr bwMode="auto">
          <a:xfrm>
            <a:off x="7582073" y="5118300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8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107522" y="2334548"/>
            <a:ext cx="260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Flow+=2, Flow=11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Line 41"/>
          <p:cNvSpPr>
            <a:spLocks noChangeShapeType="1"/>
          </p:cNvSpPr>
          <p:nvPr/>
        </p:nvSpPr>
        <p:spPr bwMode="auto">
          <a:xfrm flipV="1">
            <a:off x="5528931" y="4169002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1" name="Text Box 50"/>
          <p:cNvSpPr txBox="1">
            <a:spLocks noChangeArrowheads="1"/>
          </p:cNvSpPr>
          <p:nvPr/>
        </p:nvSpPr>
        <p:spPr bwMode="auto">
          <a:xfrm>
            <a:off x="5683415" y="431704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5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2" name="Line 45"/>
          <p:cNvSpPr>
            <a:spLocks noChangeShapeType="1"/>
          </p:cNvSpPr>
          <p:nvPr/>
        </p:nvSpPr>
        <p:spPr bwMode="auto">
          <a:xfrm>
            <a:off x="7401371" y="4156583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3" name="Text Box 52"/>
          <p:cNvSpPr txBox="1">
            <a:spLocks noChangeArrowheads="1"/>
          </p:cNvSpPr>
          <p:nvPr/>
        </p:nvSpPr>
        <p:spPr bwMode="auto">
          <a:xfrm>
            <a:off x="7306394" y="4348336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>
                <a:ea typeface="新細明體" charset="-120"/>
              </a:rPr>
              <a:t>  </a:t>
            </a: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825550" y="3783209"/>
            <a:ext cx="3009900" cy="1943100"/>
            <a:chOff x="480" y="1260"/>
            <a:chExt cx="1896" cy="1224"/>
          </a:xfrm>
        </p:grpSpPr>
        <p:sp>
          <p:nvSpPr>
            <p:cNvPr id="101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102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103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104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105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106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107" name="Line 41"/>
            <p:cNvSpPr>
              <a:spLocks noChangeShapeType="1"/>
            </p:cNvSpPr>
            <p:nvPr/>
          </p:nvSpPr>
          <p:spPr bwMode="auto">
            <a:xfrm flipV="1">
              <a:off x="600" y="1447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08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 flipV="1">
              <a:off x="1872" y="1980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1" name="Line 45"/>
            <p:cNvSpPr>
              <a:spLocks noChangeShapeType="1"/>
            </p:cNvSpPr>
            <p:nvPr/>
          </p:nvSpPr>
          <p:spPr bwMode="auto">
            <a:xfrm>
              <a:off x="1902" y="14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2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13" name="Line 47"/>
            <p:cNvSpPr>
              <a:spLocks noChangeShapeType="1"/>
            </p:cNvSpPr>
            <p:nvPr/>
          </p:nvSpPr>
          <p:spPr bwMode="auto">
            <a:xfrm>
              <a:off x="1104" y="1536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4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15" name="Group 49"/>
          <p:cNvGrpSpPr>
            <a:grpSpLocks/>
          </p:cNvGrpSpPr>
          <p:nvPr/>
        </p:nvGrpSpPr>
        <p:grpSpPr bwMode="auto">
          <a:xfrm>
            <a:off x="971600" y="3683198"/>
            <a:ext cx="2486025" cy="1452563"/>
            <a:chOff x="572" y="1197"/>
            <a:chExt cx="1566" cy="915"/>
          </a:xfrm>
        </p:grpSpPr>
        <p:sp>
          <p:nvSpPr>
            <p:cNvPr id="116" name="Text Box 50"/>
            <p:cNvSpPr txBox="1">
              <a:spLocks noChangeArrowheads="1"/>
            </p:cNvSpPr>
            <p:nvPr/>
          </p:nvSpPr>
          <p:spPr bwMode="auto">
            <a:xfrm>
              <a:off x="572" y="1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5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117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118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  </a:t>
              </a: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119" name="Text Box 56"/>
            <p:cNvSpPr txBox="1">
              <a:spLocks noChangeArrowheads="1"/>
            </p:cNvSpPr>
            <p:nvPr/>
          </p:nvSpPr>
          <p:spPr bwMode="auto">
            <a:xfrm>
              <a:off x="1190" y="14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  <p:sp>
          <p:nvSpPr>
            <p:cNvPr id="120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121" name="Text Box 55"/>
          <p:cNvSpPr txBox="1">
            <a:spLocks noChangeArrowheads="1"/>
          </p:cNvSpPr>
          <p:nvPr/>
        </p:nvSpPr>
        <p:spPr bwMode="auto">
          <a:xfrm>
            <a:off x="1092105" y="5191420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22" name="Text Box 55"/>
          <p:cNvSpPr txBox="1">
            <a:spLocks noChangeArrowheads="1"/>
          </p:cNvSpPr>
          <p:nvPr/>
        </p:nvSpPr>
        <p:spPr bwMode="auto">
          <a:xfrm>
            <a:off x="2212332" y="5572420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23" name="Text Box 55"/>
          <p:cNvSpPr txBox="1">
            <a:spLocks noChangeArrowheads="1"/>
          </p:cNvSpPr>
          <p:nvPr/>
        </p:nvSpPr>
        <p:spPr bwMode="auto">
          <a:xfrm>
            <a:off x="2989516" y="4883643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2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4" name="Line 44"/>
          <p:cNvSpPr>
            <a:spLocks noChangeShapeType="1"/>
          </p:cNvSpPr>
          <p:nvPr/>
        </p:nvSpPr>
        <p:spPr bwMode="auto">
          <a:xfrm flipV="1">
            <a:off x="3099813" y="5037531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5" name="Text Box 55"/>
          <p:cNvSpPr txBox="1">
            <a:spLocks noChangeArrowheads="1"/>
          </p:cNvSpPr>
          <p:nvPr/>
        </p:nvSpPr>
        <p:spPr bwMode="auto">
          <a:xfrm>
            <a:off x="3276650" y="5186954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6" name="Line 41"/>
          <p:cNvSpPr>
            <a:spLocks noChangeShapeType="1"/>
          </p:cNvSpPr>
          <p:nvPr/>
        </p:nvSpPr>
        <p:spPr bwMode="auto">
          <a:xfrm flipV="1">
            <a:off x="1127985" y="4186463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7" name="Text Box 50"/>
          <p:cNvSpPr txBox="1">
            <a:spLocks noChangeArrowheads="1"/>
          </p:cNvSpPr>
          <p:nvPr/>
        </p:nvSpPr>
        <p:spPr bwMode="auto">
          <a:xfrm>
            <a:off x="1282469" y="4334501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8" name="Line 45"/>
          <p:cNvSpPr>
            <a:spLocks noChangeShapeType="1"/>
          </p:cNvSpPr>
          <p:nvPr/>
        </p:nvSpPr>
        <p:spPr bwMode="auto">
          <a:xfrm>
            <a:off x="3000425" y="4174044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9" name="Text Box 52"/>
          <p:cNvSpPr txBox="1">
            <a:spLocks noChangeArrowheads="1"/>
          </p:cNvSpPr>
          <p:nvPr/>
        </p:nvSpPr>
        <p:spPr bwMode="auto">
          <a:xfrm>
            <a:off x="2905448" y="4365797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>
                <a:ea typeface="新細明體" charset="-120"/>
              </a:rPr>
              <a:t>  </a:t>
            </a: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70" name="手繪多邊形 169"/>
          <p:cNvSpPr/>
          <p:nvPr/>
        </p:nvSpPr>
        <p:spPr>
          <a:xfrm>
            <a:off x="973397" y="3951589"/>
            <a:ext cx="2303253" cy="1297081"/>
          </a:xfrm>
          <a:custGeom>
            <a:avLst/>
            <a:gdLst>
              <a:gd name="connsiteX0" fmla="*/ 0 w 2303253"/>
              <a:gd name="connsiteY0" fmla="*/ 623457 h 1297081"/>
              <a:gd name="connsiteX1" fmla="*/ 715993 w 2303253"/>
              <a:gd name="connsiteY1" fmla="*/ 19608 h 1297081"/>
              <a:gd name="connsiteX2" fmla="*/ 1837427 w 2303253"/>
              <a:gd name="connsiteY2" fmla="*/ 1270438 h 1297081"/>
              <a:gd name="connsiteX3" fmla="*/ 2303253 w 2303253"/>
              <a:gd name="connsiteY3" fmla="*/ 752853 h 129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3253" h="1297081">
                <a:moveTo>
                  <a:pt x="0" y="623457"/>
                </a:moveTo>
                <a:cubicBezTo>
                  <a:pt x="204877" y="267617"/>
                  <a:pt x="409755" y="-88222"/>
                  <a:pt x="715993" y="19608"/>
                </a:cubicBezTo>
                <a:cubicBezTo>
                  <a:pt x="1022231" y="127438"/>
                  <a:pt x="1572884" y="1148231"/>
                  <a:pt x="1837427" y="1270438"/>
                </a:cubicBezTo>
                <a:cubicBezTo>
                  <a:pt x="2101970" y="1392645"/>
                  <a:pt x="2202611" y="1072749"/>
                  <a:pt x="2303253" y="752853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1" name="Rectangle 8"/>
          <p:cNvSpPr>
            <a:spLocks noChangeArrowheads="1"/>
          </p:cNvSpPr>
          <p:nvPr/>
        </p:nvSpPr>
        <p:spPr bwMode="auto">
          <a:xfrm rot="-2769805">
            <a:off x="5210894" y="1399828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72" name="Rectangle 12"/>
          <p:cNvSpPr>
            <a:spLocks noChangeArrowheads="1"/>
          </p:cNvSpPr>
          <p:nvPr/>
        </p:nvSpPr>
        <p:spPr bwMode="auto">
          <a:xfrm rot="3149130">
            <a:off x="5706194" y="1895128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73" name="Rectangle 13"/>
          <p:cNvSpPr>
            <a:spLocks noChangeArrowheads="1"/>
          </p:cNvSpPr>
          <p:nvPr/>
        </p:nvSpPr>
        <p:spPr bwMode="auto">
          <a:xfrm rot="-3234465">
            <a:off x="5668094" y="1895128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74" name="Line 2"/>
          <p:cNvSpPr>
            <a:spLocks noChangeShapeType="1"/>
          </p:cNvSpPr>
          <p:nvPr/>
        </p:nvSpPr>
        <p:spPr bwMode="auto">
          <a:xfrm rot="21456844" flipV="1">
            <a:off x="5483501" y="1253927"/>
            <a:ext cx="685800" cy="68580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5" name="Rectangle 5"/>
          <p:cNvSpPr>
            <a:spLocks noChangeArrowheads="1"/>
          </p:cNvSpPr>
          <p:nvPr/>
        </p:nvSpPr>
        <p:spPr bwMode="auto">
          <a:xfrm rot="-2717258">
            <a:off x="7153994" y="2199928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76" name="Line 6"/>
          <p:cNvSpPr>
            <a:spLocks noChangeShapeType="1"/>
          </p:cNvSpPr>
          <p:nvPr/>
        </p:nvSpPr>
        <p:spPr bwMode="auto">
          <a:xfrm flipV="1">
            <a:off x="7382594" y="1971328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7" name="Line 62"/>
          <p:cNvSpPr>
            <a:spLocks noChangeShapeType="1"/>
          </p:cNvSpPr>
          <p:nvPr/>
        </p:nvSpPr>
        <p:spPr bwMode="auto">
          <a:xfrm rot="15710325">
            <a:off x="7345717" y="1961021"/>
            <a:ext cx="53340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8" name="Line 63"/>
          <p:cNvSpPr>
            <a:spLocks noChangeShapeType="1"/>
          </p:cNvSpPr>
          <p:nvPr/>
        </p:nvSpPr>
        <p:spPr bwMode="auto">
          <a:xfrm rot="15710325">
            <a:off x="5477593" y="1218756"/>
            <a:ext cx="53340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9" name="Line 64"/>
          <p:cNvSpPr>
            <a:spLocks noChangeShapeType="1"/>
          </p:cNvSpPr>
          <p:nvPr/>
        </p:nvSpPr>
        <p:spPr bwMode="auto">
          <a:xfrm>
            <a:off x="6161036" y="1141118"/>
            <a:ext cx="1145358" cy="151601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0" name="Rectangle 3"/>
          <p:cNvSpPr>
            <a:spLocks noChangeArrowheads="1"/>
          </p:cNvSpPr>
          <p:nvPr/>
        </p:nvSpPr>
        <p:spPr bwMode="auto">
          <a:xfrm rot="-18814098">
            <a:off x="7192094" y="1552228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1" name="Line 4"/>
          <p:cNvSpPr>
            <a:spLocks noChangeShapeType="1"/>
          </p:cNvSpPr>
          <p:nvPr/>
        </p:nvSpPr>
        <p:spPr bwMode="auto">
          <a:xfrm rot="5495912" flipV="1">
            <a:off x="7261208" y="1277889"/>
            <a:ext cx="685800" cy="68580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2" name="Rectangle 9"/>
          <p:cNvSpPr>
            <a:spLocks noChangeArrowheads="1"/>
          </p:cNvSpPr>
          <p:nvPr/>
        </p:nvSpPr>
        <p:spPr bwMode="auto">
          <a:xfrm>
            <a:off x="6239594" y="1133128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6239594" y="2657128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4" name="Rectangle 11"/>
          <p:cNvSpPr>
            <a:spLocks noChangeArrowheads="1"/>
          </p:cNvSpPr>
          <p:nvPr/>
        </p:nvSpPr>
        <p:spPr bwMode="auto">
          <a:xfrm rot="2910674">
            <a:off x="5210894" y="2238028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85" name="Oval 14"/>
          <p:cNvSpPr>
            <a:spLocks noChangeArrowheads="1"/>
          </p:cNvSpPr>
          <p:nvPr/>
        </p:nvSpPr>
        <p:spPr bwMode="auto">
          <a:xfrm>
            <a:off x="5248994" y="1780828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186" name="Oval 15"/>
          <p:cNvSpPr>
            <a:spLocks noChangeArrowheads="1"/>
          </p:cNvSpPr>
          <p:nvPr/>
        </p:nvSpPr>
        <p:spPr bwMode="auto">
          <a:xfrm>
            <a:off x="7877894" y="1818928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187" name="Oval 16"/>
          <p:cNvSpPr>
            <a:spLocks noChangeArrowheads="1"/>
          </p:cNvSpPr>
          <p:nvPr/>
        </p:nvSpPr>
        <p:spPr bwMode="auto">
          <a:xfrm>
            <a:off x="5972894" y="1018828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188" name="Oval 17"/>
          <p:cNvSpPr>
            <a:spLocks noChangeArrowheads="1"/>
          </p:cNvSpPr>
          <p:nvPr/>
        </p:nvSpPr>
        <p:spPr bwMode="auto">
          <a:xfrm>
            <a:off x="5972894" y="2542828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189" name="Oval 18"/>
          <p:cNvSpPr>
            <a:spLocks noChangeArrowheads="1"/>
          </p:cNvSpPr>
          <p:nvPr/>
        </p:nvSpPr>
        <p:spPr bwMode="auto">
          <a:xfrm>
            <a:off x="7115894" y="2542828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190" name="Oval 19"/>
          <p:cNvSpPr>
            <a:spLocks noChangeArrowheads="1"/>
          </p:cNvSpPr>
          <p:nvPr/>
        </p:nvSpPr>
        <p:spPr bwMode="auto">
          <a:xfrm>
            <a:off x="7115894" y="980728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191" name="Line 47"/>
          <p:cNvSpPr>
            <a:spLocks noChangeShapeType="1"/>
          </p:cNvSpPr>
          <p:nvPr/>
        </p:nvSpPr>
        <p:spPr bwMode="auto">
          <a:xfrm>
            <a:off x="6239594" y="4267767"/>
            <a:ext cx="9144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2" name="Text Box 56"/>
          <p:cNvSpPr txBox="1">
            <a:spLocks noChangeArrowheads="1"/>
          </p:cNvSpPr>
          <p:nvPr/>
        </p:nvSpPr>
        <p:spPr bwMode="auto">
          <a:xfrm>
            <a:off x="6315174" y="456436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2</a:t>
            </a:r>
            <a:endParaRPr lang="de-DE" altLang="zh-TW" sz="1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04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4147186" y="3612358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1143000"/>
          </a:xfrm>
        </p:spPr>
        <p:txBody>
          <a:bodyPr/>
          <a:lstStyle/>
          <a:p>
            <a:r>
              <a:rPr lang="de-DE" altLang="zh-TW" sz="4400" dirty="0">
                <a:ea typeface="新細明體" charset="-120"/>
              </a:rPr>
              <a:t>Tricky Example </a:t>
            </a:r>
            <a:r>
              <a:rPr lang="de-DE" altLang="zh-TW" sz="4400" dirty="0" smtClean="0">
                <a:ea typeface="新細明體" charset="-120"/>
              </a:rPr>
              <a:t>(4)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 rot="-2769805">
            <a:off x="3108392" y="2353265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 rot="-3234465">
            <a:off x="3565592" y="2848565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 rot="-18814098">
            <a:off x="5089592" y="2505665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 rot="5495912" flipV="1">
            <a:off x="5178091" y="2234466"/>
            <a:ext cx="685800" cy="685800"/>
          </a:xfrm>
          <a:prstGeom prst="line">
            <a:avLst/>
          </a:prstGeom>
          <a:noFill/>
          <a:ln w="146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 rot="3149130">
            <a:off x="3603692" y="2848565"/>
            <a:ext cx="20574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7" name="Line 3"/>
          <p:cNvSpPr>
            <a:spLocks noChangeShapeType="1"/>
          </p:cNvSpPr>
          <p:nvPr/>
        </p:nvSpPr>
        <p:spPr bwMode="auto">
          <a:xfrm rot="21456844" flipV="1">
            <a:off x="3380998" y="220091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4137092" y="3686765"/>
            <a:ext cx="990600" cy="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 rot="-2717258">
            <a:off x="5051492" y="3153365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V="1">
            <a:off x="5280092" y="2924765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4137092" y="2086565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 rot="2910674">
            <a:off x="3108392" y="3191465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3146492" y="27342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102" name="Oval 16"/>
          <p:cNvSpPr>
            <a:spLocks noChangeArrowheads="1"/>
          </p:cNvSpPr>
          <p:nvPr/>
        </p:nvSpPr>
        <p:spPr bwMode="auto">
          <a:xfrm>
            <a:off x="5775392" y="27723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3870392" y="19722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104" name="Oval 18"/>
          <p:cNvSpPr>
            <a:spLocks noChangeArrowheads="1"/>
          </p:cNvSpPr>
          <p:nvPr/>
        </p:nvSpPr>
        <p:spPr bwMode="auto">
          <a:xfrm>
            <a:off x="3870392" y="34962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105" name="Oval 19"/>
          <p:cNvSpPr>
            <a:spLocks noChangeArrowheads="1"/>
          </p:cNvSpPr>
          <p:nvPr/>
        </p:nvSpPr>
        <p:spPr bwMode="auto">
          <a:xfrm>
            <a:off x="5013392" y="34962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106" name="Oval 20"/>
          <p:cNvSpPr>
            <a:spLocks noChangeArrowheads="1"/>
          </p:cNvSpPr>
          <p:nvPr/>
        </p:nvSpPr>
        <p:spPr bwMode="auto">
          <a:xfrm>
            <a:off x="5013392" y="19341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3876942" y="3484126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7305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940964" y="3498058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1143000"/>
          </a:xfrm>
        </p:spPr>
        <p:txBody>
          <a:bodyPr/>
          <a:lstStyle/>
          <a:p>
            <a:r>
              <a:rPr lang="de-DE" altLang="zh-TW" sz="4400" dirty="0">
                <a:ea typeface="新細明體" charset="-120"/>
              </a:rPr>
              <a:t>Tricky Example </a:t>
            </a:r>
            <a:r>
              <a:rPr lang="de-DE" altLang="zh-TW" sz="4400" dirty="0" smtClean="0">
                <a:ea typeface="新細明體" charset="-120"/>
              </a:rPr>
              <a:t>(5)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 rot="-2769805">
            <a:off x="902170" y="2238965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 rot="-3234465">
            <a:off x="1359370" y="2734265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 rot="-18814098">
            <a:off x="2883370" y="2391365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 rot="5495912" flipV="1">
            <a:off x="2971869" y="2120166"/>
            <a:ext cx="685800" cy="685800"/>
          </a:xfrm>
          <a:prstGeom prst="line">
            <a:avLst/>
          </a:prstGeom>
          <a:noFill/>
          <a:ln w="146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 rot="3149130">
            <a:off x="1397470" y="2734265"/>
            <a:ext cx="20574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67" name="Line 3"/>
          <p:cNvSpPr>
            <a:spLocks noChangeShapeType="1"/>
          </p:cNvSpPr>
          <p:nvPr/>
        </p:nvSpPr>
        <p:spPr bwMode="auto">
          <a:xfrm rot="21456844" flipV="1">
            <a:off x="1174776" y="208661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" name="Line 60"/>
          <p:cNvSpPr>
            <a:spLocks noChangeShapeType="1"/>
          </p:cNvSpPr>
          <p:nvPr/>
        </p:nvSpPr>
        <p:spPr bwMode="auto">
          <a:xfrm>
            <a:off x="1930870" y="3572465"/>
            <a:ext cx="990600" cy="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 rot="-2717258">
            <a:off x="2845270" y="3039065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V="1">
            <a:off x="3073870" y="2810465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" name="Rectangle 10"/>
          <p:cNvSpPr>
            <a:spLocks noChangeArrowheads="1"/>
          </p:cNvSpPr>
          <p:nvPr/>
        </p:nvSpPr>
        <p:spPr bwMode="auto">
          <a:xfrm>
            <a:off x="1930870" y="1972265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 rot="2910674">
            <a:off x="902170" y="3077165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01" name="Oval 15"/>
          <p:cNvSpPr>
            <a:spLocks noChangeArrowheads="1"/>
          </p:cNvSpPr>
          <p:nvPr/>
        </p:nvSpPr>
        <p:spPr bwMode="auto">
          <a:xfrm>
            <a:off x="940270" y="26199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102" name="Oval 16"/>
          <p:cNvSpPr>
            <a:spLocks noChangeArrowheads="1"/>
          </p:cNvSpPr>
          <p:nvPr/>
        </p:nvSpPr>
        <p:spPr bwMode="auto">
          <a:xfrm>
            <a:off x="3569170" y="26580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1664170" y="18579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104" name="Oval 18"/>
          <p:cNvSpPr>
            <a:spLocks noChangeArrowheads="1"/>
          </p:cNvSpPr>
          <p:nvPr/>
        </p:nvSpPr>
        <p:spPr bwMode="auto">
          <a:xfrm>
            <a:off x="1664170" y="33819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105" name="Oval 19"/>
          <p:cNvSpPr>
            <a:spLocks noChangeArrowheads="1"/>
          </p:cNvSpPr>
          <p:nvPr/>
        </p:nvSpPr>
        <p:spPr bwMode="auto">
          <a:xfrm>
            <a:off x="2807170" y="33819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106" name="Oval 20"/>
          <p:cNvSpPr>
            <a:spLocks noChangeArrowheads="1"/>
          </p:cNvSpPr>
          <p:nvPr/>
        </p:nvSpPr>
        <p:spPr bwMode="auto">
          <a:xfrm>
            <a:off x="2807170" y="181986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85" name="Rectangle 10"/>
          <p:cNvSpPr>
            <a:spLocks noChangeArrowheads="1"/>
          </p:cNvSpPr>
          <p:nvPr/>
        </p:nvSpPr>
        <p:spPr bwMode="auto">
          <a:xfrm>
            <a:off x="5926881" y="3544608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6" name="Rectangle 9"/>
          <p:cNvSpPr>
            <a:spLocks noChangeArrowheads="1"/>
          </p:cNvSpPr>
          <p:nvPr/>
        </p:nvSpPr>
        <p:spPr bwMode="auto">
          <a:xfrm rot="-2769805">
            <a:off x="4888087" y="2285515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 rot="-3234465">
            <a:off x="5345287" y="2780815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 rot="-18814098">
            <a:off x="6869287" y="2437915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 rot="5495912" flipV="1">
            <a:off x="6962333" y="2193056"/>
            <a:ext cx="685800" cy="685800"/>
          </a:xfrm>
          <a:prstGeom prst="line">
            <a:avLst/>
          </a:prstGeom>
          <a:noFill/>
          <a:ln w="146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 rot="3149130">
            <a:off x="5383387" y="2780815"/>
            <a:ext cx="20574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91" name="Line 3"/>
          <p:cNvSpPr>
            <a:spLocks noChangeShapeType="1"/>
          </p:cNvSpPr>
          <p:nvPr/>
        </p:nvSpPr>
        <p:spPr bwMode="auto">
          <a:xfrm rot="21456844" flipV="1">
            <a:off x="5164462" y="2122925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" name="Line 60"/>
          <p:cNvSpPr>
            <a:spLocks noChangeShapeType="1"/>
          </p:cNvSpPr>
          <p:nvPr/>
        </p:nvSpPr>
        <p:spPr bwMode="auto">
          <a:xfrm>
            <a:off x="5916787" y="3619015"/>
            <a:ext cx="990600" cy="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 rot="-2717258">
            <a:off x="6831187" y="3085615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4" name="Line 7"/>
          <p:cNvSpPr>
            <a:spLocks noChangeShapeType="1"/>
          </p:cNvSpPr>
          <p:nvPr/>
        </p:nvSpPr>
        <p:spPr bwMode="auto">
          <a:xfrm flipV="1">
            <a:off x="7059787" y="2857015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5916787" y="2018815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6" name="Rectangle 12"/>
          <p:cNvSpPr>
            <a:spLocks noChangeArrowheads="1"/>
          </p:cNvSpPr>
          <p:nvPr/>
        </p:nvSpPr>
        <p:spPr bwMode="auto">
          <a:xfrm rot="2910674">
            <a:off x="4888087" y="3123715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97" name="Oval 15"/>
          <p:cNvSpPr>
            <a:spLocks noChangeArrowheads="1"/>
          </p:cNvSpPr>
          <p:nvPr/>
        </p:nvSpPr>
        <p:spPr bwMode="auto">
          <a:xfrm>
            <a:off x="4926187" y="266651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98" name="Oval 16"/>
          <p:cNvSpPr>
            <a:spLocks noChangeArrowheads="1"/>
          </p:cNvSpPr>
          <p:nvPr/>
        </p:nvSpPr>
        <p:spPr bwMode="auto">
          <a:xfrm>
            <a:off x="7555087" y="270461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5650087" y="190451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107" name="Oval 18"/>
          <p:cNvSpPr>
            <a:spLocks noChangeArrowheads="1"/>
          </p:cNvSpPr>
          <p:nvPr/>
        </p:nvSpPr>
        <p:spPr bwMode="auto">
          <a:xfrm>
            <a:off x="5650087" y="342851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108" name="Oval 19"/>
          <p:cNvSpPr>
            <a:spLocks noChangeArrowheads="1"/>
          </p:cNvSpPr>
          <p:nvPr/>
        </p:nvSpPr>
        <p:spPr bwMode="auto">
          <a:xfrm>
            <a:off x="6793087" y="342851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109" name="Oval 20"/>
          <p:cNvSpPr>
            <a:spLocks noChangeArrowheads="1"/>
          </p:cNvSpPr>
          <p:nvPr/>
        </p:nvSpPr>
        <p:spPr bwMode="auto">
          <a:xfrm>
            <a:off x="6793087" y="1866415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cxnSp>
        <p:nvCxnSpPr>
          <p:cNvPr id="25" name="直線單箭頭接點 24"/>
          <p:cNvCxnSpPr/>
          <p:nvPr/>
        </p:nvCxnSpPr>
        <p:spPr bwMode="auto">
          <a:xfrm flipV="1">
            <a:off x="5874907" y="2369355"/>
            <a:ext cx="851480" cy="11734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902984" y="6000854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 rot="-2769805">
            <a:off x="4864190" y="4741761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 rot="-3234465">
            <a:off x="5321390" y="5237061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 rot="-18814098">
            <a:off x="6845390" y="4894161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rot="5495912" flipV="1">
            <a:off x="6938436" y="4649302"/>
            <a:ext cx="685800" cy="685800"/>
          </a:xfrm>
          <a:prstGeom prst="line">
            <a:avLst/>
          </a:prstGeom>
          <a:noFill/>
          <a:ln w="146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 rot="3149130">
            <a:off x="5359490" y="5237061"/>
            <a:ext cx="20574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 rot="21456844" flipV="1">
            <a:off x="5140565" y="457917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5892890" y="6075261"/>
            <a:ext cx="990600" cy="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 rot="-2717258">
            <a:off x="6807290" y="5541861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V="1">
            <a:off x="7035890" y="531326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5892890" y="4475061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 rot="2910674">
            <a:off x="4864190" y="5579961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>
            <a:off x="4902290" y="51227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53" name="Oval 16"/>
          <p:cNvSpPr>
            <a:spLocks noChangeArrowheads="1"/>
          </p:cNvSpPr>
          <p:nvPr/>
        </p:nvSpPr>
        <p:spPr bwMode="auto">
          <a:xfrm>
            <a:off x="7531190" y="51608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5626190" y="43607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55" name="Oval 18"/>
          <p:cNvSpPr>
            <a:spLocks noChangeArrowheads="1"/>
          </p:cNvSpPr>
          <p:nvPr/>
        </p:nvSpPr>
        <p:spPr bwMode="auto">
          <a:xfrm>
            <a:off x="5626190" y="58847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56" name="Oval 19"/>
          <p:cNvSpPr>
            <a:spLocks noChangeArrowheads="1"/>
          </p:cNvSpPr>
          <p:nvPr/>
        </p:nvSpPr>
        <p:spPr bwMode="auto">
          <a:xfrm>
            <a:off x="6769190" y="58847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57" name="Oval 20"/>
          <p:cNvSpPr>
            <a:spLocks noChangeArrowheads="1"/>
          </p:cNvSpPr>
          <p:nvPr/>
        </p:nvSpPr>
        <p:spPr bwMode="auto">
          <a:xfrm>
            <a:off x="6769190" y="43226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2" name="手繪多邊形 1"/>
          <p:cNvSpPr/>
          <p:nvPr/>
        </p:nvSpPr>
        <p:spPr>
          <a:xfrm>
            <a:off x="5020574" y="4539155"/>
            <a:ext cx="2769079" cy="1718362"/>
          </a:xfrm>
          <a:custGeom>
            <a:avLst/>
            <a:gdLst>
              <a:gd name="connsiteX0" fmla="*/ 0 w 2769079"/>
              <a:gd name="connsiteY0" fmla="*/ 636694 h 1718362"/>
              <a:gd name="connsiteX1" fmla="*/ 681486 w 2769079"/>
              <a:gd name="connsiteY1" fmla="*/ 32845 h 1718362"/>
              <a:gd name="connsiteX2" fmla="*/ 1889184 w 2769079"/>
              <a:gd name="connsiteY2" fmla="*/ 1507962 h 1718362"/>
              <a:gd name="connsiteX3" fmla="*/ 793630 w 2769079"/>
              <a:gd name="connsiteY3" fmla="*/ 1551094 h 1718362"/>
              <a:gd name="connsiteX4" fmla="*/ 1897811 w 2769079"/>
              <a:gd name="connsiteY4" fmla="*/ 24219 h 1718362"/>
              <a:gd name="connsiteX5" fmla="*/ 2769079 w 2769079"/>
              <a:gd name="connsiteY5" fmla="*/ 757464 h 171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079" h="1718362">
                <a:moveTo>
                  <a:pt x="0" y="636694"/>
                </a:moveTo>
                <a:cubicBezTo>
                  <a:pt x="183311" y="262164"/>
                  <a:pt x="366622" y="-112366"/>
                  <a:pt x="681486" y="32845"/>
                </a:cubicBezTo>
                <a:cubicBezTo>
                  <a:pt x="996350" y="178056"/>
                  <a:pt x="1870493" y="1254921"/>
                  <a:pt x="1889184" y="1507962"/>
                </a:cubicBezTo>
                <a:cubicBezTo>
                  <a:pt x="1907875" y="1761003"/>
                  <a:pt x="792192" y="1798384"/>
                  <a:pt x="793630" y="1551094"/>
                </a:cubicBezTo>
                <a:cubicBezTo>
                  <a:pt x="795068" y="1303804"/>
                  <a:pt x="1568570" y="156491"/>
                  <a:pt x="1897811" y="24219"/>
                </a:cubicBezTo>
                <a:cubicBezTo>
                  <a:pt x="2227052" y="-108053"/>
                  <a:pt x="2498065" y="324705"/>
                  <a:pt x="2769079" y="757464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1670720" y="3369826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6246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7" grpId="0" animBg="1"/>
      <p:bldP spid="108" grpId="0" animBg="1"/>
      <p:bldP spid="10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2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107504" y="3068960"/>
            <a:ext cx="4464496" cy="3096344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4" y="404664"/>
            <a:ext cx="7772400" cy="1143000"/>
          </a:xfrm>
        </p:spPr>
        <p:txBody>
          <a:bodyPr/>
          <a:lstStyle/>
          <a:p>
            <a:r>
              <a:rPr lang="de-DE" altLang="zh-TW" sz="4400" dirty="0">
                <a:ea typeface="新細明體" charset="-120"/>
              </a:rPr>
              <a:t>Tricky Example </a:t>
            </a:r>
            <a:r>
              <a:rPr lang="de-DE" altLang="zh-TW" sz="4400" dirty="0" smtClean="0">
                <a:ea typeface="新細明體" charset="-120"/>
              </a:rPr>
              <a:t>(6) 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533400" y="3170585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zh-TW" sz="2800" dirty="0">
                <a:ea typeface="新細明體" charset="-120"/>
              </a:rPr>
              <a:t>Flow network G = (V,E)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4572000" y="3068960"/>
            <a:ext cx="4464496" cy="309634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5226496" y="3765748"/>
            <a:ext cx="3009900" cy="1943100"/>
            <a:chOff x="480" y="1260"/>
            <a:chExt cx="1896" cy="1224"/>
          </a:xfrm>
        </p:grpSpPr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72" name="Line 41"/>
            <p:cNvSpPr>
              <a:spLocks noChangeShapeType="1"/>
            </p:cNvSpPr>
            <p:nvPr/>
          </p:nvSpPr>
          <p:spPr bwMode="auto">
            <a:xfrm flipV="1">
              <a:off x="600" y="1447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902" y="14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5372546" y="3665737"/>
            <a:ext cx="2487613" cy="1493838"/>
            <a:chOff x="572" y="1197"/>
            <a:chExt cx="1567" cy="941"/>
          </a:xfrm>
        </p:grpSpPr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>
              <a:off x="572" y="1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2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  2</a:t>
              </a: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083" y="194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2</a:t>
              </a:r>
              <a:endParaRPr lang="de-DE" altLang="zh-TW" sz="1400" dirty="0">
                <a:ea typeface="新細明體" charset="-12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818909" y="3232140"/>
            <a:ext cx="3863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dirty="0">
                <a:ea typeface="新細明體" charset="-120"/>
              </a:rPr>
              <a:t>residual network G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 = (V,E</a:t>
            </a:r>
            <a:r>
              <a:rPr lang="de-DE" altLang="zh-TW" baseline="-25000" dirty="0">
                <a:ea typeface="新細明體" charset="-120"/>
              </a:rPr>
              <a:t>f</a:t>
            </a:r>
            <a:r>
              <a:rPr lang="de-DE" altLang="zh-TW" dirty="0">
                <a:ea typeface="新細明體" charset="-120"/>
              </a:rPr>
              <a:t>)</a:t>
            </a: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5493051" y="5173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6613278" y="555495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7408711" y="4945359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95" name="Text Box 55"/>
          <p:cNvSpPr txBox="1">
            <a:spLocks noChangeArrowheads="1"/>
          </p:cNvSpPr>
          <p:nvPr/>
        </p:nvSpPr>
        <p:spPr bwMode="auto">
          <a:xfrm>
            <a:off x="7582073" y="5118300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8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1107522" y="2334548"/>
            <a:ext cx="262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Flow+=1, Flow=12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Line 41"/>
          <p:cNvSpPr>
            <a:spLocks noChangeShapeType="1"/>
          </p:cNvSpPr>
          <p:nvPr/>
        </p:nvSpPr>
        <p:spPr bwMode="auto">
          <a:xfrm flipV="1">
            <a:off x="5528931" y="4169002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1" name="Text Box 50"/>
          <p:cNvSpPr txBox="1">
            <a:spLocks noChangeArrowheads="1"/>
          </p:cNvSpPr>
          <p:nvPr/>
        </p:nvSpPr>
        <p:spPr bwMode="auto">
          <a:xfrm>
            <a:off x="5683415" y="431704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2" name="Line 45"/>
          <p:cNvSpPr>
            <a:spLocks noChangeShapeType="1"/>
          </p:cNvSpPr>
          <p:nvPr/>
        </p:nvSpPr>
        <p:spPr bwMode="auto">
          <a:xfrm>
            <a:off x="7401371" y="4156583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3" name="Text Box 52"/>
          <p:cNvSpPr txBox="1">
            <a:spLocks noChangeArrowheads="1"/>
          </p:cNvSpPr>
          <p:nvPr/>
        </p:nvSpPr>
        <p:spPr bwMode="auto">
          <a:xfrm>
            <a:off x="7306394" y="4348336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>
                <a:ea typeface="新細明體" charset="-120"/>
              </a:rPr>
              <a:t> </a:t>
            </a:r>
            <a:r>
              <a:rPr lang="de-DE" altLang="zh-TW" sz="1400" dirty="0" smtClean="0">
                <a:ea typeface="新細明體" charset="-120"/>
              </a:rPr>
              <a:t>4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91" name="Line 47"/>
          <p:cNvSpPr>
            <a:spLocks noChangeShapeType="1"/>
          </p:cNvSpPr>
          <p:nvPr/>
        </p:nvSpPr>
        <p:spPr bwMode="auto">
          <a:xfrm>
            <a:off x="6239594" y="4267767"/>
            <a:ext cx="9144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2" name="Text Box 56"/>
          <p:cNvSpPr txBox="1">
            <a:spLocks noChangeArrowheads="1"/>
          </p:cNvSpPr>
          <p:nvPr/>
        </p:nvSpPr>
        <p:spPr bwMode="auto">
          <a:xfrm>
            <a:off x="6288147" y="44901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  <p:grpSp>
        <p:nvGrpSpPr>
          <p:cNvPr id="89" name="Group 34"/>
          <p:cNvGrpSpPr>
            <a:grpSpLocks/>
          </p:cNvGrpSpPr>
          <p:nvPr/>
        </p:nvGrpSpPr>
        <p:grpSpPr bwMode="auto">
          <a:xfrm>
            <a:off x="905493" y="3795786"/>
            <a:ext cx="3009900" cy="1943100"/>
            <a:chOff x="480" y="1260"/>
            <a:chExt cx="1896" cy="1224"/>
          </a:xfrm>
        </p:grpSpPr>
        <p:sp>
          <p:nvSpPr>
            <p:cNvPr id="90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93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97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98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99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124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125" name="Line 41"/>
            <p:cNvSpPr>
              <a:spLocks noChangeShapeType="1"/>
            </p:cNvSpPr>
            <p:nvPr/>
          </p:nvSpPr>
          <p:spPr bwMode="auto">
            <a:xfrm flipV="1">
              <a:off x="600" y="1447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6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7" name="Line 43"/>
            <p:cNvSpPr>
              <a:spLocks noChangeShapeType="1"/>
            </p:cNvSpPr>
            <p:nvPr/>
          </p:nvSpPr>
          <p:spPr bwMode="auto">
            <a:xfrm>
              <a:off x="1200" y="2364"/>
              <a:ext cx="4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1902" y="1432"/>
              <a:ext cx="288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29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>
              <a:off x="1158" y="1532"/>
              <a:ext cx="576" cy="7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31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132" name="Group 49"/>
          <p:cNvGrpSpPr>
            <a:grpSpLocks/>
          </p:cNvGrpSpPr>
          <p:nvPr/>
        </p:nvGrpSpPr>
        <p:grpSpPr bwMode="auto">
          <a:xfrm>
            <a:off x="1051543" y="3695775"/>
            <a:ext cx="2486025" cy="1452563"/>
            <a:chOff x="572" y="1197"/>
            <a:chExt cx="1566" cy="915"/>
          </a:xfrm>
        </p:grpSpPr>
        <p:sp>
          <p:nvSpPr>
            <p:cNvPr id="133" name="Text Box 50"/>
            <p:cNvSpPr txBox="1">
              <a:spLocks noChangeArrowheads="1"/>
            </p:cNvSpPr>
            <p:nvPr/>
          </p:nvSpPr>
          <p:spPr bwMode="auto">
            <a:xfrm>
              <a:off x="572" y="1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134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135" name="Text Box 52"/>
            <p:cNvSpPr txBox="1">
              <a:spLocks noChangeArrowheads="1"/>
            </p:cNvSpPr>
            <p:nvPr/>
          </p:nvSpPr>
          <p:spPr bwMode="auto">
            <a:xfrm>
              <a:off x="1910" y="1399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  </a:t>
              </a: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136" name="Text Box 56"/>
            <p:cNvSpPr txBox="1">
              <a:spLocks noChangeArrowheads="1"/>
            </p:cNvSpPr>
            <p:nvPr/>
          </p:nvSpPr>
          <p:spPr bwMode="auto">
            <a:xfrm>
              <a:off x="1257" y="15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1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137" name="Text Box 57"/>
            <p:cNvSpPr txBox="1">
              <a:spLocks noChangeArrowheads="1"/>
            </p:cNvSpPr>
            <p:nvPr/>
          </p:nvSpPr>
          <p:spPr bwMode="auto">
            <a:xfrm>
              <a:off x="1056" y="19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3</a:t>
              </a:r>
            </a:p>
          </p:txBody>
        </p:sp>
      </p:grpSp>
      <p:sp>
        <p:nvSpPr>
          <p:cNvPr id="138" name="Text Box 55"/>
          <p:cNvSpPr txBox="1">
            <a:spLocks noChangeArrowheads="1"/>
          </p:cNvSpPr>
          <p:nvPr/>
        </p:nvSpPr>
        <p:spPr bwMode="auto">
          <a:xfrm>
            <a:off x="1172048" y="5203997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39" name="Text Box 55"/>
          <p:cNvSpPr txBox="1">
            <a:spLocks noChangeArrowheads="1"/>
          </p:cNvSpPr>
          <p:nvPr/>
        </p:nvSpPr>
        <p:spPr bwMode="auto">
          <a:xfrm>
            <a:off x="2292275" y="5584997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0" name="Line 44"/>
          <p:cNvSpPr>
            <a:spLocks noChangeShapeType="1"/>
          </p:cNvSpPr>
          <p:nvPr/>
        </p:nvSpPr>
        <p:spPr bwMode="auto">
          <a:xfrm flipV="1">
            <a:off x="3087708" y="4975397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1" name="Text Box 55"/>
          <p:cNvSpPr txBox="1">
            <a:spLocks noChangeArrowheads="1"/>
          </p:cNvSpPr>
          <p:nvPr/>
        </p:nvSpPr>
        <p:spPr bwMode="auto">
          <a:xfrm>
            <a:off x="3261070" y="5148338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8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2" name="Line 41"/>
          <p:cNvSpPr>
            <a:spLocks noChangeShapeType="1"/>
          </p:cNvSpPr>
          <p:nvPr/>
        </p:nvSpPr>
        <p:spPr bwMode="auto">
          <a:xfrm flipV="1">
            <a:off x="1207928" y="4199040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3" name="Text Box 50"/>
          <p:cNvSpPr txBox="1">
            <a:spLocks noChangeArrowheads="1"/>
          </p:cNvSpPr>
          <p:nvPr/>
        </p:nvSpPr>
        <p:spPr bwMode="auto">
          <a:xfrm>
            <a:off x="1362412" y="434707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5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3080368" y="4186621"/>
            <a:ext cx="45720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2985391" y="4378374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>
                <a:ea typeface="新細明體" charset="-120"/>
              </a:rPr>
              <a:t>  </a:t>
            </a:r>
            <a:r>
              <a:rPr lang="de-DE" altLang="zh-TW" sz="1400" dirty="0" smtClean="0">
                <a:ea typeface="新細明體" charset="-120"/>
              </a:rPr>
              <a:t>3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6" name="Line 47"/>
          <p:cNvSpPr>
            <a:spLocks noChangeShapeType="1"/>
          </p:cNvSpPr>
          <p:nvPr/>
        </p:nvSpPr>
        <p:spPr bwMode="auto">
          <a:xfrm>
            <a:off x="1918591" y="4297805"/>
            <a:ext cx="914400" cy="1143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47" name="Text Box 56"/>
          <p:cNvSpPr txBox="1">
            <a:spLocks noChangeArrowheads="1"/>
          </p:cNvSpPr>
          <p:nvPr/>
        </p:nvSpPr>
        <p:spPr bwMode="auto">
          <a:xfrm>
            <a:off x="1994171" y="459439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2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8" name="手繪多邊形 147"/>
          <p:cNvSpPr/>
          <p:nvPr/>
        </p:nvSpPr>
        <p:spPr bwMode="auto">
          <a:xfrm>
            <a:off x="1007093" y="3848175"/>
            <a:ext cx="2863849" cy="1620080"/>
          </a:xfrm>
          <a:custGeom>
            <a:avLst/>
            <a:gdLst>
              <a:gd name="connsiteX0" fmla="*/ 0 w 2604977"/>
              <a:gd name="connsiteY0" fmla="*/ 545780 h 1752081"/>
              <a:gd name="connsiteX1" fmla="*/ 531628 w 2604977"/>
              <a:gd name="connsiteY1" fmla="*/ 35418 h 1752081"/>
              <a:gd name="connsiteX2" fmla="*/ 1786270 w 2604977"/>
              <a:gd name="connsiteY2" fmla="*/ 1417650 h 1752081"/>
              <a:gd name="connsiteX3" fmla="*/ 701749 w 2604977"/>
              <a:gd name="connsiteY3" fmla="*/ 1651566 h 1752081"/>
              <a:gd name="connsiteX4" fmla="*/ 1860698 w 2604977"/>
              <a:gd name="connsiteY4" fmla="*/ 56683 h 1752081"/>
              <a:gd name="connsiteX5" fmla="*/ 2604977 w 2604977"/>
              <a:gd name="connsiteY5" fmla="*/ 588311 h 175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977" h="1752081">
                <a:moveTo>
                  <a:pt x="0" y="545780"/>
                </a:moveTo>
                <a:cubicBezTo>
                  <a:pt x="116958" y="217943"/>
                  <a:pt x="233916" y="-109894"/>
                  <a:pt x="531628" y="35418"/>
                </a:cubicBezTo>
                <a:cubicBezTo>
                  <a:pt x="829340" y="180730"/>
                  <a:pt x="1757917" y="1148292"/>
                  <a:pt x="1786270" y="1417650"/>
                </a:cubicBezTo>
                <a:cubicBezTo>
                  <a:pt x="1814623" y="1687008"/>
                  <a:pt x="689344" y="1878394"/>
                  <a:pt x="701749" y="1651566"/>
                </a:cubicBezTo>
                <a:cubicBezTo>
                  <a:pt x="714154" y="1424738"/>
                  <a:pt x="1543493" y="233892"/>
                  <a:pt x="1860698" y="56683"/>
                </a:cubicBezTo>
                <a:cubicBezTo>
                  <a:pt x="2177903" y="-120526"/>
                  <a:pt x="2391440" y="233892"/>
                  <a:pt x="2604977" y="588311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9" name="Rectangle 9"/>
          <p:cNvSpPr>
            <a:spLocks noChangeArrowheads="1"/>
          </p:cNvSpPr>
          <p:nvPr/>
        </p:nvSpPr>
        <p:spPr bwMode="auto">
          <a:xfrm rot="-2769805">
            <a:off x="5210894" y="1369261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 rot="-3234465">
            <a:off x="5668094" y="1864561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1" name="Rectangle 4"/>
          <p:cNvSpPr>
            <a:spLocks noChangeArrowheads="1"/>
          </p:cNvSpPr>
          <p:nvPr/>
        </p:nvSpPr>
        <p:spPr bwMode="auto">
          <a:xfrm rot="-18814098">
            <a:off x="7192094" y="1521661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2" name="Line 5"/>
          <p:cNvSpPr>
            <a:spLocks noChangeShapeType="1"/>
          </p:cNvSpPr>
          <p:nvPr/>
        </p:nvSpPr>
        <p:spPr bwMode="auto">
          <a:xfrm rot="5495912" flipV="1">
            <a:off x="7306394" y="1178761"/>
            <a:ext cx="685800" cy="685800"/>
          </a:xfrm>
          <a:prstGeom prst="line">
            <a:avLst/>
          </a:prstGeom>
          <a:noFill/>
          <a:ln w="146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" name="Line 65"/>
          <p:cNvSpPr>
            <a:spLocks noChangeShapeType="1"/>
          </p:cNvSpPr>
          <p:nvPr/>
        </p:nvSpPr>
        <p:spPr bwMode="auto">
          <a:xfrm rot="2686598" flipV="1">
            <a:off x="7306394" y="1559761"/>
            <a:ext cx="914400" cy="15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" name="Rectangle 13"/>
          <p:cNvSpPr>
            <a:spLocks noChangeArrowheads="1"/>
          </p:cNvSpPr>
          <p:nvPr/>
        </p:nvSpPr>
        <p:spPr bwMode="auto">
          <a:xfrm rot="3149130">
            <a:off x="5706194" y="1864561"/>
            <a:ext cx="20574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5" name="Line 63"/>
          <p:cNvSpPr>
            <a:spLocks noChangeShapeType="1"/>
          </p:cNvSpPr>
          <p:nvPr/>
        </p:nvSpPr>
        <p:spPr bwMode="auto">
          <a:xfrm rot="6264198" flipV="1">
            <a:off x="6125294" y="1216861"/>
            <a:ext cx="1143000" cy="1524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" name="Line 3"/>
          <p:cNvSpPr>
            <a:spLocks noChangeShapeType="1"/>
          </p:cNvSpPr>
          <p:nvPr/>
        </p:nvSpPr>
        <p:spPr bwMode="auto">
          <a:xfrm rot="21456844" flipV="1">
            <a:off x="5477594" y="117876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 rot="18945639" flipV="1">
            <a:off x="5388567" y="1636951"/>
            <a:ext cx="895357" cy="4609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 flipV="1">
            <a:off x="6163394" y="1102561"/>
            <a:ext cx="1143000" cy="1524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9" name="Rectangle 11"/>
          <p:cNvSpPr>
            <a:spLocks noChangeArrowheads="1"/>
          </p:cNvSpPr>
          <p:nvPr/>
        </p:nvSpPr>
        <p:spPr bwMode="auto">
          <a:xfrm>
            <a:off x="6239594" y="2626561"/>
            <a:ext cx="1066800" cy="2286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3" name="Line 60"/>
          <p:cNvSpPr>
            <a:spLocks noChangeShapeType="1"/>
          </p:cNvSpPr>
          <p:nvPr/>
        </p:nvSpPr>
        <p:spPr bwMode="auto">
          <a:xfrm>
            <a:off x="6239594" y="2702761"/>
            <a:ext cx="990600" cy="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" name="Line 2"/>
          <p:cNvSpPr>
            <a:spLocks noChangeShapeType="1"/>
          </p:cNvSpPr>
          <p:nvPr/>
        </p:nvSpPr>
        <p:spPr bwMode="auto">
          <a:xfrm>
            <a:off x="6163394" y="1178761"/>
            <a:ext cx="1143000" cy="152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5" name="Rectangle 6"/>
          <p:cNvSpPr>
            <a:spLocks noChangeArrowheads="1"/>
          </p:cNvSpPr>
          <p:nvPr/>
        </p:nvSpPr>
        <p:spPr bwMode="auto">
          <a:xfrm rot="-2717258">
            <a:off x="7153994" y="2169361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6" name="Line 7"/>
          <p:cNvSpPr>
            <a:spLocks noChangeShapeType="1"/>
          </p:cNvSpPr>
          <p:nvPr/>
        </p:nvSpPr>
        <p:spPr bwMode="auto">
          <a:xfrm flipV="1">
            <a:off x="7382594" y="194076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" name="Rectangle 10"/>
          <p:cNvSpPr>
            <a:spLocks noChangeArrowheads="1"/>
          </p:cNvSpPr>
          <p:nvPr/>
        </p:nvSpPr>
        <p:spPr bwMode="auto">
          <a:xfrm>
            <a:off x="6239594" y="1102561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8" name="Rectangle 12"/>
          <p:cNvSpPr>
            <a:spLocks noChangeArrowheads="1"/>
          </p:cNvSpPr>
          <p:nvPr/>
        </p:nvSpPr>
        <p:spPr bwMode="auto">
          <a:xfrm rot="2910674">
            <a:off x="5210894" y="2207461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9" name="Oval 15"/>
          <p:cNvSpPr>
            <a:spLocks noChangeArrowheads="1"/>
          </p:cNvSpPr>
          <p:nvPr/>
        </p:nvSpPr>
        <p:spPr bwMode="auto">
          <a:xfrm>
            <a:off x="5248994" y="1750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200" name="Oval 16"/>
          <p:cNvSpPr>
            <a:spLocks noChangeArrowheads="1"/>
          </p:cNvSpPr>
          <p:nvPr/>
        </p:nvSpPr>
        <p:spPr bwMode="auto">
          <a:xfrm>
            <a:off x="7877894" y="17883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201" name="Oval 17"/>
          <p:cNvSpPr>
            <a:spLocks noChangeArrowheads="1"/>
          </p:cNvSpPr>
          <p:nvPr/>
        </p:nvSpPr>
        <p:spPr bwMode="auto">
          <a:xfrm>
            <a:off x="5972894" y="988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202" name="Oval 18"/>
          <p:cNvSpPr>
            <a:spLocks noChangeArrowheads="1"/>
          </p:cNvSpPr>
          <p:nvPr/>
        </p:nvSpPr>
        <p:spPr bwMode="auto">
          <a:xfrm>
            <a:off x="5972894" y="2512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203" name="Oval 19"/>
          <p:cNvSpPr>
            <a:spLocks noChangeArrowheads="1"/>
          </p:cNvSpPr>
          <p:nvPr/>
        </p:nvSpPr>
        <p:spPr bwMode="auto">
          <a:xfrm>
            <a:off x="7115894" y="2512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204" name="Oval 20"/>
          <p:cNvSpPr>
            <a:spLocks noChangeArrowheads="1"/>
          </p:cNvSpPr>
          <p:nvPr/>
        </p:nvSpPr>
        <p:spPr bwMode="auto">
          <a:xfrm>
            <a:off x="7115894" y="9501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205" name="Line 66"/>
          <p:cNvSpPr>
            <a:spLocks noChangeShapeType="1"/>
          </p:cNvSpPr>
          <p:nvPr/>
        </p:nvSpPr>
        <p:spPr bwMode="auto">
          <a:xfrm flipV="1">
            <a:off x="6239594" y="2778961"/>
            <a:ext cx="914400" cy="0"/>
          </a:xfrm>
          <a:prstGeom prst="line">
            <a:avLst/>
          </a:prstGeom>
          <a:noFill/>
          <a:ln w="88900" cmpd="dbl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6" name="Line 48"/>
          <p:cNvSpPr>
            <a:spLocks noChangeShapeType="1"/>
          </p:cNvSpPr>
          <p:nvPr/>
        </p:nvSpPr>
        <p:spPr bwMode="auto">
          <a:xfrm flipV="1">
            <a:off x="6288147" y="4214886"/>
            <a:ext cx="91440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07" name="Text Box 57"/>
          <p:cNvSpPr txBox="1">
            <a:spLocks noChangeArrowheads="1"/>
          </p:cNvSpPr>
          <p:nvPr/>
        </p:nvSpPr>
        <p:spPr bwMode="auto">
          <a:xfrm>
            <a:off x="7017469" y="4348879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1</a:t>
            </a:r>
            <a:endParaRPr lang="de-DE" altLang="zh-TW" sz="1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9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052736"/>
            <a:ext cx="7776864" cy="4536504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Some candy manufacturers put stickers into candy bar packages. Bob and his friends </a:t>
            </a:r>
            <a:r>
              <a:rPr lang="en-US" altLang="zh-TW" sz="2800">
                <a:solidFill>
                  <a:schemeClr val="bg2"/>
                </a:solidFill>
              </a:rPr>
              <a:t>are </a:t>
            </a:r>
            <a:r>
              <a:rPr lang="en-US" altLang="zh-TW" sz="2800" u="sng" smtClean="0">
                <a:solidFill>
                  <a:srgbClr val="FF0000"/>
                </a:solidFill>
              </a:rPr>
              <a:t>collecting these </a:t>
            </a:r>
            <a:r>
              <a:rPr lang="en-US" altLang="zh-TW" sz="2800" u="sng">
                <a:solidFill>
                  <a:srgbClr val="FF0000"/>
                </a:solidFill>
              </a:rPr>
              <a:t>stickers</a:t>
            </a:r>
            <a:r>
              <a:rPr lang="en-US" altLang="zh-TW" sz="2800">
                <a:solidFill>
                  <a:schemeClr val="bg2"/>
                </a:solidFill>
              </a:rPr>
              <a:t>. </a:t>
            </a:r>
            <a:endParaRPr lang="en-US" altLang="zh-TW" sz="2800" smtClean="0">
              <a:solidFill>
                <a:schemeClr val="bg2"/>
              </a:solidFill>
            </a:endParaRPr>
          </a:p>
          <a:p>
            <a:r>
              <a:rPr lang="en-US" altLang="zh-TW" sz="2800" smtClean="0">
                <a:solidFill>
                  <a:schemeClr val="bg2"/>
                </a:solidFill>
              </a:rPr>
              <a:t>They </a:t>
            </a:r>
            <a:r>
              <a:rPr lang="en-US" altLang="zh-TW" sz="2800">
                <a:solidFill>
                  <a:schemeClr val="bg2"/>
                </a:solidFill>
              </a:rPr>
              <a:t>all want as many different stickers as possible, but when they buy a </a:t>
            </a:r>
            <a:r>
              <a:rPr lang="en-US" altLang="zh-TW" sz="2800">
                <a:solidFill>
                  <a:schemeClr val="bg2"/>
                </a:solidFill>
              </a:rPr>
              <a:t>candy </a:t>
            </a:r>
            <a:r>
              <a:rPr lang="en-US" altLang="zh-TW" sz="2800" smtClean="0">
                <a:solidFill>
                  <a:schemeClr val="bg2"/>
                </a:solidFill>
              </a:rPr>
              <a:t>bar, they </a:t>
            </a:r>
            <a:r>
              <a:rPr lang="en-US" altLang="zh-TW" sz="2800">
                <a:solidFill>
                  <a:schemeClr val="bg2"/>
                </a:solidFill>
              </a:rPr>
              <a:t>don’t know which sticker is inside.</a:t>
            </a:r>
          </a:p>
          <a:p>
            <a:r>
              <a:rPr lang="en-US" altLang="zh-TW" sz="2800">
                <a:solidFill>
                  <a:schemeClr val="bg2"/>
                </a:solidFill>
              </a:rPr>
              <a:t>It happens that one person has duplicates of a certain sticker. Everyone trades duplicates </a:t>
            </a:r>
            <a:r>
              <a:rPr lang="en-US" altLang="zh-TW" sz="2800">
                <a:solidFill>
                  <a:schemeClr val="bg2"/>
                </a:solidFill>
              </a:rPr>
              <a:t>for </a:t>
            </a:r>
            <a:r>
              <a:rPr lang="en-US" altLang="zh-TW" sz="2800" smtClean="0">
                <a:solidFill>
                  <a:schemeClr val="bg2"/>
                </a:solidFill>
              </a:rPr>
              <a:t>stickers he </a:t>
            </a:r>
            <a:r>
              <a:rPr lang="en-US" altLang="zh-TW" sz="2800">
                <a:solidFill>
                  <a:schemeClr val="bg2"/>
                </a:solidFill>
              </a:rPr>
              <a:t>doesn’t possess. Since all stickers have the same value, </a:t>
            </a:r>
            <a:r>
              <a:rPr lang="en-US" altLang="zh-TW" sz="2800" u="sng">
                <a:solidFill>
                  <a:srgbClr val="FF0000"/>
                </a:solidFill>
              </a:rPr>
              <a:t>the exchange ratio is always </a:t>
            </a:r>
            <a:r>
              <a:rPr lang="en-US" altLang="zh-TW" sz="2800" u="sng">
                <a:solidFill>
                  <a:srgbClr val="FF0000"/>
                </a:solidFill>
              </a:rPr>
              <a:t>1:1</a:t>
            </a:r>
            <a:r>
              <a:rPr lang="en-US" altLang="zh-TW" sz="2800" smtClean="0">
                <a:solidFill>
                  <a:schemeClr val="bg2"/>
                </a:solidFill>
              </a:rPr>
              <a:t>.</a:t>
            </a:r>
            <a:endParaRPr lang="en-US" altLang="zh-TW" sz="2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284" y="404664"/>
            <a:ext cx="7772400" cy="1143000"/>
          </a:xfrm>
        </p:spPr>
        <p:txBody>
          <a:bodyPr/>
          <a:lstStyle/>
          <a:p>
            <a:r>
              <a:rPr lang="de-DE" altLang="zh-TW" sz="4400" dirty="0">
                <a:ea typeface="新細明體" charset="-120"/>
              </a:rPr>
              <a:t>Tricky Example </a:t>
            </a:r>
            <a:r>
              <a:rPr lang="de-DE" altLang="zh-TW" sz="4400" dirty="0" smtClean="0">
                <a:ea typeface="新細明體" charset="-120"/>
              </a:rPr>
              <a:t>(7)  </a:t>
            </a:r>
            <a:endParaRPr lang="de-DE" altLang="zh-TW" sz="4400" b="1" dirty="0">
              <a:ea typeface="新細明體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209800" y="3068960"/>
            <a:ext cx="4464496" cy="309634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5" name="Group 34"/>
          <p:cNvGrpSpPr>
            <a:grpSpLocks/>
          </p:cNvGrpSpPr>
          <p:nvPr/>
        </p:nvGrpSpPr>
        <p:grpSpPr bwMode="auto">
          <a:xfrm>
            <a:off x="2987824" y="3877915"/>
            <a:ext cx="3009900" cy="1943100"/>
            <a:chOff x="480" y="1260"/>
            <a:chExt cx="1896" cy="1224"/>
          </a:xfrm>
        </p:grpSpPr>
        <p:sp>
          <p:nvSpPr>
            <p:cNvPr id="66" name="Oval 35"/>
            <p:cNvSpPr>
              <a:spLocks noChangeArrowheads="1"/>
            </p:cNvSpPr>
            <p:nvPr/>
          </p:nvSpPr>
          <p:spPr bwMode="auto">
            <a:xfrm>
              <a:off x="480" y="176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S</a:t>
              </a:r>
            </a:p>
          </p:txBody>
        </p:sp>
        <p:sp>
          <p:nvSpPr>
            <p:cNvPr id="67" name="Oval 36"/>
            <p:cNvSpPr>
              <a:spLocks noChangeArrowheads="1"/>
            </p:cNvSpPr>
            <p:nvPr/>
          </p:nvSpPr>
          <p:spPr bwMode="auto">
            <a:xfrm>
              <a:off x="2136" y="1788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t</a:t>
              </a: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36" y="128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v1</a:t>
              </a:r>
            </a:p>
          </p:txBody>
        </p:sp>
        <p:sp>
          <p:nvSpPr>
            <p:cNvPr id="69" name="Oval 38"/>
            <p:cNvSpPr>
              <a:spLocks noChangeArrowheads="1"/>
            </p:cNvSpPr>
            <p:nvPr/>
          </p:nvSpPr>
          <p:spPr bwMode="auto">
            <a:xfrm>
              <a:off x="93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v2</a:t>
              </a:r>
            </a:p>
          </p:txBody>
        </p:sp>
        <p:sp>
          <p:nvSpPr>
            <p:cNvPr id="70" name="Oval 39"/>
            <p:cNvSpPr>
              <a:spLocks noChangeArrowheads="1"/>
            </p:cNvSpPr>
            <p:nvPr/>
          </p:nvSpPr>
          <p:spPr bwMode="auto">
            <a:xfrm>
              <a:off x="1656" y="1260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v3</a:t>
              </a:r>
            </a:p>
          </p:txBody>
        </p:sp>
        <p:sp>
          <p:nvSpPr>
            <p:cNvPr id="71" name="Oval 40"/>
            <p:cNvSpPr>
              <a:spLocks noChangeArrowheads="1"/>
            </p:cNvSpPr>
            <p:nvPr/>
          </p:nvSpPr>
          <p:spPr bwMode="auto">
            <a:xfrm>
              <a:off x="1656" y="2244"/>
              <a:ext cx="240" cy="24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de-DE" altLang="zh-TW" sz="1400">
                  <a:ea typeface="新細明體" charset="-120"/>
                </a:rPr>
                <a:t>v4</a:t>
              </a:r>
            </a:p>
          </p:txBody>
        </p:sp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1200" y="1404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1175" y="2397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>
              <a:off x="1902" y="1483"/>
              <a:ext cx="28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671" y="1979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 flipV="1">
              <a:off x="1104" y="1488"/>
              <a:ext cx="576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</p:grpSp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4295925" y="3758854"/>
            <a:ext cx="1373188" cy="1268413"/>
            <a:chOff x="1316" y="1197"/>
            <a:chExt cx="865" cy="799"/>
          </a:xfrm>
        </p:grpSpPr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1316" y="11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3</a:t>
              </a:r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1953" y="1483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>
                  <a:ea typeface="新細明體" charset="-120"/>
                </a:rPr>
                <a:t>  </a:t>
              </a:r>
              <a:r>
                <a:rPr lang="de-DE" altLang="zh-TW" sz="1400" dirty="0" smtClean="0">
                  <a:ea typeface="新細明體" charset="-120"/>
                </a:rPr>
                <a:t>4</a:t>
              </a:r>
              <a:endParaRPr lang="de-DE" altLang="zh-TW" sz="1400" dirty="0">
                <a:ea typeface="新細明體" charset="-120"/>
              </a:endParaRPr>
            </a:p>
          </p:txBody>
        </p:sp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1444" y="18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zh-TW" sz="1400" dirty="0" smtClean="0">
                  <a:ea typeface="新細明體" charset="-120"/>
                </a:rPr>
                <a:t>3</a:t>
              </a:r>
              <a:endParaRPr lang="de-DE" altLang="zh-TW" sz="1400" dirty="0">
                <a:ea typeface="新細明體" charset="-12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336878" y="3140968"/>
            <a:ext cx="2056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TW" dirty="0" smtClean="0">
                <a:ea typeface="新細明體" charset="-120"/>
              </a:rPr>
              <a:t>Flow Network</a:t>
            </a:r>
            <a:endParaRPr lang="de-DE" altLang="zh-TW" dirty="0">
              <a:ea typeface="新細明體" charset="-120"/>
            </a:endParaRPr>
          </a:p>
        </p:txBody>
      </p:sp>
      <p:sp>
        <p:nvSpPr>
          <p:cNvPr id="91" name="Text Box 55"/>
          <p:cNvSpPr txBox="1">
            <a:spLocks noChangeArrowheads="1"/>
          </p:cNvSpPr>
          <p:nvPr/>
        </p:nvSpPr>
        <p:spPr bwMode="auto">
          <a:xfrm>
            <a:off x="3235329" y="5267076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2" name="Text Box 55"/>
          <p:cNvSpPr txBox="1">
            <a:spLocks noChangeArrowheads="1"/>
          </p:cNvSpPr>
          <p:nvPr/>
        </p:nvSpPr>
        <p:spPr bwMode="auto">
          <a:xfrm>
            <a:off x="4301855" y="5641503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5150989" y="5038476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95" name="Text Box 55"/>
          <p:cNvSpPr txBox="1">
            <a:spLocks noChangeArrowheads="1"/>
          </p:cNvSpPr>
          <p:nvPr/>
        </p:nvSpPr>
        <p:spPr bwMode="auto">
          <a:xfrm>
            <a:off x="5324351" y="5211417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8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60" name="Line 41"/>
          <p:cNvSpPr>
            <a:spLocks noChangeShapeType="1"/>
          </p:cNvSpPr>
          <p:nvPr/>
        </p:nvSpPr>
        <p:spPr bwMode="auto">
          <a:xfrm flipV="1">
            <a:off x="3271209" y="4200053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61" name="Text Box 50"/>
          <p:cNvSpPr txBox="1">
            <a:spLocks noChangeArrowheads="1"/>
          </p:cNvSpPr>
          <p:nvPr/>
        </p:nvSpPr>
        <p:spPr bwMode="auto">
          <a:xfrm>
            <a:off x="3196792" y="4139334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6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91" name="Line 47"/>
          <p:cNvSpPr>
            <a:spLocks noChangeShapeType="1"/>
          </p:cNvSpPr>
          <p:nvPr/>
        </p:nvSpPr>
        <p:spPr bwMode="auto">
          <a:xfrm>
            <a:off x="3981872" y="4277964"/>
            <a:ext cx="914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2" name="Text Box 56"/>
          <p:cNvSpPr txBox="1">
            <a:spLocks noChangeArrowheads="1"/>
          </p:cNvSpPr>
          <p:nvPr/>
        </p:nvSpPr>
        <p:spPr bwMode="auto">
          <a:xfrm>
            <a:off x="4030425" y="4829529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1</a:t>
            </a:r>
            <a:endParaRPr lang="de-DE" altLang="zh-TW" sz="1400" dirty="0">
              <a:ea typeface="新細明體" charset="-120"/>
            </a:endParaRPr>
          </a:p>
        </p:txBody>
      </p:sp>
      <p:sp>
        <p:nvSpPr>
          <p:cNvPr id="149" name="Rectangle 9"/>
          <p:cNvSpPr>
            <a:spLocks noChangeArrowheads="1"/>
          </p:cNvSpPr>
          <p:nvPr/>
        </p:nvSpPr>
        <p:spPr bwMode="auto">
          <a:xfrm rot="-2769805">
            <a:off x="5210894" y="1369261"/>
            <a:ext cx="1143000" cy="3048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 rot="-3234465">
            <a:off x="5668094" y="1864561"/>
            <a:ext cx="2057400" cy="1524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1" name="Rectangle 4"/>
          <p:cNvSpPr>
            <a:spLocks noChangeArrowheads="1"/>
          </p:cNvSpPr>
          <p:nvPr/>
        </p:nvSpPr>
        <p:spPr bwMode="auto">
          <a:xfrm rot="-18814098">
            <a:off x="7192094" y="1521661"/>
            <a:ext cx="1066800" cy="22860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2" name="Line 5"/>
          <p:cNvSpPr>
            <a:spLocks noChangeShapeType="1"/>
          </p:cNvSpPr>
          <p:nvPr/>
        </p:nvSpPr>
        <p:spPr bwMode="auto">
          <a:xfrm rot="5495912" flipV="1">
            <a:off x="7306394" y="1178761"/>
            <a:ext cx="685800" cy="685800"/>
          </a:xfrm>
          <a:prstGeom prst="line">
            <a:avLst/>
          </a:prstGeom>
          <a:noFill/>
          <a:ln w="146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" name="Line 65"/>
          <p:cNvSpPr>
            <a:spLocks noChangeShapeType="1"/>
          </p:cNvSpPr>
          <p:nvPr/>
        </p:nvSpPr>
        <p:spPr bwMode="auto">
          <a:xfrm rot="2686598" flipV="1">
            <a:off x="7306394" y="1559761"/>
            <a:ext cx="914400" cy="1588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4" name="Rectangle 13"/>
          <p:cNvSpPr>
            <a:spLocks noChangeArrowheads="1"/>
          </p:cNvSpPr>
          <p:nvPr/>
        </p:nvSpPr>
        <p:spPr bwMode="auto">
          <a:xfrm rot="3149130">
            <a:off x="5706194" y="1864561"/>
            <a:ext cx="20574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55" name="Line 63"/>
          <p:cNvSpPr>
            <a:spLocks noChangeShapeType="1"/>
          </p:cNvSpPr>
          <p:nvPr/>
        </p:nvSpPr>
        <p:spPr bwMode="auto">
          <a:xfrm rot="6264198" flipV="1">
            <a:off x="6125294" y="1216861"/>
            <a:ext cx="1143000" cy="1524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6" name="Line 3"/>
          <p:cNvSpPr>
            <a:spLocks noChangeShapeType="1"/>
          </p:cNvSpPr>
          <p:nvPr/>
        </p:nvSpPr>
        <p:spPr bwMode="auto">
          <a:xfrm rot="21456844" flipV="1">
            <a:off x="5477594" y="117876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 rot="18945639" flipV="1">
            <a:off x="5388567" y="1636951"/>
            <a:ext cx="895357" cy="46099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 flipV="1">
            <a:off x="6163394" y="1102561"/>
            <a:ext cx="1143000" cy="15240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9" name="Rectangle 11"/>
          <p:cNvSpPr>
            <a:spLocks noChangeArrowheads="1"/>
          </p:cNvSpPr>
          <p:nvPr/>
        </p:nvSpPr>
        <p:spPr bwMode="auto">
          <a:xfrm>
            <a:off x="6239594" y="2626561"/>
            <a:ext cx="1066800" cy="22860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3" name="Line 60"/>
          <p:cNvSpPr>
            <a:spLocks noChangeShapeType="1"/>
          </p:cNvSpPr>
          <p:nvPr/>
        </p:nvSpPr>
        <p:spPr bwMode="auto">
          <a:xfrm>
            <a:off x="6239594" y="2702761"/>
            <a:ext cx="990600" cy="0"/>
          </a:xfrm>
          <a:prstGeom prst="line">
            <a:avLst/>
          </a:prstGeom>
          <a:noFill/>
          <a:ln w="165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" name="Line 2"/>
          <p:cNvSpPr>
            <a:spLocks noChangeShapeType="1"/>
          </p:cNvSpPr>
          <p:nvPr/>
        </p:nvSpPr>
        <p:spPr bwMode="auto">
          <a:xfrm>
            <a:off x="6163394" y="1178761"/>
            <a:ext cx="1143000" cy="1524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5" name="Rectangle 6"/>
          <p:cNvSpPr>
            <a:spLocks noChangeArrowheads="1"/>
          </p:cNvSpPr>
          <p:nvPr/>
        </p:nvSpPr>
        <p:spPr bwMode="auto">
          <a:xfrm rot="-2717258">
            <a:off x="7153994" y="2169361"/>
            <a:ext cx="1143000" cy="3048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6" name="Line 7"/>
          <p:cNvSpPr>
            <a:spLocks noChangeShapeType="1"/>
          </p:cNvSpPr>
          <p:nvPr/>
        </p:nvSpPr>
        <p:spPr bwMode="auto">
          <a:xfrm flipV="1">
            <a:off x="7382594" y="1940761"/>
            <a:ext cx="685800" cy="6858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7" name="Rectangle 10"/>
          <p:cNvSpPr>
            <a:spLocks noChangeArrowheads="1"/>
          </p:cNvSpPr>
          <p:nvPr/>
        </p:nvSpPr>
        <p:spPr bwMode="auto">
          <a:xfrm>
            <a:off x="6239594" y="1102561"/>
            <a:ext cx="1066800" cy="1524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8" name="Rectangle 12"/>
          <p:cNvSpPr>
            <a:spLocks noChangeArrowheads="1"/>
          </p:cNvSpPr>
          <p:nvPr/>
        </p:nvSpPr>
        <p:spPr bwMode="auto">
          <a:xfrm rot="2910674">
            <a:off x="5210894" y="2207461"/>
            <a:ext cx="1066800" cy="228600"/>
          </a:xfrm>
          <a:prstGeom prst="rect">
            <a:avLst/>
          </a:prstGeom>
          <a:solidFill>
            <a:schemeClr val="tx1"/>
          </a:solidFill>
          <a:ln w="222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9" name="Oval 15"/>
          <p:cNvSpPr>
            <a:spLocks noChangeArrowheads="1"/>
          </p:cNvSpPr>
          <p:nvPr/>
        </p:nvSpPr>
        <p:spPr bwMode="auto">
          <a:xfrm>
            <a:off x="5248994" y="1750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S</a:t>
            </a:r>
          </a:p>
        </p:txBody>
      </p:sp>
      <p:sp>
        <p:nvSpPr>
          <p:cNvPr id="200" name="Oval 16"/>
          <p:cNvSpPr>
            <a:spLocks noChangeArrowheads="1"/>
          </p:cNvSpPr>
          <p:nvPr/>
        </p:nvSpPr>
        <p:spPr bwMode="auto">
          <a:xfrm>
            <a:off x="7877894" y="17883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t</a:t>
            </a:r>
          </a:p>
        </p:txBody>
      </p:sp>
      <p:sp>
        <p:nvSpPr>
          <p:cNvPr id="201" name="Oval 17"/>
          <p:cNvSpPr>
            <a:spLocks noChangeArrowheads="1"/>
          </p:cNvSpPr>
          <p:nvPr/>
        </p:nvSpPr>
        <p:spPr bwMode="auto">
          <a:xfrm>
            <a:off x="5972894" y="988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v1</a:t>
            </a:r>
          </a:p>
        </p:txBody>
      </p:sp>
      <p:sp>
        <p:nvSpPr>
          <p:cNvPr id="202" name="Oval 18"/>
          <p:cNvSpPr>
            <a:spLocks noChangeArrowheads="1"/>
          </p:cNvSpPr>
          <p:nvPr/>
        </p:nvSpPr>
        <p:spPr bwMode="auto">
          <a:xfrm>
            <a:off x="5972894" y="2512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v2</a:t>
            </a:r>
          </a:p>
        </p:txBody>
      </p:sp>
      <p:sp>
        <p:nvSpPr>
          <p:cNvPr id="203" name="Oval 19"/>
          <p:cNvSpPr>
            <a:spLocks noChangeArrowheads="1"/>
          </p:cNvSpPr>
          <p:nvPr/>
        </p:nvSpPr>
        <p:spPr bwMode="auto">
          <a:xfrm>
            <a:off x="7115894" y="25122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v4</a:t>
            </a:r>
          </a:p>
        </p:txBody>
      </p:sp>
      <p:sp>
        <p:nvSpPr>
          <p:cNvPr id="204" name="Oval 20"/>
          <p:cNvSpPr>
            <a:spLocks noChangeArrowheads="1"/>
          </p:cNvSpPr>
          <p:nvPr/>
        </p:nvSpPr>
        <p:spPr bwMode="auto">
          <a:xfrm>
            <a:off x="7115894" y="950161"/>
            <a:ext cx="381000" cy="381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de-DE" altLang="zh-TW" sz="1400">
                <a:ea typeface="新細明體" charset="-120"/>
              </a:rPr>
              <a:t>v3</a:t>
            </a:r>
          </a:p>
        </p:txBody>
      </p:sp>
      <p:sp>
        <p:nvSpPr>
          <p:cNvPr id="205" name="Line 66"/>
          <p:cNvSpPr>
            <a:spLocks noChangeShapeType="1"/>
          </p:cNvSpPr>
          <p:nvPr/>
        </p:nvSpPr>
        <p:spPr bwMode="auto">
          <a:xfrm flipV="1">
            <a:off x="6239594" y="2778961"/>
            <a:ext cx="914400" cy="0"/>
          </a:xfrm>
          <a:prstGeom prst="line">
            <a:avLst/>
          </a:prstGeom>
          <a:noFill/>
          <a:ln w="88900" cmpd="dbl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" name="Line 43"/>
          <p:cNvSpPr>
            <a:spLocks noChangeShapeType="1"/>
          </p:cNvSpPr>
          <p:nvPr/>
        </p:nvSpPr>
        <p:spPr bwMode="auto">
          <a:xfrm>
            <a:off x="4026024" y="5538341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01" name="Text Box 55"/>
          <p:cNvSpPr txBox="1">
            <a:spLocks noChangeArrowheads="1"/>
          </p:cNvSpPr>
          <p:nvPr/>
        </p:nvSpPr>
        <p:spPr bwMode="auto">
          <a:xfrm>
            <a:off x="4316438" y="5250309"/>
            <a:ext cx="2744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zh-TW" sz="1400" dirty="0" smtClean="0">
                <a:ea typeface="新細明體" charset="-120"/>
              </a:rPr>
              <a:t>1</a:t>
            </a:r>
            <a:endParaRPr lang="de-DE" altLang="zh-TW" sz="1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Descriptions(2/2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6208" y="1052736"/>
            <a:ext cx="7776864" cy="4536504"/>
          </a:xfrm>
        </p:spPr>
        <p:txBody>
          <a:bodyPr/>
          <a:lstStyle/>
          <a:p>
            <a:r>
              <a:rPr lang="en-US" altLang="zh-TW" sz="2800" smtClean="0">
                <a:solidFill>
                  <a:schemeClr val="bg2"/>
                </a:solidFill>
              </a:rPr>
              <a:t>But </a:t>
            </a:r>
            <a:r>
              <a:rPr lang="en-US" altLang="zh-TW" sz="2800">
                <a:solidFill>
                  <a:schemeClr val="bg2"/>
                </a:solidFill>
              </a:rPr>
              <a:t>Bob is clever: he has realized that in some cases it is good for him to trade one of </a:t>
            </a:r>
            <a:r>
              <a:rPr lang="en-US" altLang="zh-TW" sz="2800">
                <a:solidFill>
                  <a:schemeClr val="bg2"/>
                </a:solidFill>
              </a:rPr>
              <a:t>his </a:t>
            </a:r>
            <a:r>
              <a:rPr lang="en-US" altLang="zh-TW" sz="2800" smtClean="0">
                <a:solidFill>
                  <a:schemeClr val="bg2"/>
                </a:solidFill>
              </a:rPr>
              <a:t>duplicate stickers </a:t>
            </a:r>
            <a:r>
              <a:rPr lang="en-US" altLang="zh-TW" sz="2800">
                <a:solidFill>
                  <a:schemeClr val="bg2"/>
                </a:solidFill>
              </a:rPr>
              <a:t>for a sticker he already possesses.</a:t>
            </a:r>
          </a:p>
          <a:p>
            <a:r>
              <a:rPr lang="en-US" altLang="zh-TW" sz="2800">
                <a:solidFill>
                  <a:schemeClr val="bg2"/>
                </a:solidFill>
              </a:rPr>
              <a:t>Now assume, Bob’s friends will </a:t>
            </a:r>
            <a:r>
              <a:rPr lang="en-US" altLang="zh-TW" sz="2800" u="sng">
                <a:solidFill>
                  <a:srgbClr val="FF0000"/>
                </a:solidFill>
              </a:rPr>
              <a:t>only exchange stickers with Bob</a:t>
            </a:r>
            <a:r>
              <a:rPr lang="en-US" altLang="zh-TW" sz="2800">
                <a:solidFill>
                  <a:schemeClr val="bg2"/>
                </a:solidFill>
              </a:rPr>
              <a:t>, and they will give </a:t>
            </a:r>
            <a:r>
              <a:rPr lang="en-US" altLang="zh-TW" sz="2800">
                <a:solidFill>
                  <a:schemeClr val="bg2"/>
                </a:solidFill>
              </a:rPr>
              <a:t>away </a:t>
            </a:r>
            <a:r>
              <a:rPr lang="en-US" altLang="zh-TW" sz="2800" smtClean="0">
                <a:solidFill>
                  <a:schemeClr val="bg2"/>
                </a:solidFill>
              </a:rPr>
              <a:t>only duplicate </a:t>
            </a:r>
            <a:r>
              <a:rPr lang="en-US" altLang="zh-TW" sz="2800">
                <a:solidFill>
                  <a:schemeClr val="bg2"/>
                </a:solidFill>
              </a:rPr>
              <a:t>stickers in exchange with different stickers they don’t possess.</a:t>
            </a:r>
          </a:p>
          <a:p>
            <a:r>
              <a:rPr lang="en-US" altLang="zh-TW" sz="2800">
                <a:solidFill>
                  <a:schemeClr val="bg2"/>
                </a:solidFill>
              </a:rPr>
              <a:t>Can you help Bob and tell him the maximum number of different stickers he can get </a:t>
            </a:r>
            <a:r>
              <a:rPr lang="en-US" altLang="zh-TW" sz="2800">
                <a:solidFill>
                  <a:schemeClr val="bg2"/>
                </a:solidFill>
              </a:rPr>
              <a:t>by </a:t>
            </a:r>
            <a:r>
              <a:rPr lang="en-US" altLang="zh-TW" sz="2800" smtClean="0">
                <a:solidFill>
                  <a:schemeClr val="bg2"/>
                </a:solidFill>
              </a:rPr>
              <a:t>trading stickers </a:t>
            </a:r>
            <a:r>
              <a:rPr lang="en-US" altLang="zh-TW" sz="2800">
                <a:solidFill>
                  <a:schemeClr val="bg2"/>
                </a:solidFill>
              </a:rPr>
              <a:t>with his friends?</a:t>
            </a:r>
            <a:endParaRPr lang="en-US" altLang="zh-TW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196752"/>
            <a:ext cx="8064896" cy="4191000"/>
          </a:xfrm>
        </p:spPr>
        <p:txBody>
          <a:bodyPr/>
          <a:lstStyle/>
          <a:p>
            <a:r>
              <a:rPr lang="en-US" altLang="zh-TW" sz="2800">
                <a:solidFill>
                  <a:schemeClr val="bg2"/>
                </a:solidFill>
              </a:rPr>
              <a:t>The first line of input contains the number of cases </a:t>
            </a:r>
            <a:r>
              <a:rPr lang="en-US" altLang="zh-TW" sz="2800" i="1">
                <a:solidFill>
                  <a:schemeClr val="bg2"/>
                </a:solidFill>
              </a:rPr>
              <a:t>T </a:t>
            </a:r>
            <a:r>
              <a:rPr lang="en-US" altLang="zh-TW" sz="2800">
                <a:solidFill>
                  <a:schemeClr val="bg2"/>
                </a:solidFill>
              </a:rPr>
              <a:t>(</a:t>
            </a:r>
            <a:r>
              <a:rPr lang="en-US" altLang="zh-TW" sz="2800" i="1" smtClean="0">
                <a:solidFill>
                  <a:schemeClr val="bg2"/>
                </a:solidFill>
              </a:rPr>
              <a:t>T&lt;=</a:t>
            </a:r>
            <a:r>
              <a:rPr lang="en-US" altLang="zh-TW" sz="2800" smtClean="0">
                <a:solidFill>
                  <a:schemeClr val="bg2"/>
                </a:solidFill>
              </a:rPr>
              <a:t>20</a:t>
            </a:r>
            <a:r>
              <a:rPr lang="en-US" altLang="zh-TW" sz="2800">
                <a:solidFill>
                  <a:schemeClr val="bg2"/>
                </a:solidFill>
              </a:rPr>
              <a:t>). </a:t>
            </a:r>
            <a:endParaRPr lang="en-US" altLang="zh-TW" sz="2800" smtClean="0">
              <a:solidFill>
                <a:schemeClr val="bg2"/>
              </a:solidFill>
            </a:endParaRPr>
          </a:p>
          <a:p>
            <a:r>
              <a:rPr lang="en-US" altLang="zh-TW" sz="2800" smtClean="0">
                <a:solidFill>
                  <a:schemeClr val="bg2"/>
                </a:solidFill>
              </a:rPr>
              <a:t>The </a:t>
            </a:r>
            <a:r>
              <a:rPr lang="en-US" altLang="zh-TW" sz="2800">
                <a:solidFill>
                  <a:schemeClr val="bg2"/>
                </a:solidFill>
              </a:rPr>
              <a:t>first line of each case </a:t>
            </a:r>
            <a:r>
              <a:rPr lang="en-US" altLang="zh-TW" sz="2800">
                <a:solidFill>
                  <a:schemeClr val="bg2"/>
                </a:solidFill>
              </a:rPr>
              <a:t>contains </a:t>
            </a:r>
            <a:r>
              <a:rPr lang="en-US" altLang="zh-TW" sz="2800" smtClean="0">
                <a:solidFill>
                  <a:schemeClr val="bg2"/>
                </a:solidFill>
              </a:rPr>
              <a:t>two integers </a:t>
            </a:r>
            <a:r>
              <a:rPr lang="en-US" altLang="zh-TW" sz="2800" i="1">
                <a:solidFill>
                  <a:schemeClr val="bg2"/>
                </a:solidFill>
              </a:rPr>
              <a:t>n </a:t>
            </a:r>
            <a:r>
              <a:rPr lang="en-US" altLang="zh-TW" sz="2800">
                <a:solidFill>
                  <a:schemeClr val="bg2"/>
                </a:solidFill>
              </a:rPr>
              <a:t>and </a:t>
            </a:r>
            <a:r>
              <a:rPr lang="en-US" altLang="zh-TW" sz="2800" i="1">
                <a:solidFill>
                  <a:schemeClr val="bg2"/>
                </a:solidFill>
              </a:rPr>
              <a:t>m </a:t>
            </a:r>
            <a:r>
              <a:rPr lang="en-US" altLang="zh-TW" sz="2800">
                <a:solidFill>
                  <a:schemeClr val="bg2"/>
                </a:solidFill>
              </a:rPr>
              <a:t>(</a:t>
            </a:r>
            <a:r>
              <a:rPr lang="en-US" altLang="zh-TW" sz="2800">
                <a:solidFill>
                  <a:schemeClr val="bg2"/>
                </a:solidFill>
              </a:rPr>
              <a:t>2 </a:t>
            </a:r>
            <a:r>
              <a:rPr lang="en-US" altLang="zh-TW" sz="2800" i="1" smtClean="0">
                <a:solidFill>
                  <a:schemeClr val="bg2"/>
                </a:solidFill>
              </a:rPr>
              <a:t>&lt;=n &lt;=</a:t>
            </a:r>
            <a:r>
              <a:rPr lang="en-US" altLang="zh-TW" sz="2800" smtClean="0">
                <a:solidFill>
                  <a:schemeClr val="bg2"/>
                </a:solidFill>
              </a:rPr>
              <a:t>10</a:t>
            </a:r>
            <a:r>
              <a:rPr lang="en-US" altLang="zh-TW" sz="2800" i="1">
                <a:solidFill>
                  <a:schemeClr val="bg2"/>
                </a:solidFill>
              </a:rPr>
              <a:t>; </a:t>
            </a:r>
            <a:r>
              <a:rPr lang="en-US" altLang="zh-TW" sz="2800" smtClean="0">
                <a:solidFill>
                  <a:schemeClr val="bg2"/>
                </a:solidFill>
              </a:rPr>
              <a:t>5&lt;=</a:t>
            </a:r>
            <a:r>
              <a:rPr lang="en-US" altLang="zh-TW" sz="2800" i="1" smtClean="0">
                <a:solidFill>
                  <a:schemeClr val="bg2"/>
                </a:solidFill>
              </a:rPr>
              <a:t>m&lt;=</a:t>
            </a:r>
            <a:r>
              <a:rPr lang="en-US" altLang="zh-TW" sz="2800" smtClean="0">
                <a:solidFill>
                  <a:schemeClr val="bg2"/>
                </a:solidFill>
              </a:rPr>
              <a:t>25</a:t>
            </a:r>
            <a:r>
              <a:rPr lang="en-US" altLang="zh-TW" sz="2800">
                <a:solidFill>
                  <a:schemeClr val="bg2"/>
                </a:solidFill>
              </a:rPr>
              <a:t>). </a:t>
            </a:r>
            <a:endParaRPr lang="en-US" altLang="zh-TW" sz="2800" smtClean="0">
              <a:solidFill>
                <a:schemeClr val="bg2"/>
              </a:solidFill>
            </a:endParaRPr>
          </a:p>
          <a:p>
            <a:pPr lvl="1"/>
            <a:r>
              <a:rPr lang="en-US" altLang="zh-TW" sz="2400" i="1" smtClean="0">
                <a:solidFill>
                  <a:srgbClr val="FF0000"/>
                </a:solidFill>
              </a:rPr>
              <a:t>n </a:t>
            </a:r>
            <a:r>
              <a:rPr lang="en-US" altLang="zh-TW" sz="2400">
                <a:solidFill>
                  <a:srgbClr val="FF0000"/>
                </a:solidFill>
              </a:rPr>
              <a:t>is the number of people</a:t>
            </a:r>
            <a:r>
              <a:rPr lang="en-US" altLang="zh-TW" sz="2400">
                <a:solidFill>
                  <a:schemeClr val="bg2"/>
                </a:solidFill>
              </a:rPr>
              <a:t> involved (including </a:t>
            </a:r>
            <a:r>
              <a:rPr lang="en-US" altLang="zh-TW" sz="2400">
                <a:solidFill>
                  <a:schemeClr val="bg2"/>
                </a:solidFill>
              </a:rPr>
              <a:t>Bob</a:t>
            </a:r>
            <a:r>
              <a:rPr lang="en-US" altLang="zh-TW" sz="2400" smtClean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altLang="zh-TW" sz="2400" i="1" smtClean="0">
                <a:solidFill>
                  <a:srgbClr val="FF0000"/>
                </a:solidFill>
              </a:rPr>
              <a:t>m </a:t>
            </a:r>
            <a:r>
              <a:rPr lang="en-US" altLang="zh-TW" sz="2400">
                <a:solidFill>
                  <a:srgbClr val="FF0000"/>
                </a:solidFill>
              </a:rPr>
              <a:t>is the number of different stickers</a:t>
            </a:r>
            <a:r>
              <a:rPr lang="en-US" altLang="zh-TW" sz="2400">
                <a:solidFill>
                  <a:schemeClr val="bg2"/>
                </a:solidFill>
              </a:rPr>
              <a:t> available.</a:t>
            </a:r>
          </a:p>
          <a:p>
            <a:r>
              <a:rPr lang="en-US" altLang="zh-TW" sz="2800">
                <a:solidFill>
                  <a:schemeClr val="bg2"/>
                </a:solidFill>
              </a:rPr>
              <a:t>The next </a:t>
            </a:r>
            <a:r>
              <a:rPr lang="en-US" altLang="zh-TW" sz="2800" i="1">
                <a:solidFill>
                  <a:schemeClr val="bg2"/>
                </a:solidFill>
              </a:rPr>
              <a:t>n </a:t>
            </a:r>
            <a:r>
              <a:rPr lang="en-US" altLang="zh-TW" sz="2800">
                <a:solidFill>
                  <a:schemeClr val="bg2"/>
                </a:solidFill>
              </a:rPr>
              <a:t>lines describe each person’s stickers; the first of these lines describes Bob’s stickers.</a:t>
            </a:r>
          </a:p>
          <a:p>
            <a:r>
              <a:rPr lang="en-US" altLang="zh-TW" sz="2800">
                <a:solidFill>
                  <a:schemeClr val="bg2"/>
                </a:solidFill>
              </a:rPr>
              <a:t>The </a:t>
            </a:r>
            <a:r>
              <a:rPr lang="en-US" altLang="zh-TW" sz="2800" i="1">
                <a:solidFill>
                  <a:schemeClr val="bg2"/>
                </a:solidFill>
              </a:rPr>
              <a:t>i</a:t>
            </a:r>
            <a:r>
              <a:rPr lang="en-US" altLang="zh-TW" sz="2800">
                <a:solidFill>
                  <a:schemeClr val="bg2"/>
                </a:solidFill>
              </a:rPr>
              <a:t>-th of these lines starts with a </a:t>
            </a:r>
            <a:r>
              <a:rPr lang="en-US" altLang="zh-TW" sz="2800">
                <a:solidFill>
                  <a:schemeClr val="bg2"/>
                </a:solidFill>
              </a:rPr>
              <a:t>number </a:t>
            </a:r>
            <a:r>
              <a:rPr lang="en-US" altLang="zh-TW" sz="2800" i="1" smtClean="0">
                <a:solidFill>
                  <a:schemeClr val="bg2"/>
                </a:solidFill>
              </a:rPr>
              <a:t>k</a:t>
            </a:r>
            <a:r>
              <a:rPr lang="en-US" altLang="zh-TW" sz="2800" i="1" baseline="-25000" smtClean="0">
                <a:solidFill>
                  <a:schemeClr val="bg2"/>
                </a:solidFill>
              </a:rPr>
              <a:t>i</a:t>
            </a:r>
            <a:r>
              <a:rPr lang="en-US" altLang="zh-TW" sz="2800" i="1">
                <a:solidFill>
                  <a:schemeClr val="bg2"/>
                </a:solidFill>
              </a:rPr>
              <a:t> </a:t>
            </a:r>
            <a:r>
              <a:rPr lang="en-US" altLang="zh-TW" sz="2800" i="1" smtClean="0">
                <a:solidFill>
                  <a:schemeClr val="bg2"/>
                </a:solidFill>
              </a:rPr>
              <a:t>&lt;=</a:t>
            </a:r>
            <a:r>
              <a:rPr lang="en-US" altLang="zh-TW" sz="2800" smtClean="0">
                <a:solidFill>
                  <a:schemeClr val="bg2"/>
                </a:solidFill>
              </a:rPr>
              <a:t>50 </a:t>
            </a:r>
            <a:r>
              <a:rPr lang="en-US" altLang="zh-TW" sz="2800">
                <a:solidFill>
                  <a:schemeClr val="bg2"/>
                </a:solidFill>
              </a:rPr>
              <a:t>indicating how many stickers person </a:t>
            </a:r>
            <a:r>
              <a:rPr lang="en-US" altLang="zh-TW" sz="2800" i="1">
                <a:solidFill>
                  <a:schemeClr val="bg2"/>
                </a:solidFill>
              </a:rPr>
              <a:t>i </a:t>
            </a:r>
            <a:r>
              <a:rPr lang="en-US" altLang="zh-TW" sz="2800">
                <a:solidFill>
                  <a:schemeClr val="bg2"/>
                </a:solidFill>
              </a:rPr>
              <a:t>has.</a:t>
            </a:r>
          </a:p>
          <a:p>
            <a:r>
              <a:rPr lang="en-US" altLang="zh-TW" sz="2800">
                <a:solidFill>
                  <a:schemeClr val="bg2"/>
                </a:solidFill>
              </a:rPr>
              <a:t>Then </a:t>
            </a:r>
            <a:r>
              <a:rPr lang="en-US" altLang="zh-TW" sz="2800">
                <a:solidFill>
                  <a:schemeClr val="bg2"/>
                </a:solidFill>
              </a:rPr>
              <a:t>follows </a:t>
            </a:r>
            <a:r>
              <a:rPr lang="en-US" altLang="zh-TW" sz="2800" i="1">
                <a:solidFill>
                  <a:schemeClr val="bg2"/>
                </a:solidFill>
              </a:rPr>
              <a:t>k</a:t>
            </a:r>
            <a:r>
              <a:rPr lang="en-US" altLang="zh-TW" sz="2800" i="1" baseline="-25000">
                <a:solidFill>
                  <a:schemeClr val="bg2"/>
                </a:solidFill>
              </a:rPr>
              <a:t>i</a:t>
            </a:r>
            <a:r>
              <a:rPr lang="en-US" altLang="zh-TW" sz="2800" i="1" smtClean="0">
                <a:solidFill>
                  <a:schemeClr val="bg2"/>
                </a:solidFill>
              </a:rPr>
              <a:t> </a:t>
            </a:r>
            <a:r>
              <a:rPr lang="en-US" altLang="zh-TW" sz="2800">
                <a:solidFill>
                  <a:schemeClr val="bg2"/>
                </a:solidFill>
              </a:rPr>
              <a:t>numbers between 1 and </a:t>
            </a:r>
            <a:r>
              <a:rPr lang="en-US" altLang="zh-TW" sz="2800" i="1">
                <a:solidFill>
                  <a:schemeClr val="bg2"/>
                </a:solidFill>
              </a:rPr>
              <a:t>m </a:t>
            </a:r>
            <a:r>
              <a:rPr lang="en-US" altLang="zh-TW" sz="2800">
                <a:solidFill>
                  <a:schemeClr val="bg2"/>
                </a:solidFill>
              </a:rPr>
              <a:t>indicating which stickers person </a:t>
            </a:r>
            <a:r>
              <a:rPr lang="en-US" altLang="zh-TW" sz="2800" i="1">
                <a:solidFill>
                  <a:schemeClr val="bg2"/>
                </a:solidFill>
              </a:rPr>
              <a:t>i </a:t>
            </a:r>
            <a:r>
              <a:rPr lang="en-US" altLang="zh-TW" sz="2800">
                <a:solidFill>
                  <a:schemeClr val="bg2"/>
                </a:solidFill>
              </a:rPr>
              <a:t>possesses.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928" y="116632"/>
            <a:ext cx="7315200" cy="838200"/>
          </a:xfrm>
        </p:spPr>
        <p:txBody>
          <a:bodyPr/>
          <a:lstStyle/>
          <a:p>
            <a:r>
              <a:rPr lang="en-US" altLang="zh-TW" smtClean="0"/>
              <a:t>Output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776" y="858816"/>
            <a:ext cx="7675240" cy="4191000"/>
          </a:xfrm>
        </p:spPr>
        <p:txBody>
          <a:bodyPr/>
          <a:lstStyle/>
          <a:p>
            <a:r>
              <a:rPr lang="en-US" altLang="zh-TW" sz="2800"/>
              <a:t>For each case, print the test case number together with the </a:t>
            </a:r>
            <a:r>
              <a:rPr lang="en-US" altLang="zh-TW" sz="2800">
                <a:solidFill>
                  <a:srgbClr val="FF0000"/>
                </a:solidFill>
              </a:rPr>
              <a:t>maximum number of different </a:t>
            </a:r>
            <a:r>
              <a:rPr lang="en-US" altLang="zh-TW" sz="2800">
                <a:solidFill>
                  <a:srgbClr val="FF0000"/>
                </a:solidFill>
              </a:rPr>
              <a:t>stickers </a:t>
            </a:r>
            <a:r>
              <a:rPr lang="en-US" altLang="zh-TW" sz="2800" smtClean="0">
                <a:solidFill>
                  <a:srgbClr val="FF0000"/>
                </a:solidFill>
              </a:rPr>
              <a:t>Bob can </a:t>
            </a:r>
            <a:r>
              <a:rPr lang="en-US" altLang="zh-TW" sz="2800">
                <a:solidFill>
                  <a:srgbClr val="FF0000"/>
                </a:solidFill>
              </a:rPr>
              <a:t>get</a:t>
            </a:r>
            <a:r>
              <a:rPr lang="en-US" altLang="zh-TW" sz="2800" smtClean="0"/>
              <a:t>.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81580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216" y="29040"/>
            <a:ext cx="7315200" cy="838200"/>
          </a:xfrm>
        </p:spPr>
        <p:txBody>
          <a:bodyPr/>
          <a:lstStyle/>
          <a:p>
            <a:r>
              <a:rPr lang="en-US" altLang="zh-TW" smtClean="0"/>
              <a:t>Output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776" y="858816"/>
            <a:ext cx="7675240" cy="5162472"/>
          </a:xfrm>
        </p:spPr>
        <p:txBody>
          <a:bodyPr/>
          <a:lstStyle/>
          <a:p>
            <a:r>
              <a:rPr lang="en-US" altLang="zh-TW" sz="2800" smtClean="0"/>
              <a:t>Explanation </a:t>
            </a:r>
            <a:r>
              <a:rPr lang="en-US" altLang="zh-TW" sz="2800"/>
              <a:t>of the sample output:</a:t>
            </a:r>
          </a:p>
          <a:p>
            <a:r>
              <a:rPr lang="en-US" altLang="zh-TW" sz="2800"/>
              <a:t>In the first case, no exchange is possible, therefore Bob can have only the sticker with number 1.</a:t>
            </a:r>
          </a:p>
          <a:p>
            <a:r>
              <a:rPr lang="en-US" altLang="zh-TW" sz="2800"/>
              <a:t>In the second case, Bob can exchange a sticker with number 1 against a sticker with number </a:t>
            </a:r>
            <a:r>
              <a:rPr lang="en-US" altLang="zh-TW" sz="2800"/>
              <a:t>2 </a:t>
            </a:r>
            <a:r>
              <a:rPr lang="en-US" altLang="zh-TW" sz="2800" smtClean="0"/>
              <a:t>of the </a:t>
            </a:r>
            <a:r>
              <a:rPr lang="en-US" altLang="zh-TW" sz="2800"/>
              <a:t>second person, and then this sticker against a sticker with number 3 or 4 of the third person</a:t>
            </a:r>
            <a:r>
              <a:rPr lang="en-US" altLang="zh-TW" sz="2800"/>
              <a:t>, </a:t>
            </a:r>
            <a:r>
              <a:rPr lang="en-US" altLang="zh-TW" sz="2800" smtClean="0"/>
              <a:t>and now </a:t>
            </a:r>
            <a:r>
              <a:rPr lang="en-US" altLang="zh-TW" sz="2800"/>
              <a:t>he has stickers 1, 2 and 3 or 1, 2 and 4.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5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315200" cy="838200"/>
          </a:xfrm>
        </p:spPr>
        <p:txBody>
          <a:bodyPr/>
          <a:lstStyle/>
          <a:p>
            <a:r>
              <a:rPr lang="en-US" altLang="zh-TW" smtClean="0"/>
              <a:t>Sample Input/Output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9592" y="1628800"/>
            <a:ext cx="3176534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</a:p>
          <a:p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2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en-US" altLang="zh-TW" sz="32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6 1 1 1 1 1 1</a:t>
            </a: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3 1 2 2</a:t>
            </a: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3 5</a:t>
            </a: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4 1 2 1 1</a:t>
            </a: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3 2 2 2</a:t>
            </a: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5 1 3 4 4 3</a:t>
            </a:r>
            <a:endParaRPr lang="en-US" altLang="zh-TW" sz="32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60032" y="1628800"/>
            <a:ext cx="378996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 #1: 1</a:t>
            </a:r>
          </a:p>
          <a:p>
            <a:r>
              <a:rPr lang="en-US" altLang="zh-TW" sz="32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 #2: 3</a:t>
            </a:r>
            <a:endParaRPr lang="nb-NO" altLang="zh-TW" b="1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9592" y="2167409"/>
            <a:ext cx="3176534" cy="14773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99592" y="3679865"/>
            <a:ext cx="3176534" cy="19808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1331640" y="1484784"/>
            <a:ext cx="648072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1979712" y="1146814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Nuber of test case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27746" y="1705744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n persons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1187624" y="1936576"/>
            <a:ext cx="468052" cy="34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1655676" y="2313750"/>
            <a:ext cx="540060" cy="154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216207" y="2070144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m kinds of stickers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99592" y="2706018"/>
            <a:ext cx="2448272" cy="43495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 flipV="1">
            <a:off x="3391399" y="2921466"/>
            <a:ext cx="892569" cy="2195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4076126" y="3061236"/>
            <a:ext cx="23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6 sticker, all no. 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33452" y="267523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47563" y="414815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572000" y="3838113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69150" y="4143621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8" name="橢圓 27"/>
          <p:cNvSpPr/>
          <p:nvPr/>
        </p:nvSpPr>
        <p:spPr bwMode="auto">
          <a:xfrm>
            <a:off x="6755015" y="3838113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30917" y="457668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A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39734" y="505591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92280" y="4047225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32" name="橢圓 31"/>
          <p:cNvSpPr/>
          <p:nvPr/>
        </p:nvSpPr>
        <p:spPr bwMode="auto">
          <a:xfrm>
            <a:off x="5622915" y="5266398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66178" y="5558178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33730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 bwMode="auto">
          <a:xfrm>
            <a:off x="539552" y="332656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36702" y="638164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8" name="橢圓 27"/>
          <p:cNvSpPr/>
          <p:nvPr/>
        </p:nvSpPr>
        <p:spPr bwMode="auto">
          <a:xfrm>
            <a:off x="2722567" y="332656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059832" y="541768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32" name="橢圓 31"/>
          <p:cNvSpPr/>
          <p:nvPr/>
        </p:nvSpPr>
        <p:spPr bwMode="auto">
          <a:xfrm>
            <a:off x="1590467" y="1760941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633730" y="2052721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sp>
        <p:nvSpPr>
          <p:cNvPr id="34" name="橢圓 33"/>
          <p:cNvSpPr/>
          <p:nvPr/>
        </p:nvSpPr>
        <p:spPr bwMode="auto">
          <a:xfrm>
            <a:off x="2915816" y="957266"/>
            <a:ext cx="504056" cy="4154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1619672" y="1020212"/>
            <a:ext cx="504056" cy="4154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手繪多邊形 11"/>
          <p:cNvSpPr/>
          <p:nvPr/>
        </p:nvSpPr>
        <p:spPr bwMode="auto">
          <a:xfrm>
            <a:off x="1991023" y="592022"/>
            <a:ext cx="1024128" cy="476698"/>
          </a:xfrm>
          <a:custGeom>
            <a:avLst/>
            <a:gdLst>
              <a:gd name="connsiteX0" fmla="*/ 0 w 1024128"/>
              <a:gd name="connsiteY0" fmla="*/ 476698 h 476698"/>
              <a:gd name="connsiteX1" fmla="*/ 466344 w 1024128"/>
              <a:gd name="connsiteY1" fmla="*/ 1210 h 476698"/>
              <a:gd name="connsiteX2" fmla="*/ 1024128 w 1024128"/>
              <a:gd name="connsiteY2" fmla="*/ 366970 h 47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128" h="476698">
                <a:moveTo>
                  <a:pt x="0" y="476698"/>
                </a:moveTo>
                <a:cubicBezTo>
                  <a:pt x="147828" y="248098"/>
                  <a:pt x="295656" y="19498"/>
                  <a:pt x="466344" y="1210"/>
                </a:cubicBezTo>
                <a:cubicBezTo>
                  <a:pt x="637032" y="-17078"/>
                  <a:pt x="830580" y="174946"/>
                  <a:pt x="1024128" y="36697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4920414" y="408931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17564" y="714439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</a:t>
            </a:r>
            <a:r>
              <a:rPr lang="en-US" altLang="zh-TW" b="1" smtClean="0">
                <a:solidFill>
                  <a:srgbClr val="FF0000"/>
                </a:solidFill>
              </a:rPr>
              <a:t>2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7103429" y="408931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40694" y="618043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 smtClean="0">
                <a:solidFill>
                  <a:srgbClr val="FF0000"/>
                </a:solidFill>
              </a:rPr>
              <a:t>1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40" name="橢圓 39"/>
          <p:cNvSpPr/>
          <p:nvPr/>
        </p:nvSpPr>
        <p:spPr bwMode="auto">
          <a:xfrm>
            <a:off x="5971329" y="1837216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4592" y="212899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sp>
        <p:nvSpPr>
          <p:cNvPr id="45" name="橢圓 44"/>
          <p:cNvSpPr/>
          <p:nvPr/>
        </p:nvSpPr>
        <p:spPr bwMode="auto">
          <a:xfrm>
            <a:off x="6005426" y="1096180"/>
            <a:ext cx="504056" cy="4154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6257454" y="2521073"/>
            <a:ext cx="504056" cy="4154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手繪多邊形 15"/>
          <p:cNvSpPr/>
          <p:nvPr/>
        </p:nvSpPr>
        <p:spPr bwMode="auto">
          <a:xfrm>
            <a:off x="5931679" y="1523387"/>
            <a:ext cx="422578" cy="1005840"/>
          </a:xfrm>
          <a:custGeom>
            <a:avLst/>
            <a:gdLst>
              <a:gd name="connsiteX0" fmla="*/ 294562 w 422578"/>
              <a:gd name="connsiteY0" fmla="*/ 0 h 1005840"/>
              <a:gd name="connsiteX1" fmla="*/ 1954 w 422578"/>
              <a:gd name="connsiteY1" fmla="*/ 484632 h 1005840"/>
              <a:gd name="connsiteX2" fmla="*/ 422578 w 422578"/>
              <a:gd name="connsiteY2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578" h="1005840">
                <a:moveTo>
                  <a:pt x="294562" y="0"/>
                </a:moveTo>
                <a:cubicBezTo>
                  <a:pt x="137590" y="158496"/>
                  <a:pt x="-19382" y="316992"/>
                  <a:pt x="1954" y="484632"/>
                </a:cubicBezTo>
                <a:cubicBezTo>
                  <a:pt x="23290" y="652272"/>
                  <a:pt x="222934" y="829056"/>
                  <a:pt x="422578" y="100584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5076056" y="3872923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273206" y="4178431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</a:t>
            </a:r>
            <a:r>
              <a:rPr lang="en-US" altLang="zh-TW" b="1" smtClean="0">
                <a:solidFill>
                  <a:srgbClr val="FF0000"/>
                </a:solidFill>
              </a:rPr>
              <a:t>3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7259071" y="3872923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596336" y="4082035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 smtClean="0">
                <a:solidFill>
                  <a:srgbClr val="FF0000"/>
                </a:solidFill>
              </a:rPr>
              <a:t>1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51" name="橢圓 50"/>
          <p:cNvSpPr/>
          <p:nvPr/>
        </p:nvSpPr>
        <p:spPr bwMode="auto">
          <a:xfrm>
            <a:off x="6126971" y="5301208"/>
            <a:ext cx="1656184" cy="151216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170234" y="5592988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</a:t>
            </a:r>
            <a:r>
              <a:rPr lang="en-US" altLang="zh-TW" b="1" smtClean="0">
                <a:solidFill>
                  <a:srgbClr val="FF0000"/>
                </a:solidFill>
              </a:rPr>
              <a:t>2</a:t>
            </a:r>
            <a:r>
              <a:rPr lang="en-US" altLang="zh-TW" b="1" smtClean="0"/>
              <a:t>, 4, 4, 3</a:t>
            </a:r>
            <a:endParaRPr lang="zh-TW" altLang="en-US" b="1"/>
          </a:p>
        </p:txBody>
      </p:sp>
      <p:sp>
        <p:nvSpPr>
          <p:cNvPr id="21" name="向右箭號 20"/>
          <p:cNvSpPr/>
          <p:nvPr/>
        </p:nvSpPr>
        <p:spPr bwMode="auto">
          <a:xfrm>
            <a:off x="4211960" y="1844824"/>
            <a:ext cx="86409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向下箭號 21"/>
          <p:cNvSpPr/>
          <p:nvPr/>
        </p:nvSpPr>
        <p:spPr bwMode="auto">
          <a:xfrm>
            <a:off x="6761510" y="3501008"/>
            <a:ext cx="402778" cy="79208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562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374" y="377203"/>
            <a:ext cx="7315200" cy="838200"/>
          </a:xfrm>
        </p:spPr>
        <p:txBody>
          <a:bodyPr/>
          <a:lstStyle/>
          <a:p>
            <a:r>
              <a:rPr lang="en-US" altLang="zh-TW" smtClean="0"/>
              <a:t>Model (1/5)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 bwMode="auto">
          <a:xfrm>
            <a:off x="1000796" y="3417594"/>
            <a:ext cx="576064" cy="504056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0734" y="34599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S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732565" y="2132856"/>
            <a:ext cx="864096" cy="316835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2876581" y="227687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95336" y="23142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sp>
        <p:nvSpPr>
          <p:cNvPr id="10" name="橢圓 9"/>
          <p:cNvSpPr/>
          <p:nvPr/>
        </p:nvSpPr>
        <p:spPr bwMode="auto">
          <a:xfrm>
            <a:off x="2876581" y="2976022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95336" y="30134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sp>
        <p:nvSpPr>
          <p:cNvPr id="12" name="橢圓 11"/>
          <p:cNvSpPr/>
          <p:nvPr/>
        </p:nvSpPr>
        <p:spPr bwMode="auto">
          <a:xfrm>
            <a:off x="2909624" y="369081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028379" y="37282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sp>
        <p:nvSpPr>
          <p:cNvPr id="14" name="橢圓 13"/>
          <p:cNvSpPr/>
          <p:nvPr/>
        </p:nvSpPr>
        <p:spPr bwMode="auto">
          <a:xfrm>
            <a:off x="2876581" y="4442078"/>
            <a:ext cx="576064" cy="576064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95336" y="44794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4</a:t>
            </a:r>
            <a:endParaRPr lang="zh-TW" altLang="en-US" b="1"/>
          </a:p>
        </p:txBody>
      </p:sp>
      <p:sp>
        <p:nvSpPr>
          <p:cNvPr id="18" name="文字方塊 17"/>
          <p:cNvSpPr txBox="1"/>
          <p:nvPr/>
        </p:nvSpPr>
        <p:spPr>
          <a:xfrm>
            <a:off x="2483768" y="1574816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5 stickers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420154" y="2204864"/>
            <a:ext cx="864096" cy="1875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5598370" y="2345967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7125" y="23833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A</a:t>
            </a:r>
            <a:endParaRPr lang="zh-TW" altLang="en-US" b="1"/>
          </a:p>
        </p:txBody>
      </p:sp>
      <p:sp>
        <p:nvSpPr>
          <p:cNvPr id="22" name="橢圓 21"/>
          <p:cNvSpPr/>
          <p:nvPr/>
        </p:nvSpPr>
        <p:spPr bwMode="auto">
          <a:xfrm>
            <a:off x="5584432" y="3201570"/>
            <a:ext cx="576064" cy="57606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03187" y="3238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B</a:t>
            </a:r>
            <a:endParaRPr lang="zh-TW" altLang="en-US" b="1"/>
          </a:p>
        </p:txBody>
      </p:sp>
      <p:sp>
        <p:nvSpPr>
          <p:cNvPr id="24" name="文字方塊 23"/>
          <p:cNvSpPr txBox="1"/>
          <p:nvPr/>
        </p:nvSpPr>
        <p:spPr>
          <a:xfrm>
            <a:off x="4644008" y="1562756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People except Bob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7299609" y="998567"/>
            <a:ext cx="1656184" cy="1512168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452320" y="1338723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Bob</a:t>
            </a:r>
          </a:p>
          <a:p>
            <a:pPr algn="ctr"/>
            <a:r>
              <a:rPr lang="en-US" altLang="zh-TW" b="1" smtClean="0"/>
              <a:t>1, 2, 1, 1</a:t>
            </a:r>
            <a:endParaRPr lang="zh-TW" altLang="en-US" b="1"/>
          </a:p>
        </p:txBody>
      </p:sp>
      <p:sp>
        <p:nvSpPr>
          <p:cNvPr id="27" name="橢圓 26"/>
          <p:cNvSpPr/>
          <p:nvPr/>
        </p:nvSpPr>
        <p:spPr bwMode="auto">
          <a:xfrm>
            <a:off x="7318993" y="2785864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56258" y="2994976"/>
            <a:ext cx="954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A</a:t>
            </a:r>
          </a:p>
          <a:p>
            <a:pPr algn="ctr"/>
            <a:r>
              <a:rPr lang="en-US" altLang="zh-TW" b="1"/>
              <a:t>2</a:t>
            </a:r>
            <a:r>
              <a:rPr lang="en-US" altLang="zh-TW" b="1" smtClean="0"/>
              <a:t>, 2, 2</a:t>
            </a:r>
            <a:endParaRPr lang="zh-TW" altLang="en-US" b="1"/>
          </a:p>
        </p:txBody>
      </p:sp>
      <p:sp>
        <p:nvSpPr>
          <p:cNvPr id="29" name="橢圓 28"/>
          <p:cNvSpPr/>
          <p:nvPr/>
        </p:nvSpPr>
        <p:spPr bwMode="auto">
          <a:xfrm>
            <a:off x="7380312" y="4653136"/>
            <a:ext cx="1656184" cy="151216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423575" y="4944916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smtClean="0"/>
              <a:t>B</a:t>
            </a:r>
          </a:p>
          <a:p>
            <a:pPr algn="ctr"/>
            <a:r>
              <a:rPr lang="en-US" altLang="zh-TW" b="1" smtClean="0"/>
              <a:t>1, 3, 4, 4, 3</a:t>
            </a:r>
            <a:endParaRPr lang="zh-TW" altLang="en-US" b="1"/>
          </a:p>
        </p:txBody>
      </p:sp>
      <p:cxnSp>
        <p:nvCxnSpPr>
          <p:cNvPr id="32" name="直線單箭頭接點 31"/>
          <p:cNvCxnSpPr>
            <a:stCxn id="5" idx="7"/>
            <a:endCxn id="8" idx="2"/>
          </p:cNvCxnSpPr>
          <p:nvPr/>
        </p:nvCxnSpPr>
        <p:spPr bwMode="auto">
          <a:xfrm flipV="1">
            <a:off x="1492497" y="2564904"/>
            <a:ext cx="1384084" cy="9265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899274" y="25715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3</a:t>
            </a:r>
            <a:endParaRPr lang="zh-TW" altLang="en-US" b="1"/>
          </a:p>
        </p:txBody>
      </p:sp>
      <p:cxnSp>
        <p:nvCxnSpPr>
          <p:cNvPr id="34" name="直線單箭頭接點 33"/>
          <p:cNvCxnSpPr>
            <a:stCxn id="5" idx="7"/>
          </p:cNvCxnSpPr>
          <p:nvPr/>
        </p:nvCxnSpPr>
        <p:spPr bwMode="auto">
          <a:xfrm flipV="1">
            <a:off x="1492497" y="3207996"/>
            <a:ext cx="1350006" cy="2834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2124158" y="2939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38" name="直線單箭頭接點 37"/>
          <p:cNvCxnSpPr>
            <a:stCxn id="20" idx="2"/>
            <a:endCxn id="10" idx="6"/>
          </p:cNvCxnSpPr>
          <p:nvPr/>
        </p:nvCxnSpPr>
        <p:spPr bwMode="auto">
          <a:xfrm flipH="1">
            <a:off x="3452645" y="2633999"/>
            <a:ext cx="2145725" cy="630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4422509" y="25075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2</a:t>
            </a:r>
            <a:endParaRPr lang="zh-TW" altLang="en-US" b="1"/>
          </a:p>
        </p:txBody>
      </p:sp>
      <p:cxnSp>
        <p:nvCxnSpPr>
          <p:cNvPr id="42" name="直線單箭頭接點 41"/>
          <p:cNvCxnSpPr>
            <a:stCxn id="22" idx="2"/>
            <a:endCxn id="12" idx="6"/>
          </p:cNvCxnSpPr>
          <p:nvPr/>
        </p:nvCxnSpPr>
        <p:spPr bwMode="auto">
          <a:xfrm flipH="1">
            <a:off x="3485688" y="3489602"/>
            <a:ext cx="2098744" cy="4892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5075927" y="3186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46" name="直線單箭頭接點 45"/>
          <p:cNvCxnSpPr>
            <a:stCxn id="22" idx="2"/>
            <a:endCxn id="14" idx="6"/>
          </p:cNvCxnSpPr>
          <p:nvPr/>
        </p:nvCxnSpPr>
        <p:spPr bwMode="auto">
          <a:xfrm flipH="1">
            <a:off x="3452645" y="3489602"/>
            <a:ext cx="2131787" cy="12405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字方塊 48"/>
          <p:cNvSpPr txBox="1"/>
          <p:nvPr/>
        </p:nvSpPr>
        <p:spPr>
          <a:xfrm>
            <a:off x="4920968" y="37208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1</a:t>
            </a:r>
            <a:endParaRPr lang="zh-TW" altLang="en-US" b="1"/>
          </a:p>
        </p:txBody>
      </p:sp>
      <p:cxnSp>
        <p:nvCxnSpPr>
          <p:cNvPr id="51" name="直線單箭頭接點 50"/>
          <p:cNvCxnSpPr>
            <a:stCxn id="8" idx="6"/>
            <a:endCxn id="20" idx="1"/>
          </p:cNvCxnSpPr>
          <p:nvPr/>
        </p:nvCxnSpPr>
        <p:spPr bwMode="auto">
          <a:xfrm flipV="1">
            <a:off x="3452645" y="2430330"/>
            <a:ext cx="2230088" cy="1345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字方塊 51"/>
          <p:cNvSpPr txBox="1"/>
          <p:nvPr/>
        </p:nvSpPr>
        <p:spPr>
          <a:xfrm>
            <a:off x="3851945" y="20956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53" name="直線單箭頭接點 52"/>
          <p:cNvCxnSpPr>
            <a:stCxn id="12" idx="6"/>
            <a:endCxn id="20" idx="2"/>
          </p:cNvCxnSpPr>
          <p:nvPr/>
        </p:nvCxnSpPr>
        <p:spPr bwMode="auto">
          <a:xfrm flipV="1">
            <a:off x="3485688" y="2633999"/>
            <a:ext cx="2112682" cy="13448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單箭頭接點 55"/>
          <p:cNvCxnSpPr>
            <a:stCxn id="14" idx="7"/>
            <a:endCxn id="20" idx="3"/>
          </p:cNvCxnSpPr>
          <p:nvPr/>
        </p:nvCxnSpPr>
        <p:spPr bwMode="auto">
          <a:xfrm flipV="1">
            <a:off x="3368282" y="2837668"/>
            <a:ext cx="2314451" cy="1688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字方塊 63"/>
          <p:cNvSpPr txBox="1"/>
          <p:nvPr/>
        </p:nvSpPr>
        <p:spPr>
          <a:xfrm>
            <a:off x="3772701" y="32554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580498" y="38788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cxnSp>
        <p:nvCxnSpPr>
          <p:cNvPr id="66" name="直線單箭頭接點 65"/>
          <p:cNvCxnSpPr>
            <a:stCxn id="10" idx="6"/>
            <a:endCxn id="22" idx="1"/>
          </p:cNvCxnSpPr>
          <p:nvPr/>
        </p:nvCxnSpPr>
        <p:spPr bwMode="auto">
          <a:xfrm>
            <a:off x="3452645" y="3264054"/>
            <a:ext cx="2216150" cy="218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文字方塊 68"/>
          <p:cNvSpPr txBox="1"/>
          <p:nvPr/>
        </p:nvSpPr>
        <p:spPr>
          <a:xfrm>
            <a:off x="4186953" y="29150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1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5089639" y="4869426"/>
            <a:ext cx="576064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199577" y="49118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T</a:t>
            </a:r>
            <a:endParaRPr lang="zh-TW" altLang="en-US"/>
          </a:p>
        </p:txBody>
      </p:sp>
      <p:cxnSp>
        <p:nvCxnSpPr>
          <p:cNvPr id="74" name="直線單箭頭接點 73"/>
          <p:cNvCxnSpPr>
            <a:stCxn id="8" idx="6"/>
            <a:endCxn id="70" idx="2"/>
          </p:cNvCxnSpPr>
          <p:nvPr/>
        </p:nvCxnSpPr>
        <p:spPr bwMode="auto">
          <a:xfrm>
            <a:off x="3452645" y="2564904"/>
            <a:ext cx="1636994" cy="2556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單箭頭接點 76"/>
          <p:cNvCxnSpPr>
            <a:stCxn id="10" idx="6"/>
            <a:endCxn id="70" idx="2"/>
          </p:cNvCxnSpPr>
          <p:nvPr/>
        </p:nvCxnSpPr>
        <p:spPr bwMode="auto">
          <a:xfrm>
            <a:off x="3452645" y="3264054"/>
            <a:ext cx="1636994" cy="18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單箭頭接點 79"/>
          <p:cNvCxnSpPr>
            <a:stCxn id="12" idx="6"/>
            <a:endCxn id="70" idx="2"/>
          </p:cNvCxnSpPr>
          <p:nvPr/>
        </p:nvCxnSpPr>
        <p:spPr bwMode="auto">
          <a:xfrm>
            <a:off x="3485688" y="3978850"/>
            <a:ext cx="1603951" cy="1142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單箭頭接點 84"/>
          <p:cNvCxnSpPr>
            <a:stCxn id="14" idx="6"/>
            <a:endCxn id="70" idx="2"/>
          </p:cNvCxnSpPr>
          <p:nvPr/>
        </p:nvCxnSpPr>
        <p:spPr bwMode="auto">
          <a:xfrm>
            <a:off x="3452645" y="4730110"/>
            <a:ext cx="1636994" cy="3913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文字方塊 87"/>
          <p:cNvSpPr txBox="1"/>
          <p:nvPr/>
        </p:nvSpPr>
        <p:spPr>
          <a:xfrm>
            <a:off x="4735353" y="43512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333358" y="42292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472582" y="45683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278044" y="476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0000FF"/>
                </a:solidFill>
              </a:rPr>
              <a:t>1</a:t>
            </a:r>
            <a:endParaRPr lang="zh-TW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2049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2444</TotalTime>
  <Words>1148</Words>
  <Application>Microsoft Office PowerPoint</Application>
  <PresentationFormat>如螢幕大小 (4:3)</PresentationFormat>
  <Paragraphs>425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Arial Unicode MS</vt:lpstr>
      <vt:lpstr>新細明體</vt:lpstr>
      <vt:lpstr>Arial</vt:lpstr>
      <vt:lpstr>Times New Roman</vt:lpstr>
      <vt:lpstr>Wingdings</vt:lpstr>
      <vt:lpstr>古典-1</vt:lpstr>
      <vt:lpstr>PowerPoint 簡報</vt:lpstr>
      <vt:lpstr>Problem Descriptions(1/2)</vt:lpstr>
      <vt:lpstr>Problem Descriptions(2/2)</vt:lpstr>
      <vt:lpstr>Input </vt:lpstr>
      <vt:lpstr>Output (1/2)</vt:lpstr>
      <vt:lpstr>Output (2/2)</vt:lpstr>
      <vt:lpstr>Sample Input/Output</vt:lpstr>
      <vt:lpstr>PowerPoint 簡報</vt:lpstr>
      <vt:lpstr>Model (1/5)</vt:lpstr>
      <vt:lpstr>Model (2/5)</vt:lpstr>
      <vt:lpstr>Model (3/5)</vt:lpstr>
      <vt:lpstr>Model (4/5)</vt:lpstr>
      <vt:lpstr>Model (5/5)</vt:lpstr>
      <vt:lpstr>Tricky Example (1) </vt:lpstr>
      <vt:lpstr>Tricky Example (2)  </vt:lpstr>
      <vt:lpstr>Tricky Example (3) </vt:lpstr>
      <vt:lpstr>Tricky Example (4) </vt:lpstr>
      <vt:lpstr>Tricky Example (5) </vt:lpstr>
      <vt:lpstr>Tricky Example (6)  </vt:lpstr>
      <vt:lpstr>Tricky Example (7)  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1192</cp:revision>
  <dcterms:created xsi:type="dcterms:W3CDTF">2007-09-17T04:06:35Z</dcterms:created>
  <dcterms:modified xsi:type="dcterms:W3CDTF">2020-12-15T21:01:47Z</dcterms:modified>
</cp:coreProperties>
</file>