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733" r:id="rId5"/>
    <p:sldId id="392" r:id="rId6"/>
    <p:sldId id="259" r:id="rId7"/>
    <p:sldId id="721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9" r:id="rId23"/>
    <p:sldId id="750" r:id="rId24"/>
    <p:sldId id="751" r:id="rId25"/>
    <p:sldId id="752" r:id="rId26"/>
    <p:sldId id="754" r:id="rId27"/>
    <p:sldId id="753" r:id="rId28"/>
    <p:sldId id="755" r:id="rId29"/>
    <p:sldId id="73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144" autoAdjust="0"/>
  </p:normalViewPr>
  <p:slideViewPr>
    <p:cSldViewPr snapToGrid="0" showGuides="1">
      <p:cViewPr varScale="1">
        <p:scale>
          <a:sx n="73" d="100"/>
          <a:sy n="73" d="100"/>
        </p:scale>
        <p:origin x="1046" y="72"/>
      </p:cViewPr>
      <p:guideLst/>
    </p:cSldViewPr>
  </p:slideViewPr>
  <p:outlineViewPr>
    <p:cViewPr>
      <p:scale>
        <a:sx n="33" d="100"/>
        <a:sy n="33" d="100"/>
      </p:scale>
      <p:origin x="0" y="-62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3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5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254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9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67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75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76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7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4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1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67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30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87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208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093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8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71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6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9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1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136F-011E-4C78-B45B-C212A15C6935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5D43-507C-4DA6-9086-B901594D2DCE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B4F-456C-425F-B4C5-6281F9CE2F1C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8B56-F022-418A-8FB0-5F463C63BE1E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9F8-2B68-4216-BD25-B16424B2843A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DC3D-8AD1-40EF-B70A-FF44A4DB2FD9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7F8-7BC9-4C56-A241-B67C07D1DACE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B51-8D9C-446E-9EBF-CA99FFBD0DED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863D-ADF8-4448-AAA1-A5066074B437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AD5C-8C14-4079-A0B9-BE86F8C3964D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3A93-C2F1-4A75-AC6D-93393FDCE8B1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D37B-A8A5-4B4A-88D3-8D94BD8E9B36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1BA2-99DF-450D-B287-B7249A432E19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BC4-5097-447C-8DDB-35ADA60DC706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1A2-37C2-4EF3-B2AF-F91F0D20DD6F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712E-41EA-4C1A-96C5-8B4B81CD125B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3721-8B67-4CAC-86DD-BCBA47E13D17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078-BFAE-4ED6-A43F-05D1D9C5FB63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D843-936D-4756-9F51-F61F4BC48089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A920-C514-4C8A-8411-FD38FAEA3AB3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58A0-1381-4235-9025-9A860DAA5F57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13CD-A10E-479F-8C5A-052077B4DEAF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91C6-8FC1-4516-AFAE-1C316E927273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URAL1737 Mnemonics and Palindromes 3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8F3E2-6A67-4C7F-83D7-D22E9F701805}"/>
              </a:ext>
            </a:extLst>
          </p:cNvPr>
          <p:cNvSpPr txBox="1"/>
          <p:nvPr/>
        </p:nvSpPr>
        <p:spPr>
          <a:xfrm>
            <a:off x="4286993" y="3578225"/>
            <a:ext cx="304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選自俄羅斯題庫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1134" y="3159474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71134" y="360410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71134" y="271057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31496" y="27013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31496" y="314646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1496" y="357739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31589" y="3118769"/>
            <a:ext cx="369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b,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72419" y="3510786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b c b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 </a:t>
            </a:r>
            <a:r>
              <a:rPr lang="en-US" altLang="zh-TW" sz="2400" dirty="0" err="1">
                <a:ea typeface="標楷體" panose="03000509000000000000" pitchFamily="65" charset="-120"/>
              </a:rPr>
              <a:t>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2023" y="3540171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98819" y="2712367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07955" y="313028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16979" y="356676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1134" y="3159474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71134" y="397998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71134" y="360410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71134" y="271057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31496" y="27013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31496" y="314646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31496" y="3952251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1496" y="357739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49519" y="3495286"/>
            <a:ext cx="369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c,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90349" y="3887303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c a c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 </a:t>
            </a:r>
            <a:r>
              <a:rPr lang="en-US" altLang="zh-TW" sz="2400" dirty="0" err="1">
                <a:ea typeface="標楷體" panose="03000509000000000000" pitchFamily="65" charset="-120"/>
              </a:rPr>
              <a:t>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19953" y="3916688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98819" y="2712367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07955" y="313028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16979" y="356676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25943" y="396363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1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1134" y="3159474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71134" y="397998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71134" y="360410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71134" y="271057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31496" y="27013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31496" y="314646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31496" y="3952251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71134" y="4393432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1496" y="357739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31496" y="4411873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49519" y="3916627"/>
            <a:ext cx="369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c,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90349" y="4308644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c b c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 </a:t>
            </a:r>
            <a:r>
              <a:rPr lang="en-US" altLang="zh-TW" sz="2400" dirty="0" err="1">
                <a:ea typeface="標楷體" panose="03000509000000000000" pitchFamily="65" charset="-120"/>
              </a:rPr>
              <a:t>b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19953" y="4338029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98819" y="2712367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07955" y="313028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16979" y="356676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25943" y="396363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34908" y="4373592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1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4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34558" y="1836815"/>
            <a:ext cx="53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這個位置不可以是前面兩個字元 </a:t>
            </a:r>
            <a:r>
              <a:rPr lang="en-US" altLang="zh-TW" sz="2400" dirty="0">
                <a:ea typeface="標楷體" panose="03000509000000000000" pitchFamily="65" charset="-120"/>
              </a:rPr>
              <a:t>b,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75388" y="2228832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b c b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 </a:t>
            </a:r>
            <a:r>
              <a:rPr lang="en-US" altLang="zh-TW" sz="2400" dirty="0" err="1">
                <a:ea typeface="標楷體" panose="03000509000000000000" pitchFamily="65" charset="-120"/>
              </a:rPr>
              <a:t>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504992" y="2258217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30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5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75217" y="1783027"/>
            <a:ext cx="53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這個位置不可以是前面兩個字元 </a:t>
            </a:r>
            <a:r>
              <a:rPr lang="en-US" altLang="zh-TW" sz="2400" dirty="0">
                <a:ea typeface="標楷體" panose="03000509000000000000" pitchFamily="65" charset="-120"/>
              </a:rPr>
              <a:t>c,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75388" y="2228832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c a c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 </a:t>
            </a:r>
            <a:r>
              <a:rPr lang="en-US" altLang="zh-TW" sz="2400" dirty="0" err="1">
                <a:ea typeface="標楷體" panose="03000509000000000000" pitchFamily="65" charset="-120"/>
              </a:rPr>
              <a:t>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944262" y="2213394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6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35579" y="1819973"/>
            <a:ext cx="53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這個位置不可以是前面兩個字元 </a:t>
            </a:r>
            <a:r>
              <a:rPr lang="en-US" altLang="zh-TW" sz="2400" dirty="0">
                <a:ea typeface="標楷體" panose="03000509000000000000" pitchFamily="65" charset="-120"/>
              </a:rPr>
              <a:t>a,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635750" y="2265778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a b a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 </a:t>
            </a:r>
            <a:r>
              <a:rPr lang="en-US" altLang="zh-TW" sz="2400" dirty="0" err="1">
                <a:ea typeface="標楷體" panose="03000509000000000000" pitchFamily="65" charset="-120"/>
              </a:rPr>
              <a:t>b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304624" y="2250340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7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35750" y="1801500"/>
            <a:ext cx="53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這個位置不可以是前面兩個字元 </a:t>
            </a:r>
            <a:r>
              <a:rPr lang="en-US" altLang="zh-TW" sz="2400" dirty="0">
                <a:ea typeface="標楷體" panose="03000509000000000000" pitchFamily="65" charset="-120"/>
              </a:rPr>
              <a:t>b,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035921" y="2247305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b c b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 </a:t>
            </a:r>
            <a:r>
              <a:rPr lang="en-US" altLang="zh-TW" sz="2400" dirty="0" err="1">
                <a:ea typeface="標楷體" panose="03000509000000000000" pitchFamily="65" charset="-120"/>
              </a:rPr>
              <a:t>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635750" y="2241104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18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9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3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30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27" y="86129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URAL1737 Mnemonics and Palindromes 3 (Time Limit: 1 second)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A68-3206-4633-BBED-55F38A8AA50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7933" y="1411692"/>
            <a:ext cx="10086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尋找不具迴文子字串的字串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找出由</a:t>
            </a:r>
            <a:r>
              <a:rPr lang="en-US" altLang="zh-TW" sz="2800" dirty="0" err="1">
                <a:ea typeface="標楷體" panose="03000509000000000000" pitchFamily="65" charset="-120"/>
              </a:rPr>
              <a:t>a,b,c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所組成長度</a:t>
            </a:r>
            <a:r>
              <a:rPr lang="en-US" altLang="zh-TW" sz="2800" dirty="0">
                <a:ea typeface="標楷體" panose="03000509000000000000" pitchFamily="65" charset="-120"/>
              </a:rPr>
              <a:t>n  (1 ≤ n ≤ 20000)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的字串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該字串中長度大於或等於</a:t>
            </a:r>
            <a:r>
              <a:rPr lang="en-US" altLang="zh-TW" sz="2800" dirty="0"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之任意子字串都不是迴文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請依字典序由小至大列出所有的字串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。如果符合條件的字串總長度超過</a:t>
            </a:r>
            <a:r>
              <a:rPr lang="en-US" altLang="zh-TW" sz="2800" dirty="0">
                <a:ea typeface="標楷體" panose="03000509000000000000" pitchFamily="65" charset="-120"/>
              </a:rPr>
              <a:t>100000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TOO LONG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4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782" y="2382982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352472" y="2387600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97782" y="2387601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624618" y="2387601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92494" y="2326431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 b c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sp>
        <p:nvSpPr>
          <p:cNvPr id="26" name="矩形 25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9035" y="2753918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369725" y="2758536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515035" y="2758537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641871" y="2758537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61823" y="2716102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 c 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47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171134" y="3130289"/>
            <a:ext cx="1085613" cy="552405"/>
            <a:chOff x="4171134" y="3130289"/>
            <a:chExt cx="1085613" cy="5524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73591" y="3101112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 a c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5324294" y="3089649"/>
            <a:ext cx="1125490" cy="557485"/>
            <a:chOff x="4171134" y="3125209"/>
            <a:chExt cx="1125490" cy="557485"/>
          </a:xfrm>
        </p:grpSpPr>
        <p:sp>
          <p:nvSpPr>
            <p:cNvPr id="56" name="文字方塊 55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68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947832" y="312520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518094" y="3059169"/>
            <a:ext cx="1085613" cy="552405"/>
            <a:chOff x="4171134" y="3130289"/>
            <a:chExt cx="1085613" cy="552405"/>
          </a:xfrm>
        </p:grpSpPr>
        <p:sp>
          <p:nvSpPr>
            <p:cNvPr id="60" name="文字方塊 59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589974" y="3018529"/>
            <a:ext cx="1085613" cy="552405"/>
            <a:chOff x="4171134" y="3130289"/>
            <a:chExt cx="1085613" cy="552405"/>
          </a:xfrm>
        </p:grpSpPr>
        <p:sp>
          <p:nvSpPr>
            <p:cNvPr id="64" name="文字方塊 63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矩形 104"/>
          <p:cNvSpPr/>
          <p:nvPr/>
        </p:nvSpPr>
        <p:spPr>
          <a:xfrm>
            <a:off x="4227824" y="3177066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368514" y="3181684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6513824" y="3181685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7640660" y="3181685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5" grpId="0" animBg="1"/>
      <p:bldP spid="106" grpId="0" animBg="1"/>
      <p:bldP spid="107" grpId="0" animBg="1"/>
      <p:bldP spid="1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171134" y="3130289"/>
            <a:ext cx="1085613" cy="552405"/>
            <a:chOff x="4171134" y="3130289"/>
            <a:chExt cx="1085613" cy="5524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71134" y="3566768"/>
            <a:ext cx="1094637" cy="560558"/>
            <a:chOff x="4171134" y="3566768"/>
            <a:chExt cx="1094637" cy="56055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27380" y="3513489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 c 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5324294" y="3089649"/>
            <a:ext cx="1125490" cy="557485"/>
            <a:chOff x="4171134" y="3125209"/>
            <a:chExt cx="1125490" cy="557485"/>
          </a:xfrm>
        </p:grpSpPr>
        <p:sp>
          <p:nvSpPr>
            <p:cNvPr id="56" name="文字方塊 55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68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947832" y="312520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518094" y="3059169"/>
            <a:ext cx="1085613" cy="552405"/>
            <a:chOff x="4171134" y="3130289"/>
            <a:chExt cx="1085613" cy="552405"/>
          </a:xfrm>
        </p:grpSpPr>
        <p:sp>
          <p:nvSpPr>
            <p:cNvPr id="60" name="文字方塊 59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589974" y="3018529"/>
            <a:ext cx="1085613" cy="552405"/>
            <a:chOff x="4171134" y="3130289"/>
            <a:chExt cx="1085613" cy="552405"/>
          </a:xfrm>
        </p:grpSpPr>
        <p:sp>
          <p:nvSpPr>
            <p:cNvPr id="64" name="文字方塊 63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344614" y="3531208"/>
            <a:ext cx="1105170" cy="565638"/>
            <a:chOff x="4171134" y="3561688"/>
            <a:chExt cx="1105170" cy="565638"/>
          </a:xfrm>
        </p:grpSpPr>
        <p:sp>
          <p:nvSpPr>
            <p:cNvPr id="68" name="文字方塊 67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72136" y="357231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927512" y="35616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538414" y="3530284"/>
            <a:ext cx="1039219" cy="551322"/>
            <a:chOff x="4171134" y="3576004"/>
            <a:chExt cx="1039219" cy="551322"/>
          </a:xfrm>
        </p:grpSpPr>
        <p:sp>
          <p:nvSpPr>
            <p:cNvPr id="72" name="文字方塊 71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861561" y="357600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600134" y="3475328"/>
            <a:ext cx="1094637" cy="560558"/>
            <a:chOff x="4171134" y="3566768"/>
            <a:chExt cx="1094637" cy="560558"/>
          </a:xfrm>
        </p:grpSpPr>
        <p:sp>
          <p:nvSpPr>
            <p:cNvPr id="76" name="文字方塊 75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4220747" y="3620111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361437" y="3624729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506747" y="3624730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7633583" y="3624730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2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9" grpId="0" animBg="1"/>
      <p:bldP spid="110" grpId="0" animBg="1"/>
      <p:bldP spid="111" grpId="0" animBg="1"/>
      <p:bldP spid="1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171134" y="3130289"/>
            <a:ext cx="1085613" cy="552405"/>
            <a:chOff x="4171134" y="3130289"/>
            <a:chExt cx="1085613" cy="5524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71134" y="3566768"/>
            <a:ext cx="1094637" cy="560558"/>
            <a:chOff x="4171134" y="3566768"/>
            <a:chExt cx="1094637" cy="56055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171134" y="3952251"/>
            <a:ext cx="1103601" cy="550953"/>
            <a:chOff x="4171134" y="3952251"/>
            <a:chExt cx="1103601" cy="55095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99097" y="3890007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 a 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5324294" y="3089649"/>
            <a:ext cx="1125490" cy="557485"/>
            <a:chOff x="4171134" y="3125209"/>
            <a:chExt cx="1125490" cy="557485"/>
          </a:xfrm>
        </p:grpSpPr>
        <p:sp>
          <p:nvSpPr>
            <p:cNvPr id="56" name="文字方塊 55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68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947832" y="312520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518094" y="3059169"/>
            <a:ext cx="1085613" cy="552405"/>
            <a:chOff x="4171134" y="3130289"/>
            <a:chExt cx="1085613" cy="552405"/>
          </a:xfrm>
        </p:grpSpPr>
        <p:sp>
          <p:nvSpPr>
            <p:cNvPr id="60" name="文字方塊 59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589974" y="3018529"/>
            <a:ext cx="1085613" cy="552405"/>
            <a:chOff x="4171134" y="3130289"/>
            <a:chExt cx="1085613" cy="552405"/>
          </a:xfrm>
        </p:grpSpPr>
        <p:sp>
          <p:nvSpPr>
            <p:cNvPr id="64" name="文字方塊 63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344614" y="3531208"/>
            <a:ext cx="1105170" cy="565638"/>
            <a:chOff x="4171134" y="3561688"/>
            <a:chExt cx="1105170" cy="565638"/>
          </a:xfrm>
        </p:grpSpPr>
        <p:sp>
          <p:nvSpPr>
            <p:cNvPr id="68" name="文字方塊 67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72136" y="357231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927512" y="35616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538414" y="3521048"/>
            <a:ext cx="1094637" cy="560558"/>
            <a:chOff x="4171134" y="3566768"/>
            <a:chExt cx="1094637" cy="560558"/>
          </a:xfrm>
        </p:grpSpPr>
        <p:sp>
          <p:nvSpPr>
            <p:cNvPr id="72" name="文字方塊 71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600134" y="3475328"/>
            <a:ext cx="1094637" cy="560558"/>
            <a:chOff x="4171134" y="3566768"/>
            <a:chExt cx="1094637" cy="560558"/>
          </a:xfrm>
        </p:grpSpPr>
        <p:sp>
          <p:nvSpPr>
            <p:cNvPr id="76" name="文字方塊 75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364934" y="3901451"/>
            <a:ext cx="1103601" cy="550953"/>
            <a:chOff x="4171134" y="3952251"/>
            <a:chExt cx="1103601" cy="550953"/>
          </a:xfrm>
        </p:grpSpPr>
        <p:sp>
          <p:nvSpPr>
            <p:cNvPr id="81" name="文字方塊 80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56705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558734" y="3908864"/>
            <a:ext cx="1067267" cy="543540"/>
            <a:chOff x="4171134" y="3979984"/>
            <a:chExt cx="1067267" cy="543540"/>
          </a:xfrm>
        </p:grpSpPr>
        <p:sp>
          <p:nvSpPr>
            <p:cNvPr id="85" name="文字方塊 84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530761" y="3991173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9609" y="400030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16224" y="3908864"/>
            <a:ext cx="1102677" cy="542556"/>
            <a:chOff x="4171984" y="4005384"/>
            <a:chExt cx="1102677" cy="542556"/>
          </a:xfrm>
        </p:grpSpPr>
        <p:sp>
          <p:nvSpPr>
            <p:cNvPr id="89" name="文字方塊 88"/>
            <p:cNvSpPr txBox="1"/>
            <p:nvPr/>
          </p:nvSpPr>
          <p:spPr>
            <a:xfrm>
              <a:off x="4171984" y="4024720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531573" y="40053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925869" y="4024720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4274535" y="4023523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415225" y="4028141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560535" y="4028142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7687371" y="4028142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5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9" grpId="0" animBg="1"/>
      <p:bldP spid="110" grpId="0" animBg="1"/>
      <p:bldP spid="111" grpId="0" animBg="1"/>
      <p:bldP spid="1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6" y="3406770"/>
            <a:ext cx="108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171134" y="3130289"/>
            <a:ext cx="1085613" cy="552405"/>
            <a:chOff x="4171134" y="3130289"/>
            <a:chExt cx="1085613" cy="5524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71134" y="3566768"/>
            <a:ext cx="1094637" cy="560558"/>
            <a:chOff x="4171134" y="3566768"/>
            <a:chExt cx="1094637" cy="56055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171134" y="3952251"/>
            <a:ext cx="1103601" cy="550953"/>
            <a:chOff x="4171134" y="3952251"/>
            <a:chExt cx="1103601" cy="55095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4171134" y="4373592"/>
            <a:ext cx="1112566" cy="561501"/>
            <a:chOff x="4171134" y="4373592"/>
            <a:chExt cx="1112566" cy="561501"/>
          </a:xfrm>
        </p:grpSpPr>
        <p:sp>
          <p:nvSpPr>
            <p:cNvPr id="21" name="文字方塊 20"/>
            <p:cNvSpPr txBox="1"/>
            <p:nvPr/>
          </p:nvSpPr>
          <p:spPr>
            <a:xfrm>
              <a:off x="4171134" y="439343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531496" y="4411873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34908" y="437359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90132" y="4320312"/>
            <a:ext cx="212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 b 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循環下去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5324294" y="3089649"/>
            <a:ext cx="1125490" cy="557485"/>
            <a:chOff x="4171134" y="3125209"/>
            <a:chExt cx="1125490" cy="557485"/>
          </a:xfrm>
        </p:grpSpPr>
        <p:sp>
          <p:nvSpPr>
            <p:cNvPr id="56" name="文字方塊 55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68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947832" y="312520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518094" y="3059169"/>
            <a:ext cx="1085613" cy="552405"/>
            <a:chOff x="4171134" y="3130289"/>
            <a:chExt cx="1085613" cy="552405"/>
          </a:xfrm>
        </p:grpSpPr>
        <p:sp>
          <p:nvSpPr>
            <p:cNvPr id="60" name="文字方塊 59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589974" y="3018529"/>
            <a:ext cx="1085613" cy="552405"/>
            <a:chOff x="4171134" y="3130289"/>
            <a:chExt cx="1085613" cy="552405"/>
          </a:xfrm>
        </p:grpSpPr>
        <p:sp>
          <p:nvSpPr>
            <p:cNvPr id="64" name="文字方塊 63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344614" y="3531208"/>
            <a:ext cx="1105170" cy="565638"/>
            <a:chOff x="4171134" y="3561688"/>
            <a:chExt cx="1105170" cy="565638"/>
          </a:xfrm>
        </p:grpSpPr>
        <p:sp>
          <p:nvSpPr>
            <p:cNvPr id="68" name="文字方塊 67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72136" y="357231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927512" y="35616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538414" y="3521048"/>
            <a:ext cx="1094637" cy="560558"/>
            <a:chOff x="4171134" y="3566768"/>
            <a:chExt cx="1094637" cy="560558"/>
          </a:xfrm>
        </p:grpSpPr>
        <p:sp>
          <p:nvSpPr>
            <p:cNvPr id="72" name="文字方塊 71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600134" y="3475328"/>
            <a:ext cx="1094637" cy="560558"/>
            <a:chOff x="4171134" y="3566768"/>
            <a:chExt cx="1094637" cy="560558"/>
          </a:xfrm>
        </p:grpSpPr>
        <p:sp>
          <p:nvSpPr>
            <p:cNvPr id="76" name="文字方塊 75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364934" y="3901451"/>
            <a:ext cx="1103601" cy="550953"/>
            <a:chOff x="4171134" y="3952251"/>
            <a:chExt cx="1103601" cy="550953"/>
          </a:xfrm>
        </p:grpSpPr>
        <p:sp>
          <p:nvSpPr>
            <p:cNvPr id="81" name="文字方塊 80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56705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558734" y="3881131"/>
            <a:ext cx="1075892" cy="550953"/>
            <a:chOff x="4171134" y="3952251"/>
            <a:chExt cx="1075892" cy="550953"/>
          </a:xfrm>
        </p:grpSpPr>
        <p:sp>
          <p:nvSpPr>
            <p:cNvPr id="85" name="文字方塊 84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98234" y="397287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15374" y="3855731"/>
            <a:ext cx="1103601" cy="550953"/>
            <a:chOff x="4171134" y="3952251"/>
            <a:chExt cx="1103601" cy="550953"/>
          </a:xfrm>
        </p:grpSpPr>
        <p:sp>
          <p:nvSpPr>
            <p:cNvPr id="89" name="文字方塊 88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395414" y="4344902"/>
            <a:ext cx="1037030" cy="551420"/>
            <a:chOff x="4171134" y="3963902"/>
            <a:chExt cx="1037030" cy="551420"/>
          </a:xfrm>
        </p:grpSpPr>
        <p:sp>
          <p:nvSpPr>
            <p:cNvPr id="94" name="文字方塊 93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544257" y="399210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859372" y="396390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6549946" y="4328556"/>
            <a:ext cx="1050111" cy="566143"/>
            <a:chOff x="4171134" y="3963638"/>
            <a:chExt cx="1050111" cy="566143"/>
          </a:xfrm>
        </p:grpSpPr>
        <p:sp>
          <p:nvSpPr>
            <p:cNvPr id="98" name="文字方塊 97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4522756" y="400656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487245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7616782" y="4303091"/>
            <a:ext cx="1103601" cy="539566"/>
            <a:chOff x="4171134" y="3963638"/>
            <a:chExt cx="1103601" cy="539566"/>
          </a:xfrm>
        </p:grpSpPr>
        <p:sp>
          <p:nvSpPr>
            <p:cNvPr id="102" name="文字方塊 101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531496" y="397976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4247641" y="4409006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388331" y="4413624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6552614" y="4414264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660477" y="4413625"/>
            <a:ext cx="988291" cy="397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0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 animBg="1"/>
      <p:bldP spid="114" grpId="0" animBg="1"/>
      <p:bldP spid="115" grpId="0" animBg="1"/>
      <p:bldP spid="1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171134" y="2701388"/>
            <a:ext cx="1177028" cy="534199"/>
            <a:chOff x="4171134" y="2701388"/>
            <a:chExt cx="1177028" cy="5341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83654" y="2696308"/>
            <a:ext cx="1253228" cy="534199"/>
            <a:chOff x="4171134" y="2701388"/>
            <a:chExt cx="1253228" cy="534199"/>
          </a:xfrm>
        </p:grpSpPr>
        <p:sp>
          <p:nvSpPr>
            <p:cNvPr id="44" name="文字方塊 43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72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9750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467294" y="2675988"/>
            <a:ext cx="1197348" cy="534199"/>
            <a:chOff x="4171134" y="2701388"/>
            <a:chExt cx="1197348" cy="534199"/>
          </a:xfrm>
        </p:grpSpPr>
        <p:sp>
          <p:nvSpPr>
            <p:cNvPr id="48" name="文字方塊 47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55181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1913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7559494" y="2655668"/>
            <a:ext cx="1177028" cy="534199"/>
            <a:chOff x="4171134" y="2701388"/>
            <a:chExt cx="1177028" cy="53419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71134" y="2710575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531496" y="27013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898819" y="2712367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518246" y="3406770"/>
                <a:ext cx="108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/>
                  <a:t>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246" y="3406770"/>
                <a:ext cx="10839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4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4171134" y="3130289"/>
            <a:ext cx="1085613" cy="552405"/>
            <a:chOff x="4171134" y="3130289"/>
            <a:chExt cx="1085613" cy="552405"/>
          </a:xfrm>
        </p:grpSpPr>
        <p:sp>
          <p:nvSpPr>
            <p:cNvPr id="12" name="文字方塊 11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71134" y="3566768"/>
            <a:ext cx="1094637" cy="560558"/>
            <a:chOff x="4171134" y="3566768"/>
            <a:chExt cx="1094637" cy="56055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171134" y="3952251"/>
            <a:ext cx="1103601" cy="550953"/>
            <a:chOff x="4171134" y="3952251"/>
            <a:chExt cx="1103601" cy="55095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4171134" y="4373592"/>
            <a:ext cx="1112566" cy="561501"/>
            <a:chOff x="4171134" y="4373592"/>
            <a:chExt cx="1112566" cy="561501"/>
          </a:xfrm>
        </p:grpSpPr>
        <p:sp>
          <p:nvSpPr>
            <p:cNvPr id="21" name="文字方塊 20"/>
            <p:cNvSpPr txBox="1"/>
            <p:nvPr/>
          </p:nvSpPr>
          <p:spPr>
            <a:xfrm>
              <a:off x="4171134" y="439343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531496" y="4411873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34908" y="437359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6660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96677" y="232951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100992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6135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842489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1242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961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895434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265373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5324294" y="3089649"/>
            <a:ext cx="1125490" cy="557485"/>
            <a:chOff x="4171134" y="3125209"/>
            <a:chExt cx="1125490" cy="557485"/>
          </a:xfrm>
        </p:grpSpPr>
        <p:sp>
          <p:nvSpPr>
            <p:cNvPr id="56" name="文字方塊 55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568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947832" y="312520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518094" y="3059169"/>
            <a:ext cx="1085613" cy="552405"/>
            <a:chOff x="4171134" y="3130289"/>
            <a:chExt cx="1085613" cy="552405"/>
          </a:xfrm>
        </p:grpSpPr>
        <p:sp>
          <p:nvSpPr>
            <p:cNvPr id="60" name="文字方塊 59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589974" y="3018529"/>
            <a:ext cx="1085613" cy="552405"/>
            <a:chOff x="4171134" y="3130289"/>
            <a:chExt cx="1085613" cy="552405"/>
          </a:xfrm>
        </p:grpSpPr>
        <p:sp>
          <p:nvSpPr>
            <p:cNvPr id="64" name="文字方塊 63"/>
            <p:cNvSpPr txBox="1"/>
            <p:nvPr/>
          </p:nvSpPr>
          <p:spPr>
            <a:xfrm>
              <a:off x="4171134" y="3159474"/>
              <a:ext cx="44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531496" y="314646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907955" y="313028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c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344614" y="3531208"/>
            <a:ext cx="1105170" cy="565638"/>
            <a:chOff x="4171134" y="3561688"/>
            <a:chExt cx="1105170" cy="565638"/>
          </a:xfrm>
        </p:grpSpPr>
        <p:sp>
          <p:nvSpPr>
            <p:cNvPr id="68" name="文字方塊 67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72136" y="357231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927512" y="356168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538414" y="3521048"/>
            <a:ext cx="1094637" cy="560558"/>
            <a:chOff x="4171134" y="3566768"/>
            <a:chExt cx="1094637" cy="560558"/>
          </a:xfrm>
        </p:grpSpPr>
        <p:sp>
          <p:nvSpPr>
            <p:cNvPr id="72" name="文字方塊 71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600134" y="3475328"/>
            <a:ext cx="1094637" cy="560558"/>
            <a:chOff x="4171134" y="3566768"/>
            <a:chExt cx="1094637" cy="560558"/>
          </a:xfrm>
        </p:grpSpPr>
        <p:sp>
          <p:nvSpPr>
            <p:cNvPr id="76" name="文字方塊 75"/>
            <p:cNvSpPr txBox="1"/>
            <p:nvPr/>
          </p:nvSpPr>
          <p:spPr>
            <a:xfrm>
              <a:off x="4171134" y="360410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531496" y="3577396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916979" y="356676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364934" y="3901451"/>
            <a:ext cx="1103601" cy="550953"/>
            <a:chOff x="4171134" y="3952251"/>
            <a:chExt cx="1103601" cy="550953"/>
          </a:xfrm>
        </p:grpSpPr>
        <p:sp>
          <p:nvSpPr>
            <p:cNvPr id="81" name="文字方塊 80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56705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6558734" y="3881131"/>
            <a:ext cx="1075892" cy="550953"/>
            <a:chOff x="4171134" y="3952251"/>
            <a:chExt cx="1075892" cy="550953"/>
          </a:xfrm>
        </p:grpSpPr>
        <p:sp>
          <p:nvSpPr>
            <p:cNvPr id="85" name="文字方塊 84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98234" y="397287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15374" y="3855731"/>
            <a:ext cx="1103601" cy="550953"/>
            <a:chOff x="4171134" y="3952251"/>
            <a:chExt cx="1103601" cy="550953"/>
          </a:xfrm>
        </p:grpSpPr>
        <p:sp>
          <p:nvSpPr>
            <p:cNvPr id="89" name="文字方塊 88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531496" y="395225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b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395414" y="4344902"/>
            <a:ext cx="1037030" cy="551420"/>
            <a:chOff x="4171134" y="3963902"/>
            <a:chExt cx="1037030" cy="551420"/>
          </a:xfrm>
        </p:grpSpPr>
        <p:sp>
          <p:nvSpPr>
            <p:cNvPr id="94" name="文字方塊 93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544257" y="399210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859372" y="3963902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6549946" y="4328556"/>
            <a:ext cx="1050111" cy="566143"/>
            <a:chOff x="4171134" y="3963638"/>
            <a:chExt cx="1050111" cy="566143"/>
          </a:xfrm>
        </p:grpSpPr>
        <p:sp>
          <p:nvSpPr>
            <p:cNvPr id="98" name="文字方塊 97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4522756" y="4006561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487245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7616782" y="4303091"/>
            <a:ext cx="1103601" cy="539566"/>
            <a:chOff x="4171134" y="3963638"/>
            <a:chExt cx="1103601" cy="539566"/>
          </a:xfrm>
        </p:grpSpPr>
        <p:sp>
          <p:nvSpPr>
            <p:cNvPr id="102" name="文字方塊 101"/>
            <p:cNvSpPr txBox="1"/>
            <p:nvPr/>
          </p:nvSpPr>
          <p:spPr>
            <a:xfrm>
              <a:off x="4171134" y="3979984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531496" y="3979769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925943" y="3963638"/>
              <a:ext cx="348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a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8625171" y="2381770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1" y="2381770"/>
                <a:ext cx="59787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8627942" y="2733676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42" y="2733676"/>
                <a:ext cx="5978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8636255" y="3082810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55" y="3082810"/>
                <a:ext cx="59787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8661192" y="3531697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192" y="3531697"/>
                <a:ext cx="59787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8677818" y="3897457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18" y="3897457"/>
                <a:ext cx="59787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8677818" y="4304781"/>
                <a:ext cx="597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18" y="4304781"/>
                <a:ext cx="59787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>
            <a:off x="9182765" y="2220857"/>
            <a:ext cx="0" cy="27047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4153990" y="2286000"/>
            <a:ext cx="4950822" cy="2808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單箭頭接點 119"/>
          <p:cNvCxnSpPr/>
          <p:nvPr/>
        </p:nvCxnSpPr>
        <p:spPr>
          <a:xfrm flipH="1">
            <a:off x="5172891" y="5120640"/>
            <a:ext cx="313509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3944982" y="5394960"/>
            <a:ext cx="548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每一字串長度為 </a:t>
            </a:r>
            <a:r>
              <a:rPr lang="en-US" altLang="zh-TW" sz="2800" dirty="0"/>
              <a:t>n</a:t>
            </a:r>
            <a:endParaRPr lang="zh-TW" altLang="en-US" sz="2800" dirty="0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4180114" y="2168525"/>
            <a:ext cx="4950823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5969726" y="1706860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zh-TW" altLang="en-US" sz="2400" dirty="0"/>
              <a:t> </a:t>
            </a:r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962400" y="5925312"/>
            <a:ext cx="635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800" dirty="0"/>
              <a:t> </a:t>
            </a:r>
            <a:r>
              <a:rPr lang="en-US" altLang="zh-TW" sz="2800" dirty="0"/>
              <a:t>n*6 &gt; 100000,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則輸出 </a:t>
            </a:r>
            <a:r>
              <a:rPr lang="en-US" altLang="zh-TW" sz="2800" dirty="0">
                <a:solidFill>
                  <a:srgbClr val="FF0000"/>
                </a:solidFill>
              </a:rPr>
              <a:t>TOO LONG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1" grpId="0"/>
      <p:bldP spid="125" grpId="0"/>
      <p:bldP spid="1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A560FF-F85C-45B8-BDA1-922A9928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370DA8-EFC1-4078-ACBC-E3A92F05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1A5A03-899B-4D5A-9145-44DA924C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0C0CE4-1E87-43AE-A92F-B8EFD17F0100}"/>
              </a:ext>
            </a:extLst>
          </p:cNvPr>
          <p:cNvSpPr txBox="1"/>
          <p:nvPr/>
        </p:nvSpPr>
        <p:spPr>
          <a:xfrm>
            <a:off x="571005" y="58846"/>
            <a:ext cx="107827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stdlib.h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string.h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char a[6][4] = {"</a:t>
            </a:r>
            <a:r>
              <a:rPr lang="en-US" altLang="zh-TW" sz="2400" dirty="0" err="1"/>
              <a:t>abc</a:t>
            </a:r>
            <a:r>
              <a:rPr lang="en-US" altLang="zh-TW" sz="2400" dirty="0"/>
              <a:t>","</a:t>
            </a:r>
            <a:r>
              <a:rPr lang="en-US" altLang="zh-TW" sz="2400" dirty="0" err="1"/>
              <a:t>acb</a:t>
            </a:r>
            <a:r>
              <a:rPr lang="en-US" altLang="zh-TW" sz="2400" dirty="0"/>
              <a:t>","bac","</a:t>
            </a:r>
            <a:r>
              <a:rPr lang="en-US" altLang="zh-TW" sz="2400" dirty="0" err="1"/>
              <a:t>bca</a:t>
            </a:r>
            <a:r>
              <a:rPr lang="en-US" altLang="zh-TW" sz="2400" dirty="0"/>
              <a:t>","cab","</a:t>
            </a:r>
            <a:r>
              <a:rPr lang="en-US" altLang="zh-TW" sz="2400" dirty="0" err="1"/>
              <a:t>cba</a:t>
            </a:r>
            <a:r>
              <a:rPr lang="en-US" altLang="zh-TW" sz="2400" dirty="0"/>
              <a:t>"};</a:t>
            </a:r>
          </a:p>
          <a:p>
            <a:r>
              <a:rPr lang="en-US" altLang="zh-TW" sz="2400" dirty="0"/>
              <a:t>    int </a:t>
            </a:r>
            <a:r>
              <a:rPr lang="en-US" altLang="zh-TW" sz="2400" dirty="0" err="1"/>
              <a:t>n,i,j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("1737.in","r",stdin);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("1737.out","w",stdout);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if(n == 1)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("a\</a:t>
            </a:r>
            <a:r>
              <a:rPr lang="en-US" altLang="zh-TW" sz="2400" dirty="0" err="1"/>
              <a:t>nb</a:t>
            </a:r>
            <a:r>
              <a:rPr lang="en-US" altLang="zh-TW" sz="2400" dirty="0"/>
              <a:t>\</a:t>
            </a:r>
            <a:r>
              <a:rPr lang="en-US" altLang="zh-TW" sz="2400" dirty="0" err="1"/>
              <a:t>nc</a:t>
            </a:r>
            <a:r>
              <a:rPr lang="en-US" altLang="zh-TW" sz="2400" dirty="0"/>
              <a:t>\n");</a:t>
            </a:r>
          </a:p>
          <a:p>
            <a:r>
              <a:rPr lang="en-US" altLang="zh-TW" sz="2400" dirty="0"/>
              <a:t>    else if(n*6 &gt; 100000)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("TOO LONG\n");</a:t>
            </a:r>
          </a:p>
          <a:p>
            <a:r>
              <a:rPr lang="en-US" altLang="zh-TW" sz="2400" dirty="0"/>
              <a:t>    else {  for(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=0;i&lt;6;i++) {</a:t>
            </a:r>
          </a:p>
          <a:p>
            <a:r>
              <a:rPr lang="en-US" altLang="zh-TW" sz="2400" dirty="0"/>
              <a:t>              for(j=0;j&lt;</a:t>
            </a:r>
            <a:r>
              <a:rPr lang="en-US" altLang="zh-TW" sz="2400" dirty="0" err="1"/>
              <a:t>n;j</a:t>
            </a:r>
            <a:r>
              <a:rPr lang="en-US" altLang="zh-TW" sz="2400" dirty="0"/>
              <a:t>++) {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c",a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][j%3]);}</a:t>
            </a:r>
          </a:p>
          <a:p>
            <a:r>
              <a:rPr lang="en-US" altLang="zh-TW" sz="2400" dirty="0"/>
              <a:t>      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</a:t>
            </a:r>
          </a:p>
          <a:p>
            <a:r>
              <a:rPr lang="en-US" altLang="zh-TW" sz="2400" dirty="0"/>
              <a:t>            }  </a:t>
            </a:r>
          </a:p>
          <a:p>
            <a:r>
              <a:rPr lang="en-US" altLang="zh-TW" sz="2400" dirty="0"/>
              <a:t>     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694ED-33CB-44AD-BDAE-84DA4F3EE9DF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URAL 1737 Code (1/1)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4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4B18EA-A8AE-4467-BF2B-0B07B54C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435D94-5283-4872-9812-00964706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2FFCFD-A0FF-4384-AFA7-887B01C0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9A338-A6A7-4516-A1BC-19101D5B8FE8}"/>
              </a:ext>
            </a:extLst>
          </p:cNvPr>
          <p:cNvSpPr txBox="1"/>
          <p:nvPr/>
        </p:nvSpPr>
        <p:spPr>
          <a:xfrm>
            <a:off x="1401288" y="878774"/>
            <a:ext cx="720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字串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由左向右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讀與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由右向左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讀皆相同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84B827-63D8-46F7-AA33-7E4653663E14}"/>
              </a:ext>
            </a:extLst>
          </p:cNvPr>
          <p:cNvSpPr txBox="1"/>
          <p:nvPr/>
        </p:nvSpPr>
        <p:spPr>
          <a:xfrm>
            <a:off x="1401288" y="2006930"/>
            <a:ext cx="104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9D026B-C3B3-4E0F-A5BF-00F3C4AEB19F}"/>
              </a:ext>
            </a:extLst>
          </p:cNvPr>
          <p:cNvSpPr txBox="1"/>
          <p:nvPr/>
        </p:nvSpPr>
        <p:spPr>
          <a:xfrm>
            <a:off x="2649187" y="2006930"/>
            <a:ext cx="254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aa, aba, </a:t>
            </a:r>
            <a:r>
              <a:rPr lang="en-US" altLang="zh-TW" sz="2800" dirty="0" err="1"/>
              <a:t>ababa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110AC7-21E0-4B82-9F0E-976D02B8BE3D}"/>
              </a:ext>
            </a:extLst>
          </p:cNvPr>
          <p:cNvSpPr txBox="1"/>
          <p:nvPr/>
        </p:nvSpPr>
        <p:spPr>
          <a:xfrm>
            <a:off x="5573486" y="2006930"/>
            <a:ext cx="104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EFC218-6521-4C8B-9C32-498750B1DCD5}"/>
              </a:ext>
            </a:extLst>
          </p:cNvPr>
          <p:cNvSpPr txBox="1"/>
          <p:nvPr/>
        </p:nvSpPr>
        <p:spPr>
          <a:xfrm>
            <a:off x="2649187" y="279187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ab, </a:t>
            </a:r>
            <a:r>
              <a:rPr lang="en-US" altLang="zh-TW" sz="2800" dirty="0" err="1"/>
              <a:t>abaa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ababab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CE3E03-0F19-4E16-B0D6-9F9799D52F85}"/>
              </a:ext>
            </a:extLst>
          </p:cNvPr>
          <p:cNvSpPr txBox="1"/>
          <p:nvPr/>
        </p:nvSpPr>
        <p:spPr>
          <a:xfrm>
            <a:off x="5573486" y="2791874"/>
            <a:ext cx="17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不是迴文</a:t>
            </a:r>
          </a:p>
        </p:txBody>
      </p:sp>
    </p:spTree>
    <p:extLst>
      <p:ext uri="{BB962C8B-B14F-4D97-AF65-F5344CB8AC3E}">
        <p14:creationId xmlns:p14="http://schemas.microsoft.com/office/powerpoint/2010/main" val="3169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214334" y="1413047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135393" y="1416526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285707" y="2010901"/>
            <a:ext cx="3446490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224115" y="2023056"/>
            <a:ext cx="3059988" cy="26776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ab</a:t>
            </a:r>
          </a:p>
          <a:p>
            <a:r>
              <a:rPr lang="en-US" altLang="zh-TW" sz="2800" dirty="0"/>
              <a:t>ac</a:t>
            </a:r>
          </a:p>
          <a:p>
            <a:r>
              <a:rPr lang="en-US" altLang="zh-TW" sz="2800" dirty="0" err="1"/>
              <a:t>ba</a:t>
            </a:r>
            <a:endParaRPr lang="en-US" altLang="zh-TW" sz="2800" dirty="0"/>
          </a:p>
          <a:p>
            <a:r>
              <a:rPr lang="en-US" altLang="zh-TW" sz="2800" dirty="0" err="1"/>
              <a:t>bc</a:t>
            </a:r>
            <a:endParaRPr lang="en-US" altLang="zh-TW" sz="2800" dirty="0"/>
          </a:p>
          <a:p>
            <a:r>
              <a:rPr lang="en-US" altLang="zh-TW" sz="2800" dirty="0"/>
              <a:t>ca</a:t>
            </a:r>
          </a:p>
          <a:p>
            <a:r>
              <a:rPr lang="en-US" altLang="zh-TW" sz="2800" dirty="0" err="1"/>
              <a:t>cb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2186664" y="2010901"/>
            <a:ext cx="170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字串長度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689780" y="2253161"/>
            <a:ext cx="458212" cy="2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95105" y="2241734"/>
            <a:ext cx="3321617" cy="33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4929819" y="1832024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6FA0A-2BC3-4C66-A9DA-9963DDE4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3652-97CA-47A3-A898-9C32167A202E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12177" y="4865534"/>
            <a:ext cx="45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a,b,c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所組成之不具迴文子字串的字串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長度為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07E0769-A8A4-489F-AC7E-027A093FF0C3}"/>
              </a:ext>
            </a:extLst>
          </p:cNvPr>
          <p:cNvSpPr txBox="1"/>
          <p:nvPr/>
        </p:nvSpPr>
        <p:spPr>
          <a:xfrm>
            <a:off x="6960935" y="5696531"/>
            <a:ext cx="358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依字典序由小至大列出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237208" y="2538763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209159" y="923109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B40A1-0335-4ABD-89BF-BB6B22AC3FF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URAL1737 Mnemonics and Palindromes 3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39900" y="2254372"/>
            <a:ext cx="268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考慮迴文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/>
              <p:nvPr/>
            </p:nvSpPr>
            <p:spPr>
              <a:xfrm>
                <a:off x="1209158" y="1668584"/>
                <a:ext cx="3301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zh-TW" altLang="en-US" sz="28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分析字串特性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EA2E2D-C6ED-4B69-B5E3-CF10C055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58" y="1668584"/>
                <a:ext cx="330188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39900" y="2821223"/>
            <a:ext cx="800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ea typeface="標楷體" panose="03000509000000000000" pitchFamily="65" charset="-120"/>
              </a:rPr>
              <a:t>只有</a:t>
            </a:r>
            <a:r>
              <a:rPr lang="en-US" altLang="zh-TW" sz="2800" dirty="0" err="1">
                <a:ea typeface="標楷體" panose="03000509000000000000" pitchFamily="65" charset="-120"/>
              </a:rPr>
              <a:t>a,b,c</a:t>
            </a:r>
            <a:r>
              <a:rPr lang="zh-TW" altLang="en-US" sz="2800" dirty="0">
                <a:ea typeface="標楷體" panose="03000509000000000000" pitchFamily="65" charset="-120"/>
              </a:rPr>
              <a:t>組成的字串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930036" y="2969417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31607" y="336691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0461" y="3800547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977" y="331688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2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55106" y="2269932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555106" y="3110488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55106" y="393099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02049" y="2282502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555106" y="3555120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55106" y="266158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15468" y="2652402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15468" y="309747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15468" y="390326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555106" y="434444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915468" y="3528410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15468" y="4362887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4" name="左大括弧 23"/>
          <p:cNvSpPr/>
          <p:nvPr/>
        </p:nvSpPr>
        <p:spPr>
          <a:xfrm>
            <a:off x="3455469" y="3002493"/>
            <a:ext cx="489284" cy="1347537"/>
          </a:xfrm>
          <a:prstGeom prst="leftBrace">
            <a:avLst>
              <a:gd name="adj1" fmla="val 28005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>
            <a:off x="5886432" y="2465083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378231" y="2398066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08846" y="238614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08167" y="2942351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738782" y="293042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448988" y="343220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79603" y="3420287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8389932" y="2475107"/>
            <a:ext cx="767443" cy="14614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520561" y="2017907"/>
                <a:ext cx="50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561" y="2017907"/>
                <a:ext cx="50618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110AC7-21E0-4B82-9F0E-976D02B8BE3D}"/>
              </a:ext>
            </a:extLst>
          </p:cNvPr>
          <p:cNvSpPr txBox="1"/>
          <p:nvPr/>
        </p:nvSpPr>
        <p:spPr>
          <a:xfrm>
            <a:off x="9138325" y="2930823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</a:p>
        </p:txBody>
      </p:sp>
      <p:sp>
        <p:nvSpPr>
          <p:cNvPr id="35" name="矩形 34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88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11115" y="1822744"/>
            <a:ext cx="322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a,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b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75931" y="2301737"/>
            <a:ext cx="419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a b a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400" dirty="0">
                <a:ea typeface="標楷體" panose="03000509000000000000" pitchFamily="65" charset="-120"/>
              </a:rPr>
              <a:t>b </a:t>
            </a:r>
            <a:r>
              <a:rPr lang="en-US" altLang="zh-TW" sz="2400" dirty="0" err="1">
                <a:ea typeface="標楷體" panose="03000509000000000000" pitchFamily="65" charset="-120"/>
              </a:rPr>
              <a:t>b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135174" y="2270861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4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71134" y="271057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31496" y="27013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13897" y="2289028"/>
            <a:ext cx="305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a,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60546" y="2774076"/>
            <a:ext cx="412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a c a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400" dirty="0">
                <a:ea typeface="標楷體" panose="03000509000000000000" pitchFamily="65" charset="-120"/>
              </a:rPr>
              <a:t>c </a:t>
            </a:r>
            <a:r>
              <a:rPr lang="en-US" altLang="zh-TW" sz="2400" dirty="0" err="1">
                <a:ea typeface="標楷體" panose="03000509000000000000" pitchFamily="65" charset="-120"/>
              </a:rPr>
              <a:t>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26009" y="2740709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98819" y="2712367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11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3CA970-8A61-495E-9220-D05CB1E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F09A-6240-4D11-A1DB-38ED02771E94}" type="datetime1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56737-6F11-4F3E-872A-B132CD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URAL1737 Mnemonics and Palindromes 3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99086-7F42-4D9A-A7DE-720630E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8247" y="34067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= 3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3959" y="1001627"/>
            <a:ext cx="207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 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字串長度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71134" y="23189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1134" y="3159474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18077" y="23314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71134" y="2710575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31496" y="270138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31496" y="3146464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5" name="左大括弧 24"/>
          <p:cNvSpPr/>
          <p:nvPr/>
        </p:nvSpPr>
        <p:spPr>
          <a:xfrm>
            <a:off x="3502460" y="2514069"/>
            <a:ext cx="668673" cy="2382253"/>
          </a:xfrm>
          <a:prstGeom prst="leftBrace">
            <a:avLst>
              <a:gd name="adj1" fmla="val 43599"/>
              <a:gd name="adj2" fmla="val 466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889787" y="2329518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5730" y="2670533"/>
            <a:ext cx="369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這個位置不可以是</a:t>
            </a:r>
            <a:r>
              <a:rPr lang="en-US" altLang="zh-TW" sz="2400" dirty="0">
                <a:ea typeface="標楷體" panose="03000509000000000000" pitchFamily="65" charset="-120"/>
              </a:rPr>
              <a:t>b,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a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54490" y="3125303"/>
            <a:ext cx="419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因為會造成 </a:t>
            </a:r>
            <a:r>
              <a:rPr lang="en-US" altLang="zh-TW" sz="2400" dirty="0">
                <a:ea typeface="標楷體" panose="03000509000000000000" pitchFamily="65" charset="-120"/>
              </a:rPr>
              <a:t>b a b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400" dirty="0">
                <a:ea typeface="標楷體" panose="03000509000000000000" pitchFamily="65" charset="-120"/>
              </a:rPr>
              <a:t>a </a:t>
            </a:r>
            <a:r>
              <a:rPr lang="en-US" altLang="zh-TW" sz="2400" dirty="0" err="1">
                <a:ea typeface="標楷體" panose="03000509000000000000" pitchFamily="65" charset="-120"/>
              </a:rPr>
              <a:t>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19953" y="3091936"/>
            <a:ext cx="151390" cy="224058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98819" y="2712367"/>
            <a:ext cx="4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07955" y="3130289"/>
            <a:ext cx="3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4114" y="1556211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n ≤ 20000)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6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1669</Words>
  <Application>Microsoft Office PowerPoint</Application>
  <PresentationFormat>寬螢幕</PresentationFormat>
  <Paragraphs>725</Paragraphs>
  <Slides>28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URAL1737 Mnemonics and Palindromes 3 </vt:lpstr>
      <vt:lpstr>URAL1737 Mnemonics and Palindromes 3 (Time Limit: 1 second)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Chin-Ho Cheng</cp:lastModifiedBy>
  <cp:revision>2170</cp:revision>
  <dcterms:created xsi:type="dcterms:W3CDTF">2020-02-14T09:12:44Z</dcterms:created>
  <dcterms:modified xsi:type="dcterms:W3CDTF">2020-12-23T03:42:04Z</dcterms:modified>
</cp:coreProperties>
</file>