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373" r:id="rId3"/>
    <p:sldId id="549" r:id="rId4"/>
    <p:sldId id="553" r:id="rId5"/>
    <p:sldId id="494" r:id="rId6"/>
    <p:sldId id="495" r:id="rId7"/>
    <p:sldId id="496" r:id="rId8"/>
    <p:sldId id="554" r:id="rId9"/>
    <p:sldId id="555" r:id="rId10"/>
    <p:sldId id="557" r:id="rId11"/>
    <p:sldId id="559" r:id="rId12"/>
    <p:sldId id="560" r:id="rId13"/>
    <p:sldId id="562" r:id="rId14"/>
    <p:sldId id="563" r:id="rId15"/>
    <p:sldId id="566" r:id="rId16"/>
    <p:sldId id="567" r:id="rId17"/>
    <p:sldId id="564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FF"/>
    <a:srgbClr val="0000CC"/>
    <a:srgbClr val="FF0000"/>
    <a:srgbClr val="000066"/>
    <a:srgbClr val="F8F3D3"/>
    <a:srgbClr val="00FFFF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87840" autoAdjust="0"/>
  </p:normalViewPr>
  <p:slideViewPr>
    <p:cSldViewPr>
      <p:cViewPr varScale="1">
        <p:scale>
          <a:sx n="70" d="100"/>
          <a:sy n="70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6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Corporative Network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581400"/>
            <a:ext cx="7488832" cy="1360488"/>
          </a:xfrm>
        </p:spPr>
        <p:txBody>
          <a:bodyPr/>
          <a:lstStyle/>
          <a:p>
            <a:r>
              <a:rPr lang="en-US" altLang="zh-TW" sz="4400" err="1" smtClean="0"/>
              <a:t>Uva</a:t>
            </a:r>
            <a:r>
              <a:rPr lang="en-US" altLang="zh-TW" sz="4400" smtClean="0"/>
              <a:t> 1329, LA 3027</a:t>
            </a:r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01750" y="1854349"/>
            <a:ext cx="7293769" cy="935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2" name="橢圓 311"/>
          <p:cNvSpPr/>
          <p:nvPr/>
        </p:nvSpPr>
        <p:spPr bwMode="auto">
          <a:xfrm>
            <a:off x="3739877" y="2348880"/>
            <a:ext cx="622300" cy="4619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1" name="橢圓 310"/>
          <p:cNvSpPr/>
          <p:nvPr/>
        </p:nvSpPr>
        <p:spPr bwMode="auto">
          <a:xfrm>
            <a:off x="2443733" y="2378794"/>
            <a:ext cx="622300" cy="4619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1187624" y="2357636"/>
            <a:ext cx="622300" cy="4619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1257300" y="3048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title"/>
          </p:nvPr>
        </p:nvSpPr>
        <p:spPr>
          <a:xfrm>
            <a:off x="796802" y="14091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Array Set Representation</a:t>
            </a:r>
            <a:endParaRPr lang="en-US" altLang="zh-TW" dirty="0"/>
          </a:p>
        </p:txBody>
      </p:sp>
      <p:grpSp>
        <p:nvGrpSpPr>
          <p:cNvPr id="229384" name="Group 8"/>
          <p:cNvGrpSpPr>
            <a:grpSpLocks noChangeAspect="1"/>
          </p:cNvGrpSpPr>
          <p:nvPr/>
        </p:nvGrpSpPr>
        <p:grpSpPr bwMode="auto">
          <a:xfrm>
            <a:off x="179512" y="1844824"/>
            <a:ext cx="7643813" cy="1439862"/>
            <a:chOff x="340" y="1525"/>
            <a:chExt cx="4815" cy="907"/>
          </a:xfrm>
        </p:grpSpPr>
        <p:sp>
          <p:nvSpPr>
            <p:cNvPr id="229383" name="AutoShape 7"/>
            <p:cNvSpPr>
              <a:spLocks noChangeAspect="1" noChangeArrowheads="1" noTextEdit="1"/>
            </p:cNvSpPr>
            <p:nvPr/>
          </p:nvSpPr>
          <p:spPr bwMode="auto">
            <a:xfrm>
              <a:off x="340" y="1525"/>
              <a:ext cx="4815" cy="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grpSp>
          <p:nvGrpSpPr>
            <p:cNvPr id="229585" name="Group 209"/>
            <p:cNvGrpSpPr>
              <a:grpSpLocks/>
            </p:cNvGrpSpPr>
            <p:nvPr/>
          </p:nvGrpSpPr>
          <p:grpSpPr bwMode="auto">
            <a:xfrm>
              <a:off x="404" y="1525"/>
              <a:ext cx="4614" cy="508"/>
              <a:chOff x="404" y="1525"/>
              <a:chExt cx="4614" cy="508"/>
            </a:xfrm>
          </p:grpSpPr>
          <p:sp>
            <p:nvSpPr>
              <p:cNvPr id="229385" name="Rectangle 9"/>
              <p:cNvSpPr>
                <a:spLocks noChangeArrowheads="1"/>
              </p:cNvSpPr>
              <p:nvPr/>
            </p:nvSpPr>
            <p:spPr bwMode="auto">
              <a:xfrm>
                <a:off x="661" y="1545"/>
                <a:ext cx="4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i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86" name="Rectangle 10"/>
              <p:cNvSpPr>
                <a:spLocks noChangeArrowheads="1"/>
              </p:cNvSpPr>
              <p:nvPr/>
            </p:nvSpPr>
            <p:spPr bwMode="auto">
              <a:xfrm>
                <a:off x="710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87" name="Rectangle 11"/>
              <p:cNvSpPr>
                <a:spLocks noChangeArrowheads="1"/>
              </p:cNvSpPr>
              <p:nvPr/>
            </p:nvSpPr>
            <p:spPr bwMode="auto">
              <a:xfrm>
                <a:off x="105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[0]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388" name="Rectangle 12"/>
              <p:cNvSpPr>
                <a:spLocks noChangeArrowheads="1"/>
              </p:cNvSpPr>
              <p:nvPr/>
            </p:nvSpPr>
            <p:spPr bwMode="auto">
              <a:xfrm>
                <a:off x="126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89" name="Rectangle 13"/>
              <p:cNvSpPr>
                <a:spLocks noChangeArrowheads="1"/>
              </p:cNvSpPr>
              <p:nvPr/>
            </p:nvSpPr>
            <p:spPr bwMode="auto">
              <a:xfrm>
                <a:off x="146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[1]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0" name="Rectangle 14"/>
              <p:cNvSpPr>
                <a:spLocks noChangeArrowheads="1"/>
              </p:cNvSpPr>
              <p:nvPr/>
            </p:nvSpPr>
            <p:spPr bwMode="auto">
              <a:xfrm>
                <a:off x="167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1" name="Rectangle 15"/>
              <p:cNvSpPr>
                <a:spLocks noChangeArrowheads="1"/>
              </p:cNvSpPr>
              <p:nvPr/>
            </p:nvSpPr>
            <p:spPr bwMode="auto">
              <a:xfrm>
                <a:off x="186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00FF"/>
                    </a:solidFill>
                  </a:rPr>
                  <a:t>[2]</a:t>
                </a:r>
                <a:endParaRPr lang="en-US" altLang="zh-TW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9392" name="Rectangle 16"/>
              <p:cNvSpPr>
                <a:spLocks noChangeArrowheads="1"/>
              </p:cNvSpPr>
              <p:nvPr/>
            </p:nvSpPr>
            <p:spPr bwMode="auto">
              <a:xfrm>
                <a:off x="207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3" name="Rectangle 17"/>
              <p:cNvSpPr>
                <a:spLocks noChangeArrowheads="1"/>
              </p:cNvSpPr>
              <p:nvPr/>
            </p:nvSpPr>
            <p:spPr bwMode="auto">
              <a:xfrm>
                <a:off x="227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00FF"/>
                    </a:solidFill>
                  </a:rPr>
                  <a:t>[3]</a:t>
                </a:r>
                <a:endParaRPr lang="en-US" altLang="zh-TW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9394" name="Rectangle 18"/>
              <p:cNvSpPr>
                <a:spLocks noChangeArrowheads="1"/>
              </p:cNvSpPr>
              <p:nvPr/>
            </p:nvSpPr>
            <p:spPr bwMode="auto">
              <a:xfrm>
                <a:off x="248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5" name="Rectangle 19"/>
              <p:cNvSpPr>
                <a:spLocks noChangeArrowheads="1"/>
              </p:cNvSpPr>
              <p:nvPr/>
            </p:nvSpPr>
            <p:spPr bwMode="auto">
              <a:xfrm>
                <a:off x="267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[4]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6" name="Rectangle 20"/>
              <p:cNvSpPr>
                <a:spLocks noChangeArrowheads="1"/>
              </p:cNvSpPr>
              <p:nvPr/>
            </p:nvSpPr>
            <p:spPr bwMode="auto">
              <a:xfrm>
                <a:off x="288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7" name="Rectangle 21"/>
              <p:cNvSpPr>
                <a:spLocks noChangeArrowheads="1"/>
              </p:cNvSpPr>
              <p:nvPr/>
            </p:nvSpPr>
            <p:spPr bwMode="auto">
              <a:xfrm>
                <a:off x="308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[5]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8" name="Rectangle 22"/>
              <p:cNvSpPr>
                <a:spLocks noChangeArrowheads="1"/>
              </p:cNvSpPr>
              <p:nvPr/>
            </p:nvSpPr>
            <p:spPr bwMode="auto">
              <a:xfrm>
                <a:off x="329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9" name="Rectangle 23"/>
              <p:cNvSpPr>
                <a:spLocks noChangeArrowheads="1"/>
              </p:cNvSpPr>
              <p:nvPr/>
            </p:nvSpPr>
            <p:spPr bwMode="auto">
              <a:xfrm>
                <a:off x="348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[6]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400" name="Rectangle 24"/>
              <p:cNvSpPr>
                <a:spLocks noChangeArrowheads="1"/>
              </p:cNvSpPr>
              <p:nvPr/>
            </p:nvSpPr>
            <p:spPr bwMode="auto">
              <a:xfrm>
                <a:off x="369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1" name="Rectangle 25"/>
              <p:cNvSpPr>
                <a:spLocks noChangeArrowheads="1"/>
              </p:cNvSpPr>
              <p:nvPr/>
            </p:nvSpPr>
            <p:spPr bwMode="auto">
              <a:xfrm>
                <a:off x="389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[7]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402" name="Rectangle 26"/>
              <p:cNvSpPr>
                <a:spLocks noChangeArrowheads="1"/>
              </p:cNvSpPr>
              <p:nvPr/>
            </p:nvSpPr>
            <p:spPr bwMode="auto">
              <a:xfrm>
                <a:off x="410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3" name="Rectangle 27"/>
              <p:cNvSpPr>
                <a:spLocks noChangeArrowheads="1"/>
              </p:cNvSpPr>
              <p:nvPr/>
            </p:nvSpPr>
            <p:spPr bwMode="auto">
              <a:xfrm>
                <a:off x="429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[8]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404" name="Rectangle 28"/>
              <p:cNvSpPr>
                <a:spLocks noChangeArrowheads="1"/>
              </p:cNvSpPr>
              <p:nvPr/>
            </p:nvSpPr>
            <p:spPr bwMode="auto">
              <a:xfrm>
                <a:off x="450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5" name="Rectangle 29"/>
              <p:cNvSpPr>
                <a:spLocks noChangeArrowheads="1"/>
              </p:cNvSpPr>
              <p:nvPr/>
            </p:nvSpPr>
            <p:spPr bwMode="auto">
              <a:xfrm>
                <a:off x="470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00FF"/>
                    </a:solidFill>
                  </a:rPr>
                  <a:t>[9]</a:t>
                </a:r>
                <a:endParaRPr lang="en-US" altLang="zh-TW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9406" name="Rectangle 30"/>
              <p:cNvSpPr>
                <a:spLocks noChangeArrowheads="1"/>
              </p:cNvSpPr>
              <p:nvPr/>
            </p:nvSpPr>
            <p:spPr bwMode="auto">
              <a:xfrm>
                <a:off x="491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7" name="Rectangle 31"/>
              <p:cNvSpPr>
                <a:spLocks noChangeArrowheads="1"/>
              </p:cNvSpPr>
              <p:nvPr/>
            </p:nvSpPr>
            <p:spPr bwMode="auto">
              <a:xfrm>
                <a:off x="404" y="152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8" name="Line 32"/>
              <p:cNvSpPr>
                <a:spLocks noChangeShapeType="1"/>
              </p:cNvSpPr>
              <p:nvPr/>
            </p:nvSpPr>
            <p:spPr bwMode="auto">
              <a:xfrm>
                <a:off x="404" y="1525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9" name="Rectangle 33"/>
              <p:cNvSpPr>
                <a:spLocks noChangeArrowheads="1"/>
              </p:cNvSpPr>
              <p:nvPr/>
            </p:nvSpPr>
            <p:spPr bwMode="auto">
              <a:xfrm>
                <a:off x="404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0" name="Line 34"/>
              <p:cNvSpPr>
                <a:spLocks noChangeShapeType="1"/>
              </p:cNvSpPr>
              <p:nvPr/>
            </p:nvSpPr>
            <p:spPr bwMode="auto">
              <a:xfrm>
                <a:off x="404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1" name="Line 35"/>
              <p:cNvSpPr>
                <a:spLocks noChangeShapeType="1"/>
              </p:cNvSpPr>
              <p:nvPr/>
            </p:nvSpPr>
            <p:spPr bwMode="auto">
              <a:xfrm>
                <a:off x="404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2" name="Rectangle 36"/>
              <p:cNvSpPr>
                <a:spLocks noChangeArrowheads="1"/>
              </p:cNvSpPr>
              <p:nvPr/>
            </p:nvSpPr>
            <p:spPr bwMode="auto">
              <a:xfrm>
                <a:off x="417" y="1525"/>
                <a:ext cx="54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3" name="Line 37"/>
              <p:cNvSpPr>
                <a:spLocks noChangeShapeType="1"/>
              </p:cNvSpPr>
              <p:nvPr/>
            </p:nvSpPr>
            <p:spPr bwMode="auto">
              <a:xfrm>
                <a:off x="417" y="1525"/>
                <a:ext cx="54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4" name="Rectangle 38"/>
              <p:cNvSpPr>
                <a:spLocks noChangeArrowheads="1"/>
              </p:cNvSpPr>
              <p:nvPr/>
            </p:nvSpPr>
            <p:spPr bwMode="auto">
              <a:xfrm>
                <a:off x="95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5" name="Line 39"/>
              <p:cNvSpPr>
                <a:spLocks noChangeShapeType="1"/>
              </p:cNvSpPr>
              <p:nvPr/>
            </p:nvSpPr>
            <p:spPr bwMode="auto">
              <a:xfrm>
                <a:off x="95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6" name="Rectangle 40"/>
              <p:cNvSpPr>
                <a:spLocks noChangeArrowheads="1"/>
              </p:cNvSpPr>
              <p:nvPr/>
            </p:nvSpPr>
            <p:spPr bwMode="auto">
              <a:xfrm>
                <a:off x="95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7" name="Line 41"/>
              <p:cNvSpPr>
                <a:spLocks noChangeShapeType="1"/>
              </p:cNvSpPr>
              <p:nvPr/>
            </p:nvSpPr>
            <p:spPr bwMode="auto">
              <a:xfrm>
                <a:off x="95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8" name="Line 42"/>
              <p:cNvSpPr>
                <a:spLocks noChangeShapeType="1"/>
              </p:cNvSpPr>
              <p:nvPr/>
            </p:nvSpPr>
            <p:spPr bwMode="auto">
              <a:xfrm>
                <a:off x="95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9" name="Rectangle 43"/>
              <p:cNvSpPr>
                <a:spLocks noChangeArrowheads="1"/>
              </p:cNvSpPr>
              <p:nvPr/>
            </p:nvSpPr>
            <p:spPr bwMode="auto">
              <a:xfrm>
                <a:off x="97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0" name="Line 44"/>
              <p:cNvSpPr>
                <a:spLocks noChangeShapeType="1"/>
              </p:cNvSpPr>
              <p:nvPr/>
            </p:nvSpPr>
            <p:spPr bwMode="auto">
              <a:xfrm>
                <a:off x="97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1" name="Rectangle 45"/>
              <p:cNvSpPr>
                <a:spLocks noChangeArrowheads="1"/>
              </p:cNvSpPr>
              <p:nvPr/>
            </p:nvSpPr>
            <p:spPr bwMode="auto">
              <a:xfrm>
                <a:off x="136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2" name="Line 46"/>
              <p:cNvSpPr>
                <a:spLocks noChangeShapeType="1"/>
              </p:cNvSpPr>
              <p:nvPr/>
            </p:nvSpPr>
            <p:spPr bwMode="auto">
              <a:xfrm>
                <a:off x="136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3" name="Rectangle 47"/>
              <p:cNvSpPr>
                <a:spLocks noChangeArrowheads="1"/>
              </p:cNvSpPr>
              <p:nvPr/>
            </p:nvSpPr>
            <p:spPr bwMode="auto">
              <a:xfrm>
                <a:off x="136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4" name="Line 48"/>
              <p:cNvSpPr>
                <a:spLocks noChangeShapeType="1"/>
              </p:cNvSpPr>
              <p:nvPr/>
            </p:nvSpPr>
            <p:spPr bwMode="auto">
              <a:xfrm>
                <a:off x="136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5" name="Line 49"/>
              <p:cNvSpPr>
                <a:spLocks noChangeShapeType="1"/>
              </p:cNvSpPr>
              <p:nvPr/>
            </p:nvSpPr>
            <p:spPr bwMode="auto">
              <a:xfrm>
                <a:off x="136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6" name="Rectangle 50"/>
              <p:cNvSpPr>
                <a:spLocks noChangeArrowheads="1"/>
              </p:cNvSpPr>
              <p:nvPr/>
            </p:nvSpPr>
            <p:spPr bwMode="auto">
              <a:xfrm>
                <a:off x="137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7" name="Line 51"/>
              <p:cNvSpPr>
                <a:spLocks noChangeShapeType="1"/>
              </p:cNvSpPr>
              <p:nvPr/>
            </p:nvSpPr>
            <p:spPr bwMode="auto">
              <a:xfrm>
                <a:off x="137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8" name="Rectangle 52"/>
              <p:cNvSpPr>
                <a:spLocks noChangeArrowheads="1"/>
              </p:cNvSpPr>
              <p:nvPr/>
            </p:nvSpPr>
            <p:spPr bwMode="auto">
              <a:xfrm>
                <a:off x="176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9" name="Line 53"/>
              <p:cNvSpPr>
                <a:spLocks noChangeShapeType="1"/>
              </p:cNvSpPr>
              <p:nvPr/>
            </p:nvSpPr>
            <p:spPr bwMode="auto">
              <a:xfrm>
                <a:off x="176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0" name="Rectangle 54"/>
              <p:cNvSpPr>
                <a:spLocks noChangeArrowheads="1"/>
              </p:cNvSpPr>
              <p:nvPr/>
            </p:nvSpPr>
            <p:spPr bwMode="auto">
              <a:xfrm>
                <a:off x="176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1" name="Line 55"/>
              <p:cNvSpPr>
                <a:spLocks noChangeShapeType="1"/>
              </p:cNvSpPr>
              <p:nvPr/>
            </p:nvSpPr>
            <p:spPr bwMode="auto">
              <a:xfrm>
                <a:off x="176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2" name="Line 56"/>
              <p:cNvSpPr>
                <a:spLocks noChangeShapeType="1"/>
              </p:cNvSpPr>
              <p:nvPr/>
            </p:nvSpPr>
            <p:spPr bwMode="auto">
              <a:xfrm>
                <a:off x="176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3" name="Rectangle 57"/>
              <p:cNvSpPr>
                <a:spLocks noChangeArrowheads="1"/>
              </p:cNvSpPr>
              <p:nvPr/>
            </p:nvSpPr>
            <p:spPr bwMode="auto">
              <a:xfrm>
                <a:off x="178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4" name="Line 58"/>
              <p:cNvSpPr>
                <a:spLocks noChangeShapeType="1"/>
              </p:cNvSpPr>
              <p:nvPr/>
            </p:nvSpPr>
            <p:spPr bwMode="auto">
              <a:xfrm>
                <a:off x="178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5" name="Rectangle 59"/>
              <p:cNvSpPr>
                <a:spLocks noChangeArrowheads="1"/>
              </p:cNvSpPr>
              <p:nvPr/>
            </p:nvSpPr>
            <p:spPr bwMode="auto">
              <a:xfrm>
                <a:off x="217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6" name="Line 60"/>
              <p:cNvSpPr>
                <a:spLocks noChangeShapeType="1"/>
              </p:cNvSpPr>
              <p:nvPr/>
            </p:nvSpPr>
            <p:spPr bwMode="auto">
              <a:xfrm>
                <a:off x="217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7" name="Rectangle 61"/>
              <p:cNvSpPr>
                <a:spLocks noChangeArrowheads="1"/>
              </p:cNvSpPr>
              <p:nvPr/>
            </p:nvSpPr>
            <p:spPr bwMode="auto">
              <a:xfrm>
                <a:off x="217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8" name="Line 62"/>
              <p:cNvSpPr>
                <a:spLocks noChangeShapeType="1"/>
              </p:cNvSpPr>
              <p:nvPr/>
            </p:nvSpPr>
            <p:spPr bwMode="auto">
              <a:xfrm>
                <a:off x="217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9" name="Line 63"/>
              <p:cNvSpPr>
                <a:spLocks noChangeShapeType="1"/>
              </p:cNvSpPr>
              <p:nvPr/>
            </p:nvSpPr>
            <p:spPr bwMode="auto">
              <a:xfrm>
                <a:off x="217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0" name="Rectangle 64"/>
              <p:cNvSpPr>
                <a:spLocks noChangeArrowheads="1"/>
              </p:cNvSpPr>
              <p:nvPr/>
            </p:nvSpPr>
            <p:spPr bwMode="auto">
              <a:xfrm>
                <a:off x="218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1" name="Line 65"/>
              <p:cNvSpPr>
                <a:spLocks noChangeShapeType="1"/>
              </p:cNvSpPr>
              <p:nvPr/>
            </p:nvSpPr>
            <p:spPr bwMode="auto">
              <a:xfrm>
                <a:off x="218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2" name="Rectangle 66"/>
              <p:cNvSpPr>
                <a:spLocks noChangeArrowheads="1"/>
              </p:cNvSpPr>
              <p:nvPr/>
            </p:nvSpPr>
            <p:spPr bwMode="auto">
              <a:xfrm>
                <a:off x="257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3" name="Line 67"/>
              <p:cNvSpPr>
                <a:spLocks noChangeShapeType="1"/>
              </p:cNvSpPr>
              <p:nvPr/>
            </p:nvSpPr>
            <p:spPr bwMode="auto">
              <a:xfrm>
                <a:off x="257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4" name="Rectangle 68"/>
              <p:cNvSpPr>
                <a:spLocks noChangeArrowheads="1"/>
              </p:cNvSpPr>
              <p:nvPr/>
            </p:nvSpPr>
            <p:spPr bwMode="auto">
              <a:xfrm>
                <a:off x="257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5" name="Line 69"/>
              <p:cNvSpPr>
                <a:spLocks noChangeShapeType="1"/>
              </p:cNvSpPr>
              <p:nvPr/>
            </p:nvSpPr>
            <p:spPr bwMode="auto">
              <a:xfrm>
                <a:off x="257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6" name="Line 70"/>
              <p:cNvSpPr>
                <a:spLocks noChangeShapeType="1"/>
              </p:cNvSpPr>
              <p:nvPr/>
            </p:nvSpPr>
            <p:spPr bwMode="auto">
              <a:xfrm>
                <a:off x="257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7" name="Rectangle 71"/>
              <p:cNvSpPr>
                <a:spLocks noChangeArrowheads="1"/>
              </p:cNvSpPr>
              <p:nvPr/>
            </p:nvSpPr>
            <p:spPr bwMode="auto">
              <a:xfrm>
                <a:off x="259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8" name="Line 72"/>
              <p:cNvSpPr>
                <a:spLocks noChangeShapeType="1"/>
              </p:cNvSpPr>
              <p:nvPr/>
            </p:nvSpPr>
            <p:spPr bwMode="auto">
              <a:xfrm>
                <a:off x="259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9" name="Rectangle 73"/>
              <p:cNvSpPr>
                <a:spLocks noChangeArrowheads="1"/>
              </p:cNvSpPr>
              <p:nvPr/>
            </p:nvSpPr>
            <p:spPr bwMode="auto">
              <a:xfrm>
                <a:off x="298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0" name="Line 74"/>
              <p:cNvSpPr>
                <a:spLocks noChangeShapeType="1"/>
              </p:cNvSpPr>
              <p:nvPr/>
            </p:nvSpPr>
            <p:spPr bwMode="auto">
              <a:xfrm>
                <a:off x="298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1" name="Rectangle 75"/>
              <p:cNvSpPr>
                <a:spLocks noChangeArrowheads="1"/>
              </p:cNvSpPr>
              <p:nvPr/>
            </p:nvSpPr>
            <p:spPr bwMode="auto">
              <a:xfrm>
                <a:off x="298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2" name="Line 76"/>
              <p:cNvSpPr>
                <a:spLocks noChangeShapeType="1"/>
              </p:cNvSpPr>
              <p:nvPr/>
            </p:nvSpPr>
            <p:spPr bwMode="auto">
              <a:xfrm>
                <a:off x="298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3" name="Line 77"/>
              <p:cNvSpPr>
                <a:spLocks noChangeShapeType="1"/>
              </p:cNvSpPr>
              <p:nvPr/>
            </p:nvSpPr>
            <p:spPr bwMode="auto">
              <a:xfrm>
                <a:off x="298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4" name="Rectangle 78"/>
              <p:cNvSpPr>
                <a:spLocks noChangeArrowheads="1"/>
              </p:cNvSpPr>
              <p:nvPr/>
            </p:nvSpPr>
            <p:spPr bwMode="auto">
              <a:xfrm>
                <a:off x="299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5" name="Line 79"/>
              <p:cNvSpPr>
                <a:spLocks noChangeShapeType="1"/>
              </p:cNvSpPr>
              <p:nvPr/>
            </p:nvSpPr>
            <p:spPr bwMode="auto">
              <a:xfrm>
                <a:off x="299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6" name="Rectangle 80"/>
              <p:cNvSpPr>
                <a:spLocks noChangeArrowheads="1"/>
              </p:cNvSpPr>
              <p:nvPr/>
            </p:nvSpPr>
            <p:spPr bwMode="auto">
              <a:xfrm>
                <a:off x="338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7" name="Line 81"/>
              <p:cNvSpPr>
                <a:spLocks noChangeShapeType="1"/>
              </p:cNvSpPr>
              <p:nvPr/>
            </p:nvSpPr>
            <p:spPr bwMode="auto">
              <a:xfrm>
                <a:off x="338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8" name="Rectangle 82"/>
              <p:cNvSpPr>
                <a:spLocks noChangeArrowheads="1"/>
              </p:cNvSpPr>
              <p:nvPr/>
            </p:nvSpPr>
            <p:spPr bwMode="auto">
              <a:xfrm>
                <a:off x="338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9" name="Line 83"/>
              <p:cNvSpPr>
                <a:spLocks noChangeShapeType="1"/>
              </p:cNvSpPr>
              <p:nvPr/>
            </p:nvSpPr>
            <p:spPr bwMode="auto">
              <a:xfrm>
                <a:off x="338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0" name="Line 84"/>
              <p:cNvSpPr>
                <a:spLocks noChangeShapeType="1"/>
              </p:cNvSpPr>
              <p:nvPr/>
            </p:nvSpPr>
            <p:spPr bwMode="auto">
              <a:xfrm>
                <a:off x="338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1" name="Rectangle 85"/>
              <p:cNvSpPr>
                <a:spLocks noChangeArrowheads="1"/>
              </p:cNvSpPr>
              <p:nvPr/>
            </p:nvSpPr>
            <p:spPr bwMode="auto">
              <a:xfrm>
                <a:off x="340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2" name="Line 86"/>
              <p:cNvSpPr>
                <a:spLocks noChangeShapeType="1"/>
              </p:cNvSpPr>
              <p:nvPr/>
            </p:nvSpPr>
            <p:spPr bwMode="auto">
              <a:xfrm>
                <a:off x="340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3" name="Rectangle 87"/>
              <p:cNvSpPr>
                <a:spLocks noChangeArrowheads="1"/>
              </p:cNvSpPr>
              <p:nvPr/>
            </p:nvSpPr>
            <p:spPr bwMode="auto">
              <a:xfrm>
                <a:off x="379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4" name="Line 88"/>
              <p:cNvSpPr>
                <a:spLocks noChangeShapeType="1"/>
              </p:cNvSpPr>
              <p:nvPr/>
            </p:nvSpPr>
            <p:spPr bwMode="auto">
              <a:xfrm>
                <a:off x="379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5" name="Rectangle 89"/>
              <p:cNvSpPr>
                <a:spLocks noChangeArrowheads="1"/>
              </p:cNvSpPr>
              <p:nvPr/>
            </p:nvSpPr>
            <p:spPr bwMode="auto">
              <a:xfrm>
                <a:off x="379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6" name="Line 90"/>
              <p:cNvSpPr>
                <a:spLocks noChangeShapeType="1"/>
              </p:cNvSpPr>
              <p:nvPr/>
            </p:nvSpPr>
            <p:spPr bwMode="auto">
              <a:xfrm>
                <a:off x="379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7" name="Line 91"/>
              <p:cNvSpPr>
                <a:spLocks noChangeShapeType="1"/>
              </p:cNvSpPr>
              <p:nvPr/>
            </p:nvSpPr>
            <p:spPr bwMode="auto">
              <a:xfrm>
                <a:off x="379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8" name="Rectangle 92"/>
              <p:cNvSpPr>
                <a:spLocks noChangeArrowheads="1"/>
              </p:cNvSpPr>
              <p:nvPr/>
            </p:nvSpPr>
            <p:spPr bwMode="auto">
              <a:xfrm>
                <a:off x="380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9" name="Line 93"/>
              <p:cNvSpPr>
                <a:spLocks noChangeShapeType="1"/>
              </p:cNvSpPr>
              <p:nvPr/>
            </p:nvSpPr>
            <p:spPr bwMode="auto">
              <a:xfrm>
                <a:off x="380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0" name="Rectangle 94"/>
              <p:cNvSpPr>
                <a:spLocks noChangeArrowheads="1"/>
              </p:cNvSpPr>
              <p:nvPr/>
            </p:nvSpPr>
            <p:spPr bwMode="auto">
              <a:xfrm>
                <a:off x="419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1" name="Line 95"/>
              <p:cNvSpPr>
                <a:spLocks noChangeShapeType="1"/>
              </p:cNvSpPr>
              <p:nvPr/>
            </p:nvSpPr>
            <p:spPr bwMode="auto">
              <a:xfrm>
                <a:off x="419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2" name="Rectangle 96"/>
              <p:cNvSpPr>
                <a:spLocks noChangeArrowheads="1"/>
              </p:cNvSpPr>
              <p:nvPr/>
            </p:nvSpPr>
            <p:spPr bwMode="auto">
              <a:xfrm>
                <a:off x="419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3" name="Line 97"/>
              <p:cNvSpPr>
                <a:spLocks noChangeShapeType="1"/>
              </p:cNvSpPr>
              <p:nvPr/>
            </p:nvSpPr>
            <p:spPr bwMode="auto">
              <a:xfrm>
                <a:off x="419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4" name="Line 98"/>
              <p:cNvSpPr>
                <a:spLocks noChangeShapeType="1"/>
              </p:cNvSpPr>
              <p:nvPr/>
            </p:nvSpPr>
            <p:spPr bwMode="auto">
              <a:xfrm>
                <a:off x="419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5" name="Rectangle 99"/>
              <p:cNvSpPr>
                <a:spLocks noChangeArrowheads="1"/>
              </p:cNvSpPr>
              <p:nvPr/>
            </p:nvSpPr>
            <p:spPr bwMode="auto">
              <a:xfrm>
                <a:off x="421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6" name="Line 100"/>
              <p:cNvSpPr>
                <a:spLocks noChangeShapeType="1"/>
              </p:cNvSpPr>
              <p:nvPr/>
            </p:nvSpPr>
            <p:spPr bwMode="auto">
              <a:xfrm>
                <a:off x="421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7" name="Rectangle 101"/>
              <p:cNvSpPr>
                <a:spLocks noChangeArrowheads="1"/>
              </p:cNvSpPr>
              <p:nvPr/>
            </p:nvSpPr>
            <p:spPr bwMode="auto">
              <a:xfrm>
                <a:off x="460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8" name="Line 102"/>
              <p:cNvSpPr>
                <a:spLocks noChangeShapeType="1"/>
              </p:cNvSpPr>
              <p:nvPr/>
            </p:nvSpPr>
            <p:spPr bwMode="auto">
              <a:xfrm>
                <a:off x="460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9" name="Rectangle 103"/>
              <p:cNvSpPr>
                <a:spLocks noChangeArrowheads="1"/>
              </p:cNvSpPr>
              <p:nvPr/>
            </p:nvSpPr>
            <p:spPr bwMode="auto">
              <a:xfrm>
                <a:off x="460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0" name="Line 104"/>
              <p:cNvSpPr>
                <a:spLocks noChangeShapeType="1"/>
              </p:cNvSpPr>
              <p:nvPr/>
            </p:nvSpPr>
            <p:spPr bwMode="auto">
              <a:xfrm>
                <a:off x="460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1" name="Line 105"/>
              <p:cNvSpPr>
                <a:spLocks noChangeShapeType="1"/>
              </p:cNvSpPr>
              <p:nvPr/>
            </p:nvSpPr>
            <p:spPr bwMode="auto">
              <a:xfrm>
                <a:off x="460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2" name="Rectangle 106"/>
              <p:cNvSpPr>
                <a:spLocks noChangeArrowheads="1"/>
              </p:cNvSpPr>
              <p:nvPr/>
            </p:nvSpPr>
            <p:spPr bwMode="auto">
              <a:xfrm>
                <a:off x="4616" y="1525"/>
                <a:ext cx="389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3" name="Line 107"/>
              <p:cNvSpPr>
                <a:spLocks noChangeShapeType="1"/>
              </p:cNvSpPr>
              <p:nvPr/>
            </p:nvSpPr>
            <p:spPr bwMode="auto">
              <a:xfrm>
                <a:off x="4616" y="1525"/>
                <a:ext cx="38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4" name="Rectangle 108"/>
              <p:cNvSpPr>
                <a:spLocks noChangeArrowheads="1"/>
              </p:cNvSpPr>
              <p:nvPr/>
            </p:nvSpPr>
            <p:spPr bwMode="auto">
              <a:xfrm>
                <a:off x="5005" y="152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5" name="Line 109"/>
              <p:cNvSpPr>
                <a:spLocks noChangeShapeType="1"/>
              </p:cNvSpPr>
              <p:nvPr/>
            </p:nvSpPr>
            <p:spPr bwMode="auto">
              <a:xfrm>
                <a:off x="5005" y="1525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6" name="Rectangle 110"/>
              <p:cNvSpPr>
                <a:spLocks noChangeArrowheads="1"/>
              </p:cNvSpPr>
              <p:nvPr/>
            </p:nvSpPr>
            <p:spPr bwMode="auto">
              <a:xfrm>
                <a:off x="5005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7" name="Line 111"/>
              <p:cNvSpPr>
                <a:spLocks noChangeShapeType="1"/>
              </p:cNvSpPr>
              <p:nvPr/>
            </p:nvSpPr>
            <p:spPr bwMode="auto">
              <a:xfrm>
                <a:off x="5005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8" name="Line 112"/>
              <p:cNvSpPr>
                <a:spLocks noChangeShapeType="1"/>
              </p:cNvSpPr>
              <p:nvPr/>
            </p:nvSpPr>
            <p:spPr bwMode="auto">
              <a:xfrm>
                <a:off x="5005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9" name="Rectangle 113"/>
              <p:cNvSpPr>
                <a:spLocks noChangeArrowheads="1"/>
              </p:cNvSpPr>
              <p:nvPr/>
            </p:nvSpPr>
            <p:spPr bwMode="auto">
              <a:xfrm>
                <a:off x="404" y="1538"/>
                <a:ext cx="13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0" name="Line 114"/>
              <p:cNvSpPr>
                <a:spLocks noChangeShapeType="1"/>
              </p:cNvSpPr>
              <p:nvPr/>
            </p:nvSpPr>
            <p:spPr bwMode="auto">
              <a:xfrm>
                <a:off x="404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1" name="Rectangle 115"/>
              <p:cNvSpPr>
                <a:spLocks noChangeArrowheads="1"/>
              </p:cNvSpPr>
              <p:nvPr/>
            </p:nvSpPr>
            <p:spPr bwMode="auto">
              <a:xfrm>
                <a:off x="95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2" name="Line 116"/>
              <p:cNvSpPr>
                <a:spLocks noChangeShapeType="1"/>
              </p:cNvSpPr>
              <p:nvPr/>
            </p:nvSpPr>
            <p:spPr bwMode="auto">
              <a:xfrm>
                <a:off x="95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3" name="Rectangle 117"/>
              <p:cNvSpPr>
                <a:spLocks noChangeArrowheads="1"/>
              </p:cNvSpPr>
              <p:nvPr/>
            </p:nvSpPr>
            <p:spPr bwMode="auto">
              <a:xfrm>
                <a:off x="136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4" name="Line 118"/>
              <p:cNvSpPr>
                <a:spLocks noChangeShapeType="1"/>
              </p:cNvSpPr>
              <p:nvPr/>
            </p:nvSpPr>
            <p:spPr bwMode="auto">
              <a:xfrm>
                <a:off x="136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5" name="Rectangle 119"/>
              <p:cNvSpPr>
                <a:spLocks noChangeArrowheads="1"/>
              </p:cNvSpPr>
              <p:nvPr/>
            </p:nvSpPr>
            <p:spPr bwMode="auto">
              <a:xfrm>
                <a:off x="176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6" name="Line 120"/>
              <p:cNvSpPr>
                <a:spLocks noChangeShapeType="1"/>
              </p:cNvSpPr>
              <p:nvPr/>
            </p:nvSpPr>
            <p:spPr bwMode="auto">
              <a:xfrm>
                <a:off x="176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7" name="Rectangle 121"/>
              <p:cNvSpPr>
                <a:spLocks noChangeArrowheads="1"/>
              </p:cNvSpPr>
              <p:nvPr/>
            </p:nvSpPr>
            <p:spPr bwMode="auto">
              <a:xfrm>
                <a:off x="217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8" name="Line 122"/>
              <p:cNvSpPr>
                <a:spLocks noChangeShapeType="1"/>
              </p:cNvSpPr>
              <p:nvPr/>
            </p:nvSpPr>
            <p:spPr bwMode="auto">
              <a:xfrm>
                <a:off x="217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9" name="Rectangle 123"/>
              <p:cNvSpPr>
                <a:spLocks noChangeArrowheads="1"/>
              </p:cNvSpPr>
              <p:nvPr/>
            </p:nvSpPr>
            <p:spPr bwMode="auto">
              <a:xfrm>
                <a:off x="257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0" name="Line 124"/>
              <p:cNvSpPr>
                <a:spLocks noChangeShapeType="1"/>
              </p:cNvSpPr>
              <p:nvPr/>
            </p:nvSpPr>
            <p:spPr bwMode="auto">
              <a:xfrm>
                <a:off x="257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1" name="Rectangle 125"/>
              <p:cNvSpPr>
                <a:spLocks noChangeArrowheads="1"/>
              </p:cNvSpPr>
              <p:nvPr/>
            </p:nvSpPr>
            <p:spPr bwMode="auto">
              <a:xfrm>
                <a:off x="298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2" name="Line 126"/>
              <p:cNvSpPr>
                <a:spLocks noChangeShapeType="1"/>
              </p:cNvSpPr>
              <p:nvPr/>
            </p:nvSpPr>
            <p:spPr bwMode="auto">
              <a:xfrm>
                <a:off x="298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3" name="Rectangle 127"/>
              <p:cNvSpPr>
                <a:spLocks noChangeArrowheads="1"/>
              </p:cNvSpPr>
              <p:nvPr/>
            </p:nvSpPr>
            <p:spPr bwMode="auto">
              <a:xfrm>
                <a:off x="338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4" name="Line 128"/>
              <p:cNvSpPr>
                <a:spLocks noChangeShapeType="1"/>
              </p:cNvSpPr>
              <p:nvPr/>
            </p:nvSpPr>
            <p:spPr bwMode="auto">
              <a:xfrm>
                <a:off x="338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5" name="Rectangle 129"/>
              <p:cNvSpPr>
                <a:spLocks noChangeArrowheads="1"/>
              </p:cNvSpPr>
              <p:nvPr/>
            </p:nvSpPr>
            <p:spPr bwMode="auto">
              <a:xfrm>
                <a:off x="379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6" name="Line 130"/>
              <p:cNvSpPr>
                <a:spLocks noChangeShapeType="1"/>
              </p:cNvSpPr>
              <p:nvPr/>
            </p:nvSpPr>
            <p:spPr bwMode="auto">
              <a:xfrm>
                <a:off x="379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7" name="Rectangle 131"/>
              <p:cNvSpPr>
                <a:spLocks noChangeArrowheads="1"/>
              </p:cNvSpPr>
              <p:nvPr/>
            </p:nvSpPr>
            <p:spPr bwMode="auto">
              <a:xfrm>
                <a:off x="419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8" name="Line 132"/>
              <p:cNvSpPr>
                <a:spLocks noChangeShapeType="1"/>
              </p:cNvSpPr>
              <p:nvPr/>
            </p:nvSpPr>
            <p:spPr bwMode="auto">
              <a:xfrm>
                <a:off x="419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9" name="Rectangle 133"/>
              <p:cNvSpPr>
                <a:spLocks noChangeArrowheads="1"/>
              </p:cNvSpPr>
              <p:nvPr/>
            </p:nvSpPr>
            <p:spPr bwMode="auto">
              <a:xfrm>
                <a:off x="460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0" name="Line 134"/>
              <p:cNvSpPr>
                <a:spLocks noChangeShapeType="1"/>
              </p:cNvSpPr>
              <p:nvPr/>
            </p:nvSpPr>
            <p:spPr bwMode="auto">
              <a:xfrm>
                <a:off x="460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1" name="Rectangle 135"/>
              <p:cNvSpPr>
                <a:spLocks noChangeArrowheads="1"/>
              </p:cNvSpPr>
              <p:nvPr/>
            </p:nvSpPr>
            <p:spPr bwMode="auto">
              <a:xfrm>
                <a:off x="5005" y="1538"/>
                <a:ext cx="13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2" name="Line 136"/>
              <p:cNvSpPr>
                <a:spLocks noChangeShapeType="1"/>
              </p:cNvSpPr>
              <p:nvPr/>
            </p:nvSpPr>
            <p:spPr bwMode="auto">
              <a:xfrm>
                <a:off x="5005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3" name="Rectangle 137"/>
              <p:cNvSpPr>
                <a:spLocks noChangeArrowheads="1"/>
              </p:cNvSpPr>
              <p:nvPr/>
            </p:nvSpPr>
            <p:spPr bwMode="auto">
              <a:xfrm>
                <a:off x="463" y="1839"/>
                <a:ext cx="45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parent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4" name="Rectangle 138"/>
              <p:cNvSpPr>
                <a:spLocks noChangeArrowheads="1"/>
              </p:cNvSpPr>
              <p:nvPr/>
            </p:nvSpPr>
            <p:spPr bwMode="auto">
              <a:xfrm>
                <a:off x="90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5" name="Rectangle 139"/>
              <p:cNvSpPr>
                <a:spLocks noChangeArrowheads="1"/>
              </p:cNvSpPr>
              <p:nvPr/>
            </p:nvSpPr>
            <p:spPr bwMode="auto">
              <a:xfrm>
                <a:off x="1089" y="1839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-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6" name="Rectangle 140"/>
              <p:cNvSpPr>
                <a:spLocks noChangeArrowheads="1"/>
              </p:cNvSpPr>
              <p:nvPr/>
            </p:nvSpPr>
            <p:spPr bwMode="auto">
              <a:xfrm>
                <a:off x="1149" y="183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CC3300"/>
                    </a:solidFill>
                  </a:rPr>
                  <a:t>4</a:t>
                </a:r>
                <a:endParaRPr lang="en-US" altLang="zh-TW" b="1" dirty="0">
                  <a:solidFill>
                    <a:srgbClr val="CC3300"/>
                  </a:solidFill>
                </a:endParaRPr>
              </a:p>
            </p:txBody>
          </p:sp>
          <p:sp>
            <p:nvSpPr>
              <p:cNvPr id="229517" name="Rectangle 141"/>
              <p:cNvSpPr>
                <a:spLocks noChangeArrowheads="1"/>
              </p:cNvSpPr>
              <p:nvPr/>
            </p:nvSpPr>
            <p:spPr bwMode="auto">
              <a:xfrm>
                <a:off x="123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8" name="Rectangle 142"/>
              <p:cNvSpPr>
                <a:spLocks noChangeArrowheads="1"/>
              </p:cNvSpPr>
              <p:nvPr/>
            </p:nvSpPr>
            <p:spPr bwMode="auto">
              <a:xfrm>
                <a:off x="152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4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9" name="Rectangle 143"/>
              <p:cNvSpPr>
                <a:spLocks noChangeArrowheads="1"/>
              </p:cNvSpPr>
              <p:nvPr/>
            </p:nvSpPr>
            <p:spPr bwMode="auto">
              <a:xfrm>
                <a:off x="161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0" name="Rectangle 144"/>
              <p:cNvSpPr>
                <a:spLocks noChangeArrowheads="1"/>
              </p:cNvSpPr>
              <p:nvPr/>
            </p:nvSpPr>
            <p:spPr bwMode="auto">
              <a:xfrm>
                <a:off x="1899" y="1839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-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1" name="Rectangle 145"/>
              <p:cNvSpPr>
                <a:spLocks noChangeArrowheads="1"/>
              </p:cNvSpPr>
              <p:nvPr/>
            </p:nvSpPr>
            <p:spPr bwMode="auto">
              <a:xfrm>
                <a:off x="1959" y="183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3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2" name="Rectangle 146"/>
              <p:cNvSpPr>
                <a:spLocks noChangeArrowheads="1"/>
              </p:cNvSpPr>
              <p:nvPr/>
            </p:nvSpPr>
            <p:spPr bwMode="auto">
              <a:xfrm>
                <a:off x="204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3" name="Rectangle 147"/>
              <p:cNvSpPr>
                <a:spLocks noChangeArrowheads="1"/>
              </p:cNvSpPr>
              <p:nvPr/>
            </p:nvSpPr>
            <p:spPr bwMode="auto">
              <a:xfrm>
                <a:off x="233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2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4" name="Rectangle 148"/>
              <p:cNvSpPr>
                <a:spLocks noChangeArrowheads="1"/>
              </p:cNvSpPr>
              <p:nvPr/>
            </p:nvSpPr>
            <p:spPr bwMode="auto">
              <a:xfrm>
                <a:off x="242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5" name="Rectangle 149"/>
              <p:cNvSpPr>
                <a:spLocks noChangeArrowheads="1"/>
              </p:cNvSpPr>
              <p:nvPr/>
            </p:nvSpPr>
            <p:spPr bwMode="auto">
              <a:xfrm>
                <a:off x="2709" y="1839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-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6" name="Rectangle 150"/>
              <p:cNvSpPr>
                <a:spLocks noChangeArrowheads="1"/>
              </p:cNvSpPr>
              <p:nvPr/>
            </p:nvSpPr>
            <p:spPr bwMode="auto">
              <a:xfrm>
                <a:off x="2769" y="183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3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7" name="Rectangle 151"/>
              <p:cNvSpPr>
                <a:spLocks noChangeArrowheads="1"/>
              </p:cNvSpPr>
              <p:nvPr/>
            </p:nvSpPr>
            <p:spPr bwMode="auto">
              <a:xfrm>
                <a:off x="285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8" name="Rectangle 152"/>
              <p:cNvSpPr>
                <a:spLocks noChangeArrowheads="1"/>
              </p:cNvSpPr>
              <p:nvPr/>
            </p:nvSpPr>
            <p:spPr bwMode="auto">
              <a:xfrm>
                <a:off x="314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2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9" name="Rectangle 153"/>
              <p:cNvSpPr>
                <a:spLocks noChangeArrowheads="1"/>
              </p:cNvSpPr>
              <p:nvPr/>
            </p:nvSpPr>
            <p:spPr bwMode="auto">
              <a:xfrm>
                <a:off x="323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0" name="Rectangle 154"/>
              <p:cNvSpPr>
                <a:spLocks noChangeArrowheads="1"/>
              </p:cNvSpPr>
              <p:nvPr/>
            </p:nvSpPr>
            <p:spPr bwMode="auto">
              <a:xfrm>
                <a:off x="3549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0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1" name="Rectangle 155"/>
              <p:cNvSpPr>
                <a:spLocks noChangeArrowheads="1"/>
              </p:cNvSpPr>
              <p:nvPr/>
            </p:nvSpPr>
            <p:spPr bwMode="auto">
              <a:xfrm>
                <a:off x="3639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2" name="Rectangle 156"/>
              <p:cNvSpPr>
                <a:spLocks noChangeArrowheads="1"/>
              </p:cNvSpPr>
              <p:nvPr/>
            </p:nvSpPr>
            <p:spPr bwMode="auto">
              <a:xfrm>
                <a:off x="395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0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3" name="Rectangle 157"/>
              <p:cNvSpPr>
                <a:spLocks noChangeArrowheads="1"/>
              </p:cNvSpPr>
              <p:nvPr/>
            </p:nvSpPr>
            <p:spPr bwMode="auto">
              <a:xfrm>
                <a:off x="404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4" name="Rectangle 158"/>
              <p:cNvSpPr>
                <a:spLocks noChangeArrowheads="1"/>
              </p:cNvSpPr>
              <p:nvPr/>
            </p:nvSpPr>
            <p:spPr bwMode="auto">
              <a:xfrm>
                <a:off x="4359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0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5" name="Rectangle 159"/>
              <p:cNvSpPr>
                <a:spLocks noChangeArrowheads="1"/>
              </p:cNvSpPr>
              <p:nvPr/>
            </p:nvSpPr>
            <p:spPr bwMode="auto">
              <a:xfrm>
                <a:off x="4449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6" name="Rectangle 160"/>
              <p:cNvSpPr>
                <a:spLocks noChangeArrowheads="1"/>
              </p:cNvSpPr>
              <p:nvPr/>
            </p:nvSpPr>
            <p:spPr bwMode="auto">
              <a:xfrm>
                <a:off x="476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FF0000"/>
                    </a:solidFill>
                  </a:rPr>
                  <a:t>4</a:t>
                </a:r>
                <a:endParaRPr lang="en-US" altLang="zh-TW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7" name="Rectangle 161"/>
              <p:cNvSpPr>
                <a:spLocks noChangeArrowheads="1"/>
              </p:cNvSpPr>
              <p:nvPr/>
            </p:nvSpPr>
            <p:spPr bwMode="auto">
              <a:xfrm>
                <a:off x="485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8" name="Rectangle 162"/>
              <p:cNvSpPr>
                <a:spLocks noChangeArrowheads="1"/>
              </p:cNvSpPr>
              <p:nvPr/>
            </p:nvSpPr>
            <p:spPr bwMode="auto">
              <a:xfrm>
                <a:off x="404" y="182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9" name="Line 163"/>
              <p:cNvSpPr>
                <a:spLocks noChangeShapeType="1"/>
              </p:cNvSpPr>
              <p:nvPr/>
            </p:nvSpPr>
            <p:spPr bwMode="auto">
              <a:xfrm>
                <a:off x="404" y="1826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0" name="Rectangle 164"/>
              <p:cNvSpPr>
                <a:spLocks noChangeArrowheads="1"/>
              </p:cNvSpPr>
              <p:nvPr/>
            </p:nvSpPr>
            <p:spPr bwMode="auto">
              <a:xfrm>
                <a:off x="417" y="1826"/>
                <a:ext cx="54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1" name="Line 165"/>
              <p:cNvSpPr>
                <a:spLocks noChangeShapeType="1"/>
              </p:cNvSpPr>
              <p:nvPr/>
            </p:nvSpPr>
            <p:spPr bwMode="auto">
              <a:xfrm>
                <a:off x="417" y="1826"/>
                <a:ext cx="54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2" name="Rectangle 166"/>
              <p:cNvSpPr>
                <a:spLocks noChangeArrowheads="1"/>
              </p:cNvSpPr>
              <p:nvPr/>
            </p:nvSpPr>
            <p:spPr bwMode="auto">
              <a:xfrm>
                <a:off x="95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3" name="Line 167"/>
              <p:cNvSpPr>
                <a:spLocks noChangeShapeType="1"/>
              </p:cNvSpPr>
              <p:nvPr/>
            </p:nvSpPr>
            <p:spPr bwMode="auto">
              <a:xfrm>
                <a:off x="95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4" name="Line 168"/>
              <p:cNvSpPr>
                <a:spLocks noChangeShapeType="1"/>
              </p:cNvSpPr>
              <p:nvPr/>
            </p:nvSpPr>
            <p:spPr bwMode="auto">
              <a:xfrm>
                <a:off x="95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5" name="Rectangle 169"/>
              <p:cNvSpPr>
                <a:spLocks noChangeArrowheads="1"/>
              </p:cNvSpPr>
              <p:nvPr/>
            </p:nvSpPr>
            <p:spPr bwMode="auto">
              <a:xfrm>
                <a:off x="96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6" name="Line 170"/>
              <p:cNvSpPr>
                <a:spLocks noChangeShapeType="1"/>
              </p:cNvSpPr>
              <p:nvPr/>
            </p:nvSpPr>
            <p:spPr bwMode="auto">
              <a:xfrm>
                <a:off x="96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7" name="Rectangle 171"/>
              <p:cNvSpPr>
                <a:spLocks noChangeArrowheads="1"/>
              </p:cNvSpPr>
              <p:nvPr/>
            </p:nvSpPr>
            <p:spPr bwMode="auto">
              <a:xfrm>
                <a:off x="136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8" name="Line 172"/>
              <p:cNvSpPr>
                <a:spLocks noChangeShapeType="1"/>
              </p:cNvSpPr>
              <p:nvPr/>
            </p:nvSpPr>
            <p:spPr bwMode="auto">
              <a:xfrm>
                <a:off x="136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9" name="Line 173"/>
              <p:cNvSpPr>
                <a:spLocks noChangeShapeType="1"/>
              </p:cNvSpPr>
              <p:nvPr/>
            </p:nvSpPr>
            <p:spPr bwMode="auto">
              <a:xfrm>
                <a:off x="136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0" name="Rectangle 174"/>
              <p:cNvSpPr>
                <a:spLocks noChangeArrowheads="1"/>
              </p:cNvSpPr>
              <p:nvPr/>
            </p:nvSpPr>
            <p:spPr bwMode="auto">
              <a:xfrm>
                <a:off x="137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1" name="Line 175"/>
              <p:cNvSpPr>
                <a:spLocks noChangeShapeType="1"/>
              </p:cNvSpPr>
              <p:nvPr/>
            </p:nvSpPr>
            <p:spPr bwMode="auto">
              <a:xfrm>
                <a:off x="137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2" name="Rectangle 176"/>
              <p:cNvSpPr>
                <a:spLocks noChangeArrowheads="1"/>
              </p:cNvSpPr>
              <p:nvPr/>
            </p:nvSpPr>
            <p:spPr bwMode="auto">
              <a:xfrm>
                <a:off x="176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3" name="Line 177"/>
              <p:cNvSpPr>
                <a:spLocks noChangeShapeType="1"/>
              </p:cNvSpPr>
              <p:nvPr/>
            </p:nvSpPr>
            <p:spPr bwMode="auto">
              <a:xfrm>
                <a:off x="176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4" name="Line 178"/>
              <p:cNvSpPr>
                <a:spLocks noChangeShapeType="1"/>
              </p:cNvSpPr>
              <p:nvPr/>
            </p:nvSpPr>
            <p:spPr bwMode="auto">
              <a:xfrm>
                <a:off x="176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5" name="Rectangle 179"/>
              <p:cNvSpPr>
                <a:spLocks noChangeArrowheads="1"/>
              </p:cNvSpPr>
              <p:nvPr/>
            </p:nvSpPr>
            <p:spPr bwMode="auto">
              <a:xfrm>
                <a:off x="177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6" name="Line 180"/>
              <p:cNvSpPr>
                <a:spLocks noChangeShapeType="1"/>
              </p:cNvSpPr>
              <p:nvPr/>
            </p:nvSpPr>
            <p:spPr bwMode="auto">
              <a:xfrm>
                <a:off x="177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7" name="Rectangle 181"/>
              <p:cNvSpPr>
                <a:spLocks noChangeArrowheads="1"/>
              </p:cNvSpPr>
              <p:nvPr/>
            </p:nvSpPr>
            <p:spPr bwMode="auto">
              <a:xfrm>
                <a:off x="217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8" name="Line 182"/>
              <p:cNvSpPr>
                <a:spLocks noChangeShapeType="1"/>
              </p:cNvSpPr>
              <p:nvPr/>
            </p:nvSpPr>
            <p:spPr bwMode="auto">
              <a:xfrm>
                <a:off x="217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9" name="Line 183"/>
              <p:cNvSpPr>
                <a:spLocks noChangeShapeType="1"/>
              </p:cNvSpPr>
              <p:nvPr/>
            </p:nvSpPr>
            <p:spPr bwMode="auto">
              <a:xfrm>
                <a:off x="217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0" name="Rectangle 184"/>
              <p:cNvSpPr>
                <a:spLocks noChangeArrowheads="1"/>
              </p:cNvSpPr>
              <p:nvPr/>
            </p:nvSpPr>
            <p:spPr bwMode="auto">
              <a:xfrm>
                <a:off x="218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1" name="Line 185"/>
              <p:cNvSpPr>
                <a:spLocks noChangeShapeType="1"/>
              </p:cNvSpPr>
              <p:nvPr/>
            </p:nvSpPr>
            <p:spPr bwMode="auto">
              <a:xfrm>
                <a:off x="218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2" name="Rectangle 186"/>
              <p:cNvSpPr>
                <a:spLocks noChangeArrowheads="1"/>
              </p:cNvSpPr>
              <p:nvPr/>
            </p:nvSpPr>
            <p:spPr bwMode="auto">
              <a:xfrm>
                <a:off x="257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3" name="Line 187"/>
              <p:cNvSpPr>
                <a:spLocks noChangeShapeType="1"/>
              </p:cNvSpPr>
              <p:nvPr/>
            </p:nvSpPr>
            <p:spPr bwMode="auto">
              <a:xfrm>
                <a:off x="257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4" name="Line 188"/>
              <p:cNvSpPr>
                <a:spLocks noChangeShapeType="1"/>
              </p:cNvSpPr>
              <p:nvPr/>
            </p:nvSpPr>
            <p:spPr bwMode="auto">
              <a:xfrm>
                <a:off x="257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5" name="Rectangle 189"/>
              <p:cNvSpPr>
                <a:spLocks noChangeArrowheads="1"/>
              </p:cNvSpPr>
              <p:nvPr/>
            </p:nvSpPr>
            <p:spPr bwMode="auto">
              <a:xfrm>
                <a:off x="258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6" name="Line 190"/>
              <p:cNvSpPr>
                <a:spLocks noChangeShapeType="1"/>
              </p:cNvSpPr>
              <p:nvPr/>
            </p:nvSpPr>
            <p:spPr bwMode="auto">
              <a:xfrm>
                <a:off x="258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7" name="Rectangle 191"/>
              <p:cNvSpPr>
                <a:spLocks noChangeArrowheads="1"/>
              </p:cNvSpPr>
              <p:nvPr/>
            </p:nvSpPr>
            <p:spPr bwMode="auto">
              <a:xfrm>
                <a:off x="298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8" name="Line 192"/>
              <p:cNvSpPr>
                <a:spLocks noChangeShapeType="1"/>
              </p:cNvSpPr>
              <p:nvPr/>
            </p:nvSpPr>
            <p:spPr bwMode="auto">
              <a:xfrm>
                <a:off x="298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9" name="Line 193"/>
              <p:cNvSpPr>
                <a:spLocks noChangeShapeType="1"/>
              </p:cNvSpPr>
              <p:nvPr/>
            </p:nvSpPr>
            <p:spPr bwMode="auto">
              <a:xfrm>
                <a:off x="298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0" name="Rectangle 194"/>
              <p:cNvSpPr>
                <a:spLocks noChangeArrowheads="1"/>
              </p:cNvSpPr>
              <p:nvPr/>
            </p:nvSpPr>
            <p:spPr bwMode="auto">
              <a:xfrm>
                <a:off x="299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1" name="Line 195"/>
              <p:cNvSpPr>
                <a:spLocks noChangeShapeType="1"/>
              </p:cNvSpPr>
              <p:nvPr/>
            </p:nvSpPr>
            <p:spPr bwMode="auto">
              <a:xfrm>
                <a:off x="299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2" name="Rectangle 196"/>
              <p:cNvSpPr>
                <a:spLocks noChangeArrowheads="1"/>
              </p:cNvSpPr>
              <p:nvPr/>
            </p:nvSpPr>
            <p:spPr bwMode="auto">
              <a:xfrm>
                <a:off x="338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3" name="Line 197"/>
              <p:cNvSpPr>
                <a:spLocks noChangeShapeType="1"/>
              </p:cNvSpPr>
              <p:nvPr/>
            </p:nvSpPr>
            <p:spPr bwMode="auto">
              <a:xfrm>
                <a:off x="338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4" name="Line 198"/>
              <p:cNvSpPr>
                <a:spLocks noChangeShapeType="1"/>
              </p:cNvSpPr>
              <p:nvPr/>
            </p:nvSpPr>
            <p:spPr bwMode="auto">
              <a:xfrm>
                <a:off x="338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5" name="Rectangle 199"/>
              <p:cNvSpPr>
                <a:spLocks noChangeArrowheads="1"/>
              </p:cNvSpPr>
              <p:nvPr/>
            </p:nvSpPr>
            <p:spPr bwMode="auto">
              <a:xfrm>
                <a:off x="339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6" name="Line 200"/>
              <p:cNvSpPr>
                <a:spLocks noChangeShapeType="1"/>
              </p:cNvSpPr>
              <p:nvPr/>
            </p:nvSpPr>
            <p:spPr bwMode="auto">
              <a:xfrm>
                <a:off x="339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7" name="Rectangle 201"/>
              <p:cNvSpPr>
                <a:spLocks noChangeArrowheads="1"/>
              </p:cNvSpPr>
              <p:nvPr/>
            </p:nvSpPr>
            <p:spPr bwMode="auto">
              <a:xfrm>
                <a:off x="379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8" name="Line 202"/>
              <p:cNvSpPr>
                <a:spLocks noChangeShapeType="1"/>
              </p:cNvSpPr>
              <p:nvPr/>
            </p:nvSpPr>
            <p:spPr bwMode="auto">
              <a:xfrm>
                <a:off x="379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9" name="Line 203"/>
              <p:cNvSpPr>
                <a:spLocks noChangeShapeType="1"/>
              </p:cNvSpPr>
              <p:nvPr/>
            </p:nvSpPr>
            <p:spPr bwMode="auto">
              <a:xfrm>
                <a:off x="379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0" name="Rectangle 204"/>
              <p:cNvSpPr>
                <a:spLocks noChangeArrowheads="1"/>
              </p:cNvSpPr>
              <p:nvPr/>
            </p:nvSpPr>
            <p:spPr bwMode="auto">
              <a:xfrm>
                <a:off x="380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1" name="Line 205"/>
              <p:cNvSpPr>
                <a:spLocks noChangeShapeType="1"/>
              </p:cNvSpPr>
              <p:nvPr/>
            </p:nvSpPr>
            <p:spPr bwMode="auto">
              <a:xfrm>
                <a:off x="380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2" name="Rectangle 206"/>
              <p:cNvSpPr>
                <a:spLocks noChangeArrowheads="1"/>
              </p:cNvSpPr>
              <p:nvPr/>
            </p:nvSpPr>
            <p:spPr bwMode="auto">
              <a:xfrm>
                <a:off x="419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3" name="Line 207"/>
              <p:cNvSpPr>
                <a:spLocks noChangeShapeType="1"/>
              </p:cNvSpPr>
              <p:nvPr/>
            </p:nvSpPr>
            <p:spPr bwMode="auto">
              <a:xfrm>
                <a:off x="419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4" name="Line 208"/>
              <p:cNvSpPr>
                <a:spLocks noChangeShapeType="1"/>
              </p:cNvSpPr>
              <p:nvPr/>
            </p:nvSpPr>
            <p:spPr bwMode="auto">
              <a:xfrm>
                <a:off x="419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9586" name="Rectangle 210"/>
            <p:cNvSpPr>
              <a:spLocks noChangeArrowheads="1"/>
            </p:cNvSpPr>
            <p:nvPr/>
          </p:nvSpPr>
          <p:spPr bwMode="auto">
            <a:xfrm>
              <a:off x="4205" y="1826"/>
              <a:ext cx="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87" name="Line 211"/>
            <p:cNvSpPr>
              <a:spLocks noChangeShapeType="1"/>
            </p:cNvSpPr>
            <p:nvPr/>
          </p:nvSpPr>
          <p:spPr bwMode="auto">
            <a:xfrm>
              <a:off x="4205" y="1826"/>
              <a:ext cx="3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88" name="Rectangle 212"/>
            <p:cNvSpPr>
              <a:spLocks noChangeArrowheads="1"/>
            </p:cNvSpPr>
            <p:nvPr/>
          </p:nvSpPr>
          <p:spPr bwMode="auto">
            <a:xfrm>
              <a:off x="4603" y="1826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89" name="Line 213"/>
            <p:cNvSpPr>
              <a:spLocks noChangeShapeType="1"/>
            </p:cNvSpPr>
            <p:nvPr/>
          </p:nvSpPr>
          <p:spPr bwMode="auto">
            <a:xfrm>
              <a:off x="4603" y="1826"/>
              <a:ext cx="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0" name="Line 214"/>
            <p:cNvSpPr>
              <a:spLocks noChangeShapeType="1"/>
            </p:cNvSpPr>
            <p:nvPr/>
          </p:nvSpPr>
          <p:spPr bwMode="auto">
            <a:xfrm>
              <a:off x="4603" y="1826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1" name="Rectangle 215"/>
            <p:cNvSpPr>
              <a:spLocks noChangeArrowheads="1"/>
            </p:cNvSpPr>
            <p:nvPr/>
          </p:nvSpPr>
          <p:spPr bwMode="auto">
            <a:xfrm>
              <a:off x="4610" y="1826"/>
              <a:ext cx="3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2" name="Line 216"/>
            <p:cNvSpPr>
              <a:spLocks noChangeShapeType="1"/>
            </p:cNvSpPr>
            <p:nvPr/>
          </p:nvSpPr>
          <p:spPr bwMode="auto">
            <a:xfrm>
              <a:off x="4610" y="1826"/>
              <a:ext cx="3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3" name="Rectangle 217"/>
            <p:cNvSpPr>
              <a:spLocks noChangeArrowheads="1"/>
            </p:cNvSpPr>
            <p:nvPr/>
          </p:nvSpPr>
          <p:spPr bwMode="auto">
            <a:xfrm>
              <a:off x="5005" y="182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4" name="Line 218"/>
            <p:cNvSpPr>
              <a:spLocks noChangeShapeType="1"/>
            </p:cNvSpPr>
            <p:nvPr/>
          </p:nvSpPr>
          <p:spPr bwMode="auto">
            <a:xfrm>
              <a:off x="5005" y="1826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5" name="Rectangle 219"/>
            <p:cNvSpPr>
              <a:spLocks noChangeArrowheads="1"/>
            </p:cNvSpPr>
            <p:nvPr/>
          </p:nvSpPr>
          <p:spPr bwMode="auto">
            <a:xfrm>
              <a:off x="404" y="1832"/>
              <a:ext cx="13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6" name="Line 220"/>
            <p:cNvSpPr>
              <a:spLocks noChangeShapeType="1"/>
            </p:cNvSpPr>
            <p:nvPr/>
          </p:nvSpPr>
          <p:spPr bwMode="auto">
            <a:xfrm>
              <a:off x="404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7" name="Rectangle 221"/>
            <p:cNvSpPr>
              <a:spLocks noChangeArrowheads="1"/>
            </p:cNvSpPr>
            <p:nvPr/>
          </p:nvSpPr>
          <p:spPr bwMode="auto">
            <a:xfrm>
              <a:off x="404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8" name="Line 222"/>
            <p:cNvSpPr>
              <a:spLocks noChangeShapeType="1"/>
            </p:cNvSpPr>
            <p:nvPr/>
          </p:nvSpPr>
          <p:spPr bwMode="auto">
            <a:xfrm>
              <a:off x="404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9" name="Line 223"/>
            <p:cNvSpPr>
              <a:spLocks noChangeShapeType="1"/>
            </p:cNvSpPr>
            <p:nvPr/>
          </p:nvSpPr>
          <p:spPr bwMode="auto">
            <a:xfrm>
              <a:off x="404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0" name="Rectangle 224"/>
            <p:cNvSpPr>
              <a:spLocks noChangeArrowheads="1"/>
            </p:cNvSpPr>
            <p:nvPr/>
          </p:nvSpPr>
          <p:spPr bwMode="auto">
            <a:xfrm>
              <a:off x="404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1" name="Line 225"/>
            <p:cNvSpPr>
              <a:spLocks noChangeShapeType="1"/>
            </p:cNvSpPr>
            <p:nvPr/>
          </p:nvSpPr>
          <p:spPr bwMode="auto">
            <a:xfrm>
              <a:off x="404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2" name="Line 226"/>
            <p:cNvSpPr>
              <a:spLocks noChangeShapeType="1"/>
            </p:cNvSpPr>
            <p:nvPr/>
          </p:nvSpPr>
          <p:spPr bwMode="auto">
            <a:xfrm>
              <a:off x="404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3" name="Rectangle 227"/>
            <p:cNvSpPr>
              <a:spLocks noChangeArrowheads="1"/>
            </p:cNvSpPr>
            <p:nvPr/>
          </p:nvSpPr>
          <p:spPr bwMode="auto">
            <a:xfrm>
              <a:off x="417" y="2120"/>
              <a:ext cx="54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4" name="Line 228"/>
            <p:cNvSpPr>
              <a:spLocks noChangeShapeType="1"/>
            </p:cNvSpPr>
            <p:nvPr/>
          </p:nvSpPr>
          <p:spPr bwMode="auto">
            <a:xfrm>
              <a:off x="417" y="2120"/>
              <a:ext cx="54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5" name="Rectangle 229"/>
            <p:cNvSpPr>
              <a:spLocks noChangeArrowheads="1"/>
            </p:cNvSpPr>
            <p:nvPr/>
          </p:nvSpPr>
          <p:spPr bwMode="auto">
            <a:xfrm>
              <a:off x="95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6" name="Line 230"/>
            <p:cNvSpPr>
              <a:spLocks noChangeShapeType="1"/>
            </p:cNvSpPr>
            <p:nvPr/>
          </p:nvSpPr>
          <p:spPr bwMode="auto">
            <a:xfrm>
              <a:off x="95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7" name="Rectangle 231"/>
            <p:cNvSpPr>
              <a:spLocks noChangeArrowheads="1"/>
            </p:cNvSpPr>
            <p:nvPr/>
          </p:nvSpPr>
          <p:spPr bwMode="auto">
            <a:xfrm>
              <a:off x="95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8" name="Line 232"/>
            <p:cNvSpPr>
              <a:spLocks noChangeShapeType="1"/>
            </p:cNvSpPr>
            <p:nvPr/>
          </p:nvSpPr>
          <p:spPr bwMode="auto">
            <a:xfrm>
              <a:off x="95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9" name="Line 233"/>
            <p:cNvSpPr>
              <a:spLocks noChangeShapeType="1"/>
            </p:cNvSpPr>
            <p:nvPr/>
          </p:nvSpPr>
          <p:spPr bwMode="auto">
            <a:xfrm>
              <a:off x="95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0" name="Rectangle 234"/>
            <p:cNvSpPr>
              <a:spLocks noChangeArrowheads="1"/>
            </p:cNvSpPr>
            <p:nvPr/>
          </p:nvSpPr>
          <p:spPr bwMode="auto">
            <a:xfrm>
              <a:off x="97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1" name="Line 235"/>
            <p:cNvSpPr>
              <a:spLocks noChangeShapeType="1"/>
            </p:cNvSpPr>
            <p:nvPr/>
          </p:nvSpPr>
          <p:spPr bwMode="auto">
            <a:xfrm>
              <a:off x="97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2" name="Rectangle 236"/>
            <p:cNvSpPr>
              <a:spLocks noChangeArrowheads="1"/>
            </p:cNvSpPr>
            <p:nvPr/>
          </p:nvSpPr>
          <p:spPr bwMode="auto">
            <a:xfrm>
              <a:off x="136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3" name="Line 237"/>
            <p:cNvSpPr>
              <a:spLocks noChangeShapeType="1"/>
            </p:cNvSpPr>
            <p:nvPr/>
          </p:nvSpPr>
          <p:spPr bwMode="auto">
            <a:xfrm>
              <a:off x="136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4" name="Rectangle 238"/>
            <p:cNvSpPr>
              <a:spLocks noChangeArrowheads="1"/>
            </p:cNvSpPr>
            <p:nvPr/>
          </p:nvSpPr>
          <p:spPr bwMode="auto">
            <a:xfrm>
              <a:off x="136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5" name="Line 239"/>
            <p:cNvSpPr>
              <a:spLocks noChangeShapeType="1"/>
            </p:cNvSpPr>
            <p:nvPr/>
          </p:nvSpPr>
          <p:spPr bwMode="auto">
            <a:xfrm>
              <a:off x="136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6" name="Line 240"/>
            <p:cNvSpPr>
              <a:spLocks noChangeShapeType="1"/>
            </p:cNvSpPr>
            <p:nvPr/>
          </p:nvSpPr>
          <p:spPr bwMode="auto">
            <a:xfrm>
              <a:off x="136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7" name="Rectangle 241"/>
            <p:cNvSpPr>
              <a:spLocks noChangeArrowheads="1"/>
            </p:cNvSpPr>
            <p:nvPr/>
          </p:nvSpPr>
          <p:spPr bwMode="auto">
            <a:xfrm>
              <a:off x="137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8" name="Line 242"/>
            <p:cNvSpPr>
              <a:spLocks noChangeShapeType="1"/>
            </p:cNvSpPr>
            <p:nvPr/>
          </p:nvSpPr>
          <p:spPr bwMode="auto">
            <a:xfrm>
              <a:off x="137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9" name="Rectangle 243"/>
            <p:cNvSpPr>
              <a:spLocks noChangeArrowheads="1"/>
            </p:cNvSpPr>
            <p:nvPr/>
          </p:nvSpPr>
          <p:spPr bwMode="auto">
            <a:xfrm>
              <a:off x="176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0" name="Line 244"/>
            <p:cNvSpPr>
              <a:spLocks noChangeShapeType="1"/>
            </p:cNvSpPr>
            <p:nvPr/>
          </p:nvSpPr>
          <p:spPr bwMode="auto">
            <a:xfrm>
              <a:off x="176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1" name="Rectangle 245"/>
            <p:cNvSpPr>
              <a:spLocks noChangeArrowheads="1"/>
            </p:cNvSpPr>
            <p:nvPr/>
          </p:nvSpPr>
          <p:spPr bwMode="auto">
            <a:xfrm>
              <a:off x="176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2" name="Line 246"/>
            <p:cNvSpPr>
              <a:spLocks noChangeShapeType="1"/>
            </p:cNvSpPr>
            <p:nvPr/>
          </p:nvSpPr>
          <p:spPr bwMode="auto">
            <a:xfrm>
              <a:off x="176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3" name="Line 247"/>
            <p:cNvSpPr>
              <a:spLocks noChangeShapeType="1"/>
            </p:cNvSpPr>
            <p:nvPr/>
          </p:nvSpPr>
          <p:spPr bwMode="auto">
            <a:xfrm>
              <a:off x="176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4" name="Rectangle 248"/>
            <p:cNvSpPr>
              <a:spLocks noChangeArrowheads="1"/>
            </p:cNvSpPr>
            <p:nvPr/>
          </p:nvSpPr>
          <p:spPr bwMode="auto">
            <a:xfrm>
              <a:off x="178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5" name="Line 249"/>
            <p:cNvSpPr>
              <a:spLocks noChangeShapeType="1"/>
            </p:cNvSpPr>
            <p:nvPr/>
          </p:nvSpPr>
          <p:spPr bwMode="auto">
            <a:xfrm>
              <a:off x="178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6" name="Rectangle 250"/>
            <p:cNvSpPr>
              <a:spLocks noChangeArrowheads="1"/>
            </p:cNvSpPr>
            <p:nvPr/>
          </p:nvSpPr>
          <p:spPr bwMode="auto">
            <a:xfrm>
              <a:off x="217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7" name="Line 251"/>
            <p:cNvSpPr>
              <a:spLocks noChangeShapeType="1"/>
            </p:cNvSpPr>
            <p:nvPr/>
          </p:nvSpPr>
          <p:spPr bwMode="auto">
            <a:xfrm>
              <a:off x="217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8" name="Rectangle 252"/>
            <p:cNvSpPr>
              <a:spLocks noChangeArrowheads="1"/>
            </p:cNvSpPr>
            <p:nvPr/>
          </p:nvSpPr>
          <p:spPr bwMode="auto">
            <a:xfrm>
              <a:off x="217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9" name="Line 253"/>
            <p:cNvSpPr>
              <a:spLocks noChangeShapeType="1"/>
            </p:cNvSpPr>
            <p:nvPr/>
          </p:nvSpPr>
          <p:spPr bwMode="auto">
            <a:xfrm>
              <a:off x="217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0" name="Line 254"/>
            <p:cNvSpPr>
              <a:spLocks noChangeShapeType="1"/>
            </p:cNvSpPr>
            <p:nvPr/>
          </p:nvSpPr>
          <p:spPr bwMode="auto">
            <a:xfrm>
              <a:off x="217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1" name="Rectangle 255"/>
            <p:cNvSpPr>
              <a:spLocks noChangeArrowheads="1"/>
            </p:cNvSpPr>
            <p:nvPr/>
          </p:nvSpPr>
          <p:spPr bwMode="auto">
            <a:xfrm>
              <a:off x="218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2" name="Line 256"/>
            <p:cNvSpPr>
              <a:spLocks noChangeShapeType="1"/>
            </p:cNvSpPr>
            <p:nvPr/>
          </p:nvSpPr>
          <p:spPr bwMode="auto">
            <a:xfrm>
              <a:off x="218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3" name="Rectangle 257"/>
            <p:cNvSpPr>
              <a:spLocks noChangeArrowheads="1"/>
            </p:cNvSpPr>
            <p:nvPr/>
          </p:nvSpPr>
          <p:spPr bwMode="auto">
            <a:xfrm>
              <a:off x="257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4" name="Line 258"/>
            <p:cNvSpPr>
              <a:spLocks noChangeShapeType="1"/>
            </p:cNvSpPr>
            <p:nvPr/>
          </p:nvSpPr>
          <p:spPr bwMode="auto">
            <a:xfrm>
              <a:off x="257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5" name="Rectangle 259"/>
            <p:cNvSpPr>
              <a:spLocks noChangeArrowheads="1"/>
            </p:cNvSpPr>
            <p:nvPr/>
          </p:nvSpPr>
          <p:spPr bwMode="auto">
            <a:xfrm>
              <a:off x="257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6" name="Line 260"/>
            <p:cNvSpPr>
              <a:spLocks noChangeShapeType="1"/>
            </p:cNvSpPr>
            <p:nvPr/>
          </p:nvSpPr>
          <p:spPr bwMode="auto">
            <a:xfrm>
              <a:off x="257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7" name="Line 261"/>
            <p:cNvSpPr>
              <a:spLocks noChangeShapeType="1"/>
            </p:cNvSpPr>
            <p:nvPr/>
          </p:nvSpPr>
          <p:spPr bwMode="auto">
            <a:xfrm>
              <a:off x="257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8" name="Rectangle 262"/>
            <p:cNvSpPr>
              <a:spLocks noChangeArrowheads="1"/>
            </p:cNvSpPr>
            <p:nvPr/>
          </p:nvSpPr>
          <p:spPr bwMode="auto">
            <a:xfrm>
              <a:off x="259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9" name="Line 263"/>
            <p:cNvSpPr>
              <a:spLocks noChangeShapeType="1"/>
            </p:cNvSpPr>
            <p:nvPr/>
          </p:nvSpPr>
          <p:spPr bwMode="auto">
            <a:xfrm>
              <a:off x="259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0" name="Rectangle 264"/>
            <p:cNvSpPr>
              <a:spLocks noChangeArrowheads="1"/>
            </p:cNvSpPr>
            <p:nvPr/>
          </p:nvSpPr>
          <p:spPr bwMode="auto">
            <a:xfrm>
              <a:off x="298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1" name="Line 265"/>
            <p:cNvSpPr>
              <a:spLocks noChangeShapeType="1"/>
            </p:cNvSpPr>
            <p:nvPr/>
          </p:nvSpPr>
          <p:spPr bwMode="auto">
            <a:xfrm>
              <a:off x="298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2" name="Rectangle 266"/>
            <p:cNvSpPr>
              <a:spLocks noChangeArrowheads="1"/>
            </p:cNvSpPr>
            <p:nvPr/>
          </p:nvSpPr>
          <p:spPr bwMode="auto">
            <a:xfrm>
              <a:off x="298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3" name="Line 267"/>
            <p:cNvSpPr>
              <a:spLocks noChangeShapeType="1"/>
            </p:cNvSpPr>
            <p:nvPr/>
          </p:nvSpPr>
          <p:spPr bwMode="auto">
            <a:xfrm>
              <a:off x="298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4" name="Line 268"/>
            <p:cNvSpPr>
              <a:spLocks noChangeShapeType="1"/>
            </p:cNvSpPr>
            <p:nvPr/>
          </p:nvSpPr>
          <p:spPr bwMode="auto">
            <a:xfrm>
              <a:off x="298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5" name="Rectangle 269"/>
            <p:cNvSpPr>
              <a:spLocks noChangeArrowheads="1"/>
            </p:cNvSpPr>
            <p:nvPr/>
          </p:nvSpPr>
          <p:spPr bwMode="auto">
            <a:xfrm>
              <a:off x="299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6" name="Line 270"/>
            <p:cNvSpPr>
              <a:spLocks noChangeShapeType="1"/>
            </p:cNvSpPr>
            <p:nvPr/>
          </p:nvSpPr>
          <p:spPr bwMode="auto">
            <a:xfrm>
              <a:off x="299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7" name="Rectangle 271"/>
            <p:cNvSpPr>
              <a:spLocks noChangeArrowheads="1"/>
            </p:cNvSpPr>
            <p:nvPr/>
          </p:nvSpPr>
          <p:spPr bwMode="auto">
            <a:xfrm>
              <a:off x="338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8" name="Line 272"/>
            <p:cNvSpPr>
              <a:spLocks noChangeShapeType="1"/>
            </p:cNvSpPr>
            <p:nvPr/>
          </p:nvSpPr>
          <p:spPr bwMode="auto">
            <a:xfrm>
              <a:off x="338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9" name="Rectangle 273"/>
            <p:cNvSpPr>
              <a:spLocks noChangeArrowheads="1"/>
            </p:cNvSpPr>
            <p:nvPr/>
          </p:nvSpPr>
          <p:spPr bwMode="auto">
            <a:xfrm>
              <a:off x="338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0" name="Line 274"/>
            <p:cNvSpPr>
              <a:spLocks noChangeShapeType="1"/>
            </p:cNvSpPr>
            <p:nvPr/>
          </p:nvSpPr>
          <p:spPr bwMode="auto">
            <a:xfrm>
              <a:off x="338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1" name="Line 275"/>
            <p:cNvSpPr>
              <a:spLocks noChangeShapeType="1"/>
            </p:cNvSpPr>
            <p:nvPr/>
          </p:nvSpPr>
          <p:spPr bwMode="auto">
            <a:xfrm>
              <a:off x="338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2" name="Rectangle 276"/>
            <p:cNvSpPr>
              <a:spLocks noChangeArrowheads="1"/>
            </p:cNvSpPr>
            <p:nvPr/>
          </p:nvSpPr>
          <p:spPr bwMode="auto">
            <a:xfrm>
              <a:off x="340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3" name="Line 277"/>
            <p:cNvSpPr>
              <a:spLocks noChangeShapeType="1"/>
            </p:cNvSpPr>
            <p:nvPr/>
          </p:nvSpPr>
          <p:spPr bwMode="auto">
            <a:xfrm>
              <a:off x="340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4" name="Rectangle 278"/>
            <p:cNvSpPr>
              <a:spLocks noChangeArrowheads="1"/>
            </p:cNvSpPr>
            <p:nvPr/>
          </p:nvSpPr>
          <p:spPr bwMode="auto">
            <a:xfrm>
              <a:off x="379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5" name="Line 279"/>
            <p:cNvSpPr>
              <a:spLocks noChangeShapeType="1"/>
            </p:cNvSpPr>
            <p:nvPr/>
          </p:nvSpPr>
          <p:spPr bwMode="auto">
            <a:xfrm>
              <a:off x="379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6" name="Rectangle 280"/>
            <p:cNvSpPr>
              <a:spLocks noChangeArrowheads="1"/>
            </p:cNvSpPr>
            <p:nvPr/>
          </p:nvSpPr>
          <p:spPr bwMode="auto">
            <a:xfrm>
              <a:off x="379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7" name="Line 281"/>
            <p:cNvSpPr>
              <a:spLocks noChangeShapeType="1"/>
            </p:cNvSpPr>
            <p:nvPr/>
          </p:nvSpPr>
          <p:spPr bwMode="auto">
            <a:xfrm>
              <a:off x="379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8" name="Line 282"/>
            <p:cNvSpPr>
              <a:spLocks noChangeShapeType="1"/>
            </p:cNvSpPr>
            <p:nvPr/>
          </p:nvSpPr>
          <p:spPr bwMode="auto">
            <a:xfrm>
              <a:off x="379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9" name="Rectangle 283"/>
            <p:cNvSpPr>
              <a:spLocks noChangeArrowheads="1"/>
            </p:cNvSpPr>
            <p:nvPr/>
          </p:nvSpPr>
          <p:spPr bwMode="auto">
            <a:xfrm>
              <a:off x="380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0" name="Line 284"/>
            <p:cNvSpPr>
              <a:spLocks noChangeShapeType="1"/>
            </p:cNvSpPr>
            <p:nvPr/>
          </p:nvSpPr>
          <p:spPr bwMode="auto">
            <a:xfrm>
              <a:off x="380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1" name="Rectangle 285"/>
            <p:cNvSpPr>
              <a:spLocks noChangeArrowheads="1"/>
            </p:cNvSpPr>
            <p:nvPr/>
          </p:nvSpPr>
          <p:spPr bwMode="auto">
            <a:xfrm>
              <a:off x="419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2" name="Line 286"/>
            <p:cNvSpPr>
              <a:spLocks noChangeShapeType="1"/>
            </p:cNvSpPr>
            <p:nvPr/>
          </p:nvSpPr>
          <p:spPr bwMode="auto">
            <a:xfrm>
              <a:off x="419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3" name="Rectangle 287"/>
            <p:cNvSpPr>
              <a:spLocks noChangeArrowheads="1"/>
            </p:cNvSpPr>
            <p:nvPr/>
          </p:nvSpPr>
          <p:spPr bwMode="auto">
            <a:xfrm>
              <a:off x="419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4" name="Line 288"/>
            <p:cNvSpPr>
              <a:spLocks noChangeShapeType="1"/>
            </p:cNvSpPr>
            <p:nvPr/>
          </p:nvSpPr>
          <p:spPr bwMode="auto">
            <a:xfrm>
              <a:off x="419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5" name="Line 289"/>
            <p:cNvSpPr>
              <a:spLocks noChangeShapeType="1"/>
            </p:cNvSpPr>
            <p:nvPr/>
          </p:nvSpPr>
          <p:spPr bwMode="auto">
            <a:xfrm>
              <a:off x="419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6" name="Rectangle 290"/>
            <p:cNvSpPr>
              <a:spLocks noChangeArrowheads="1"/>
            </p:cNvSpPr>
            <p:nvPr/>
          </p:nvSpPr>
          <p:spPr bwMode="auto">
            <a:xfrm>
              <a:off x="421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7" name="Line 291"/>
            <p:cNvSpPr>
              <a:spLocks noChangeShapeType="1"/>
            </p:cNvSpPr>
            <p:nvPr/>
          </p:nvSpPr>
          <p:spPr bwMode="auto">
            <a:xfrm>
              <a:off x="421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8" name="Rectangle 292"/>
            <p:cNvSpPr>
              <a:spLocks noChangeArrowheads="1"/>
            </p:cNvSpPr>
            <p:nvPr/>
          </p:nvSpPr>
          <p:spPr bwMode="auto">
            <a:xfrm>
              <a:off x="460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9" name="Line 293"/>
            <p:cNvSpPr>
              <a:spLocks noChangeShapeType="1"/>
            </p:cNvSpPr>
            <p:nvPr/>
          </p:nvSpPr>
          <p:spPr bwMode="auto">
            <a:xfrm>
              <a:off x="460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0" name="Rectangle 294"/>
            <p:cNvSpPr>
              <a:spLocks noChangeArrowheads="1"/>
            </p:cNvSpPr>
            <p:nvPr/>
          </p:nvSpPr>
          <p:spPr bwMode="auto">
            <a:xfrm>
              <a:off x="460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1" name="Line 295"/>
            <p:cNvSpPr>
              <a:spLocks noChangeShapeType="1"/>
            </p:cNvSpPr>
            <p:nvPr/>
          </p:nvSpPr>
          <p:spPr bwMode="auto">
            <a:xfrm>
              <a:off x="460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2" name="Line 296"/>
            <p:cNvSpPr>
              <a:spLocks noChangeShapeType="1"/>
            </p:cNvSpPr>
            <p:nvPr/>
          </p:nvSpPr>
          <p:spPr bwMode="auto">
            <a:xfrm>
              <a:off x="460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3" name="Rectangle 297"/>
            <p:cNvSpPr>
              <a:spLocks noChangeArrowheads="1"/>
            </p:cNvSpPr>
            <p:nvPr/>
          </p:nvSpPr>
          <p:spPr bwMode="auto">
            <a:xfrm>
              <a:off x="4616" y="2120"/>
              <a:ext cx="38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4" name="Line 298"/>
            <p:cNvSpPr>
              <a:spLocks noChangeShapeType="1"/>
            </p:cNvSpPr>
            <p:nvPr/>
          </p:nvSpPr>
          <p:spPr bwMode="auto">
            <a:xfrm>
              <a:off x="4616" y="2120"/>
              <a:ext cx="3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5" name="Rectangle 299"/>
            <p:cNvSpPr>
              <a:spLocks noChangeArrowheads="1"/>
            </p:cNvSpPr>
            <p:nvPr/>
          </p:nvSpPr>
          <p:spPr bwMode="auto">
            <a:xfrm>
              <a:off x="5005" y="1832"/>
              <a:ext cx="13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6" name="Line 300"/>
            <p:cNvSpPr>
              <a:spLocks noChangeShapeType="1"/>
            </p:cNvSpPr>
            <p:nvPr/>
          </p:nvSpPr>
          <p:spPr bwMode="auto">
            <a:xfrm>
              <a:off x="5005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7" name="Rectangle 301"/>
            <p:cNvSpPr>
              <a:spLocks noChangeArrowheads="1"/>
            </p:cNvSpPr>
            <p:nvPr/>
          </p:nvSpPr>
          <p:spPr bwMode="auto">
            <a:xfrm>
              <a:off x="5005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8" name="Line 302"/>
            <p:cNvSpPr>
              <a:spLocks noChangeShapeType="1"/>
            </p:cNvSpPr>
            <p:nvPr/>
          </p:nvSpPr>
          <p:spPr bwMode="auto">
            <a:xfrm>
              <a:off x="5005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9" name="Line 303"/>
            <p:cNvSpPr>
              <a:spLocks noChangeShapeType="1"/>
            </p:cNvSpPr>
            <p:nvPr/>
          </p:nvSpPr>
          <p:spPr bwMode="auto">
            <a:xfrm>
              <a:off x="5005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0" name="Rectangle 304"/>
            <p:cNvSpPr>
              <a:spLocks noChangeArrowheads="1"/>
            </p:cNvSpPr>
            <p:nvPr/>
          </p:nvSpPr>
          <p:spPr bwMode="auto">
            <a:xfrm>
              <a:off x="5005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1" name="Line 305"/>
            <p:cNvSpPr>
              <a:spLocks noChangeShapeType="1"/>
            </p:cNvSpPr>
            <p:nvPr/>
          </p:nvSpPr>
          <p:spPr bwMode="auto">
            <a:xfrm>
              <a:off x="5005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2" name="Line 306"/>
            <p:cNvSpPr>
              <a:spLocks noChangeShapeType="1"/>
            </p:cNvSpPr>
            <p:nvPr/>
          </p:nvSpPr>
          <p:spPr bwMode="auto">
            <a:xfrm>
              <a:off x="5005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3" name="Rectangle 307"/>
            <p:cNvSpPr>
              <a:spLocks noChangeArrowheads="1"/>
            </p:cNvSpPr>
            <p:nvPr/>
          </p:nvSpPr>
          <p:spPr bwMode="auto">
            <a:xfrm>
              <a:off x="394" y="2270"/>
              <a:ext cx="2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00" b="1">
                  <a:solidFill>
                    <a:srgbClr val="FF0000"/>
                  </a:solidFill>
                </a:rPr>
                <a:t> </a:t>
              </a:r>
              <a:endParaRPr lang="en-US" altLang="zh-TW" b="1">
                <a:solidFill>
                  <a:srgbClr val="FF0000"/>
                </a:solidFill>
              </a:endParaRPr>
            </a:p>
          </p:txBody>
        </p:sp>
        <p:sp>
          <p:nvSpPr>
            <p:cNvPr id="229684" name="Rectangle 308"/>
            <p:cNvSpPr>
              <a:spLocks noChangeArrowheads="1"/>
            </p:cNvSpPr>
            <p:nvPr/>
          </p:nvSpPr>
          <p:spPr bwMode="auto">
            <a:xfrm>
              <a:off x="394" y="2316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200" b="1">
                  <a:solidFill>
                    <a:srgbClr val="FF0000"/>
                  </a:solidFill>
                </a:rPr>
                <a:t> </a:t>
              </a:r>
              <a:endParaRPr lang="en-US" altLang="zh-TW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431032" y="1069983"/>
            <a:ext cx="809625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S</a:t>
            </a:r>
            <a:r>
              <a:rPr lang="en-US" altLang="zh-TW" sz="2000" b="1" dirty="0"/>
              <a:t>1</a:t>
            </a:r>
            <a:r>
              <a:rPr lang="en-US" altLang="zh-TW" sz="3200" b="1" dirty="0"/>
              <a:t>={0, 6, 7, 8}, S</a:t>
            </a:r>
            <a:r>
              <a:rPr lang="en-US" altLang="zh-TW" sz="2000" b="1" dirty="0"/>
              <a:t>2</a:t>
            </a:r>
            <a:r>
              <a:rPr lang="en-US" altLang="zh-TW" sz="3200" b="1" dirty="0"/>
              <a:t>={1, 4, 9}, S</a:t>
            </a:r>
            <a:r>
              <a:rPr lang="en-US" altLang="zh-TW" sz="2000" b="1" dirty="0"/>
              <a:t>3</a:t>
            </a:r>
            <a:r>
              <a:rPr lang="en-US" altLang="zh-TW" sz="3200" b="1" dirty="0"/>
              <a:t>={2, 3, 5</a:t>
            </a:r>
            <a:r>
              <a:rPr lang="en-US" altLang="zh-TW" sz="3200" b="1" dirty="0" smtClean="0"/>
              <a:t>}</a:t>
            </a:r>
            <a:endParaRPr lang="en-US" altLang="zh-TW" sz="3200" b="1" dirty="0"/>
          </a:p>
        </p:txBody>
      </p:sp>
      <p:sp>
        <p:nvSpPr>
          <p:cNvPr id="313" name="Oval 4"/>
          <p:cNvSpPr>
            <a:spLocks noChangeArrowheads="1"/>
          </p:cNvSpPr>
          <p:nvPr/>
        </p:nvSpPr>
        <p:spPr bwMode="auto">
          <a:xfrm>
            <a:off x="8209111" y="1231630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4" name="Rectangle 5"/>
          <p:cNvSpPr>
            <a:spLocks noChangeArrowheads="1"/>
          </p:cNvSpPr>
          <p:nvPr/>
        </p:nvSpPr>
        <p:spPr bwMode="auto">
          <a:xfrm>
            <a:off x="8220224" y="1225280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0</a:t>
            </a:r>
          </a:p>
        </p:txBody>
      </p:sp>
      <p:sp>
        <p:nvSpPr>
          <p:cNvPr id="315" name="Oval 6"/>
          <p:cNvSpPr>
            <a:spLocks noChangeArrowheads="1"/>
          </p:cNvSpPr>
          <p:nvPr/>
        </p:nvSpPr>
        <p:spPr bwMode="auto">
          <a:xfrm>
            <a:off x="7596336" y="2176192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6" name="Oval 7"/>
          <p:cNvSpPr>
            <a:spLocks noChangeArrowheads="1"/>
          </p:cNvSpPr>
          <p:nvPr/>
        </p:nvSpPr>
        <p:spPr bwMode="auto">
          <a:xfrm>
            <a:off x="8856811" y="2139680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7" name="Line 8"/>
          <p:cNvSpPr>
            <a:spLocks noChangeShapeType="1"/>
          </p:cNvSpPr>
          <p:nvPr/>
        </p:nvSpPr>
        <p:spPr bwMode="auto">
          <a:xfrm flipH="1">
            <a:off x="7786836" y="1601517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8" name="Line 9"/>
          <p:cNvSpPr>
            <a:spLocks noChangeShapeType="1"/>
          </p:cNvSpPr>
          <p:nvPr/>
        </p:nvSpPr>
        <p:spPr bwMode="auto">
          <a:xfrm>
            <a:off x="8518674" y="1590405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9" name="Oval 10"/>
          <p:cNvSpPr>
            <a:spLocks noChangeArrowheads="1"/>
          </p:cNvSpPr>
          <p:nvPr/>
        </p:nvSpPr>
        <p:spPr bwMode="auto">
          <a:xfrm>
            <a:off x="8245624" y="2160317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0" name="Line 11"/>
          <p:cNvSpPr>
            <a:spLocks noChangeShapeType="1"/>
          </p:cNvSpPr>
          <p:nvPr/>
        </p:nvSpPr>
        <p:spPr bwMode="auto">
          <a:xfrm>
            <a:off x="8429774" y="1620567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1" name="Rectangle 12"/>
          <p:cNvSpPr>
            <a:spLocks noChangeArrowheads="1"/>
          </p:cNvSpPr>
          <p:nvPr/>
        </p:nvSpPr>
        <p:spPr bwMode="auto">
          <a:xfrm>
            <a:off x="7609036" y="2146030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6</a:t>
            </a:r>
          </a:p>
        </p:txBody>
      </p:sp>
      <p:sp>
        <p:nvSpPr>
          <p:cNvPr id="322" name="Rectangle 13"/>
          <p:cNvSpPr>
            <a:spLocks noChangeArrowheads="1"/>
          </p:cNvSpPr>
          <p:nvPr/>
        </p:nvSpPr>
        <p:spPr bwMode="auto">
          <a:xfrm>
            <a:off x="8251974" y="2174605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7</a:t>
            </a:r>
          </a:p>
        </p:txBody>
      </p:sp>
      <p:sp>
        <p:nvSpPr>
          <p:cNvPr id="323" name="Rectangle 14"/>
          <p:cNvSpPr>
            <a:spLocks noChangeArrowheads="1"/>
          </p:cNvSpPr>
          <p:nvPr/>
        </p:nvSpPr>
        <p:spPr bwMode="auto">
          <a:xfrm>
            <a:off x="8861574" y="2153967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8</a:t>
            </a:r>
          </a:p>
        </p:txBody>
      </p:sp>
      <p:sp>
        <p:nvSpPr>
          <p:cNvPr id="324" name="Oval 15"/>
          <p:cNvSpPr>
            <a:spLocks noChangeArrowheads="1"/>
          </p:cNvSpPr>
          <p:nvPr/>
        </p:nvSpPr>
        <p:spPr bwMode="auto">
          <a:xfrm>
            <a:off x="8209111" y="21849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5" name="Rectangle 16"/>
          <p:cNvSpPr>
            <a:spLocks noChangeArrowheads="1"/>
          </p:cNvSpPr>
          <p:nvPr/>
        </p:nvSpPr>
        <p:spPr bwMode="auto">
          <a:xfrm>
            <a:off x="8220223" y="1549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4</a:t>
            </a:r>
          </a:p>
        </p:txBody>
      </p:sp>
      <p:sp>
        <p:nvSpPr>
          <p:cNvPr id="326" name="Oval 17"/>
          <p:cNvSpPr>
            <a:spLocks noChangeArrowheads="1"/>
          </p:cNvSpPr>
          <p:nvPr/>
        </p:nvSpPr>
        <p:spPr bwMode="auto">
          <a:xfrm>
            <a:off x="7596336" y="966411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7" name="Oval 18"/>
          <p:cNvSpPr>
            <a:spLocks noChangeArrowheads="1"/>
          </p:cNvSpPr>
          <p:nvPr/>
        </p:nvSpPr>
        <p:spPr bwMode="auto">
          <a:xfrm>
            <a:off x="8856811" y="929899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8" name="Line 19"/>
          <p:cNvSpPr>
            <a:spLocks noChangeShapeType="1"/>
          </p:cNvSpPr>
          <p:nvPr/>
        </p:nvSpPr>
        <p:spPr bwMode="auto">
          <a:xfrm flipH="1">
            <a:off x="7786836" y="391736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9" name="Line 20"/>
          <p:cNvSpPr>
            <a:spLocks noChangeShapeType="1"/>
          </p:cNvSpPr>
          <p:nvPr/>
        </p:nvSpPr>
        <p:spPr bwMode="auto">
          <a:xfrm>
            <a:off x="8518673" y="380624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0" name="Rectangle 21"/>
          <p:cNvSpPr>
            <a:spLocks noChangeArrowheads="1"/>
          </p:cNvSpPr>
          <p:nvPr/>
        </p:nvSpPr>
        <p:spPr bwMode="auto">
          <a:xfrm>
            <a:off x="7691576" y="979111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1</a:t>
            </a:r>
          </a:p>
        </p:txBody>
      </p:sp>
      <p:sp>
        <p:nvSpPr>
          <p:cNvPr id="331" name="Rectangle 22"/>
          <p:cNvSpPr>
            <a:spLocks noChangeArrowheads="1"/>
          </p:cNvSpPr>
          <p:nvPr/>
        </p:nvSpPr>
        <p:spPr bwMode="auto">
          <a:xfrm>
            <a:off x="8861573" y="94418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9</a:t>
            </a:r>
          </a:p>
        </p:txBody>
      </p:sp>
      <p:sp>
        <p:nvSpPr>
          <p:cNvPr id="332" name="Oval 23"/>
          <p:cNvSpPr>
            <a:spLocks noChangeArrowheads="1"/>
          </p:cNvSpPr>
          <p:nvPr/>
        </p:nvSpPr>
        <p:spPr bwMode="auto">
          <a:xfrm>
            <a:off x="8209111" y="2714422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3" name="Rectangle 24"/>
          <p:cNvSpPr>
            <a:spLocks noChangeArrowheads="1"/>
          </p:cNvSpPr>
          <p:nvPr/>
        </p:nvSpPr>
        <p:spPr bwMode="auto">
          <a:xfrm>
            <a:off x="8220223" y="2708072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2</a:t>
            </a:r>
          </a:p>
        </p:txBody>
      </p:sp>
      <p:sp>
        <p:nvSpPr>
          <p:cNvPr id="334" name="Oval 25"/>
          <p:cNvSpPr>
            <a:spLocks noChangeArrowheads="1"/>
          </p:cNvSpPr>
          <p:nvPr/>
        </p:nvSpPr>
        <p:spPr bwMode="auto">
          <a:xfrm>
            <a:off x="7596336" y="3658984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5" name="Oval 26"/>
          <p:cNvSpPr>
            <a:spLocks noChangeArrowheads="1"/>
          </p:cNvSpPr>
          <p:nvPr/>
        </p:nvSpPr>
        <p:spPr bwMode="auto">
          <a:xfrm>
            <a:off x="8856811" y="3622472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6" name="Line 27"/>
          <p:cNvSpPr>
            <a:spLocks noChangeShapeType="1"/>
          </p:cNvSpPr>
          <p:nvPr/>
        </p:nvSpPr>
        <p:spPr bwMode="auto">
          <a:xfrm flipH="1">
            <a:off x="7786836" y="3084309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7" name="Line 28"/>
          <p:cNvSpPr>
            <a:spLocks noChangeShapeType="1"/>
          </p:cNvSpPr>
          <p:nvPr/>
        </p:nvSpPr>
        <p:spPr bwMode="auto">
          <a:xfrm>
            <a:off x="8518673" y="3073197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8" name="Rectangle 29"/>
          <p:cNvSpPr>
            <a:spLocks noChangeArrowheads="1"/>
          </p:cNvSpPr>
          <p:nvPr/>
        </p:nvSpPr>
        <p:spPr bwMode="auto">
          <a:xfrm>
            <a:off x="7610623" y="367168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3</a:t>
            </a:r>
          </a:p>
        </p:txBody>
      </p:sp>
      <p:sp>
        <p:nvSpPr>
          <p:cNvPr id="339" name="Rectangle 30"/>
          <p:cNvSpPr>
            <a:spLocks noChangeArrowheads="1"/>
          </p:cNvSpPr>
          <p:nvPr/>
        </p:nvSpPr>
        <p:spPr bwMode="auto">
          <a:xfrm>
            <a:off x="8861573" y="363675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5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7511"/>
            <a:ext cx="7562850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7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7" name="Picture 3" descr="twu6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5" y="1628800"/>
            <a:ext cx="8513763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-36512" y="836712"/>
            <a:ext cx="9143999" cy="11387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TW" sz="2400" b="1" u="sng" dirty="0">
                <a:solidFill>
                  <a:srgbClr val="FF0000"/>
                </a:solidFill>
                <a:latin typeface="Times New Roman" pitchFamily="18" charset="0"/>
              </a:rPr>
              <a:t>weighting rule 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for union(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i,j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): </a:t>
            </a:r>
            <a:endParaRPr lang="en-US" altLang="zh-TW" sz="24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If (no. 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of nodes in </a:t>
            </a:r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i) 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&lt; </a:t>
            </a:r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TW" dirty="0" smtClean="0">
                <a:solidFill>
                  <a:schemeClr val="bg2"/>
                </a:solidFill>
              </a:rPr>
              <a:t>no. of nodes </a:t>
            </a:r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in j) then  </a:t>
            </a:r>
            <a:r>
              <a:rPr lang="en-US" altLang="zh-TW" sz="4400" b="1" dirty="0">
                <a:solidFill>
                  <a:srgbClr val="FF0000"/>
                </a:solidFill>
              </a:rPr>
              <a:t>i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 (</a:t>
            </a:r>
            <a:r>
              <a:rPr lang="zh-TW" altLang="en-US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) → j (</a:t>
            </a:r>
            <a:r>
              <a:rPr lang="zh-TW" altLang="en-US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多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)</a:t>
            </a:r>
            <a:endParaRPr lang="en-US" altLang="zh-TW" sz="4400" b="1" dirty="0">
              <a:solidFill>
                <a:srgbClr val="FF0000"/>
              </a:solidFill>
            </a:endParaRPr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6425" cy="1143001"/>
          </a:xfrm>
        </p:spPr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3" name="橢圓 2"/>
          <p:cNvSpPr/>
          <p:nvPr/>
        </p:nvSpPr>
        <p:spPr bwMode="auto">
          <a:xfrm rot="1562210">
            <a:off x="5411384" y="2144315"/>
            <a:ext cx="755252" cy="1481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13566" y="21752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 bwMode="auto">
          <a:xfrm rot="1562210">
            <a:off x="6102649" y="3083872"/>
            <a:ext cx="579333" cy="546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16216" y="27893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 bwMode="auto">
          <a:xfrm rot="1562210">
            <a:off x="1324720" y="4151062"/>
            <a:ext cx="1288063" cy="1481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 rot="1562210">
            <a:off x="2502248" y="4991026"/>
            <a:ext cx="579333" cy="546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87624" y="40770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02793" y="47853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 bwMode="auto">
          <a:xfrm rot="1562210">
            <a:off x="4822286" y="4119276"/>
            <a:ext cx="2035653" cy="16929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 rot="1562210">
            <a:off x="7110760" y="4884763"/>
            <a:ext cx="579333" cy="546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0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00113" y="188640"/>
            <a:ext cx="7323200" cy="571500"/>
          </a:xfrm>
        </p:spPr>
        <p:txBody>
          <a:bodyPr/>
          <a:lstStyle/>
          <a:p>
            <a:pPr algn="ctr"/>
            <a:r>
              <a:rPr lang="en-US" altLang="zh-TW" dirty="0"/>
              <a:t>Modified Union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442473" y="6309320"/>
            <a:ext cx="587375" cy="488950"/>
          </a:xfrm>
        </p:spPr>
        <p:txBody>
          <a:bodyPr/>
          <a:lstStyle/>
          <a:p>
            <a:fld id="{163E08E7-7627-4C97-BB7F-D9D46D096B4F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" y="836712"/>
            <a:ext cx="9222996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>
            <a:off x="1979712" y="2348880"/>
            <a:ext cx="33843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79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391"/>
            <a:ext cx="8515350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4816896" y="2708920"/>
            <a:ext cx="4327104" cy="41490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-107950" y="6921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82600" y="4622912"/>
            <a:ext cx="3990975" cy="12001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If j is a node on the path from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i to its root then make j a child 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of the root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116632"/>
            <a:ext cx="6459289" cy="674564"/>
          </a:xfrm>
        </p:spPr>
        <p:txBody>
          <a:bodyPr/>
          <a:lstStyle/>
          <a:p>
            <a:r>
              <a:rPr lang="en-US" altLang="zh-TW" dirty="0"/>
              <a:t>Modified Find(i)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5824959" y="3343387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869409" y="32782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0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816896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859759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1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848771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915446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2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048921" y="42085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90196" y="41418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4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5824959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69409" y="520711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3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6667921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734596" y="52229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5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7596609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648996" y="52229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6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596609" y="63675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668046" y="63024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7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7829971" y="5745274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V="1">
            <a:off x="6896521" y="4646724"/>
            <a:ext cx="342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H="1" flipV="1">
            <a:off x="7428334" y="4646724"/>
            <a:ext cx="457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6085309" y="4699112"/>
            <a:ext cx="111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5148684" y="3757724"/>
            <a:ext cx="7048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6077371" y="3714862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 flipV="1">
            <a:off x="6228184" y="3695812"/>
            <a:ext cx="865187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" name="文字方塊 3"/>
          <p:cNvSpPr txBox="1"/>
          <p:nvPr/>
        </p:nvSpPr>
        <p:spPr>
          <a:xfrm>
            <a:off x="7956376" y="6093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i==7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6202392" y="3282750"/>
            <a:ext cx="2131890" cy="2945522"/>
          </a:xfrm>
          <a:custGeom>
            <a:avLst/>
            <a:gdLst>
              <a:gd name="connsiteX0" fmla="*/ 1949570 w 2131890"/>
              <a:gd name="connsiteY0" fmla="*/ 2945522 h 2945522"/>
              <a:gd name="connsiteX1" fmla="*/ 2130725 w 2131890"/>
              <a:gd name="connsiteY1" fmla="*/ 2445190 h 2945522"/>
              <a:gd name="connsiteX2" fmla="*/ 1871933 w 2131890"/>
              <a:gd name="connsiteY2" fmla="*/ 2195024 h 2945522"/>
              <a:gd name="connsiteX3" fmla="*/ 1820174 w 2131890"/>
              <a:gd name="connsiteY3" fmla="*/ 1151227 h 2945522"/>
              <a:gd name="connsiteX4" fmla="*/ 1319842 w 2131890"/>
              <a:gd name="connsiteY4" fmla="*/ 1039084 h 2945522"/>
              <a:gd name="connsiteX5" fmla="*/ 767751 w 2131890"/>
              <a:gd name="connsiteY5" fmla="*/ 81552 h 2945522"/>
              <a:gd name="connsiteX6" fmla="*/ 0 w 2131890"/>
              <a:gd name="connsiteY6" fmla="*/ 116058 h 294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1890" h="2945522">
                <a:moveTo>
                  <a:pt x="1949570" y="2945522"/>
                </a:moveTo>
                <a:cubicBezTo>
                  <a:pt x="2046617" y="2757897"/>
                  <a:pt x="2143664" y="2570273"/>
                  <a:pt x="2130725" y="2445190"/>
                </a:cubicBezTo>
                <a:cubicBezTo>
                  <a:pt x="2117786" y="2320107"/>
                  <a:pt x="1923691" y="2410684"/>
                  <a:pt x="1871933" y="2195024"/>
                </a:cubicBezTo>
                <a:cubicBezTo>
                  <a:pt x="1820175" y="1979364"/>
                  <a:pt x="1912189" y="1343884"/>
                  <a:pt x="1820174" y="1151227"/>
                </a:cubicBezTo>
                <a:cubicBezTo>
                  <a:pt x="1728159" y="958570"/>
                  <a:pt x="1495246" y="1217363"/>
                  <a:pt x="1319842" y="1039084"/>
                </a:cubicBezTo>
                <a:cubicBezTo>
                  <a:pt x="1144438" y="860805"/>
                  <a:pt x="987725" y="235390"/>
                  <a:pt x="767751" y="81552"/>
                </a:cubicBezTo>
                <a:cubicBezTo>
                  <a:pt x="547777" y="-72286"/>
                  <a:pt x="273888" y="21886"/>
                  <a:pt x="0" y="11605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084168" y="2780928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arent[root]==-8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989498" y="5725153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root==7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89498" y="494586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root==6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485308" y="391106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root==4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003236" y="3140968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root==0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428212" y="624552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trail==7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602930" y="558924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lead==6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6632"/>
            <a:ext cx="6429375" cy="6657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5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66384"/>
            <a:ext cx="7315200" cy="838200"/>
          </a:xfrm>
        </p:spPr>
        <p:txBody>
          <a:bodyPr/>
          <a:lstStyle/>
          <a:p>
            <a:r>
              <a:rPr lang="en-US" altLang="zh-TW" smtClean="0"/>
              <a:t>Observations (1/2)</a:t>
            </a:r>
            <a:endParaRPr lang="zh-TW" altLang="en-US"/>
          </a:p>
        </p:txBody>
      </p:sp>
      <p:sp>
        <p:nvSpPr>
          <p:cNvPr id="3" name="橢圓 2"/>
          <p:cNvSpPr/>
          <p:nvPr/>
        </p:nvSpPr>
        <p:spPr bwMode="auto">
          <a:xfrm>
            <a:off x="1989035" y="4369656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2997147" y="300150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142847" y="1819640"/>
            <a:ext cx="297366" cy="1152144"/>
          </a:xfrm>
          <a:custGeom>
            <a:avLst/>
            <a:gdLst>
              <a:gd name="connsiteX0" fmla="*/ 156028 w 297366"/>
              <a:gd name="connsiteY0" fmla="*/ 1152144 h 1152144"/>
              <a:gd name="connsiteX1" fmla="*/ 238324 w 297366"/>
              <a:gd name="connsiteY1" fmla="*/ 1124712 h 1152144"/>
              <a:gd name="connsiteX2" fmla="*/ 201748 w 297366"/>
              <a:gd name="connsiteY2" fmla="*/ 1024128 h 1152144"/>
              <a:gd name="connsiteX3" fmla="*/ 28012 w 297366"/>
              <a:gd name="connsiteY3" fmla="*/ 996696 h 1152144"/>
              <a:gd name="connsiteX4" fmla="*/ 580 w 297366"/>
              <a:gd name="connsiteY4" fmla="*/ 932688 h 1152144"/>
              <a:gd name="connsiteX5" fmla="*/ 18868 w 297366"/>
              <a:gd name="connsiteY5" fmla="*/ 905256 h 1152144"/>
              <a:gd name="connsiteX6" fmla="*/ 247468 w 297366"/>
              <a:gd name="connsiteY6" fmla="*/ 914400 h 1152144"/>
              <a:gd name="connsiteX7" fmla="*/ 284044 w 297366"/>
              <a:gd name="connsiteY7" fmla="*/ 813816 h 1152144"/>
              <a:gd name="connsiteX8" fmla="*/ 265756 w 297366"/>
              <a:gd name="connsiteY8" fmla="*/ 786384 h 1152144"/>
              <a:gd name="connsiteX9" fmla="*/ 210892 w 297366"/>
              <a:gd name="connsiteY9" fmla="*/ 768096 h 1152144"/>
              <a:gd name="connsiteX10" fmla="*/ 156028 w 297366"/>
              <a:gd name="connsiteY10" fmla="*/ 749808 h 1152144"/>
              <a:gd name="connsiteX11" fmla="*/ 128596 w 297366"/>
              <a:gd name="connsiteY11" fmla="*/ 740664 h 1152144"/>
              <a:gd name="connsiteX12" fmla="*/ 46300 w 297366"/>
              <a:gd name="connsiteY12" fmla="*/ 731520 h 1152144"/>
              <a:gd name="connsiteX13" fmla="*/ 18868 w 297366"/>
              <a:gd name="connsiteY13" fmla="*/ 676656 h 1152144"/>
              <a:gd name="connsiteX14" fmla="*/ 64588 w 297366"/>
              <a:gd name="connsiteY14" fmla="*/ 621792 h 1152144"/>
              <a:gd name="connsiteX15" fmla="*/ 201748 w 297366"/>
              <a:gd name="connsiteY15" fmla="*/ 594360 h 1152144"/>
              <a:gd name="connsiteX16" fmla="*/ 210892 w 297366"/>
              <a:gd name="connsiteY16" fmla="*/ 539496 h 1152144"/>
              <a:gd name="connsiteX17" fmla="*/ 201748 w 297366"/>
              <a:gd name="connsiteY17" fmla="*/ 402336 h 1152144"/>
              <a:gd name="connsiteX18" fmla="*/ 174316 w 297366"/>
              <a:gd name="connsiteY18" fmla="*/ 393192 h 1152144"/>
              <a:gd name="connsiteX19" fmla="*/ 137740 w 297366"/>
              <a:gd name="connsiteY19" fmla="*/ 384048 h 1152144"/>
              <a:gd name="connsiteX20" fmla="*/ 55444 w 297366"/>
              <a:gd name="connsiteY20" fmla="*/ 374904 h 1152144"/>
              <a:gd name="connsiteX21" fmla="*/ 580 w 297366"/>
              <a:gd name="connsiteY21" fmla="*/ 338328 h 1152144"/>
              <a:gd name="connsiteX22" fmla="*/ 18868 w 297366"/>
              <a:gd name="connsiteY22" fmla="*/ 274320 h 1152144"/>
              <a:gd name="connsiteX23" fmla="*/ 73732 w 297366"/>
              <a:gd name="connsiteY23" fmla="*/ 246888 h 1152144"/>
              <a:gd name="connsiteX24" fmla="*/ 119452 w 297366"/>
              <a:gd name="connsiteY24" fmla="*/ 192024 h 1152144"/>
              <a:gd name="connsiteX25" fmla="*/ 110308 w 297366"/>
              <a:gd name="connsiteY25" fmla="*/ 64008 h 1152144"/>
              <a:gd name="connsiteX26" fmla="*/ 101164 w 297366"/>
              <a:gd name="connsiteY26" fmla="*/ 0 h 11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7366" h="1152144">
                <a:moveTo>
                  <a:pt x="156028" y="1152144"/>
                </a:moveTo>
                <a:cubicBezTo>
                  <a:pt x="156206" y="1152114"/>
                  <a:pt x="234306" y="1146811"/>
                  <a:pt x="238324" y="1124712"/>
                </a:cubicBezTo>
                <a:cubicBezTo>
                  <a:pt x="247038" y="1076784"/>
                  <a:pt x="244552" y="1039693"/>
                  <a:pt x="201748" y="1024128"/>
                </a:cubicBezTo>
                <a:cubicBezTo>
                  <a:pt x="140024" y="1001683"/>
                  <a:pt x="94573" y="1002747"/>
                  <a:pt x="28012" y="996696"/>
                </a:cubicBezTo>
                <a:cubicBezTo>
                  <a:pt x="16117" y="978854"/>
                  <a:pt x="-2893" y="957001"/>
                  <a:pt x="580" y="932688"/>
                </a:cubicBezTo>
                <a:cubicBezTo>
                  <a:pt x="2134" y="921809"/>
                  <a:pt x="12772" y="914400"/>
                  <a:pt x="18868" y="905256"/>
                </a:cubicBezTo>
                <a:cubicBezTo>
                  <a:pt x="95068" y="908304"/>
                  <a:pt x="171249" y="916941"/>
                  <a:pt x="247468" y="914400"/>
                </a:cubicBezTo>
                <a:cubicBezTo>
                  <a:pt x="317223" y="912075"/>
                  <a:pt x="297677" y="868346"/>
                  <a:pt x="284044" y="813816"/>
                </a:cubicBezTo>
                <a:cubicBezTo>
                  <a:pt x="281379" y="803154"/>
                  <a:pt x="275075" y="792209"/>
                  <a:pt x="265756" y="786384"/>
                </a:cubicBezTo>
                <a:cubicBezTo>
                  <a:pt x="249409" y="776167"/>
                  <a:pt x="229180" y="774192"/>
                  <a:pt x="210892" y="768096"/>
                </a:cubicBezTo>
                <a:lnTo>
                  <a:pt x="156028" y="749808"/>
                </a:lnTo>
                <a:cubicBezTo>
                  <a:pt x="146884" y="746760"/>
                  <a:pt x="138176" y="741728"/>
                  <a:pt x="128596" y="740664"/>
                </a:cubicBezTo>
                <a:lnTo>
                  <a:pt x="46300" y="731520"/>
                </a:lnTo>
                <a:cubicBezTo>
                  <a:pt x="37054" y="717650"/>
                  <a:pt x="18868" y="695585"/>
                  <a:pt x="18868" y="676656"/>
                </a:cubicBezTo>
                <a:cubicBezTo>
                  <a:pt x="18868" y="648750"/>
                  <a:pt x="42379" y="632896"/>
                  <a:pt x="64588" y="621792"/>
                </a:cubicBezTo>
                <a:cubicBezTo>
                  <a:pt x="110901" y="598635"/>
                  <a:pt x="150026" y="600107"/>
                  <a:pt x="201748" y="594360"/>
                </a:cubicBezTo>
                <a:cubicBezTo>
                  <a:pt x="204796" y="576072"/>
                  <a:pt x="210892" y="558036"/>
                  <a:pt x="210892" y="539496"/>
                </a:cubicBezTo>
                <a:cubicBezTo>
                  <a:pt x="210892" y="493675"/>
                  <a:pt x="212861" y="446789"/>
                  <a:pt x="201748" y="402336"/>
                </a:cubicBezTo>
                <a:cubicBezTo>
                  <a:pt x="199410" y="392985"/>
                  <a:pt x="183584" y="395840"/>
                  <a:pt x="174316" y="393192"/>
                </a:cubicBezTo>
                <a:cubicBezTo>
                  <a:pt x="162232" y="389740"/>
                  <a:pt x="150161" y="385959"/>
                  <a:pt x="137740" y="384048"/>
                </a:cubicBezTo>
                <a:cubicBezTo>
                  <a:pt x="110460" y="379851"/>
                  <a:pt x="82876" y="377952"/>
                  <a:pt x="55444" y="374904"/>
                </a:cubicBezTo>
                <a:cubicBezTo>
                  <a:pt x="37156" y="362712"/>
                  <a:pt x="-5458" y="359462"/>
                  <a:pt x="580" y="338328"/>
                </a:cubicBezTo>
                <a:cubicBezTo>
                  <a:pt x="6676" y="316992"/>
                  <a:pt x="8092" y="293717"/>
                  <a:pt x="18868" y="274320"/>
                </a:cubicBezTo>
                <a:cubicBezTo>
                  <a:pt x="26925" y="259817"/>
                  <a:pt x="59901" y="251498"/>
                  <a:pt x="73732" y="246888"/>
                </a:cubicBezTo>
                <a:cubicBezTo>
                  <a:pt x="79911" y="240709"/>
                  <a:pt x="118656" y="205550"/>
                  <a:pt x="119452" y="192024"/>
                </a:cubicBezTo>
                <a:cubicBezTo>
                  <a:pt x="121964" y="149317"/>
                  <a:pt x="115032" y="106527"/>
                  <a:pt x="110308" y="64008"/>
                </a:cubicBezTo>
                <a:cubicBezTo>
                  <a:pt x="98946" y="-38248"/>
                  <a:pt x="101164" y="81334"/>
                  <a:pt x="10116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997147" y="1345320"/>
            <a:ext cx="504056" cy="47432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47444" y="134076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Center</a:t>
            </a:r>
            <a:endParaRPr lang="zh-TW" altLang="en-US"/>
          </a:p>
        </p:txBody>
      </p:sp>
      <p:cxnSp>
        <p:nvCxnSpPr>
          <p:cNvPr id="9" name="直線單箭頭接點 8"/>
          <p:cNvCxnSpPr>
            <a:stCxn id="3" idx="7"/>
            <a:endCxn id="4" idx="3"/>
          </p:cNvCxnSpPr>
          <p:nvPr/>
        </p:nvCxnSpPr>
        <p:spPr bwMode="auto">
          <a:xfrm flipV="1">
            <a:off x="2419274" y="3431743"/>
            <a:ext cx="651690" cy="10117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3103070" y="29700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v</a:t>
            </a:r>
            <a:endParaRPr lang="zh-TW" altLang="en-US" b="1"/>
          </a:p>
        </p:txBody>
      </p:sp>
      <p:sp>
        <p:nvSpPr>
          <p:cNvPr id="11" name="文字方塊 10"/>
          <p:cNvSpPr txBox="1"/>
          <p:nvPr/>
        </p:nvSpPr>
        <p:spPr>
          <a:xfrm>
            <a:off x="3456186" y="298956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dist[v]</a:t>
            </a:r>
            <a:endParaRPr lang="zh-TW" altLang="en-US"/>
          </a:p>
        </p:txBody>
      </p:sp>
      <p:sp>
        <p:nvSpPr>
          <p:cNvPr id="12" name="橢圓 11"/>
          <p:cNvSpPr/>
          <p:nvPr/>
        </p:nvSpPr>
        <p:spPr bwMode="auto">
          <a:xfrm>
            <a:off x="5866460" y="439482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874572" y="3026672"/>
            <a:ext cx="504056" cy="50405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手繪多邊形 13"/>
          <p:cNvSpPr/>
          <p:nvPr/>
        </p:nvSpPr>
        <p:spPr bwMode="auto">
          <a:xfrm>
            <a:off x="7020272" y="1844808"/>
            <a:ext cx="297366" cy="1152144"/>
          </a:xfrm>
          <a:custGeom>
            <a:avLst/>
            <a:gdLst>
              <a:gd name="connsiteX0" fmla="*/ 156028 w 297366"/>
              <a:gd name="connsiteY0" fmla="*/ 1152144 h 1152144"/>
              <a:gd name="connsiteX1" fmla="*/ 238324 w 297366"/>
              <a:gd name="connsiteY1" fmla="*/ 1124712 h 1152144"/>
              <a:gd name="connsiteX2" fmla="*/ 201748 w 297366"/>
              <a:gd name="connsiteY2" fmla="*/ 1024128 h 1152144"/>
              <a:gd name="connsiteX3" fmla="*/ 28012 w 297366"/>
              <a:gd name="connsiteY3" fmla="*/ 996696 h 1152144"/>
              <a:gd name="connsiteX4" fmla="*/ 580 w 297366"/>
              <a:gd name="connsiteY4" fmla="*/ 932688 h 1152144"/>
              <a:gd name="connsiteX5" fmla="*/ 18868 w 297366"/>
              <a:gd name="connsiteY5" fmla="*/ 905256 h 1152144"/>
              <a:gd name="connsiteX6" fmla="*/ 247468 w 297366"/>
              <a:gd name="connsiteY6" fmla="*/ 914400 h 1152144"/>
              <a:gd name="connsiteX7" fmla="*/ 284044 w 297366"/>
              <a:gd name="connsiteY7" fmla="*/ 813816 h 1152144"/>
              <a:gd name="connsiteX8" fmla="*/ 265756 w 297366"/>
              <a:gd name="connsiteY8" fmla="*/ 786384 h 1152144"/>
              <a:gd name="connsiteX9" fmla="*/ 210892 w 297366"/>
              <a:gd name="connsiteY9" fmla="*/ 768096 h 1152144"/>
              <a:gd name="connsiteX10" fmla="*/ 156028 w 297366"/>
              <a:gd name="connsiteY10" fmla="*/ 749808 h 1152144"/>
              <a:gd name="connsiteX11" fmla="*/ 128596 w 297366"/>
              <a:gd name="connsiteY11" fmla="*/ 740664 h 1152144"/>
              <a:gd name="connsiteX12" fmla="*/ 46300 w 297366"/>
              <a:gd name="connsiteY12" fmla="*/ 731520 h 1152144"/>
              <a:gd name="connsiteX13" fmla="*/ 18868 w 297366"/>
              <a:gd name="connsiteY13" fmla="*/ 676656 h 1152144"/>
              <a:gd name="connsiteX14" fmla="*/ 64588 w 297366"/>
              <a:gd name="connsiteY14" fmla="*/ 621792 h 1152144"/>
              <a:gd name="connsiteX15" fmla="*/ 201748 w 297366"/>
              <a:gd name="connsiteY15" fmla="*/ 594360 h 1152144"/>
              <a:gd name="connsiteX16" fmla="*/ 210892 w 297366"/>
              <a:gd name="connsiteY16" fmla="*/ 539496 h 1152144"/>
              <a:gd name="connsiteX17" fmla="*/ 201748 w 297366"/>
              <a:gd name="connsiteY17" fmla="*/ 402336 h 1152144"/>
              <a:gd name="connsiteX18" fmla="*/ 174316 w 297366"/>
              <a:gd name="connsiteY18" fmla="*/ 393192 h 1152144"/>
              <a:gd name="connsiteX19" fmla="*/ 137740 w 297366"/>
              <a:gd name="connsiteY19" fmla="*/ 384048 h 1152144"/>
              <a:gd name="connsiteX20" fmla="*/ 55444 w 297366"/>
              <a:gd name="connsiteY20" fmla="*/ 374904 h 1152144"/>
              <a:gd name="connsiteX21" fmla="*/ 580 w 297366"/>
              <a:gd name="connsiteY21" fmla="*/ 338328 h 1152144"/>
              <a:gd name="connsiteX22" fmla="*/ 18868 w 297366"/>
              <a:gd name="connsiteY22" fmla="*/ 274320 h 1152144"/>
              <a:gd name="connsiteX23" fmla="*/ 73732 w 297366"/>
              <a:gd name="connsiteY23" fmla="*/ 246888 h 1152144"/>
              <a:gd name="connsiteX24" fmla="*/ 119452 w 297366"/>
              <a:gd name="connsiteY24" fmla="*/ 192024 h 1152144"/>
              <a:gd name="connsiteX25" fmla="*/ 110308 w 297366"/>
              <a:gd name="connsiteY25" fmla="*/ 64008 h 1152144"/>
              <a:gd name="connsiteX26" fmla="*/ 101164 w 297366"/>
              <a:gd name="connsiteY26" fmla="*/ 0 h 11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7366" h="1152144">
                <a:moveTo>
                  <a:pt x="156028" y="1152144"/>
                </a:moveTo>
                <a:cubicBezTo>
                  <a:pt x="156206" y="1152114"/>
                  <a:pt x="234306" y="1146811"/>
                  <a:pt x="238324" y="1124712"/>
                </a:cubicBezTo>
                <a:cubicBezTo>
                  <a:pt x="247038" y="1076784"/>
                  <a:pt x="244552" y="1039693"/>
                  <a:pt x="201748" y="1024128"/>
                </a:cubicBezTo>
                <a:cubicBezTo>
                  <a:pt x="140024" y="1001683"/>
                  <a:pt x="94573" y="1002747"/>
                  <a:pt x="28012" y="996696"/>
                </a:cubicBezTo>
                <a:cubicBezTo>
                  <a:pt x="16117" y="978854"/>
                  <a:pt x="-2893" y="957001"/>
                  <a:pt x="580" y="932688"/>
                </a:cubicBezTo>
                <a:cubicBezTo>
                  <a:pt x="2134" y="921809"/>
                  <a:pt x="12772" y="914400"/>
                  <a:pt x="18868" y="905256"/>
                </a:cubicBezTo>
                <a:cubicBezTo>
                  <a:pt x="95068" y="908304"/>
                  <a:pt x="171249" y="916941"/>
                  <a:pt x="247468" y="914400"/>
                </a:cubicBezTo>
                <a:cubicBezTo>
                  <a:pt x="317223" y="912075"/>
                  <a:pt x="297677" y="868346"/>
                  <a:pt x="284044" y="813816"/>
                </a:cubicBezTo>
                <a:cubicBezTo>
                  <a:pt x="281379" y="803154"/>
                  <a:pt x="275075" y="792209"/>
                  <a:pt x="265756" y="786384"/>
                </a:cubicBezTo>
                <a:cubicBezTo>
                  <a:pt x="249409" y="776167"/>
                  <a:pt x="229180" y="774192"/>
                  <a:pt x="210892" y="768096"/>
                </a:cubicBezTo>
                <a:lnTo>
                  <a:pt x="156028" y="749808"/>
                </a:lnTo>
                <a:cubicBezTo>
                  <a:pt x="146884" y="746760"/>
                  <a:pt x="138176" y="741728"/>
                  <a:pt x="128596" y="740664"/>
                </a:cubicBezTo>
                <a:lnTo>
                  <a:pt x="46300" y="731520"/>
                </a:lnTo>
                <a:cubicBezTo>
                  <a:pt x="37054" y="717650"/>
                  <a:pt x="18868" y="695585"/>
                  <a:pt x="18868" y="676656"/>
                </a:cubicBezTo>
                <a:cubicBezTo>
                  <a:pt x="18868" y="648750"/>
                  <a:pt x="42379" y="632896"/>
                  <a:pt x="64588" y="621792"/>
                </a:cubicBezTo>
                <a:cubicBezTo>
                  <a:pt x="110901" y="598635"/>
                  <a:pt x="150026" y="600107"/>
                  <a:pt x="201748" y="594360"/>
                </a:cubicBezTo>
                <a:cubicBezTo>
                  <a:pt x="204796" y="576072"/>
                  <a:pt x="210892" y="558036"/>
                  <a:pt x="210892" y="539496"/>
                </a:cubicBezTo>
                <a:cubicBezTo>
                  <a:pt x="210892" y="493675"/>
                  <a:pt x="212861" y="446789"/>
                  <a:pt x="201748" y="402336"/>
                </a:cubicBezTo>
                <a:cubicBezTo>
                  <a:pt x="199410" y="392985"/>
                  <a:pt x="183584" y="395840"/>
                  <a:pt x="174316" y="393192"/>
                </a:cubicBezTo>
                <a:cubicBezTo>
                  <a:pt x="162232" y="389740"/>
                  <a:pt x="150161" y="385959"/>
                  <a:pt x="137740" y="384048"/>
                </a:cubicBezTo>
                <a:cubicBezTo>
                  <a:pt x="110460" y="379851"/>
                  <a:pt x="82876" y="377952"/>
                  <a:pt x="55444" y="374904"/>
                </a:cubicBezTo>
                <a:cubicBezTo>
                  <a:pt x="37156" y="362712"/>
                  <a:pt x="-5458" y="359462"/>
                  <a:pt x="580" y="338328"/>
                </a:cubicBezTo>
                <a:cubicBezTo>
                  <a:pt x="6676" y="316992"/>
                  <a:pt x="8092" y="293717"/>
                  <a:pt x="18868" y="274320"/>
                </a:cubicBezTo>
                <a:cubicBezTo>
                  <a:pt x="26925" y="259817"/>
                  <a:pt x="59901" y="251498"/>
                  <a:pt x="73732" y="246888"/>
                </a:cubicBezTo>
                <a:cubicBezTo>
                  <a:pt x="79911" y="240709"/>
                  <a:pt x="118656" y="205550"/>
                  <a:pt x="119452" y="192024"/>
                </a:cubicBezTo>
                <a:cubicBezTo>
                  <a:pt x="121964" y="149317"/>
                  <a:pt x="115032" y="106527"/>
                  <a:pt x="110308" y="64008"/>
                </a:cubicBezTo>
                <a:cubicBezTo>
                  <a:pt x="98946" y="-38248"/>
                  <a:pt x="101164" y="81334"/>
                  <a:pt x="10116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874572" y="1370488"/>
            <a:ext cx="504056" cy="47432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924869" y="1365936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Center</a:t>
            </a:r>
            <a:endParaRPr lang="zh-TW" altLang="en-US"/>
          </a:p>
        </p:txBody>
      </p:sp>
      <p:cxnSp>
        <p:nvCxnSpPr>
          <p:cNvPr id="17" name="直線單箭頭接點 16"/>
          <p:cNvCxnSpPr>
            <a:stCxn id="12" idx="7"/>
            <a:endCxn id="13" idx="3"/>
          </p:cNvCxnSpPr>
          <p:nvPr/>
        </p:nvCxnSpPr>
        <p:spPr bwMode="auto">
          <a:xfrm flipV="1">
            <a:off x="6296699" y="3456911"/>
            <a:ext cx="651690" cy="10117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6980495" y="29952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v</a:t>
            </a:r>
            <a:endParaRPr lang="zh-TW" altLang="en-US" b="1"/>
          </a:p>
        </p:txBody>
      </p:sp>
      <p:sp>
        <p:nvSpPr>
          <p:cNvPr id="19" name="文字方塊 18"/>
          <p:cNvSpPr txBox="1"/>
          <p:nvPr/>
        </p:nvSpPr>
        <p:spPr>
          <a:xfrm>
            <a:off x="7317638" y="220490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</a:t>
            </a:r>
            <a:r>
              <a:rPr lang="en-US" altLang="zh-TW" smtClean="0"/>
              <a:t>ist[y]</a:t>
            </a:r>
            <a:endParaRPr lang="zh-TW" altLang="en-US"/>
          </a:p>
        </p:txBody>
      </p:sp>
      <p:cxnSp>
        <p:nvCxnSpPr>
          <p:cNvPr id="21" name="直線單箭頭接點 20"/>
          <p:cNvCxnSpPr>
            <a:stCxn id="12" idx="0"/>
            <a:endCxn id="15" idx="3"/>
          </p:cNvCxnSpPr>
          <p:nvPr/>
        </p:nvCxnSpPr>
        <p:spPr bwMode="auto">
          <a:xfrm flipV="1">
            <a:off x="6118488" y="1775345"/>
            <a:ext cx="829901" cy="26194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5094775" y="271967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dist[v]+L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669623" y="381913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L</a:t>
            </a: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036265" y="4352757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Center</a:t>
            </a:r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351155" y="306284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Enterprise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370859" y="443721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Enterprise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087835" y="43877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u</a:t>
            </a:r>
            <a:endParaRPr lang="zh-TW" altLang="en-US" b="1"/>
          </a:p>
        </p:txBody>
      </p:sp>
      <p:sp>
        <p:nvSpPr>
          <p:cNvPr id="28" name="文字方塊 27"/>
          <p:cNvSpPr txBox="1"/>
          <p:nvPr/>
        </p:nvSpPr>
        <p:spPr>
          <a:xfrm>
            <a:off x="5940511" y="44206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u</a:t>
            </a:r>
            <a:endParaRPr lang="zh-TW" altLang="en-US" b="1"/>
          </a:p>
        </p:txBody>
      </p:sp>
      <p:sp>
        <p:nvSpPr>
          <p:cNvPr id="29" name="文字方塊 28"/>
          <p:cNvSpPr txBox="1"/>
          <p:nvPr/>
        </p:nvSpPr>
        <p:spPr>
          <a:xfrm>
            <a:off x="6063749" y="4960232"/>
            <a:ext cx="2324675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/>
              <a:t>dist[u]=dist[v]+L</a:t>
            </a:r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339755" y="4913658"/>
            <a:ext cx="1314784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/>
              <a:t>dist[u]=0</a:t>
            </a: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 bwMode="auto">
          <a:xfrm flipV="1">
            <a:off x="5288462" y="4795343"/>
            <a:ext cx="651690" cy="10117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橢圓 31"/>
          <p:cNvSpPr/>
          <p:nvPr/>
        </p:nvSpPr>
        <p:spPr bwMode="auto">
          <a:xfrm>
            <a:off x="4876216" y="5731878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969361" y="57036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x</a:t>
            </a:r>
            <a:endParaRPr lang="zh-TW" altLang="en-US" b="1"/>
          </a:p>
        </p:txBody>
      </p:sp>
      <p:cxnSp>
        <p:nvCxnSpPr>
          <p:cNvPr id="34" name="直線單箭頭接點 33"/>
          <p:cNvCxnSpPr/>
          <p:nvPr/>
        </p:nvCxnSpPr>
        <p:spPr bwMode="auto">
          <a:xfrm flipV="1">
            <a:off x="1455854" y="4795343"/>
            <a:ext cx="651690" cy="10117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橢圓 34"/>
          <p:cNvSpPr/>
          <p:nvPr/>
        </p:nvSpPr>
        <p:spPr bwMode="auto">
          <a:xfrm>
            <a:off x="1043608" y="5731878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36753" y="57036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x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2509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66384"/>
            <a:ext cx="7315200" cy="838200"/>
          </a:xfrm>
        </p:spPr>
        <p:txBody>
          <a:bodyPr/>
          <a:lstStyle/>
          <a:p>
            <a:r>
              <a:rPr lang="en-US" altLang="zh-TW" smtClean="0"/>
              <a:t>Observations (2/2)</a:t>
            </a:r>
            <a:endParaRPr lang="zh-TW" altLang="en-US"/>
          </a:p>
        </p:txBody>
      </p:sp>
      <p:sp>
        <p:nvSpPr>
          <p:cNvPr id="12" name="橢圓 11"/>
          <p:cNvSpPr/>
          <p:nvPr/>
        </p:nvSpPr>
        <p:spPr bwMode="auto">
          <a:xfrm>
            <a:off x="5866460" y="436510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874572" y="2996952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手繪多邊形 13"/>
          <p:cNvSpPr/>
          <p:nvPr/>
        </p:nvSpPr>
        <p:spPr bwMode="auto">
          <a:xfrm>
            <a:off x="7020272" y="1815088"/>
            <a:ext cx="297366" cy="1152144"/>
          </a:xfrm>
          <a:custGeom>
            <a:avLst/>
            <a:gdLst>
              <a:gd name="connsiteX0" fmla="*/ 156028 w 297366"/>
              <a:gd name="connsiteY0" fmla="*/ 1152144 h 1152144"/>
              <a:gd name="connsiteX1" fmla="*/ 238324 w 297366"/>
              <a:gd name="connsiteY1" fmla="*/ 1124712 h 1152144"/>
              <a:gd name="connsiteX2" fmla="*/ 201748 w 297366"/>
              <a:gd name="connsiteY2" fmla="*/ 1024128 h 1152144"/>
              <a:gd name="connsiteX3" fmla="*/ 28012 w 297366"/>
              <a:gd name="connsiteY3" fmla="*/ 996696 h 1152144"/>
              <a:gd name="connsiteX4" fmla="*/ 580 w 297366"/>
              <a:gd name="connsiteY4" fmla="*/ 932688 h 1152144"/>
              <a:gd name="connsiteX5" fmla="*/ 18868 w 297366"/>
              <a:gd name="connsiteY5" fmla="*/ 905256 h 1152144"/>
              <a:gd name="connsiteX6" fmla="*/ 247468 w 297366"/>
              <a:gd name="connsiteY6" fmla="*/ 914400 h 1152144"/>
              <a:gd name="connsiteX7" fmla="*/ 284044 w 297366"/>
              <a:gd name="connsiteY7" fmla="*/ 813816 h 1152144"/>
              <a:gd name="connsiteX8" fmla="*/ 265756 w 297366"/>
              <a:gd name="connsiteY8" fmla="*/ 786384 h 1152144"/>
              <a:gd name="connsiteX9" fmla="*/ 210892 w 297366"/>
              <a:gd name="connsiteY9" fmla="*/ 768096 h 1152144"/>
              <a:gd name="connsiteX10" fmla="*/ 156028 w 297366"/>
              <a:gd name="connsiteY10" fmla="*/ 749808 h 1152144"/>
              <a:gd name="connsiteX11" fmla="*/ 128596 w 297366"/>
              <a:gd name="connsiteY11" fmla="*/ 740664 h 1152144"/>
              <a:gd name="connsiteX12" fmla="*/ 46300 w 297366"/>
              <a:gd name="connsiteY12" fmla="*/ 731520 h 1152144"/>
              <a:gd name="connsiteX13" fmla="*/ 18868 w 297366"/>
              <a:gd name="connsiteY13" fmla="*/ 676656 h 1152144"/>
              <a:gd name="connsiteX14" fmla="*/ 64588 w 297366"/>
              <a:gd name="connsiteY14" fmla="*/ 621792 h 1152144"/>
              <a:gd name="connsiteX15" fmla="*/ 201748 w 297366"/>
              <a:gd name="connsiteY15" fmla="*/ 594360 h 1152144"/>
              <a:gd name="connsiteX16" fmla="*/ 210892 w 297366"/>
              <a:gd name="connsiteY16" fmla="*/ 539496 h 1152144"/>
              <a:gd name="connsiteX17" fmla="*/ 201748 w 297366"/>
              <a:gd name="connsiteY17" fmla="*/ 402336 h 1152144"/>
              <a:gd name="connsiteX18" fmla="*/ 174316 w 297366"/>
              <a:gd name="connsiteY18" fmla="*/ 393192 h 1152144"/>
              <a:gd name="connsiteX19" fmla="*/ 137740 w 297366"/>
              <a:gd name="connsiteY19" fmla="*/ 384048 h 1152144"/>
              <a:gd name="connsiteX20" fmla="*/ 55444 w 297366"/>
              <a:gd name="connsiteY20" fmla="*/ 374904 h 1152144"/>
              <a:gd name="connsiteX21" fmla="*/ 580 w 297366"/>
              <a:gd name="connsiteY21" fmla="*/ 338328 h 1152144"/>
              <a:gd name="connsiteX22" fmla="*/ 18868 w 297366"/>
              <a:gd name="connsiteY22" fmla="*/ 274320 h 1152144"/>
              <a:gd name="connsiteX23" fmla="*/ 73732 w 297366"/>
              <a:gd name="connsiteY23" fmla="*/ 246888 h 1152144"/>
              <a:gd name="connsiteX24" fmla="*/ 119452 w 297366"/>
              <a:gd name="connsiteY24" fmla="*/ 192024 h 1152144"/>
              <a:gd name="connsiteX25" fmla="*/ 110308 w 297366"/>
              <a:gd name="connsiteY25" fmla="*/ 64008 h 1152144"/>
              <a:gd name="connsiteX26" fmla="*/ 101164 w 297366"/>
              <a:gd name="connsiteY26" fmla="*/ 0 h 11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7366" h="1152144">
                <a:moveTo>
                  <a:pt x="156028" y="1152144"/>
                </a:moveTo>
                <a:cubicBezTo>
                  <a:pt x="156206" y="1152114"/>
                  <a:pt x="234306" y="1146811"/>
                  <a:pt x="238324" y="1124712"/>
                </a:cubicBezTo>
                <a:cubicBezTo>
                  <a:pt x="247038" y="1076784"/>
                  <a:pt x="244552" y="1039693"/>
                  <a:pt x="201748" y="1024128"/>
                </a:cubicBezTo>
                <a:cubicBezTo>
                  <a:pt x="140024" y="1001683"/>
                  <a:pt x="94573" y="1002747"/>
                  <a:pt x="28012" y="996696"/>
                </a:cubicBezTo>
                <a:cubicBezTo>
                  <a:pt x="16117" y="978854"/>
                  <a:pt x="-2893" y="957001"/>
                  <a:pt x="580" y="932688"/>
                </a:cubicBezTo>
                <a:cubicBezTo>
                  <a:pt x="2134" y="921809"/>
                  <a:pt x="12772" y="914400"/>
                  <a:pt x="18868" y="905256"/>
                </a:cubicBezTo>
                <a:cubicBezTo>
                  <a:pt x="95068" y="908304"/>
                  <a:pt x="171249" y="916941"/>
                  <a:pt x="247468" y="914400"/>
                </a:cubicBezTo>
                <a:cubicBezTo>
                  <a:pt x="317223" y="912075"/>
                  <a:pt x="297677" y="868346"/>
                  <a:pt x="284044" y="813816"/>
                </a:cubicBezTo>
                <a:cubicBezTo>
                  <a:pt x="281379" y="803154"/>
                  <a:pt x="275075" y="792209"/>
                  <a:pt x="265756" y="786384"/>
                </a:cubicBezTo>
                <a:cubicBezTo>
                  <a:pt x="249409" y="776167"/>
                  <a:pt x="229180" y="774192"/>
                  <a:pt x="210892" y="768096"/>
                </a:cubicBezTo>
                <a:lnTo>
                  <a:pt x="156028" y="749808"/>
                </a:lnTo>
                <a:cubicBezTo>
                  <a:pt x="146884" y="746760"/>
                  <a:pt x="138176" y="741728"/>
                  <a:pt x="128596" y="740664"/>
                </a:cubicBezTo>
                <a:lnTo>
                  <a:pt x="46300" y="731520"/>
                </a:lnTo>
                <a:cubicBezTo>
                  <a:pt x="37054" y="717650"/>
                  <a:pt x="18868" y="695585"/>
                  <a:pt x="18868" y="676656"/>
                </a:cubicBezTo>
                <a:cubicBezTo>
                  <a:pt x="18868" y="648750"/>
                  <a:pt x="42379" y="632896"/>
                  <a:pt x="64588" y="621792"/>
                </a:cubicBezTo>
                <a:cubicBezTo>
                  <a:pt x="110901" y="598635"/>
                  <a:pt x="150026" y="600107"/>
                  <a:pt x="201748" y="594360"/>
                </a:cubicBezTo>
                <a:cubicBezTo>
                  <a:pt x="204796" y="576072"/>
                  <a:pt x="210892" y="558036"/>
                  <a:pt x="210892" y="539496"/>
                </a:cubicBezTo>
                <a:cubicBezTo>
                  <a:pt x="210892" y="493675"/>
                  <a:pt x="212861" y="446789"/>
                  <a:pt x="201748" y="402336"/>
                </a:cubicBezTo>
                <a:cubicBezTo>
                  <a:pt x="199410" y="392985"/>
                  <a:pt x="183584" y="395840"/>
                  <a:pt x="174316" y="393192"/>
                </a:cubicBezTo>
                <a:cubicBezTo>
                  <a:pt x="162232" y="389740"/>
                  <a:pt x="150161" y="385959"/>
                  <a:pt x="137740" y="384048"/>
                </a:cubicBezTo>
                <a:cubicBezTo>
                  <a:pt x="110460" y="379851"/>
                  <a:pt x="82876" y="377952"/>
                  <a:pt x="55444" y="374904"/>
                </a:cubicBezTo>
                <a:cubicBezTo>
                  <a:pt x="37156" y="362712"/>
                  <a:pt x="-5458" y="359462"/>
                  <a:pt x="580" y="338328"/>
                </a:cubicBezTo>
                <a:cubicBezTo>
                  <a:pt x="6676" y="316992"/>
                  <a:pt x="8092" y="293717"/>
                  <a:pt x="18868" y="274320"/>
                </a:cubicBezTo>
                <a:cubicBezTo>
                  <a:pt x="26925" y="259817"/>
                  <a:pt x="59901" y="251498"/>
                  <a:pt x="73732" y="246888"/>
                </a:cubicBezTo>
                <a:cubicBezTo>
                  <a:pt x="79911" y="240709"/>
                  <a:pt x="118656" y="205550"/>
                  <a:pt x="119452" y="192024"/>
                </a:cubicBezTo>
                <a:cubicBezTo>
                  <a:pt x="121964" y="149317"/>
                  <a:pt x="115032" y="106527"/>
                  <a:pt x="110308" y="64008"/>
                </a:cubicBezTo>
                <a:cubicBezTo>
                  <a:pt x="98946" y="-38248"/>
                  <a:pt x="101164" y="81334"/>
                  <a:pt x="10116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874572" y="1340768"/>
            <a:ext cx="504056" cy="47432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924869" y="1336216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Center</a:t>
            </a:r>
            <a:endParaRPr lang="zh-TW" altLang="en-US"/>
          </a:p>
        </p:txBody>
      </p:sp>
      <p:cxnSp>
        <p:nvCxnSpPr>
          <p:cNvPr id="17" name="直線單箭頭接點 16"/>
          <p:cNvCxnSpPr>
            <a:stCxn id="12" idx="7"/>
            <a:endCxn id="13" idx="3"/>
          </p:cNvCxnSpPr>
          <p:nvPr/>
        </p:nvCxnSpPr>
        <p:spPr bwMode="auto">
          <a:xfrm flipV="1">
            <a:off x="6296699" y="3427191"/>
            <a:ext cx="651690" cy="10117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6980495" y="29655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v</a:t>
            </a:r>
            <a:endParaRPr lang="zh-TW" altLang="en-US" b="1"/>
          </a:p>
        </p:txBody>
      </p:sp>
      <p:sp>
        <p:nvSpPr>
          <p:cNvPr id="19" name="文字方塊 18"/>
          <p:cNvSpPr txBox="1"/>
          <p:nvPr/>
        </p:nvSpPr>
        <p:spPr>
          <a:xfrm>
            <a:off x="7317638" y="217518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</a:t>
            </a:r>
            <a:r>
              <a:rPr lang="en-US" altLang="zh-TW" smtClean="0"/>
              <a:t>ist[y]</a:t>
            </a:r>
            <a:endParaRPr lang="zh-TW" altLang="en-US"/>
          </a:p>
        </p:txBody>
      </p:sp>
      <p:cxnSp>
        <p:nvCxnSpPr>
          <p:cNvPr id="21" name="直線單箭頭接點 20"/>
          <p:cNvCxnSpPr>
            <a:stCxn id="12" idx="0"/>
            <a:endCxn id="15" idx="3"/>
          </p:cNvCxnSpPr>
          <p:nvPr/>
        </p:nvCxnSpPr>
        <p:spPr bwMode="auto">
          <a:xfrm flipV="1">
            <a:off x="6118488" y="1745625"/>
            <a:ext cx="829901" cy="26194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5094775" y="268995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dist[v]+L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669623" y="37894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L</a:t>
            </a:r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351155" y="303312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Enterprise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370859" y="440749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Enterprise</a:t>
            </a:r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 bwMode="auto">
          <a:xfrm flipV="1">
            <a:off x="5254993" y="4795343"/>
            <a:ext cx="651690" cy="10117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橢圓 27"/>
          <p:cNvSpPr/>
          <p:nvPr/>
        </p:nvSpPr>
        <p:spPr bwMode="auto">
          <a:xfrm>
            <a:off x="4842747" y="5731878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55300" y="4924894"/>
            <a:ext cx="2324675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/>
              <a:t>dist[u]=dist[v]+L</a:t>
            </a:r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5460206" y="5941741"/>
            <a:ext cx="2940228" cy="46166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/>
              <a:t>dist[x]=dist[x]+dist[u]</a:t>
            </a:r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961638" y="43651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u</a:t>
            </a:r>
            <a:endParaRPr lang="zh-TW" altLang="en-US" b="1"/>
          </a:p>
        </p:txBody>
      </p:sp>
      <p:sp>
        <p:nvSpPr>
          <p:cNvPr id="33" name="文字方塊 32"/>
          <p:cNvSpPr txBox="1"/>
          <p:nvPr/>
        </p:nvSpPr>
        <p:spPr>
          <a:xfrm>
            <a:off x="4935892" y="57036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x</a:t>
            </a:r>
            <a:endParaRPr lang="zh-TW" altLang="en-US" b="1"/>
          </a:p>
        </p:txBody>
      </p:sp>
      <p:sp>
        <p:nvSpPr>
          <p:cNvPr id="34" name="文字方塊 33"/>
          <p:cNvSpPr txBox="1"/>
          <p:nvPr/>
        </p:nvSpPr>
        <p:spPr>
          <a:xfrm>
            <a:off x="4558183" y="496475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dist[x]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2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41116"/>
            <a:ext cx="4937633" cy="5379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橢圓 2"/>
          <p:cNvSpPr/>
          <p:nvPr/>
        </p:nvSpPr>
        <p:spPr bwMode="auto">
          <a:xfrm>
            <a:off x="5004048" y="825686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8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5021986" y="465744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36225" y="467863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x=5</a:t>
            </a:r>
            <a:endParaRPr lang="zh-TW" altLang="en-US" b="1" i="1"/>
          </a:p>
        </p:txBody>
      </p:sp>
      <p:sp>
        <p:nvSpPr>
          <p:cNvPr id="6" name="橢圓 5"/>
          <p:cNvSpPr/>
          <p:nvPr/>
        </p:nvSpPr>
        <p:spPr bwMode="auto">
          <a:xfrm>
            <a:off x="5004048" y="334541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/>
              <a:t>2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直線單箭頭接點 7"/>
          <p:cNvCxnSpPr>
            <a:stCxn id="4" idx="0"/>
            <a:endCxn id="6" idx="4"/>
          </p:cNvCxnSpPr>
          <p:nvPr/>
        </p:nvCxnSpPr>
        <p:spPr bwMode="auto">
          <a:xfrm flipH="1" flipV="1">
            <a:off x="5256076" y="3849468"/>
            <a:ext cx="17938" cy="807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>
            <a:stCxn id="6" idx="0"/>
            <a:endCxn id="13" idx="4"/>
          </p:cNvCxnSpPr>
          <p:nvPr/>
        </p:nvCxnSpPr>
        <p:spPr bwMode="auto">
          <a:xfrm flipV="1">
            <a:off x="5256076" y="2589605"/>
            <a:ext cx="0" cy="7558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橢圓 12"/>
          <p:cNvSpPr/>
          <p:nvPr/>
        </p:nvSpPr>
        <p:spPr bwMode="auto">
          <a:xfrm>
            <a:off x="5004048" y="208554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69683" y="334541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p</a:t>
            </a:r>
            <a:r>
              <a:rPr lang="en-US" altLang="zh-TW" b="1" smtClean="0"/>
              <a:t>a[</a:t>
            </a:r>
            <a:r>
              <a:rPr lang="en-US" altLang="zh-TW" b="1" i="1" smtClean="0"/>
              <a:t>x</a:t>
            </a:r>
            <a:r>
              <a:rPr lang="en-US" altLang="zh-TW" b="1" smtClean="0"/>
              <a:t>]</a:t>
            </a:r>
            <a:endParaRPr lang="zh-TW" altLang="en-US" b="1"/>
          </a:p>
        </p:txBody>
      </p:sp>
      <p:cxnSp>
        <p:nvCxnSpPr>
          <p:cNvPr id="19" name="直線單箭頭接點 18"/>
          <p:cNvCxnSpPr>
            <a:stCxn id="13" idx="0"/>
            <a:endCxn id="3" idx="4"/>
          </p:cNvCxnSpPr>
          <p:nvPr/>
        </p:nvCxnSpPr>
        <p:spPr bwMode="auto">
          <a:xfrm flipV="1">
            <a:off x="5256076" y="1329742"/>
            <a:ext cx="0" cy="7558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5331117" y="39964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FF0000"/>
                </a:solidFill>
              </a:rPr>
              <a:t>3</a:t>
            </a:r>
            <a:endParaRPr lang="zh-TW" altLang="en-US" sz="320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339520" y="26488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FF0000"/>
                </a:solidFill>
              </a:rPr>
              <a:t>4</a:t>
            </a:r>
            <a:endParaRPr lang="zh-TW" altLang="en-US" sz="320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82321" y="138898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FF0000"/>
                </a:solidFill>
              </a:rPr>
              <a:t>2</a:t>
            </a:r>
            <a:endParaRPr lang="zh-TW" altLang="en-US" sz="320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474688" y="331895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x=2</a:t>
            </a:r>
            <a:endParaRPr lang="zh-TW" altLang="en-US" b="1" i="1"/>
          </a:p>
        </p:txBody>
      </p:sp>
      <p:sp>
        <p:nvSpPr>
          <p:cNvPr id="38" name="文字方塊 37"/>
          <p:cNvSpPr txBox="1"/>
          <p:nvPr/>
        </p:nvSpPr>
        <p:spPr>
          <a:xfrm>
            <a:off x="6372200" y="197781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p</a:t>
            </a:r>
            <a:r>
              <a:rPr lang="en-US" altLang="zh-TW" b="1" smtClean="0"/>
              <a:t>a[</a:t>
            </a:r>
            <a:r>
              <a:rPr lang="en-US" altLang="zh-TW" b="1" i="1" smtClean="0"/>
              <a:t>x</a:t>
            </a:r>
            <a:r>
              <a:rPr lang="en-US" altLang="zh-TW" b="1" smtClean="0"/>
              <a:t>]</a:t>
            </a:r>
            <a:endParaRPr lang="zh-TW" altLang="en-US" b="1"/>
          </a:p>
        </p:txBody>
      </p:sp>
      <p:sp>
        <p:nvSpPr>
          <p:cNvPr id="39" name="文字方塊 38"/>
          <p:cNvSpPr txBox="1"/>
          <p:nvPr/>
        </p:nvSpPr>
        <p:spPr>
          <a:xfrm>
            <a:off x="7261723" y="202020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/>
              <a:t>x</a:t>
            </a:r>
            <a:r>
              <a:rPr lang="en-US" altLang="zh-TW" b="1" i="1" smtClean="0"/>
              <a:t>=6</a:t>
            </a:r>
            <a:endParaRPr lang="zh-TW" altLang="en-US" b="1" i="1"/>
          </a:p>
        </p:txBody>
      </p:sp>
      <p:sp>
        <p:nvSpPr>
          <p:cNvPr id="40" name="文字方塊 39"/>
          <p:cNvSpPr txBox="1"/>
          <p:nvPr/>
        </p:nvSpPr>
        <p:spPr>
          <a:xfrm>
            <a:off x="7159235" y="67906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p</a:t>
            </a:r>
            <a:r>
              <a:rPr lang="en-US" altLang="zh-TW" b="1" smtClean="0"/>
              <a:t>a[</a:t>
            </a:r>
            <a:r>
              <a:rPr lang="en-US" altLang="zh-TW" b="1" i="1" smtClean="0"/>
              <a:t>x</a:t>
            </a:r>
            <a:r>
              <a:rPr lang="en-US" altLang="zh-TW" b="1" smtClean="0"/>
              <a:t>]</a:t>
            </a:r>
            <a:endParaRPr lang="zh-TW" altLang="en-US" b="1"/>
          </a:p>
        </p:txBody>
      </p:sp>
      <p:sp>
        <p:nvSpPr>
          <p:cNvPr id="43" name="文字方塊 42"/>
          <p:cNvSpPr txBox="1"/>
          <p:nvPr/>
        </p:nvSpPr>
        <p:spPr>
          <a:xfrm>
            <a:off x="7998923" y="67906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x=8</a:t>
            </a:r>
            <a:endParaRPr lang="zh-TW" altLang="en-US" b="1" i="1"/>
          </a:p>
        </p:txBody>
      </p:sp>
      <p:cxnSp>
        <p:nvCxnSpPr>
          <p:cNvPr id="45" name="直線接點 44"/>
          <p:cNvCxnSpPr/>
          <p:nvPr/>
        </p:nvCxnSpPr>
        <p:spPr bwMode="auto">
          <a:xfrm>
            <a:off x="6438001" y="825686"/>
            <a:ext cx="6207" cy="43225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接點 45"/>
          <p:cNvCxnSpPr/>
          <p:nvPr/>
        </p:nvCxnSpPr>
        <p:spPr bwMode="auto">
          <a:xfrm flipH="1">
            <a:off x="7159235" y="825686"/>
            <a:ext cx="5053" cy="43225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接點 49"/>
          <p:cNvCxnSpPr/>
          <p:nvPr/>
        </p:nvCxnSpPr>
        <p:spPr bwMode="auto">
          <a:xfrm>
            <a:off x="6444208" y="1140727"/>
            <a:ext cx="0" cy="4007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接點 50"/>
          <p:cNvCxnSpPr/>
          <p:nvPr/>
        </p:nvCxnSpPr>
        <p:spPr bwMode="auto">
          <a:xfrm flipH="1">
            <a:off x="7956375" y="806241"/>
            <a:ext cx="5053" cy="43225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單箭頭接點 52"/>
          <p:cNvCxnSpPr/>
          <p:nvPr/>
        </p:nvCxnSpPr>
        <p:spPr bwMode="auto">
          <a:xfrm flipH="1">
            <a:off x="7234241" y="2481870"/>
            <a:ext cx="694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單箭頭接點 53"/>
          <p:cNvCxnSpPr/>
          <p:nvPr/>
        </p:nvCxnSpPr>
        <p:spPr bwMode="auto">
          <a:xfrm flipH="1">
            <a:off x="5729370" y="3345412"/>
            <a:ext cx="694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單箭頭接點 54"/>
          <p:cNvCxnSpPr/>
          <p:nvPr/>
        </p:nvCxnSpPr>
        <p:spPr bwMode="auto">
          <a:xfrm flipH="1">
            <a:off x="6447206" y="2017731"/>
            <a:ext cx="694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55"/>
          <p:cNvCxnSpPr/>
          <p:nvPr/>
        </p:nvCxnSpPr>
        <p:spPr bwMode="auto">
          <a:xfrm flipH="1">
            <a:off x="7234241" y="694876"/>
            <a:ext cx="694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文字方塊 56"/>
          <p:cNvSpPr txBox="1"/>
          <p:nvPr/>
        </p:nvSpPr>
        <p:spPr>
          <a:xfrm>
            <a:off x="7095073" y="2793702"/>
            <a:ext cx="1197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root=8</a:t>
            </a:r>
          </a:p>
          <a:p>
            <a:r>
              <a:rPr lang="en-US" altLang="zh-TW" b="1">
                <a:solidFill>
                  <a:srgbClr val="0000FF"/>
                </a:solidFill>
              </a:rPr>
              <a:t>p</a:t>
            </a:r>
            <a:r>
              <a:rPr lang="en-US" altLang="zh-TW" b="1" smtClean="0">
                <a:solidFill>
                  <a:srgbClr val="0000FF"/>
                </a:solidFill>
              </a:rPr>
              <a:t>a[x]=8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928893" y="1034016"/>
            <a:ext cx="135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dist[8]=0</a:t>
            </a:r>
          </a:p>
          <a:p>
            <a:r>
              <a:rPr lang="en-US" altLang="zh-TW" b="1" smtClean="0">
                <a:solidFill>
                  <a:srgbClr val="0000FF"/>
                </a:solidFill>
              </a:rPr>
              <a:t>pa[x]=8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108780" y="2467584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dist[6]=2</a:t>
            </a:r>
            <a:endParaRPr lang="zh-TW" altLang="en-US" b="1">
              <a:solidFill>
                <a:srgbClr val="0000FF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 bwMode="auto">
          <a:xfrm flipH="1">
            <a:off x="8028384" y="1054876"/>
            <a:ext cx="694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單箭頭接點 60"/>
          <p:cNvCxnSpPr/>
          <p:nvPr/>
        </p:nvCxnSpPr>
        <p:spPr bwMode="auto">
          <a:xfrm flipH="1">
            <a:off x="6511368" y="3739928"/>
            <a:ext cx="694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字方塊 61"/>
          <p:cNvSpPr txBox="1"/>
          <p:nvPr/>
        </p:nvSpPr>
        <p:spPr>
          <a:xfrm>
            <a:off x="6372200" y="4051760"/>
            <a:ext cx="1197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root=8</a:t>
            </a:r>
          </a:p>
          <a:p>
            <a:r>
              <a:rPr lang="en-US" altLang="zh-TW" b="1">
                <a:solidFill>
                  <a:srgbClr val="0000FF"/>
                </a:solidFill>
              </a:rPr>
              <a:t>p</a:t>
            </a:r>
            <a:r>
              <a:rPr lang="en-US" altLang="zh-TW" b="1" smtClean="0">
                <a:solidFill>
                  <a:srgbClr val="0000FF"/>
                </a:solidFill>
              </a:rPr>
              <a:t>a[x]=8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385907" y="372564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dist[2]=6</a:t>
            </a:r>
            <a:endParaRPr lang="zh-TW" altLang="en-US" b="1">
              <a:solidFill>
                <a:srgbClr val="0000FF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 bwMode="auto">
          <a:xfrm flipH="1">
            <a:off x="5722073" y="5031767"/>
            <a:ext cx="694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字方塊 64"/>
          <p:cNvSpPr txBox="1"/>
          <p:nvPr/>
        </p:nvSpPr>
        <p:spPr>
          <a:xfrm>
            <a:off x="5582905" y="5343599"/>
            <a:ext cx="1197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root=8</a:t>
            </a:r>
          </a:p>
          <a:p>
            <a:r>
              <a:rPr lang="en-US" altLang="zh-TW" b="1">
                <a:solidFill>
                  <a:srgbClr val="0000FF"/>
                </a:solidFill>
              </a:rPr>
              <a:t>p</a:t>
            </a:r>
            <a:r>
              <a:rPr lang="en-US" altLang="zh-TW" b="1" smtClean="0">
                <a:solidFill>
                  <a:srgbClr val="0000FF"/>
                </a:solidFill>
              </a:rPr>
              <a:t>a[x]=8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596612" y="501748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dist[5]=9</a:t>
            </a:r>
            <a:endParaRPr lang="zh-TW" alt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2" grpId="0"/>
      <p:bldP spid="63" grpId="0"/>
      <p:bldP spid="65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/>
              <a:t>A very big corporation is developing its corporative network. In the beginning each of the N enterprises of the corporation, </a:t>
            </a:r>
            <a:r>
              <a:rPr lang="en-US" altLang="zh-TW" u="sng">
                <a:solidFill>
                  <a:srgbClr val="FF0000"/>
                </a:solidFill>
              </a:rPr>
              <a:t>numerated from 1 to N</a:t>
            </a:r>
            <a:r>
              <a:rPr lang="en-US" altLang="zh-TW"/>
              <a:t>, organized its own computing and telecommunication center. </a:t>
            </a:r>
            <a:endParaRPr lang="en-US" altLang="zh-TW" smtClean="0"/>
          </a:p>
          <a:p>
            <a:pPr algn="just"/>
            <a:r>
              <a:rPr lang="en-US" altLang="zh-TW" smtClean="0"/>
              <a:t>Soon</a:t>
            </a:r>
            <a:r>
              <a:rPr lang="en-US" altLang="zh-TW"/>
              <a:t>, for amelioration of the services, the corporation started to collect some enterprises in clusters, each of them </a:t>
            </a:r>
            <a:r>
              <a:rPr lang="en-US" altLang="zh-TW">
                <a:solidFill>
                  <a:srgbClr val="FF0000"/>
                </a:solidFill>
              </a:rPr>
              <a:t>served by a single computing and telecommunication center</a:t>
            </a:r>
            <a:r>
              <a:rPr lang="en-US" altLang="zh-TW"/>
              <a:t> as follow.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0728" y="1186888"/>
            <a:ext cx="8496944" cy="5400600"/>
          </a:xfrm>
        </p:spPr>
        <p:txBody>
          <a:bodyPr/>
          <a:lstStyle/>
          <a:p>
            <a:pPr algn="just"/>
            <a:r>
              <a:rPr lang="en-US" altLang="zh-TW"/>
              <a:t>The corporation chose </a:t>
            </a:r>
            <a:r>
              <a:rPr lang="en-US" altLang="zh-TW">
                <a:solidFill>
                  <a:srgbClr val="FF0000"/>
                </a:solidFill>
              </a:rPr>
              <a:t>one of the </a:t>
            </a:r>
            <a:r>
              <a:rPr lang="en-US" altLang="zh-TW">
                <a:solidFill>
                  <a:srgbClr val="0000CC"/>
                </a:solidFill>
              </a:rPr>
              <a:t>existing </a:t>
            </a:r>
            <a:r>
              <a:rPr lang="en-US" altLang="zh-TW" u="sng">
                <a:solidFill>
                  <a:srgbClr val="0000CC"/>
                </a:solidFill>
              </a:rPr>
              <a:t>centers I</a:t>
            </a:r>
            <a:r>
              <a:rPr lang="en-US" altLang="zh-TW">
                <a:solidFill>
                  <a:srgbClr val="FF0000"/>
                </a:solidFill>
              </a:rPr>
              <a:t> (serving the cluster A) </a:t>
            </a:r>
            <a:r>
              <a:rPr lang="en-US" altLang="zh-TW"/>
              <a:t>and </a:t>
            </a:r>
            <a:r>
              <a:rPr lang="en-US" altLang="zh-TW">
                <a:solidFill>
                  <a:srgbClr val="FF0000"/>
                </a:solidFill>
              </a:rPr>
              <a:t>one of the </a:t>
            </a:r>
            <a:r>
              <a:rPr lang="en-US" altLang="zh-TW">
                <a:solidFill>
                  <a:srgbClr val="0000CC"/>
                </a:solidFill>
              </a:rPr>
              <a:t>enterprises J</a:t>
            </a:r>
            <a:r>
              <a:rPr lang="en-US" altLang="zh-TW">
                <a:solidFill>
                  <a:srgbClr val="FF0000"/>
                </a:solidFill>
              </a:rPr>
              <a:t> in some other cluster B (not necessarily the center)</a:t>
            </a:r>
            <a:r>
              <a:rPr lang="en-US" altLang="zh-TW"/>
              <a:t> and link them with telecommunication line. </a:t>
            </a:r>
            <a:endParaRPr lang="en-US" altLang="zh-TW" smtClean="0"/>
          </a:p>
          <a:p>
            <a:pPr algn="just"/>
            <a:r>
              <a:rPr lang="en-US" altLang="zh-TW" smtClean="0"/>
              <a:t>The </a:t>
            </a:r>
            <a:r>
              <a:rPr lang="en-US" altLang="zh-TW"/>
              <a:t>length of the line between the enterprises </a:t>
            </a:r>
            <a:r>
              <a:rPr lang="en-US" altLang="zh-TW">
                <a:solidFill>
                  <a:srgbClr val="FF0000"/>
                </a:solidFill>
              </a:rPr>
              <a:t>I and J is |I −J|(mod 1000)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In </a:t>
            </a:r>
            <a:r>
              <a:rPr lang="en-US" altLang="zh-TW"/>
              <a:t>such a way the two old clusters are joined in a new cluster, served by the center of the old cluster B.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0728" y="1186888"/>
            <a:ext cx="8496944" cy="5400600"/>
          </a:xfrm>
        </p:spPr>
        <p:txBody>
          <a:bodyPr/>
          <a:lstStyle/>
          <a:p>
            <a:pPr algn="just"/>
            <a:r>
              <a:rPr lang="en-US" altLang="zh-TW"/>
              <a:t>Unfortunately after each join the sum of the lengths of the lines linking an enterprise to its serving center could be changed and the end users would like to </a:t>
            </a:r>
            <a:r>
              <a:rPr lang="en-US" altLang="zh-TW" u="sng">
                <a:solidFill>
                  <a:srgbClr val="FF0000"/>
                </a:solidFill>
              </a:rPr>
              <a:t>know what is the new length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Write </a:t>
            </a:r>
            <a:r>
              <a:rPr lang="en-US" altLang="zh-TW"/>
              <a:t>a program to keep trace of the changes in the organization of the network that is able in each moment to answer the questions of the users. </a:t>
            </a:r>
            <a:endParaRPr lang="en-US" altLang="zh-TW" smtClean="0"/>
          </a:p>
          <a:p>
            <a:pPr algn="just"/>
            <a:r>
              <a:rPr lang="en-US" altLang="zh-TW" smtClean="0"/>
              <a:t>Your </a:t>
            </a:r>
            <a:r>
              <a:rPr lang="en-US" altLang="zh-TW"/>
              <a:t>program has to be ready to solve </a:t>
            </a:r>
            <a:r>
              <a:rPr lang="en-US" altLang="zh-TW">
                <a:solidFill>
                  <a:srgbClr val="FF0000"/>
                </a:solidFill>
              </a:rPr>
              <a:t>more than one test case</a:t>
            </a:r>
            <a:r>
              <a:rPr lang="en-US" altLang="zh-TW"/>
              <a:t>. 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836712"/>
            <a:ext cx="8496944" cy="5733256"/>
          </a:xfrm>
        </p:spPr>
        <p:txBody>
          <a:bodyPr/>
          <a:lstStyle/>
          <a:p>
            <a:pPr algn="just"/>
            <a:r>
              <a:rPr lang="en-US" altLang="zh-TW" sz="2800"/>
              <a:t>The first line of the input file will contains only the </a:t>
            </a:r>
            <a:r>
              <a:rPr lang="en-US" altLang="zh-TW" sz="2800">
                <a:solidFill>
                  <a:srgbClr val="FF0000"/>
                </a:solidFill>
              </a:rPr>
              <a:t>number T of the test cases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Each </a:t>
            </a:r>
            <a:r>
              <a:rPr lang="en-US" altLang="zh-TW" sz="2800"/>
              <a:t>test will start with the </a:t>
            </a:r>
            <a:r>
              <a:rPr lang="en-US" altLang="zh-TW" sz="2800">
                <a:solidFill>
                  <a:srgbClr val="FF0000"/>
                </a:solidFill>
              </a:rPr>
              <a:t>number N of enterprises (5 ≤ N ≤ 20000)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Then </a:t>
            </a:r>
            <a:r>
              <a:rPr lang="en-US" altLang="zh-TW" sz="2800"/>
              <a:t>some number of lines (no more than </a:t>
            </a:r>
            <a:r>
              <a:rPr lang="en-US" altLang="zh-TW" sz="2800" smtClean="0"/>
              <a:t>200,000</a:t>
            </a:r>
            <a:r>
              <a:rPr lang="en-US" altLang="zh-TW" sz="2800"/>
              <a:t>) will follow with one of the commands</a:t>
            </a:r>
            <a:r>
              <a:rPr lang="en-US" altLang="zh-TW" sz="2800" smtClean="0"/>
              <a:t>:</a:t>
            </a:r>
          </a:p>
          <a:p>
            <a:pPr algn="just"/>
            <a:endParaRPr lang="en-US" altLang="zh-TW" sz="2800"/>
          </a:p>
          <a:p>
            <a:pPr algn="just"/>
            <a:endParaRPr lang="en-US" altLang="zh-TW" sz="2800" smtClean="0"/>
          </a:p>
          <a:p>
            <a:pPr algn="just"/>
            <a:r>
              <a:rPr lang="en-US" altLang="zh-TW" sz="2800"/>
              <a:t> The test case finishes with </a:t>
            </a:r>
            <a:r>
              <a:rPr lang="en-US" altLang="zh-TW" sz="2800" u="sng">
                <a:solidFill>
                  <a:srgbClr val="FF0000"/>
                </a:solidFill>
              </a:rPr>
              <a:t>a line containing the word ‘O’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The </a:t>
            </a:r>
            <a:r>
              <a:rPr lang="en-US" altLang="zh-TW" sz="2800" u="sng">
                <a:solidFill>
                  <a:srgbClr val="FF0000"/>
                </a:solidFill>
              </a:rPr>
              <a:t>‘I’ commands are less than N</a:t>
            </a:r>
            <a:r>
              <a:rPr lang="en-US" altLang="zh-TW" sz="2800"/>
              <a:t>.</a:t>
            </a:r>
          </a:p>
          <a:p>
            <a:pPr algn="just"/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7" y="3861048"/>
            <a:ext cx="8681386" cy="57606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2664296"/>
          </a:xfrm>
        </p:spPr>
        <p:txBody>
          <a:bodyPr/>
          <a:lstStyle/>
          <a:p>
            <a:pPr algn="just"/>
            <a:r>
              <a:rPr lang="en-US" altLang="zh-TW"/>
              <a:t>The output should contain as many lines as the number of ‘E’ commands in all test cases with a single number each — the asked sum of length of lines connecting the corresponding enterprise with its serving center.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 bwMode="auto">
          <a:xfrm>
            <a:off x="5346924" y="4528766"/>
            <a:ext cx="3689572" cy="2108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332156" y="2358703"/>
            <a:ext cx="3704340" cy="2108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332156" y="188640"/>
            <a:ext cx="3704340" cy="2108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8802" y="161050"/>
            <a:ext cx="4968552" cy="913236"/>
          </a:xfrm>
        </p:spPr>
        <p:txBody>
          <a:bodyPr/>
          <a:lstStyle/>
          <a:p>
            <a:r>
              <a:rPr lang="en-US" altLang="zh-TW" sz="2800" smtClean="0"/>
              <a:t>Sample Input </a:t>
            </a:r>
            <a:r>
              <a:rPr lang="en-US" altLang="zh-TW" sz="2800" dirty="0" smtClean="0"/>
              <a:t>/ Output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037" y="811733"/>
            <a:ext cx="3176534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1 </a:t>
            </a:r>
            <a:endParaRPr lang="en-US" altLang="zh-TW" sz="3200" smtClean="0"/>
          </a:p>
          <a:p>
            <a:r>
              <a:rPr lang="en-US" altLang="zh-TW" sz="3200"/>
              <a:t>5</a:t>
            </a:r>
            <a:r>
              <a:rPr lang="en-US" altLang="zh-TW" sz="3200" smtClean="0"/>
              <a:t> </a:t>
            </a:r>
          </a:p>
          <a:p>
            <a:r>
              <a:rPr lang="en-US" altLang="zh-TW" sz="3200" smtClean="0"/>
              <a:t>E </a:t>
            </a:r>
            <a:r>
              <a:rPr lang="en-US" altLang="zh-TW" sz="3200"/>
              <a:t>3 </a:t>
            </a:r>
            <a:endParaRPr lang="en-US" altLang="zh-TW" sz="3200" smtClean="0"/>
          </a:p>
          <a:p>
            <a:r>
              <a:rPr lang="en-US" altLang="zh-TW" sz="3200" smtClean="0"/>
              <a:t>I </a:t>
            </a:r>
            <a:r>
              <a:rPr lang="en-US" altLang="zh-TW" sz="3200"/>
              <a:t>3 </a:t>
            </a:r>
            <a:r>
              <a:rPr lang="en-US" altLang="zh-TW" sz="3200" smtClean="0"/>
              <a:t>1</a:t>
            </a:r>
          </a:p>
          <a:p>
            <a:r>
              <a:rPr lang="en-US" altLang="zh-TW" sz="3200" smtClean="0"/>
              <a:t>I 5 2 </a:t>
            </a:r>
          </a:p>
          <a:p>
            <a:r>
              <a:rPr lang="en-US" altLang="zh-TW" sz="3200" smtClean="0"/>
              <a:t>E </a:t>
            </a:r>
            <a:r>
              <a:rPr lang="en-US" altLang="zh-TW" sz="3200"/>
              <a:t>3 </a:t>
            </a:r>
            <a:endParaRPr lang="en-US" altLang="zh-TW" sz="3200" smtClean="0"/>
          </a:p>
          <a:p>
            <a:r>
              <a:rPr lang="en-US" altLang="zh-TW" sz="3200" smtClean="0"/>
              <a:t>I 1 2 </a:t>
            </a:r>
          </a:p>
          <a:p>
            <a:r>
              <a:rPr lang="en-US" altLang="zh-TW" sz="3200" smtClean="0"/>
              <a:t>E </a:t>
            </a:r>
            <a:r>
              <a:rPr lang="en-US" altLang="zh-TW" sz="3200"/>
              <a:t>3 </a:t>
            </a:r>
            <a:endParaRPr lang="en-US" altLang="zh-TW" sz="3200" smtClean="0"/>
          </a:p>
          <a:p>
            <a:r>
              <a:rPr lang="en-US" altLang="zh-TW" sz="3200" smtClean="0"/>
              <a:t>I </a:t>
            </a:r>
            <a:r>
              <a:rPr lang="en-US" altLang="zh-TW" sz="3200"/>
              <a:t>2 4 </a:t>
            </a:r>
            <a:endParaRPr lang="en-US" altLang="zh-TW" sz="3200" smtClean="0"/>
          </a:p>
          <a:p>
            <a:r>
              <a:rPr lang="en-US" altLang="zh-TW" sz="3200" smtClean="0"/>
              <a:t>E 3</a:t>
            </a:r>
          </a:p>
          <a:p>
            <a:r>
              <a:rPr lang="en-US" altLang="zh-TW" sz="3200" smtClean="0"/>
              <a:t>E 5 </a:t>
            </a:r>
          </a:p>
          <a:p>
            <a:r>
              <a:rPr lang="en-US" altLang="zh-TW" sz="3200" smtClean="0"/>
              <a:t>O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954766" y="1170856"/>
            <a:ext cx="1224136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0 </a:t>
            </a:r>
            <a:endParaRPr lang="en-US" altLang="zh-TW" sz="3200" smtClean="0"/>
          </a:p>
          <a:p>
            <a:r>
              <a:rPr lang="en-US" altLang="zh-TW" sz="3200" smtClean="0"/>
              <a:t>2 </a:t>
            </a:r>
          </a:p>
          <a:p>
            <a:r>
              <a:rPr lang="en-US" altLang="zh-TW" sz="3200" smtClean="0"/>
              <a:t>3 </a:t>
            </a:r>
          </a:p>
          <a:p>
            <a:r>
              <a:rPr lang="en-US" altLang="zh-TW" sz="3200" smtClean="0"/>
              <a:t>5</a:t>
            </a:r>
          </a:p>
          <a:p>
            <a:r>
              <a:rPr lang="en-US" altLang="zh-TW" sz="3200" b="1"/>
              <a:t>5</a:t>
            </a:r>
            <a:endParaRPr lang="nb-NO" altLang="zh-TW" sz="3200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  <a:p>
            <a:endParaRPr lang="nb-NO" altLang="zh-TW" b="1" dirty="0"/>
          </a:p>
          <a:p>
            <a:endParaRPr lang="nb-NO" altLang="zh-TW" b="1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205037" y="799141"/>
            <a:ext cx="622547" cy="5791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31055" y="857864"/>
            <a:ext cx="276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test case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05037" y="1375205"/>
            <a:ext cx="622547" cy="507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38363" y="1420644"/>
            <a:ext cx="3016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enterprise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79512" y="1879261"/>
            <a:ext cx="1872208" cy="43629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79056" y="6173172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End of test case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009334" y="41057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Commands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512" y="1879261"/>
            <a:ext cx="936104" cy="46166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79512" y="3364860"/>
            <a:ext cx="936104" cy="46166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79512" y="4300964"/>
            <a:ext cx="936104" cy="46166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79512" y="5309076"/>
            <a:ext cx="936104" cy="46166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6302108" y="348990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7454236" y="347465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6271204" y="1687525"/>
            <a:ext cx="432048" cy="432048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7454236" y="1687525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460633" y="2373805"/>
            <a:ext cx="2092397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Make  servine center from 3 to 1</a:t>
            </a:r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332156" y="332656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CC"/>
                </a:solidFill>
              </a:rPr>
              <a:t>center</a:t>
            </a:r>
            <a:endParaRPr lang="zh-TW" altLang="en-US" b="1">
              <a:solidFill>
                <a:srgbClr val="0000CC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 bwMode="auto">
          <a:xfrm flipH="1" flipV="1">
            <a:off x="1098082" y="2623945"/>
            <a:ext cx="492874" cy="2368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/>
          <p:cNvSpPr txBox="1"/>
          <p:nvPr/>
        </p:nvSpPr>
        <p:spPr>
          <a:xfrm>
            <a:off x="5474256" y="967445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|1-3|=2</a:t>
            </a:r>
            <a:endParaRPr lang="zh-TW" altLang="en-US"/>
          </a:p>
        </p:txBody>
      </p:sp>
      <p:cxnSp>
        <p:nvCxnSpPr>
          <p:cNvPr id="59" name="直線單箭頭接點 58"/>
          <p:cNvCxnSpPr>
            <a:stCxn id="35" idx="0"/>
            <a:endCxn id="12" idx="4"/>
          </p:cNvCxnSpPr>
          <p:nvPr/>
        </p:nvCxnSpPr>
        <p:spPr bwMode="auto">
          <a:xfrm flipV="1">
            <a:off x="6487228" y="781038"/>
            <a:ext cx="30904" cy="906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橢圓 63"/>
          <p:cNvSpPr/>
          <p:nvPr/>
        </p:nvSpPr>
        <p:spPr bwMode="auto">
          <a:xfrm>
            <a:off x="6304264" y="2566429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橢圓 64"/>
          <p:cNvSpPr/>
          <p:nvPr/>
        </p:nvSpPr>
        <p:spPr bwMode="auto">
          <a:xfrm>
            <a:off x="7456392" y="2564904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6273360" y="3904964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7456392" y="3904964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70515" y="296128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CC"/>
                </a:solidFill>
              </a:rPr>
              <a:t>center</a:t>
            </a:r>
            <a:endParaRPr lang="zh-TW" altLang="en-US" b="1">
              <a:solidFill>
                <a:srgbClr val="0000CC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628540" y="2406080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|1-2|=1</a:t>
            </a:r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5476412" y="3184884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|1-3|=2</a:t>
            </a:r>
            <a:endParaRPr lang="zh-TW" altLang="en-US"/>
          </a:p>
        </p:txBody>
      </p:sp>
      <p:cxnSp>
        <p:nvCxnSpPr>
          <p:cNvPr id="73" name="直線單箭頭接點 72"/>
          <p:cNvCxnSpPr>
            <a:stCxn id="66" idx="0"/>
            <a:endCxn id="64" idx="4"/>
          </p:cNvCxnSpPr>
          <p:nvPr/>
        </p:nvCxnSpPr>
        <p:spPr bwMode="auto">
          <a:xfrm flipV="1">
            <a:off x="6489384" y="2998477"/>
            <a:ext cx="30904" cy="906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單箭頭接點 73"/>
          <p:cNvCxnSpPr>
            <a:stCxn id="64" idx="6"/>
            <a:endCxn id="65" idx="2"/>
          </p:cNvCxnSpPr>
          <p:nvPr/>
        </p:nvCxnSpPr>
        <p:spPr bwMode="auto">
          <a:xfrm flipV="1">
            <a:off x="6736312" y="2780928"/>
            <a:ext cx="720080" cy="1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橢圓 75"/>
          <p:cNvSpPr/>
          <p:nvPr/>
        </p:nvSpPr>
        <p:spPr bwMode="auto">
          <a:xfrm>
            <a:off x="6119932" y="4826769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7272060" y="4825244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6089028" y="6165304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7272060" y="6165304"/>
            <a:ext cx="432048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548507" y="577481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CC"/>
                </a:solidFill>
              </a:rPr>
              <a:t>center</a:t>
            </a:r>
            <a:endParaRPr lang="zh-TW" altLang="en-US" b="1">
              <a:solidFill>
                <a:srgbClr val="0000CC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515516" y="5570208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|4-2|=2</a:t>
            </a:r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6413612" y="4452762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|2-1|=1</a:t>
            </a:r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5292080" y="5445224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|1-3|=2</a:t>
            </a:r>
            <a:endParaRPr lang="zh-TW" altLang="en-US"/>
          </a:p>
        </p:txBody>
      </p:sp>
      <p:cxnSp>
        <p:nvCxnSpPr>
          <p:cNvPr id="85" name="直線單箭頭接點 84"/>
          <p:cNvCxnSpPr>
            <a:stCxn id="78" idx="0"/>
            <a:endCxn id="76" idx="4"/>
          </p:cNvCxnSpPr>
          <p:nvPr/>
        </p:nvCxnSpPr>
        <p:spPr bwMode="auto">
          <a:xfrm flipV="1">
            <a:off x="6305052" y="5258817"/>
            <a:ext cx="30904" cy="906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單箭頭接點 85"/>
          <p:cNvCxnSpPr>
            <a:stCxn id="76" idx="6"/>
            <a:endCxn id="77" idx="2"/>
          </p:cNvCxnSpPr>
          <p:nvPr/>
        </p:nvCxnSpPr>
        <p:spPr bwMode="auto">
          <a:xfrm flipV="1">
            <a:off x="6551980" y="5041268"/>
            <a:ext cx="720080" cy="1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單箭頭接點 86"/>
          <p:cNvCxnSpPr>
            <a:stCxn id="77" idx="4"/>
            <a:endCxn id="79" idx="0"/>
          </p:cNvCxnSpPr>
          <p:nvPr/>
        </p:nvCxnSpPr>
        <p:spPr bwMode="auto">
          <a:xfrm>
            <a:off x="7488084" y="5257292"/>
            <a:ext cx="0" cy="908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單箭頭接點 88"/>
          <p:cNvCxnSpPr/>
          <p:nvPr/>
        </p:nvCxnSpPr>
        <p:spPr bwMode="auto">
          <a:xfrm flipV="1">
            <a:off x="6626384" y="869541"/>
            <a:ext cx="0" cy="6443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手繪多邊形 89"/>
          <p:cNvSpPr/>
          <p:nvPr/>
        </p:nvSpPr>
        <p:spPr bwMode="auto">
          <a:xfrm>
            <a:off x="6588660" y="2906500"/>
            <a:ext cx="721370" cy="914400"/>
          </a:xfrm>
          <a:custGeom>
            <a:avLst/>
            <a:gdLst>
              <a:gd name="connsiteX0" fmla="*/ 44714 w 721370"/>
              <a:gd name="connsiteY0" fmla="*/ 914400 h 914400"/>
              <a:gd name="connsiteX1" fmla="*/ 72146 w 721370"/>
              <a:gd name="connsiteY1" fmla="*/ 173736 h 914400"/>
              <a:gd name="connsiteX2" fmla="*/ 721370 w 721370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70" h="914400">
                <a:moveTo>
                  <a:pt x="44714" y="914400"/>
                </a:moveTo>
                <a:cubicBezTo>
                  <a:pt x="2042" y="620268"/>
                  <a:pt x="-40630" y="326136"/>
                  <a:pt x="72146" y="173736"/>
                </a:cubicBezTo>
                <a:cubicBezTo>
                  <a:pt x="184922" y="21336"/>
                  <a:pt x="453146" y="10668"/>
                  <a:pt x="72137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1" name="手繪多邊形 90"/>
          <p:cNvSpPr/>
          <p:nvPr/>
        </p:nvSpPr>
        <p:spPr bwMode="auto">
          <a:xfrm>
            <a:off x="6396871" y="5264579"/>
            <a:ext cx="938541" cy="796749"/>
          </a:xfrm>
          <a:custGeom>
            <a:avLst/>
            <a:gdLst>
              <a:gd name="connsiteX0" fmla="*/ 5853 w 938541"/>
              <a:gd name="connsiteY0" fmla="*/ 796749 h 796749"/>
              <a:gd name="connsiteX1" fmla="*/ 115581 w 938541"/>
              <a:gd name="connsiteY1" fmla="*/ 101805 h 796749"/>
              <a:gd name="connsiteX2" fmla="*/ 792237 w 938541"/>
              <a:gd name="connsiteY2" fmla="*/ 56085 h 796749"/>
              <a:gd name="connsiteX3" fmla="*/ 938541 w 938541"/>
              <a:gd name="connsiteY3" fmla="*/ 604725 h 79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541" h="796749">
                <a:moveTo>
                  <a:pt x="5853" y="796749"/>
                </a:moveTo>
                <a:cubicBezTo>
                  <a:pt x="-4815" y="510999"/>
                  <a:pt x="-15483" y="225249"/>
                  <a:pt x="115581" y="101805"/>
                </a:cubicBezTo>
                <a:cubicBezTo>
                  <a:pt x="246645" y="-21639"/>
                  <a:pt x="655077" y="-27735"/>
                  <a:pt x="792237" y="56085"/>
                </a:cubicBezTo>
                <a:cubicBezTo>
                  <a:pt x="929397" y="139905"/>
                  <a:pt x="933969" y="372315"/>
                  <a:pt x="938541" y="60472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5" name="橢圓 94"/>
          <p:cNvSpPr/>
          <p:nvPr/>
        </p:nvSpPr>
        <p:spPr bwMode="auto">
          <a:xfrm>
            <a:off x="8534356" y="324696"/>
            <a:ext cx="432048" cy="432048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6" name="橢圓 95"/>
          <p:cNvSpPr/>
          <p:nvPr/>
        </p:nvSpPr>
        <p:spPr bwMode="auto">
          <a:xfrm>
            <a:off x="8524944" y="2564904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" name="橢圓 96"/>
          <p:cNvSpPr/>
          <p:nvPr/>
        </p:nvSpPr>
        <p:spPr bwMode="auto">
          <a:xfrm>
            <a:off x="8424188" y="4805112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 bwMode="auto">
          <a:xfrm flipH="1">
            <a:off x="7906836" y="563488"/>
            <a:ext cx="6275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單箭頭接點 100"/>
          <p:cNvCxnSpPr/>
          <p:nvPr/>
        </p:nvCxnSpPr>
        <p:spPr bwMode="auto">
          <a:xfrm flipH="1">
            <a:off x="7906836" y="2850824"/>
            <a:ext cx="5934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單箭頭接點 102"/>
          <p:cNvCxnSpPr/>
          <p:nvPr/>
        </p:nvCxnSpPr>
        <p:spPr bwMode="auto">
          <a:xfrm flipH="1">
            <a:off x="7743894" y="5041268"/>
            <a:ext cx="6405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7743894" y="-21540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|2-5|=3</a:t>
            </a:r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7778512" y="2391271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|2-5|=3</a:t>
            </a:r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7242523" y="66307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CC"/>
                </a:solidFill>
              </a:rPr>
              <a:t>center</a:t>
            </a:r>
            <a:endParaRPr lang="zh-TW" altLang="en-US" b="1">
              <a:solidFill>
                <a:srgbClr val="0000CC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7634496" y="4551511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|2-5|=3</a:t>
            </a:r>
            <a:endParaRPr lang="zh-TW" altLang="en-US"/>
          </a:p>
        </p:txBody>
      </p:sp>
      <p:sp>
        <p:nvSpPr>
          <p:cNvPr id="108" name="矩形 107"/>
          <p:cNvSpPr/>
          <p:nvPr/>
        </p:nvSpPr>
        <p:spPr bwMode="auto">
          <a:xfrm>
            <a:off x="179512" y="5805264"/>
            <a:ext cx="936104" cy="46166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手繪多邊形 108"/>
          <p:cNvSpPr/>
          <p:nvPr/>
        </p:nvSpPr>
        <p:spPr bwMode="auto">
          <a:xfrm>
            <a:off x="7562088" y="5293788"/>
            <a:ext cx="886968" cy="613236"/>
          </a:xfrm>
          <a:custGeom>
            <a:avLst/>
            <a:gdLst>
              <a:gd name="connsiteX0" fmla="*/ 886968 w 886968"/>
              <a:gd name="connsiteY0" fmla="*/ 73740 h 613236"/>
              <a:gd name="connsiteX1" fmla="*/ 182880 w 886968"/>
              <a:gd name="connsiteY1" fmla="*/ 46308 h 613236"/>
              <a:gd name="connsiteX2" fmla="*/ 0 w 886968"/>
              <a:gd name="connsiteY2" fmla="*/ 613236 h 61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968" h="613236">
                <a:moveTo>
                  <a:pt x="886968" y="73740"/>
                </a:moveTo>
                <a:cubicBezTo>
                  <a:pt x="608838" y="15066"/>
                  <a:pt x="330708" y="-43608"/>
                  <a:pt x="182880" y="46308"/>
                </a:cubicBezTo>
                <a:cubicBezTo>
                  <a:pt x="35052" y="136224"/>
                  <a:pt x="17526" y="374730"/>
                  <a:pt x="0" y="61323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565150" y="-27384"/>
            <a:ext cx="8096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 b="1" dirty="0">
                <a:solidFill>
                  <a:schemeClr val="tx2"/>
                </a:solidFill>
                <a:latin typeface="Cambria" pitchFamily="18" charset="0"/>
              </a:rPr>
              <a:t>Set </a:t>
            </a:r>
            <a:r>
              <a:rPr lang="en-US" altLang="zh-TW" sz="4400" b="1" dirty="0" smtClean="0">
                <a:solidFill>
                  <a:schemeClr val="tx2"/>
                </a:solidFill>
                <a:latin typeface="Cambria" pitchFamily="18" charset="0"/>
              </a:rPr>
              <a:t>Representation</a:t>
            </a:r>
            <a:endParaRPr lang="en-US" altLang="zh-TW" sz="4400" b="1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869950" y="1124744"/>
            <a:ext cx="80962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S</a:t>
            </a:r>
            <a:r>
              <a:rPr lang="en-US" altLang="zh-TW" sz="2000" b="1" dirty="0"/>
              <a:t>1</a:t>
            </a:r>
            <a:r>
              <a:rPr lang="en-US" altLang="zh-TW" sz="3200" b="1" dirty="0"/>
              <a:t>={0, 6, 7, 8}, S</a:t>
            </a:r>
            <a:r>
              <a:rPr lang="en-US" altLang="zh-TW" sz="2000" b="1" dirty="0"/>
              <a:t>2</a:t>
            </a:r>
            <a:r>
              <a:rPr lang="en-US" altLang="zh-TW" sz="3200" b="1" dirty="0"/>
              <a:t>={1, 4, 9}, S</a:t>
            </a:r>
            <a:r>
              <a:rPr lang="en-US" altLang="zh-TW" sz="2000" b="1" dirty="0"/>
              <a:t>3</a:t>
            </a:r>
            <a:r>
              <a:rPr lang="en-US" altLang="zh-TW" sz="3200" b="1" dirty="0"/>
              <a:t>={2, 3, 5}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 smtClean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Two operations considered here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TW" sz="2800" b="1" i="1" dirty="0"/>
              <a:t>Disjoint set </a:t>
            </a:r>
            <a:r>
              <a:rPr lang="en-US" altLang="zh-TW" sz="3200" b="1" dirty="0">
                <a:solidFill>
                  <a:srgbClr val="FF0000"/>
                </a:solidFill>
              </a:rPr>
              <a:t>union</a:t>
            </a:r>
            <a:r>
              <a:rPr lang="en-US" altLang="zh-TW" sz="2800" b="1" i="1" dirty="0"/>
              <a:t> </a:t>
            </a:r>
            <a:r>
              <a:rPr lang="en-US" altLang="zh-TW" sz="2800" b="1" dirty="0" smtClean="0"/>
              <a:t>:</a:t>
            </a:r>
            <a:r>
              <a:rPr lang="en-US" altLang="zh-TW" sz="2800" b="1" i="1" dirty="0" smtClean="0"/>
              <a:t>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TW" sz="2800" b="1" i="1" dirty="0"/>
              <a:t> </a:t>
            </a:r>
            <a:r>
              <a:rPr lang="en-US" altLang="zh-TW" sz="2800" b="1" i="1" dirty="0" smtClean="0"/>
              <a:t>              </a:t>
            </a:r>
            <a:r>
              <a:rPr lang="en-US" altLang="zh-TW" sz="2800" b="1" dirty="0" smtClean="0"/>
              <a:t>ex: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>
                <a:solidFill>
                  <a:srgbClr val="CC3300"/>
                </a:solidFill>
              </a:rPr>
              <a:t>S</a:t>
            </a:r>
            <a:r>
              <a:rPr lang="en-US" altLang="zh-TW" sz="2800" b="1" baseline="-25000" dirty="0" smtClean="0">
                <a:solidFill>
                  <a:srgbClr val="CC3300"/>
                </a:solidFill>
              </a:rPr>
              <a:t>1</a:t>
            </a:r>
            <a:r>
              <a:rPr lang="en-US" altLang="zh-TW" sz="2800" b="1" dirty="0" smtClean="0">
                <a:solidFill>
                  <a:srgbClr val="CC3300"/>
                </a:solidFill>
              </a:rPr>
              <a:t> 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 S</a:t>
            </a:r>
            <a:r>
              <a:rPr lang="en-US" altLang="zh-TW" sz="2800" b="1" baseline="-25000" dirty="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={0,6,7,8,1,4,9}</a:t>
            </a:r>
            <a:endParaRPr lang="en-US" altLang="zh-TW" sz="2800" b="1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TW" sz="2800" b="1" dirty="0">
                <a:solidFill>
                  <a:srgbClr val="FF0000"/>
                </a:solidFill>
              </a:rPr>
              <a:t>Find(i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2800" b="1" dirty="0" smtClean="0"/>
              <a:t> : </a:t>
            </a:r>
            <a:r>
              <a:rPr lang="en-US" altLang="zh-TW" sz="2800" b="1" dirty="0"/>
              <a:t>Find the set containing the element </a:t>
            </a:r>
            <a:r>
              <a:rPr lang="en-US" altLang="zh-TW" sz="2800" b="1" i="1" dirty="0"/>
              <a:t>i</a:t>
            </a:r>
            <a:r>
              <a:rPr lang="en-US" altLang="zh-TW" sz="2800" b="1" dirty="0"/>
              <a:t>.</a:t>
            </a:r>
            <a:br>
              <a:rPr lang="en-US" altLang="zh-TW" sz="2800" b="1" dirty="0"/>
            </a:br>
            <a:r>
              <a:rPr lang="en-US" altLang="zh-TW" sz="2800" b="1" dirty="0"/>
              <a:t>		 </a:t>
            </a:r>
            <a:r>
              <a:rPr lang="en-US" altLang="zh-TW" sz="2800" b="1" dirty="0" smtClean="0"/>
              <a:t>  ex: </a:t>
            </a:r>
            <a:r>
              <a:rPr lang="en-US" altLang="zh-TW" sz="2800" b="1" dirty="0" smtClean="0">
                <a:solidFill>
                  <a:srgbClr val="CC3300"/>
                </a:solidFill>
              </a:rPr>
              <a:t>Find(3) 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 S</a:t>
            </a:r>
            <a:r>
              <a:rPr lang="en-US" altLang="zh-TW" sz="2800" b="1" baseline="-25000" dirty="0">
                <a:solidFill>
                  <a:srgbClr val="CC3300"/>
                </a:solidFill>
                <a:sym typeface="Symbol" pitchFamily="18" charset="2"/>
              </a:rPr>
              <a:t>3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, </a:t>
            </a:r>
            <a:r>
              <a:rPr lang="en-US" altLang="zh-TW" sz="2800" b="1" dirty="0" smtClean="0">
                <a:solidFill>
                  <a:srgbClr val="CC3300"/>
                </a:solidFill>
                <a:sym typeface="Symbol" pitchFamily="18" charset="2"/>
              </a:rPr>
              <a:t> Find(8) 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 S</a:t>
            </a:r>
            <a:r>
              <a:rPr lang="en-US" altLang="zh-TW" sz="2800" b="1" baseline="-25000" dirty="0">
                <a:solidFill>
                  <a:srgbClr val="CC33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26308" name="Oval 4"/>
          <p:cNvSpPr>
            <a:spLocks noChangeArrowheads="1"/>
          </p:cNvSpPr>
          <p:nvPr/>
        </p:nvSpPr>
        <p:spPr bwMode="auto">
          <a:xfrm>
            <a:off x="2533650" y="1924199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2544763" y="191784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0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1920875" y="2868761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3181350" y="2832249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 flipH="1">
            <a:off x="2111375" y="2294086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>
            <a:off x="2843213" y="2282974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4" name="Oval 10"/>
          <p:cNvSpPr>
            <a:spLocks noChangeArrowheads="1"/>
          </p:cNvSpPr>
          <p:nvPr/>
        </p:nvSpPr>
        <p:spPr bwMode="auto">
          <a:xfrm>
            <a:off x="2570163" y="2852886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2754313" y="2313136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1933575" y="283859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6</a:t>
            </a:r>
          </a:p>
        </p:txBody>
      </p: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2576513" y="286717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7</a:t>
            </a:r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3186113" y="284653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8</a:t>
            </a:r>
          </a:p>
        </p:txBody>
      </p:sp>
      <p:sp>
        <p:nvSpPr>
          <p:cNvPr id="226319" name="Oval 15"/>
          <p:cNvSpPr>
            <a:spLocks noChangeArrowheads="1"/>
          </p:cNvSpPr>
          <p:nvPr/>
        </p:nvSpPr>
        <p:spPr bwMode="auto">
          <a:xfrm>
            <a:off x="5068888" y="188927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0" name="Rectangle 16"/>
          <p:cNvSpPr>
            <a:spLocks noChangeArrowheads="1"/>
          </p:cNvSpPr>
          <p:nvPr/>
        </p:nvSpPr>
        <p:spPr bwMode="auto">
          <a:xfrm>
            <a:off x="5080000" y="188292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4</a:t>
            </a:r>
          </a:p>
        </p:txBody>
      </p:sp>
      <p:sp>
        <p:nvSpPr>
          <p:cNvPr id="226321" name="Oval 17"/>
          <p:cNvSpPr>
            <a:spLocks noChangeArrowheads="1"/>
          </p:cNvSpPr>
          <p:nvPr/>
        </p:nvSpPr>
        <p:spPr bwMode="auto">
          <a:xfrm>
            <a:off x="4456113" y="2833836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5716588" y="279732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3" name="Line 19"/>
          <p:cNvSpPr>
            <a:spLocks noChangeShapeType="1"/>
          </p:cNvSpPr>
          <p:nvPr/>
        </p:nvSpPr>
        <p:spPr bwMode="auto">
          <a:xfrm flipH="1">
            <a:off x="4646613" y="2259161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4" name="Line 20"/>
          <p:cNvSpPr>
            <a:spLocks noChangeShapeType="1"/>
          </p:cNvSpPr>
          <p:nvPr/>
        </p:nvSpPr>
        <p:spPr bwMode="auto">
          <a:xfrm>
            <a:off x="5378450" y="2248049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4470400" y="284653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1</a:t>
            </a:r>
          </a:p>
        </p:txBody>
      </p:sp>
      <p:sp>
        <p:nvSpPr>
          <p:cNvPr id="226326" name="Rectangle 22"/>
          <p:cNvSpPr>
            <a:spLocks noChangeArrowheads="1"/>
          </p:cNvSpPr>
          <p:nvPr/>
        </p:nvSpPr>
        <p:spPr bwMode="auto">
          <a:xfrm>
            <a:off x="5721350" y="2811611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9</a:t>
            </a:r>
          </a:p>
        </p:txBody>
      </p:sp>
      <p:sp>
        <p:nvSpPr>
          <p:cNvPr id="226327" name="Oval 23"/>
          <p:cNvSpPr>
            <a:spLocks noChangeArrowheads="1"/>
          </p:cNvSpPr>
          <p:nvPr/>
        </p:nvSpPr>
        <p:spPr bwMode="auto">
          <a:xfrm>
            <a:off x="7602538" y="185117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8" name="Rectangle 24"/>
          <p:cNvSpPr>
            <a:spLocks noChangeArrowheads="1"/>
          </p:cNvSpPr>
          <p:nvPr/>
        </p:nvSpPr>
        <p:spPr bwMode="auto">
          <a:xfrm>
            <a:off x="7613650" y="184482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2</a:t>
            </a:r>
          </a:p>
        </p:txBody>
      </p:sp>
      <p:sp>
        <p:nvSpPr>
          <p:cNvPr id="226329" name="Oval 25"/>
          <p:cNvSpPr>
            <a:spLocks noChangeArrowheads="1"/>
          </p:cNvSpPr>
          <p:nvPr/>
        </p:nvSpPr>
        <p:spPr bwMode="auto">
          <a:xfrm>
            <a:off x="6989763" y="2795736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0" name="Oval 26"/>
          <p:cNvSpPr>
            <a:spLocks noChangeArrowheads="1"/>
          </p:cNvSpPr>
          <p:nvPr/>
        </p:nvSpPr>
        <p:spPr bwMode="auto">
          <a:xfrm>
            <a:off x="8250238" y="275922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 flipH="1">
            <a:off x="7180263" y="2221061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2" name="Line 28"/>
          <p:cNvSpPr>
            <a:spLocks noChangeShapeType="1"/>
          </p:cNvSpPr>
          <p:nvPr/>
        </p:nvSpPr>
        <p:spPr bwMode="auto">
          <a:xfrm>
            <a:off x="7912100" y="2209949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7004050" y="280843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3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8255000" y="2773511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5</a:t>
            </a:r>
          </a:p>
        </p:txBody>
      </p:sp>
      <p:sp>
        <p:nvSpPr>
          <p:cNvPr id="226335" name="Text Box 31"/>
          <p:cNvSpPr txBox="1">
            <a:spLocks noChangeArrowheads="1"/>
          </p:cNvSpPr>
          <p:nvPr/>
        </p:nvSpPr>
        <p:spPr bwMode="auto">
          <a:xfrm>
            <a:off x="3901702" y="3528268"/>
            <a:ext cx="15343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</a:rPr>
              <a:t>S</a:t>
            </a:r>
            <a:r>
              <a:rPr lang="en-US" altLang="zh-TW" sz="2400" b="1" baseline="-25000" dirty="0">
                <a:solidFill>
                  <a:srgbClr val="CC3300"/>
                </a:solidFill>
                <a:latin typeface="Times New Roman" pitchFamily="18" charset="0"/>
              </a:rPr>
              <a:t>i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 </a:t>
            </a:r>
            <a:r>
              <a:rPr lang="en-US" altLang="zh-TW" sz="2400" b="1" dirty="0" err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400" b="1" baseline="-25000" dirty="0" err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 = </a:t>
            </a:r>
            <a:endParaRPr lang="en-US" altLang="zh-TW" sz="2400" b="1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9128-A30E-425E-B693-369F7A01C430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57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71500" y="609600"/>
            <a:ext cx="74568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31" name="Oval 3"/>
          <p:cNvSpPr>
            <a:spLocks noChangeArrowheads="1"/>
          </p:cNvSpPr>
          <p:nvPr/>
        </p:nvSpPr>
        <p:spPr bwMode="auto">
          <a:xfrm>
            <a:off x="3556000" y="33496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587750" y="3332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27333" name="Oval 5"/>
          <p:cNvSpPr>
            <a:spLocks noChangeArrowheads="1"/>
          </p:cNvSpPr>
          <p:nvPr/>
        </p:nvSpPr>
        <p:spPr bwMode="auto">
          <a:xfrm>
            <a:off x="2943225" y="42941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4" name="Oval 6"/>
          <p:cNvSpPr>
            <a:spLocks noChangeArrowheads="1"/>
          </p:cNvSpPr>
          <p:nvPr/>
        </p:nvSpPr>
        <p:spPr bwMode="auto">
          <a:xfrm>
            <a:off x="4203700" y="42576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 flipH="1">
            <a:off x="3133725" y="3719513"/>
            <a:ext cx="50641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6" name="Line 8"/>
          <p:cNvSpPr>
            <a:spLocks noChangeShapeType="1"/>
          </p:cNvSpPr>
          <p:nvPr/>
        </p:nvSpPr>
        <p:spPr bwMode="auto">
          <a:xfrm>
            <a:off x="3865563" y="3708400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2957513" y="4306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4235450" y="4221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9</a:t>
            </a:r>
          </a:p>
        </p:txBody>
      </p:sp>
      <p:sp>
        <p:nvSpPr>
          <p:cNvPr id="227339" name="Oval 11"/>
          <p:cNvSpPr>
            <a:spLocks noChangeArrowheads="1"/>
          </p:cNvSpPr>
          <p:nvPr/>
        </p:nvSpPr>
        <p:spPr bwMode="auto">
          <a:xfrm>
            <a:off x="2055813" y="245586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2074863" y="2420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227341" name="Oval 13"/>
          <p:cNvSpPr>
            <a:spLocks noChangeArrowheads="1"/>
          </p:cNvSpPr>
          <p:nvPr/>
        </p:nvSpPr>
        <p:spPr bwMode="auto">
          <a:xfrm>
            <a:off x="1443038" y="3400425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2" name="Oval 14"/>
          <p:cNvSpPr>
            <a:spLocks noChangeArrowheads="1"/>
          </p:cNvSpPr>
          <p:nvPr/>
        </p:nvSpPr>
        <p:spPr bwMode="auto">
          <a:xfrm>
            <a:off x="2703513" y="336391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3" name="Line 15"/>
          <p:cNvSpPr>
            <a:spLocks noChangeShapeType="1"/>
          </p:cNvSpPr>
          <p:nvPr/>
        </p:nvSpPr>
        <p:spPr bwMode="auto">
          <a:xfrm flipH="1">
            <a:off x="1633538" y="2825750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4" name="Line 16"/>
          <p:cNvSpPr>
            <a:spLocks noChangeShapeType="1"/>
          </p:cNvSpPr>
          <p:nvPr/>
        </p:nvSpPr>
        <p:spPr bwMode="auto">
          <a:xfrm>
            <a:off x="2365375" y="2814638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5" name="Oval 17"/>
          <p:cNvSpPr>
            <a:spLocks noChangeArrowheads="1"/>
          </p:cNvSpPr>
          <p:nvPr/>
        </p:nvSpPr>
        <p:spPr bwMode="auto">
          <a:xfrm>
            <a:off x="2092325" y="338455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6" name="Line 18"/>
          <p:cNvSpPr>
            <a:spLocks noChangeShapeType="1"/>
          </p:cNvSpPr>
          <p:nvPr/>
        </p:nvSpPr>
        <p:spPr bwMode="auto">
          <a:xfrm>
            <a:off x="2276475" y="2844800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7" name="Rectangle 19"/>
          <p:cNvSpPr>
            <a:spLocks noChangeArrowheads="1"/>
          </p:cNvSpPr>
          <p:nvPr/>
        </p:nvSpPr>
        <p:spPr bwMode="auto">
          <a:xfrm>
            <a:off x="1457325" y="335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6</a:t>
            </a:r>
          </a:p>
        </p:txBody>
      </p:sp>
      <p:sp>
        <p:nvSpPr>
          <p:cNvPr id="227348" name="Rectangle 20"/>
          <p:cNvSpPr>
            <a:spLocks noChangeArrowheads="1"/>
          </p:cNvSpPr>
          <p:nvPr/>
        </p:nvSpPr>
        <p:spPr bwMode="auto">
          <a:xfrm>
            <a:off x="2124075" y="335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7</a:t>
            </a:r>
          </a:p>
        </p:txBody>
      </p:sp>
      <p:sp>
        <p:nvSpPr>
          <p:cNvPr id="227349" name="Rectangle 21"/>
          <p:cNvSpPr>
            <a:spLocks noChangeArrowheads="1"/>
          </p:cNvSpPr>
          <p:nvPr/>
        </p:nvSpPr>
        <p:spPr bwMode="auto">
          <a:xfrm>
            <a:off x="2722563" y="3332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8</a:t>
            </a:r>
          </a:p>
        </p:txBody>
      </p:sp>
      <p:sp>
        <p:nvSpPr>
          <p:cNvPr id="227350" name="Line 22"/>
          <p:cNvSpPr>
            <a:spLocks noChangeShapeType="1"/>
          </p:cNvSpPr>
          <p:nvPr/>
        </p:nvSpPr>
        <p:spPr bwMode="auto">
          <a:xfrm flipH="1" flipV="1">
            <a:off x="2492375" y="2774950"/>
            <a:ext cx="1262063" cy="558800"/>
          </a:xfrm>
          <a:prstGeom prst="line">
            <a:avLst/>
          </a:prstGeom>
          <a:noFill/>
          <a:ln w="76200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1" name="Oval 23"/>
          <p:cNvSpPr>
            <a:spLocks noChangeArrowheads="1"/>
          </p:cNvSpPr>
          <p:nvPr/>
        </p:nvSpPr>
        <p:spPr bwMode="auto">
          <a:xfrm>
            <a:off x="7553325" y="232251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2" name="Rectangle 24"/>
          <p:cNvSpPr>
            <a:spLocks noChangeArrowheads="1"/>
          </p:cNvSpPr>
          <p:nvPr/>
        </p:nvSpPr>
        <p:spPr bwMode="auto">
          <a:xfrm>
            <a:off x="7596188" y="227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27353" name="Oval 25"/>
          <p:cNvSpPr>
            <a:spLocks noChangeArrowheads="1"/>
          </p:cNvSpPr>
          <p:nvPr/>
        </p:nvSpPr>
        <p:spPr bwMode="auto">
          <a:xfrm>
            <a:off x="6940550" y="32670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4" name="Oval 26"/>
          <p:cNvSpPr>
            <a:spLocks noChangeArrowheads="1"/>
          </p:cNvSpPr>
          <p:nvPr/>
        </p:nvSpPr>
        <p:spPr bwMode="auto">
          <a:xfrm>
            <a:off x="8201025" y="32305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5" name="Line 27"/>
          <p:cNvSpPr>
            <a:spLocks noChangeShapeType="1"/>
          </p:cNvSpPr>
          <p:nvPr/>
        </p:nvSpPr>
        <p:spPr bwMode="auto">
          <a:xfrm flipH="1">
            <a:off x="7131050" y="2692400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6" name="Line 28"/>
          <p:cNvSpPr>
            <a:spLocks noChangeShapeType="1"/>
          </p:cNvSpPr>
          <p:nvPr/>
        </p:nvSpPr>
        <p:spPr bwMode="auto">
          <a:xfrm>
            <a:off x="7862888" y="2681288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6954838" y="3213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227358" name="Rectangle 30"/>
          <p:cNvSpPr>
            <a:spLocks noChangeArrowheads="1"/>
          </p:cNvSpPr>
          <p:nvPr/>
        </p:nvSpPr>
        <p:spPr bwMode="auto">
          <a:xfrm>
            <a:off x="8243888" y="3187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9</a:t>
            </a:r>
          </a:p>
        </p:txBody>
      </p:sp>
      <p:sp>
        <p:nvSpPr>
          <p:cNvPr id="227359" name="Oval 31"/>
          <p:cNvSpPr>
            <a:spLocks noChangeArrowheads="1"/>
          </p:cNvSpPr>
          <p:nvPr/>
        </p:nvSpPr>
        <p:spPr bwMode="auto">
          <a:xfrm>
            <a:off x="6172200" y="32861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0" name="Rectangle 32"/>
          <p:cNvSpPr>
            <a:spLocks noChangeArrowheads="1"/>
          </p:cNvSpPr>
          <p:nvPr/>
        </p:nvSpPr>
        <p:spPr bwMode="auto">
          <a:xfrm>
            <a:off x="6227763" y="3259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227361" name="Oval 33"/>
          <p:cNvSpPr>
            <a:spLocks noChangeArrowheads="1"/>
          </p:cNvSpPr>
          <p:nvPr/>
        </p:nvSpPr>
        <p:spPr bwMode="auto">
          <a:xfrm>
            <a:off x="5559425" y="42306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2" name="Oval 34"/>
          <p:cNvSpPr>
            <a:spLocks noChangeArrowheads="1"/>
          </p:cNvSpPr>
          <p:nvPr/>
        </p:nvSpPr>
        <p:spPr bwMode="auto">
          <a:xfrm>
            <a:off x="6819900" y="41941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 flipH="1">
            <a:off x="5749925" y="3656013"/>
            <a:ext cx="50641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4" name="Line 36"/>
          <p:cNvSpPr>
            <a:spLocks noChangeShapeType="1"/>
          </p:cNvSpPr>
          <p:nvPr/>
        </p:nvSpPr>
        <p:spPr bwMode="auto">
          <a:xfrm>
            <a:off x="6481763" y="3644900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5" name="Oval 37"/>
          <p:cNvSpPr>
            <a:spLocks noChangeArrowheads="1"/>
          </p:cNvSpPr>
          <p:nvPr/>
        </p:nvSpPr>
        <p:spPr bwMode="auto">
          <a:xfrm>
            <a:off x="6208713" y="421481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6" name="Line 38"/>
          <p:cNvSpPr>
            <a:spLocks noChangeShapeType="1"/>
          </p:cNvSpPr>
          <p:nvPr/>
        </p:nvSpPr>
        <p:spPr bwMode="auto">
          <a:xfrm>
            <a:off x="6392863" y="3675063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7" name="Rectangle 39"/>
          <p:cNvSpPr>
            <a:spLocks noChangeArrowheads="1"/>
          </p:cNvSpPr>
          <p:nvPr/>
        </p:nvSpPr>
        <p:spPr bwMode="auto">
          <a:xfrm>
            <a:off x="5580063" y="4195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6</a:t>
            </a:r>
          </a:p>
        </p:txBody>
      </p:sp>
      <p:sp>
        <p:nvSpPr>
          <p:cNvPr id="227368" name="Rectangle 40"/>
          <p:cNvSpPr>
            <a:spLocks noChangeArrowheads="1"/>
          </p:cNvSpPr>
          <p:nvPr/>
        </p:nvSpPr>
        <p:spPr bwMode="auto">
          <a:xfrm>
            <a:off x="6251575" y="4195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7</a:t>
            </a:r>
          </a:p>
        </p:txBody>
      </p:sp>
      <p:sp>
        <p:nvSpPr>
          <p:cNvPr id="227369" name="Rectangle 41"/>
          <p:cNvSpPr>
            <a:spLocks noChangeArrowheads="1"/>
          </p:cNvSpPr>
          <p:nvPr/>
        </p:nvSpPr>
        <p:spPr bwMode="auto">
          <a:xfrm>
            <a:off x="6827838" y="4149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8</a:t>
            </a:r>
          </a:p>
        </p:txBody>
      </p:sp>
      <p:sp>
        <p:nvSpPr>
          <p:cNvPr id="227370" name="Line 42"/>
          <p:cNvSpPr>
            <a:spLocks noChangeShapeType="1"/>
          </p:cNvSpPr>
          <p:nvPr/>
        </p:nvSpPr>
        <p:spPr bwMode="auto">
          <a:xfrm flipV="1">
            <a:off x="6370638" y="2619375"/>
            <a:ext cx="1146175" cy="650875"/>
          </a:xfrm>
          <a:prstGeom prst="line">
            <a:avLst/>
          </a:prstGeom>
          <a:noFill/>
          <a:ln w="76200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71" name="Rectangle 43"/>
          <p:cNvSpPr>
            <a:spLocks noChangeArrowheads="1"/>
          </p:cNvSpPr>
          <p:nvPr/>
        </p:nvSpPr>
        <p:spPr bwMode="auto">
          <a:xfrm>
            <a:off x="1547644" y="5229200"/>
            <a:ext cx="5903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Possible representation for S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</a:rPr>
              <a:t>union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S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7372" name="Text Box 44"/>
          <p:cNvSpPr txBox="1">
            <a:spLocks noChangeArrowheads="1"/>
          </p:cNvSpPr>
          <p:nvPr/>
        </p:nvSpPr>
        <p:spPr bwMode="auto">
          <a:xfrm>
            <a:off x="1143122" y="1805225"/>
            <a:ext cx="53864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Make one of trees a </a:t>
            </a:r>
            <a:r>
              <a:rPr lang="en-US" altLang="zh-TW" sz="2400" b="1" dirty="0" err="1">
                <a:solidFill>
                  <a:srgbClr val="FF0000"/>
                </a:solidFill>
                <a:latin typeface="Times New Roman" pitchFamily="18" charset="0"/>
              </a:rPr>
              <a:t>subtree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of the other</a:t>
            </a:r>
          </a:p>
        </p:txBody>
      </p:sp>
      <p:sp>
        <p:nvSpPr>
          <p:cNvPr id="227375" name="Rectangle 47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227376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938769" y="1238250"/>
            <a:ext cx="7315200" cy="4191000"/>
          </a:xfrm>
        </p:spPr>
        <p:txBody>
          <a:bodyPr/>
          <a:lstStyle/>
          <a:p>
            <a:r>
              <a:rPr lang="en-US" altLang="zh-TW" dirty="0"/>
              <a:t>Union and Find Operations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520027" y="5761856"/>
            <a:ext cx="5860285" cy="54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S</a:t>
            </a:r>
            <a:r>
              <a:rPr lang="en-US" altLang="zh-TW" sz="2000" b="1" dirty="0"/>
              <a:t>1</a:t>
            </a:r>
            <a:r>
              <a:rPr lang="en-US" altLang="zh-TW" sz="3200" b="1" dirty="0"/>
              <a:t>={0, 6, 7, 8}, S</a:t>
            </a:r>
            <a:r>
              <a:rPr lang="en-US" altLang="zh-TW" sz="2000" b="1" dirty="0"/>
              <a:t>2</a:t>
            </a:r>
            <a:r>
              <a:rPr lang="en-US" altLang="zh-TW" sz="3200" b="1" dirty="0"/>
              <a:t>={1, 4, 9</a:t>
            </a:r>
            <a:r>
              <a:rPr lang="en-US" altLang="zh-TW" sz="3200" b="1" dirty="0" smtClean="0"/>
              <a:t>}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8193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6191</TotalTime>
  <Words>922</Words>
  <Application>Microsoft Office PowerPoint</Application>
  <PresentationFormat>如螢幕大小 (4:3)</PresentationFormat>
  <Paragraphs>273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Cambria</vt:lpstr>
      <vt:lpstr>Symbol</vt:lpstr>
      <vt:lpstr>Times New Roman</vt:lpstr>
      <vt:lpstr>Wingdings</vt:lpstr>
      <vt:lpstr>古典-1</vt:lpstr>
      <vt:lpstr>Corporative Network</vt:lpstr>
      <vt:lpstr>Problem Descriptions(1/3)</vt:lpstr>
      <vt:lpstr>Problem Descriptions(2/3)</vt:lpstr>
      <vt:lpstr>Problem Descriptions(3/3)</vt:lpstr>
      <vt:lpstr>Input</vt:lpstr>
      <vt:lpstr>Output</vt:lpstr>
      <vt:lpstr>Sample Input / Output</vt:lpstr>
      <vt:lpstr>PowerPoint 簡報</vt:lpstr>
      <vt:lpstr>Set Representation</vt:lpstr>
      <vt:lpstr>Array Set Representation</vt:lpstr>
      <vt:lpstr>Set Representation</vt:lpstr>
      <vt:lpstr>PowerPoint 簡報</vt:lpstr>
      <vt:lpstr>PowerPoint 簡報</vt:lpstr>
      <vt:lpstr>PowerPoint 簡報</vt:lpstr>
      <vt:lpstr>Observations (1/2)</vt:lpstr>
      <vt:lpstr>Observations (2/2)</vt:lpstr>
      <vt:lpstr>PowerPoint 簡報</vt:lpstr>
    </vt:vector>
  </TitlesOfParts>
  <Company>ccl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2307</cp:revision>
  <dcterms:created xsi:type="dcterms:W3CDTF">2007-09-17T04:06:35Z</dcterms:created>
  <dcterms:modified xsi:type="dcterms:W3CDTF">2020-09-22T15:26:52Z</dcterms:modified>
</cp:coreProperties>
</file>