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598" r:id="rId4"/>
    <p:sldId id="392" r:id="rId5"/>
    <p:sldId id="259" r:id="rId6"/>
    <p:sldId id="597" r:id="rId7"/>
    <p:sldId id="599" r:id="rId8"/>
    <p:sldId id="612" r:id="rId9"/>
    <p:sldId id="613" r:id="rId10"/>
    <p:sldId id="614" r:id="rId11"/>
    <p:sldId id="606" r:id="rId12"/>
    <p:sldId id="607" r:id="rId13"/>
    <p:sldId id="610" r:id="rId14"/>
    <p:sldId id="611" r:id="rId15"/>
    <p:sldId id="608" r:id="rId16"/>
    <p:sldId id="609" r:id="rId17"/>
    <p:sldId id="60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3414" autoAdjust="0"/>
  </p:normalViewPr>
  <p:slideViewPr>
    <p:cSldViewPr snapToGrid="0" showGuides="1">
      <p:cViewPr varScale="1">
        <p:scale>
          <a:sx n="74" d="100"/>
          <a:sy n="74" d="100"/>
        </p:scale>
        <p:origin x="1013" y="72"/>
      </p:cViewPr>
      <p:guideLst/>
    </p:cSldViewPr>
  </p:slideViewPr>
  <p:outlineViewPr>
    <p:cViewPr>
      <p:scale>
        <a:sx n="33" d="100"/>
        <a:sy n="33" d="100"/>
      </p:scale>
      <p:origin x="0" y="-593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B744-2569-4445-A55B-5D26802F589A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1221-3391-44B5-84BA-E310F5B1FA5A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71A4-D0A9-46A5-8469-BD2DC62B594A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C489-12F6-4759-8286-D90BF73417B9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B49-3389-41B6-9D5B-BAAF6B826517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C96-E7C5-4FB7-A1BA-41E933FCA25A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7C70-DDFB-427B-8FAE-1363BDBF7B36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C33-22A6-4AE0-B81C-AFCBF791987C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EAA0-61DC-40EB-B5C5-BF8EB0A1212B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637-B6A2-4E88-AF2D-6D8DCD0D349F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405-5B44-4F13-B301-6CEF37AC365F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C051-653F-48E7-899C-4F9F34FCED75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12032 The Monkey and the Oiled Bamboo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EAA0-61DC-40EB-B5C5-BF8EB0A1212B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12032 The Monkey and the Oiled Bamboo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937164" y="3075134"/>
            <a:ext cx="584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ea typeface="標楷體" panose="03000509000000000000" pitchFamily="65" charset="-120"/>
              </a:rPr>
              <a:t>逆向線性掃描</a:t>
            </a:r>
            <a:r>
              <a:rPr lang="zh-TW" altLang="en-US" sz="3200" dirty="0" smtClean="0">
                <a:ea typeface="標楷體" panose="03000509000000000000" pitchFamily="65" charset="-120"/>
              </a:rPr>
              <a:t>間距找最小的</a:t>
            </a:r>
            <a:r>
              <a:rPr lang="en-US" altLang="zh-TW" sz="3200" dirty="0" smtClean="0">
                <a:ea typeface="標楷體" panose="03000509000000000000" pitchFamily="65" charset="-120"/>
              </a:rPr>
              <a:t>K</a:t>
            </a:r>
            <a:r>
              <a:rPr lang="zh-TW" altLang="en-US" sz="3200" dirty="0" smtClean="0">
                <a:ea typeface="標楷體" panose="03000509000000000000" pitchFamily="65" charset="-120"/>
              </a:rPr>
              <a:t>值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96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0E9B81-26BA-4475-B16B-7B72A48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EAA0-61DC-40EB-B5C5-BF8EB0A1212B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F9BD6C2-D0FC-4591-867E-FE75394C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40BF979-1B55-4196-A7A2-AEFE6F6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3406982" y="2619683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5371485" y="2619683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D68534C-4050-40D3-82F8-96CBA2519627}"/>
              </a:ext>
            </a:extLst>
          </p:cNvPr>
          <p:cNvSpPr txBox="1"/>
          <p:nvPr/>
        </p:nvSpPr>
        <p:spPr>
          <a:xfrm>
            <a:off x="1113276" y="1300906"/>
            <a:ext cx="221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1  6  7  11  13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4167116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4177036" y="330966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4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4167114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4167114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5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3995408" y="2268794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間距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2585546" y="2196445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4DF0D27C-E102-401D-9027-CD74A6ECAD7F}"/>
              </a:ext>
            </a:extLst>
          </p:cNvPr>
          <p:cNvSpPr txBox="1"/>
          <p:nvPr/>
        </p:nvSpPr>
        <p:spPr>
          <a:xfrm>
            <a:off x="113367" y="140951"/>
            <a:ext cx="2684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Test</a:t>
            </a:r>
            <a:r>
              <a:rPr lang="zh-TW" altLang="en-US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ea typeface="標楷體" panose="03000509000000000000" pitchFamily="65" charset="-120"/>
              </a:rPr>
              <a:t>Case</a:t>
            </a:r>
            <a:r>
              <a:rPr lang="zh-TW" altLang="en-US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ea typeface="標楷體" panose="03000509000000000000" pitchFamily="65" charset="-120"/>
              </a:rPr>
              <a:t>#1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2474445" y="2700739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13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2474445" y="3053172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11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2681172" y="3492772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7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2518802" y="3932372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6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7C8F5CD2-F278-4606-B370-8A5133B1C60B}"/>
              </a:ext>
            </a:extLst>
          </p:cNvPr>
          <p:cNvSpPr txBox="1"/>
          <p:nvPr/>
        </p:nvSpPr>
        <p:spPr>
          <a:xfrm>
            <a:off x="1122727" y="766512"/>
            <a:ext cx="5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5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7E5046C1-7877-4D36-BEA1-C532BF0E0C1B}"/>
              </a:ext>
            </a:extLst>
          </p:cNvPr>
          <p:cNvSpPr txBox="1"/>
          <p:nvPr/>
        </p:nvSpPr>
        <p:spPr>
          <a:xfrm>
            <a:off x="113367" y="75330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階數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C6C28A95-949D-4396-9D39-BE7942F8A66B}"/>
              </a:ext>
            </a:extLst>
          </p:cNvPr>
          <p:cNvSpPr txBox="1"/>
          <p:nvPr/>
        </p:nvSpPr>
        <p:spPr>
          <a:xfrm>
            <a:off x="103916" y="127652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3431296" y="292116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3413093" y="33041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3407437" y="448859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3416890" y="4095356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3416890" y="37032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3416890" y="493950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2502660" y="4269114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2498162" y="4619821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0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4170686" y="4457643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D7BF3008-6035-473D-9ED4-DADCADA4FC41}"/>
              </a:ext>
            </a:extLst>
          </p:cNvPr>
          <p:cNvSpPr txBox="1"/>
          <p:nvPr/>
        </p:nvSpPr>
        <p:spPr>
          <a:xfrm>
            <a:off x="5113181" y="2158764"/>
            <a:ext cx="113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力量</a:t>
            </a:r>
            <a:r>
              <a:rPr lang="en-US" altLang="zh-TW" sz="2000" dirty="0"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32B863D3-94B8-4B0B-8361-F8A0808BBAAD}"/>
              </a:ext>
            </a:extLst>
          </p:cNvPr>
          <p:cNvSpPr txBox="1"/>
          <p:nvPr/>
        </p:nvSpPr>
        <p:spPr>
          <a:xfrm>
            <a:off x="5467093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EBCA70CD-7C88-4037-8C4A-DAC7EF6E30FF}"/>
              </a:ext>
            </a:extLst>
          </p:cNvPr>
          <p:cNvSpPr txBox="1"/>
          <p:nvPr/>
        </p:nvSpPr>
        <p:spPr>
          <a:xfrm>
            <a:off x="5453701" y="3256530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4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BD596A26-B552-4740-8E2A-84E1D9E4A43A}"/>
              </a:ext>
            </a:extLst>
          </p:cNvPr>
          <p:cNvSpPr txBox="1"/>
          <p:nvPr/>
        </p:nvSpPr>
        <p:spPr>
          <a:xfrm>
            <a:off x="5467091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4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A2E3198D-AD36-45B5-8FD2-49B5018FFC0B}"/>
              </a:ext>
            </a:extLst>
          </p:cNvPr>
          <p:cNvSpPr txBox="1"/>
          <p:nvPr/>
        </p:nvSpPr>
        <p:spPr>
          <a:xfrm>
            <a:off x="5467091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5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5FFC0EA8-E6FB-4ED1-8D60-2290B1F5BA13}"/>
              </a:ext>
            </a:extLst>
          </p:cNvPr>
          <p:cNvSpPr txBox="1"/>
          <p:nvPr/>
        </p:nvSpPr>
        <p:spPr>
          <a:xfrm>
            <a:off x="5470663" y="4457643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5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61222238-6C3A-4AE4-9209-5C9A434C71F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592456" y="3107546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2FA6F130-2107-4B2E-8887-912C946FB17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35561" y="3209731"/>
            <a:ext cx="1000602" cy="330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DA3EF895-4DB0-49D8-8BA0-4E8CF4B3E8AE}"/>
              </a:ext>
            </a:extLst>
          </p:cNvPr>
          <p:cNvSpPr txBox="1"/>
          <p:nvPr/>
        </p:nvSpPr>
        <p:spPr>
          <a:xfrm>
            <a:off x="4719685" y="3033112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&gt;</a:t>
            </a:r>
            <a:endParaRPr lang="zh-TW" altLang="en-US" sz="28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xmlns="" id="{1B1319D2-A067-40D4-8095-B4A00C8B218F}"/>
              </a:ext>
            </a:extLst>
          </p:cNvPr>
          <p:cNvCxnSpPr>
            <a:cxnSpLocks/>
          </p:cNvCxnSpPr>
          <p:nvPr/>
        </p:nvCxnSpPr>
        <p:spPr>
          <a:xfrm>
            <a:off x="4548116" y="3556332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89371ABD-C763-4EBB-9C80-266A8C616484}"/>
              </a:ext>
            </a:extLst>
          </p:cNvPr>
          <p:cNvSpPr txBox="1"/>
          <p:nvPr/>
        </p:nvSpPr>
        <p:spPr>
          <a:xfrm>
            <a:off x="5780618" y="3323953"/>
            <a:ext cx="348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比間距</a:t>
            </a:r>
            <a:r>
              <a:rPr lang="en-US" altLang="zh-TW" dirty="0"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值設為間距</a:t>
            </a:r>
            <a:r>
              <a:rPr lang="en-US" altLang="zh-TW" dirty="0">
                <a:ea typeface="標楷體" panose="03000509000000000000" pitchFamily="65" charset="-120"/>
              </a:rPr>
              <a:t>4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xmlns="" id="{D815ED0C-B884-423F-BE88-42EFD1D54FAE}"/>
              </a:ext>
            </a:extLst>
          </p:cNvPr>
          <p:cNvCxnSpPr>
            <a:cxnSpLocks/>
          </p:cNvCxnSpPr>
          <p:nvPr/>
        </p:nvCxnSpPr>
        <p:spPr>
          <a:xfrm flipV="1">
            <a:off x="4517144" y="3604877"/>
            <a:ext cx="1000602" cy="330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7FBAD650-0DDC-43F2-9BF4-928371907C3A}"/>
              </a:ext>
            </a:extLst>
          </p:cNvPr>
          <p:cNvSpPr txBox="1"/>
          <p:nvPr/>
        </p:nvSpPr>
        <p:spPr>
          <a:xfrm>
            <a:off x="4701268" y="3428258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&lt;</a:t>
            </a:r>
            <a:endParaRPr lang="zh-TW" altLang="en-US" sz="2800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xmlns="" id="{B2292E3A-C2E6-464A-B92B-779013C764FE}"/>
              </a:ext>
            </a:extLst>
          </p:cNvPr>
          <p:cNvCxnSpPr>
            <a:cxnSpLocks/>
          </p:cNvCxnSpPr>
          <p:nvPr/>
        </p:nvCxnSpPr>
        <p:spPr>
          <a:xfrm>
            <a:off x="4529699" y="3951478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xmlns="" id="{F6326F60-4672-407C-8AF4-C870B83BD854}"/>
              </a:ext>
            </a:extLst>
          </p:cNvPr>
          <p:cNvCxnSpPr>
            <a:cxnSpLocks/>
          </p:cNvCxnSpPr>
          <p:nvPr/>
        </p:nvCxnSpPr>
        <p:spPr>
          <a:xfrm flipV="1">
            <a:off x="4504124" y="4002649"/>
            <a:ext cx="1000602" cy="330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598D825B-F694-44A8-8176-FF57606AC022}"/>
              </a:ext>
            </a:extLst>
          </p:cNvPr>
          <p:cNvSpPr txBox="1"/>
          <p:nvPr/>
        </p:nvSpPr>
        <p:spPr>
          <a:xfrm>
            <a:off x="4688248" y="3826030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&gt;</a:t>
            </a:r>
            <a:endParaRPr lang="zh-TW" altLang="en-US" sz="2800" dirty="0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xmlns="" id="{E1D819C0-7149-49FA-B534-8CC392478C19}"/>
              </a:ext>
            </a:extLst>
          </p:cNvPr>
          <p:cNvCxnSpPr>
            <a:cxnSpLocks/>
          </p:cNvCxnSpPr>
          <p:nvPr/>
        </p:nvCxnSpPr>
        <p:spPr>
          <a:xfrm>
            <a:off x="4516679" y="4349250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xmlns="" id="{138663B8-3DEB-4467-97BD-9330774E6AC5}"/>
              </a:ext>
            </a:extLst>
          </p:cNvPr>
          <p:cNvCxnSpPr>
            <a:cxnSpLocks/>
          </p:cNvCxnSpPr>
          <p:nvPr/>
        </p:nvCxnSpPr>
        <p:spPr>
          <a:xfrm flipV="1">
            <a:off x="4500614" y="4418727"/>
            <a:ext cx="1000602" cy="330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xmlns="" id="{7AB73C39-264A-4789-BACE-9C6B8629BFD4}"/>
              </a:ext>
            </a:extLst>
          </p:cNvPr>
          <p:cNvSpPr txBox="1"/>
          <p:nvPr/>
        </p:nvSpPr>
        <p:spPr>
          <a:xfrm>
            <a:off x="4684738" y="4242108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&lt;</a:t>
            </a:r>
            <a:endParaRPr lang="zh-TW" altLang="en-US" sz="2800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xmlns="" id="{C05C1B17-3BED-4395-AB99-79EBA1D5DC8A}"/>
              </a:ext>
            </a:extLst>
          </p:cNvPr>
          <p:cNvCxnSpPr>
            <a:cxnSpLocks/>
          </p:cNvCxnSpPr>
          <p:nvPr/>
        </p:nvCxnSpPr>
        <p:spPr>
          <a:xfrm>
            <a:off x="4513169" y="4765328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D115131E-DC14-4F20-A5E1-1F60C0E1AE5E}"/>
              </a:ext>
            </a:extLst>
          </p:cNvPr>
          <p:cNvSpPr txBox="1"/>
          <p:nvPr/>
        </p:nvSpPr>
        <p:spPr>
          <a:xfrm>
            <a:off x="5796422" y="3700469"/>
            <a:ext cx="321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比間距</a:t>
            </a:r>
            <a:r>
              <a:rPr lang="en-US" altLang="zh-TW" dirty="0"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值不變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17652D27-EA75-4822-B68A-03B9D6CA1E4D}"/>
              </a:ext>
            </a:extLst>
          </p:cNvPr>
          <p:cNvSpPr txBox="1"/>
          <p:nvPr/>
        </p:nvSpPr>
        <p:spPr>
          <a:xfrm>
            <a:off x="5796422" y="4137984"/>
            <a:ext cx="34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比間距</a:t>
            </a:r>
            <a:r>
              <a:rPr lang="en-US" altLang="zh-TW" dirty="0">
                <a:ea typeface="標楷體" panose="03000509000000000000" pitchFamily="65" charset="-120"/>
              </a:rPr>
              <a:t>(5)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值設為間距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xmlns="" id="{8431B597-76C5-4903-A6CE-AFE112110378}"/>
              </a:ext>
            </a:extLst>
          </p:cNvPr>
          <p:cNvSpPr txBox="1"/>
          <p:nvPr/>
        </p:nvSpPr>
        <p:spPr>
          <a:xfrm>
            <a:off x="5796422" y="4527546"/>
            <a:ext cx="321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ea typeface="標楷體" panose="03000509000000000000" pitchFamily="65" charset="-120"/>
              </a:rPr>
              <a:t>(5)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比間距</a:t>
            </a:r>
            <a:r>
              <a:rPr lang="en-US" altLang="zh-TW" dirty="0"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值不變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D52B3FF-5438-4ABF-BDB9-1FEDADA7372C}"/>
              </a:ext>
            </a:extLst>
          </p:cNvPr>
          <p:cNvSpPr txBox="1"/>
          <p:nvPr/>
        </p:nvSpPr>
        <p:spPr>
          <a:xfrm>
            <a:off x="3287713" y="5395658"/>
            <a:ext cx="386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Output:  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5</a:t>
            </a:r>
            <a:r>
              <a:rPr lang="en-US" altLang="zh-TW" sz="2800" dirty="0"/>
              <a:t>  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800" dirty="0">
                <a:ea typeface="標楷體" panose="03000509000000000000" pitchFamily="65" charset="-120"/>
              </a:rPr>
              <a:t>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E5A94764-6E84-456B-AA49-D9EB52DF158F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976850" y="4919308"/>
            <a:ext cx="682528" cy="5670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xmlns="" id="{D065AF66-67D6-4B4D-97E8-5A9F60FFA4C8}"/>
              </a:ext>
            </a:extLst>
          </p:cNvPr>
          <p:cNvSpPr/>
          <p:nvPr/>
        </p:nvSpPr>
        <p:spPr>
          <a:xfrm>
            <a:off x="5417858" y="4504943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3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0" grpId="0"/>
      <p:bldP spid="2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15" grpId="0"/>
      <p:bldP spid="16" grpId="0"/>
      <p:bldP spid="68" grpId="0"/>
      <p:bldP spid="71" grpId="0"/>
      <p:bldP spid="74" grpId="0"/>
      <p:bldP spid="76" grpId="0"/>
      <p:bldP spid="77" grpId="0"/>
      <p:bldP spid="78" grpId="0"/>
      <p:bldP spid="19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0E9B81-26BA-4475-B16B-7B72A48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61EAA0-61DC-40EB-B5C5-BF8EB0A1212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F9BD6C2-D0FC-4591-867E-FE75394C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12032 The Monkey and the Oiled Bamboo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40BF979-1B55-4196-A7A2-AEFE6F6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3406982" y="2619683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5371485" y="2619683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D68534C-4050-40D3-82F8-96CBA2519627}"/>
              </a:ext>
            </a:extLst>
          </p:cNvPr>
          <p:cNvSpPr txBox="1"/>
          <p:nvPr/>
        </p:nvSpPr>
        <p:spPr>
          <a:xfrm>
            <a:off x="1113276" y="1300906"/>
            <a:ext cx="221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1  6  7  11  13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4167116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4177036" y="330966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4167114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4167114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3995408" y="2268794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間距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2585546" y="2196445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4DF0D27C-E102-401D-9027-CD74A6ECAD7F}"/>
              </a:ext>
            </a:extLst>
          </p:cNvPr>
          <p:cNvSpPr txBox="1"/>
          <p:nvPr/>
        </p:nvSpPr>
        <p:spPr>
          <a:xfrm>
            <a:off x="113367" y="140951"/>
            <a:ext cx="2684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Test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Case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2474445" y="2700739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2474445" y="3053172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2681172" y="3492772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7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2518802" y="3932372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6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7C8F5CD2-F278-4606-B370-8A5133B1C60B}"/>
              </a:ext>
            </a:extLst>
          </p:cNvPr>
          <p:cNvSpPr txBox="1"/>
          <p:nvPr/>
        </p:nvSpPr>
        <p:spPr>
          <a:xfrm>
            <a:off x="1122727" y="766512"/>
            <a:ext cx="5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7E5046C1-7877-4D36-BEA1-C532BF0E0C1B}"/>
              </a:ext>
            </a:extLst>
          </p:cNvPr>
          <p:cNvSpPr txBox="1"/>
          <p:nvPr/>
        </p:nvSpPr>
        <p:spPr>
          <a:xfrm>
            <a:off x="113367" y="75330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階數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C6C28A95-949D-4396-9D39-BE7942F8A66B}"/>
              </a:ext>
            </a:extLst>
          </p:cNvPr>
          <p:cNvSpPr txBox="1"/>
          <p:nvPr/>
        </p:nvSpPr>
        <p:spPr>
          <a:xfrm>
            <a:off x="103916" y="127652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3431296" y="292116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3413093" y="33041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3407437" y="448859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3416890" y="4095356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3416890" y="37032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3416890" y="493950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2502660" y="4269114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2498162" y="4619821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0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4170686" y="4457643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D7BF3008-6035-473D-9ED4-DADCADA4FC41}"/>
              </a:ext>
            </a:extLst>
          </p:cNvPr>
          <p:cNvSpPr txBox="1"/>
          <p:nvPr/>
        </p:nvSpPr>
        <p:spPr>
          <a:xfrm>
            <a:off x="5113181" y="2158764"/>
            <a:ext cx="113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力量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32B863D3-94B8-4B0B-8361-F8A0808BBAAD}"/>
              </a:ext>
            </a:extLst>
          </p:cNvPr>
          <p:cNvSpPr txBox="1"/>
          <p:nvPr/>
        </p:nvSpPr>
        <p:spPr>
          <a:xfrm>
            <a:off x="5467093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EBCA70CD-7C88-4037-8C4A-DAC7EF6E30FF}"/>
              </a:ext>
            </a:extLst>
          </p:cNvPr>
          <p:cNvSpPr txBox="1"/>
          <p:nvPr/>
        </p:nvSpPr>
        <p:spPr>
          <a:xfrm>
            <a:off x="5453701" y="3256530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BD596A26-B552-4740-8E2A-84E1D9E4A43A}"/>
              </a:ext>
            </a:extLst>
          </p:cNvPr>
          <p:cNvSpPr txBox="1"/>
          <p:nvPr/>
        </p:nvSpPr>
        <p:spPr>
          <a:xfrm>
            <a:off x="5467091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A2E3198D-AD36-45B5-8FD2-49B5018FFC0B}"/>
              </a:ext>
            </a:extLst>
          </p:cNvPr>
          <p:cNvSpPr txBox="1"/>
          <p:nvPr/>
        </p:nvSpPr>
        <p:spPr>
          <a:xfrm>
            <a:off x="5467091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5FFC0EA8-E6FB-4ED1-8D60-2290B1F5BA13}"/>
              </a:ext>
            </a:extLst>
          </p:cNvPr>
          <p:cNvSpPr txBox="1"/>
          <p:nvPr/>
        </p:nvSpPr>
        <p:spPr>
          <a:xfrm>
            <a:off x="5470663" y="4457643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6359730" y="2158764"/>
            <a:ext cx="209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爬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油竹子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值變化</a:t>
            </a: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xmlns="" id="{2453887E-936F-4392-9EC9-52A0E65150B2}"/>
              </a:ext>
            </a:extLst>
          </p:cNvPr>
          <p:cNvCxnSpPr>
            <a:cxnSpLocks/>
          </p:cNvCxnSpPr>
          <p:nvPr/>
        </p:nvCxnSpPr>
        <p:spPr>
          <a:xfrm>
            <a:off x="5400299" y="4950260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>
            <a:off x="5380938" y="4101998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5386594" y="3714925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5400299" y="3304910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>
            <a:off x="5400298" y="2929196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>
            <a:off x="5410198" y="4501761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6973218" y="3107545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3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6959826" y="3487362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6973216" y="3892931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6973216" y="4290703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694232A2-1512-40F1-B6A7-E5F1E9C70E63}"/>
              </a:ext>
            </a:extLst>
          </p:cNvPr>
          <p:cNvSpPr txBox="1"/>
          <p:nvPr/>
        </p:nvSpPr>
        <p:spPr>
          <a:xfrm>
            <a:off x="6976788" y="4688475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6983125" y="2695266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3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3287713" y="5395658"/>
            <a:ext cx="386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Output:  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5</a:t>
            </a:r>
            <a:r>
              <a:rPr lang="en-US" altLang="zh-TW" sz="2800" dirty="0"/>
              <a:t>  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800" dirty="0">
                <a:ea typeface="標楷體" panose="03000509000000000000" pitchFamily="65" charset="-120"/>
              </a:rPr>
              <a:t>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4636830" y="5446454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52" idx="7"/>
          </p:cNvCxnSpPr>
          <p:nvPr/>
        </p:nvCxnSpPr>
        <p:spPr>
          <a:xfrm flipV="1">
            <a:off x="4992641" y="5037826"/>
            <a:ext cx="2052265" cy="467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25950CC5-76ED-422A-A51B-68306FA595FA}"/>
              </a:ext>
            </a:extLst>
          </p:cNvPr>
          <p:cNvSpPr txBox="1"/>
          <p:nvPr/>
        </p:nvSpPr>
        <p:spPr>
          <a:xfrm>
            <a:off x="6390864" y="1667143"/>
            <a:ext cx="162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驗證最小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</a:t>
            </a:r>
          </a:p>
        </p:txBody>
      </p:sp>
      <p:sp>
        <p:nvSpPr>
          <p:cNvPr id="5" name="矩形 4"/>
          <p:cNvSpPr/>
          <p:nvPr/>
        </p:nvSpPr>
        <p:spPr>
          <a:xfrm>
            <a:off x="5403273" y="2929558"/>
            <a:ext cx="615142" cy="2041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6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5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0E9B81-26BA-4475-B16B-7B72A48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EAA0-61DC-40EB-B5C5-BF8EB0A1212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F9BD6C2-D0FC-4591-867E-FE75394C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12032 The Monkey and the Oiled Bamboo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40BF979-1B55-4196-A7A2-AEFE6F6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3406982" y="2619683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5371485" y="2619683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D68534C-4050-40D3-82F8-96CBA2519627}"/>
              </a:ext>
            </a:extLst>
          </p:cNvPr>
          <p:cNvSpPr txBox="1"/>
          <p:nvPr/>
        </p:nvSpPr>
        <p:spPr>
          <a:xfrm>
            <a:off x="1113276" y="1300906"/>
            <a:ext cx="221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3  9  10  14 </a:t>
            </a:r>
            <a:endParaRPr lang="zh-TW" altLang="en-US" sz="28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4167116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4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4177036" y="330966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4167114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4167114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3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3995408" y="2268794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間距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2585546" y="2196445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4DF0D27C-E102-401D-9027-CD74A6ECAD7F}"/>
              </a:ext>
            </a:extLst>
          </p:cNvPr>
          <p:cNvSpPr txBox="1"/>
          <p:nvPr/>
        </p:nvSpPr>
        <p:spPr>
          <a:xfrm>
            <a:off x="113367" y="140951"/>
            <a:ext cx="2684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  <a:ea typeface="標楷體" panose="03000509000000000000" pitchFamily="65" charset="-120"/>
              </a:rPr>
              <a:t>Test</a:t>
            </a:r>
            <a:r>
              <a:rPr lang="zh-TW" altLang="en-US" sz="3200" dirty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solidFill>
                  <a:prstClr val="black"/>
                </a:solidFill>
                <a:ea typeface="標楷體" panose="03000509000000000000" pitchFamily="65" charset="-120"/>
              </a:rPr>
              <a:t>Case</a:t>
            </a:r>
            <a:r>
              <a:rPr lang="zh-TW" altLang="en-US" sz="3200" dirty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#2</a:t>
            </a:r>
            <a:endParaRPr lang="zh-TW" altLang="en-US" sz="32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2474445" y="2700739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14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2474445" y="3053172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10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2681172" y="3492772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9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2518802" y="3932372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3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7C8F5CD2-F278-4606-B370-8A5133B1C60B}"/>
              </a:ext>
            </a:extLst>
          </p:cNvPr>
          <p:cNvSpPr txBox="1"/>
          <p:nvPr/>
        </p:nvSpPr>
        <p:spPr>
          <a:xfrm>
            <a:off x="1122727" y="766512"/>
            <a:ext cx="5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4</a:t>
            </a:r>
            <a:endParaRPr lang="zh-TW" altLang="en-US" sz="28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7E5046C1-7877-4D36-BEA1-C532BF0E0C1B}"/>
              </a:ext>
            </a:extLst>
          </p:cNvPr>
          <p:cNvSpPr txBox="1"/>
          <p:nvPr/>
        </p:nvSpPr>
        <p:spPr>
          <a:xfrm>
            <a:off x="113367" y="75330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階數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C6C28A95-949D-4396-9D39-BE7942F8A66B}"/>
              </a:ext>
            </a:extLst>
          </p:cNvPr>
          <p:cNvSpPr txBox="1"/>
          <p:nvPr/>
        </p:nvSpPr>
        <p:spPr>
          <a:xfrm>
            <a:off x="103916" y="127652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3431296" y="292116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3413093" y="33041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3407437" y="448859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3416890" y="4095356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3416890" y="37032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2502660" y="4269114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0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D7BF3008-6035-473D-9ED4-DADCADA4FC41}"/>
              </a:ext>
            </a:extLst>
          </p:cNvPr>
          <p:cNvSpPr txBox="1"/>
          <p:nvPr/>
        </p:nvSpPr>
        <p:spPr>
          <a:xfrm>
            <a:off x="5113181" y="2158764"/>
            <a:ext cx="113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力量</a:t>
            </a:r>
            <a:r>
              <a: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32B863D3-94B8-4B0B-8361-F8A0808BBAAD}"/>
              </a:ext>
            </a:extLst>
          </p:cNvPr>
          <p:cNvSpPr txBox="1"/>
          <p:nvPr/>
        </p:nvSpPr>
        <p:spPr>
          <a:xfrm>
            <a:off x="5467093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4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EBCA70CD-7C88-4037-8C4A-DAC7EF6E30FF}"/>
              </a:ext>
            </a:extLst>
          </p:cNvPr>
          <p:cNvSpPr txBox="1"/>
          <p:nvPr/>
        </p:nvSpPr>
        <p:spPr>
          <a:xfrm>
            <a:off x="5453701" y="3256530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4</a:t>
            </a: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BD596A26-B552-4740-8E2A-84E1D9E4A43A}"/>
              </a:ext>
            </a:extLst>
          </p:cNvPr>
          <p:cNvSpPr txBox="1"/>
          <p:nvPr/>
        </p:nvSpPr>
        <p:spPr>
          <a:xfrm>
            <a:off x="5467091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A2E3198D-AD36-45B5-8FD2-49B5018FFC0B}"/>
              </a:ext>
            </a:extLst>
          </p:cNvPr>
          <p:cNvSpPr txBox="1"/>
          <p:nvPr/>
        </p:nvSpPr>
        <p:spPr>
          <a:xfrm>
            <a:off x="5467091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61222238-6C3A-4AE4-9209-5C9A434C71F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592456" y="3107546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2FA6F130-2107-4B2E-8887-912C946FB17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35561" y="3209731"/>
            <a:ext cx="1000602" cy="330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DA3EF895-4DB0-49D8-8BA0-4E8CF4B3E8AE}"/>
              </a:ext>
            </a:extLst>
          </p:cNvPr>
          <p:cNvSpPr txBox="1"/>
          <p:nvPr/>
        </p:nvSpPr>
        <p:spPr>
          <a:xfrm>
            <a:off x="4719685" y="3033112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&lt;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xmlns="" id="{1B1319D2-A067-40D4-8095-B4A00C8B218F}"/>
              </a:ext>
            </a:extLst>
          </p:cNvPr>
          <p:cNvCxnSpPr>
            <a:cxnSpLocks/>
          </p:cNvCxnSpPr>
          <p:nvPr/>
        </p:nvCxnSpPr>
        <p:spPr>
          <a:xfrm>
            <a:off x="4548116" y="3556332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89371ABD-C763-4EBB-9C80-266A8C616484}"/>
              </a:ext>
            </a:extLst>
          </p:cNvPr>
          <p:cNvSpPr txBox="1"/>
          <p:nvPr/>
        </p:nvSpPr>
        <p:spPr>
          <a:xfrm>
            <a:off x="5780618" y="3323953"/>
            <a:ext cx="348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 smtClean="0">
                <a:solidFill>
                  <a:prstClr val="black"/>
                </a:solidFill>
                <a:ea typeface="標楷體" panose="03000509000000000000" pitchFamily="65" charset="-120"/>
              </a:rPr>
              <a:t>(4)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比間距</a:t>
            </a:r>
            <a:r>
              <a:rPr lang="en-US" altLang="zh-TW" dirty="0" smtClean="0">
                <a:solidFill>
                  <a:prstClr val="black"/>
                </a:solidFill>
                <a:ea typeface="標楷體" panose="03000509000000000000" pitchFamily="65" charset="-120"/>
              </a:rPr>
              <a:t>(1)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值不變</a:t>
            </a:r>
            <a:endParaRPr lang="zh-TW" altLang="en-US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xmlns="" id="{D815ED0C-B884-423F-BE88-42EFD1D54FAE}"/>
              </a:ext>
            </a:extLst>
          </p:cNvPr>
          <p:cNvCxnSpPr>
            <a:cxnSpLocks/>
          </p:cNvCxnSpPr>
          <p:nvPr/>
        </p:nvCxnSpPr>
        <p:spPr>
          <a:xfrm flipV="1">
            <a:off x="4517144" y="3604877"/>
            <a:ext cx="1000602" cy="330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7FBAD650-0DDC-43F2-9BF4-928371907C3A}"/>
              </a:ext>
            </a:extLst>
          </p:cNvPr>
          <p:cNvSpPr txBox="1"/>
          <p:nvPr/>
        </p:nvSpPr>
        <p:spPr>
          <a:xfrm>
            <a:off x="4701268" y="3428258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&gt;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xmlns="" id="{B2292E3A-C2E6-464A-B92B-779013C764FE}"/>
              </a:ext>
            </a:extLst>
          </p:cNvPr>
          <p:cNvCxnSpPr>
            <a:cxnSpLocks/>
          </p:cNvCxnSpPr>
          <p:nvPr/>
        </p:nvCxnSpPr>
        <p:spPr>
          <a:xfrm>
            <a:off x="4529699" y="3951478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xmlns="" id="{F6326F60-4672-407C-8AF4-C870B83BD854}"/>
              </a:ext>
            </a:extLst>
          </p:cNvPr>
          <p:cNvCxnSpPr>
            <a:cxnSpLocks/>
          </p:cNvCxnSpPr>
          <p:nvPr/>
        </p:nvCxnSpPr>
        <p:spPr>
          <a:xfrm flipV="1">
            <a:off x="4504124" y="4002649"/>
            <a:ext cx="1000602" cy="330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598D825B-F694-44A8-8176-FF57606AC022}"/>
              </a:ext>
            </a:extLst>
          </p:cNvPr>
          <p:cNvSpPr txBox="1"/>
          <p:nvPr/>
        </p:nvSpPr>
        <p:spPr>
          <a:xfrm>
            <a:off x="4688248" y="3826030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&gt;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xmlns="" id="{E1D819C0-7149-49FA-B534-8CC392478C19}"/>
              </a:ext>
            </a:extLst>
          </p:cNvPr>
          <p:cNvCxnSpPr>
            <a:cxnSpLocks/>
          </p:cNvCxnSpPr>
          <p:nvPr/>
        </p:nvCxnSpPr>
        <p:spPr>
          <a:xfrm>
            <a:off x="4516679" y="4349250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D115131E-DC14-4F20-A5E1-1F60C0E1AE5E}"/>
              </a:ext>
            </a:extLst>
          </p:cNvPr>
          <p:cNvSpPr txBox="1"/>
          <p:nvPr/>
        </p:nvSpPr>
        <p:spPr>
          <a:xfrm>
            <a:off x="5796422" y="3700469"/>
            <a:ext cx="346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(4)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比間距</a:t>
            </a:r>
            <a:r>
              <a:rPr lang="en-US" altLang="zh-TW" dirty="0" smtClean="0">
                <a:solidFill>
                  <a:prstClr val="black"/>
                </a:solidFill>
                <a:ea typeface="標楷體" panose="03000509000000000000" pitchFamily="65" charset="-120"/>
              </a:rPr>
              <a:t>(6)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設為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間距</a:t>
            </a:r>
            <a:r>
              <a:rPr lang="en-US" altLang="zh-TW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</a:t>
            </a:r>
            <a:endParaRPr lang="zh-TW" altLang="en-US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17652D27-EA75-4822-B68A-03B9D6CA1E4D}"/>
              </a:ext>
            </a:extLst>
          </p:cNvPr>
          <p:cNvSpPr txBox="1"/>
          <p:nvPr/>
        </p:nvSpPr>
        <p:spPr>
          <a:xfrm>
            <a:off x="5796422" y="4137984"/>
            <a:ext cx="34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 smtClean="0">
                <a:solidFill>
                  <a:prstClr val="black"/>
                </a:solidFill>
                <a:ea typeface="標楷體" panose="03000509000000000000" pitchFamily="65" charset="-120"/>
              </a:rPr>
              <a:t>(6)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比間距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(5</a:t>
            </a:r>
            <a:r>
              <a:rPr lang="en-US" altLang="zh-TW" dirty="0" smtClean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值不變</a:t>
            </a:r>
            <a:endParaRPr lang="zh-TW" altLang="en-US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D52B3FF-5438-4ABF-BDB9-1FEDADA7372C}"/>
              </a:ext>
            </a:extLst>
          </p:cNvPr>
          <p:cNvSpPr txBox="1"/>
          <p:nvPr/>
        </p:nvSpPr>
        <p:spPr>
          <a:xfrm>
            <a:off x="3287713" y="5395658"/>
            <a:ext cx="386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Output:  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6</a:t>
            </a:r>
            <a:r>
              <a:rPr lang="en-US" altLang="zh-TW" sz="2800" dirty="0" smtClean="0">
                <a:solidFill>
                  <a:prstClr val="black"/>
                </a:solidFill>
              </a:rPr>
              <a:t>  </a:t>
            </a:r>
            <a:r>
              <a:rPr lang="en-US" altLang="zh-TW" sz="28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endParaRPr lang="zh-TW" altLang="en-US" sz="28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E5A94764-6E84-456B-AA49-D9EB52DF158F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976850" y="4521536"/>
            <a:ext cx="722269" cy="964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xmlns="" id="{D065AF66-67D6-4B4D-97E8-5A9F60FFA4C8}"/>
              </a:ext>
            </a:extLst>
          </p:cNvPr>
          <p:cNvSpPr/>
          <p:nvPr/>
        </p:nvSpPr>
        <p:spPr>
          <a:xfrm>
            <a:off x="5453717" y="4092545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0" grpId="0"/>
      <p:bldP spid="21" grpId="0"/>
      <p:bldP spid="44" grpId="0"/>
      <p:bldP spid="45" grpId="0"/>
      <p:bldP spid="46" grpId="0"/>
      <p:bldP spid="47" grpId="0"/>
      <p:bldP spid="48" grpId="0"/>
      <p:bldP spid="15" grpId="0"/>
      <p:bldP spid="16" grpId="0"/>
      <p:bldP spid="68" grpId="0"/>
      <p:bldP spid="71" grpId="0"/>
      <p:bldP spid="76" grpId="0"/>
      <p:bldP spid="77" grpId="0"/>
      <p:bldP spid="19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0E9B81-26BA-4475-B16B-7B72A48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1EAA0-61DC-40EB-B5C5-BF8EB0A1212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F9BD6C2-D0FC-4591-867E-FE75394C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12032 The Monkey and the Oiled Bamboo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40BF979-1B55-4196-A7A2-AEFE6F6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3694-D045-4A1B-9B9E-84F567608C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3406982" y="2619683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5371485" y="2619683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D68534C-4050-40D3-82F8-96CBA2519627}"/>
              </a:ext>
            </a:extLst>
          </p:cNvPr>
          <p:cNvSpPr txBox="1"/>
          <p:nvPr/>
        </p:nvSpPr>
        <p:spPr>
          <a:xfrm>
            <a:off x="1113276" y="1300906"/>
            <a:ext cx="221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8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3  9  10  14 </a:t>
            </a:r>
            <a:endParaRPr lang="zh-TW" altLang="en-US" sz="28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4167116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4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4177036" y="330966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4167114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4167114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3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3995408" y="2268794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間距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2585546" y="2196445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4DF0D27C-E102-401D-9027-CD74A6ECAD7F}"/>
              </a:ext>
            </a:extLst>
          </p:cNvPr>
          <p:cNvSpPr txBox="1"/>
          <p:nvPr/>
        </p:nvSpPr>
        <p:spPr>
          <a:xfrm>
            <a:off x="113367" y="140951"/>
            <a:ext cx="2684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ea typeface="標楷體" panose="03000509000000000000" pitchFamily="65" charset="-120"/>
              </a:rPr>
              <a:t>Test</a:t>
            </a:r>
            <a:r>
              <a:rPr lang="zh-TW" altLang="en-US" sz="3200" dirty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solidFill>
                  <a:prstClr val="black"/>
                </a:solidFill>
                <a:ea typeface="標楷體" panose="03000509000000000000" pitchFamily="65" charset="-120"/>
              </a:rPr>
              <a:t>Case</a:t>
            </a:r>
            <a:r>
              <a:rPr lang="zh-TW" altLang="en-US" sz="3200" dirty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#2</a:t>
            </a:r>
            <a:endParaRPr lang="zh-TW" altLang="en-US" sz="32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2474445" y="2700739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14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2474445" y="3053172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10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2681172" y="3492772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9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2518802" y="3932372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3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7C8F5CD2-F278-4606-B370-8A5133B1C60B}"/>
              </a:ext>
            </a:extLst>
          </p:cNvPr>
          <p:cNvSpPr txBox="1"/>
          <p:nvPr/>
        </p:nvSpPr>
        <p:spPr>
          <a:xfrm>
            <a:off x="1122727" y="766512"/>
            <a:ext cx="5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8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4</a:t>
            </a:r>
            <a:endParaRPr lang="zh-TW" altLang="en-US" sz="28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7E5046C1-7877-4D36-BEA1-C532BF0E0C1B}"/>
              </a:ext>
            </a:extLst>
          </p:cNvPr>
          <p:cNvSpPr txBox="1"/>
          <p:nvPr/>
        </p:nvSpPr>
        <p:spPr>
          <a:xfrm>
            <a:off x="113367" y="75330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階數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C6C28A95-949D-4396-9D39-BE7942F8A66B}"/>
              </a:ext>
            </a:extLst>
          </p:cNvPr>
          <p:cNvSpPr txBox="1"/>
          <p:nvPr/>
        </p:nvSpPr>
        <p:spPr>
          <a:xfrm>
            <a:off x="103916" y="127652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3431296" y="292116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3413093" y="33041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3407437" y="448859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3416890" y="4095356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3416890" y="37032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2502660" y="4269114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0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D7BF3008-6035-473D-9ED4-DADCADA4FC41}"/>
              </a:ext>
            </a:extLst>
          </p:cNvPr>
          <p:cNvSpPr txBox="1"/>
          <p:nvPr/>
        </p:nvSpPr>
        <p:spPr>
          <a:xfrm>
            <a:off x="5113181" y="2158764"/>
            <a:ext cx="113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力量</a:t>
            </a:r>
            <a:r>
              <a: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32B863D3-94B8-4B0B-8361-F8A0808BBAAD}"/>
              </a:ext>
            </a:extLst>
          </p:cNvPr>
          <p:cNvSpPr txBox="1"/>
          <p:nvPr/>
        </p:nvSpPr>
        <p:spPr>
          <a:xfrm>
            <a:off x="5467093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4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EBCA70CD-7C88-4037-8C4A-DAC7EF6E30FF}"/>
              </a:ext>
            </a:extLst>
          </p:cNvPr>
          <p:cNvSpPr txBox="1"/>
          <p:nvPr/>
        </p:nvSpPr>
        <p:spPr>
          <a:xfrm>
            <a:off x="5453701" y="3256530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4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BD596A26-B552-4740-8E2A-84E1D9E4A43A}"/>
              </a:ext>
            </a:extLst>
          </p:cNvPr>
          <p:cNvSpPr txBox="1"/>
          <p:nvPr/>
        </p:nvSpPr>
        <p:spPr>
          <a:xfrm>
            <a:off x="5467091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A2E3198D-AD36-45B5-8FD2-49B5018FFC0B}"/>
              </a:ext>
            </a:extLst>
          </p:cNvPr>
          <p:cNvSpPr txBox="1"/>
          <p:nvPr/>
        </p:nvSpPr>
        <p:spPr>
          <a:xfrm>
            <a:off x="5467091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6359730" y="2158764"/>
            <a:ext cx="2115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爬油竹子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值變化</a:t>
            </a: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>
            <a:off x="5380938" y="4101998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5386594" y="3714925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5400299" y="3304910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>
            <a:off x="5400298" y="2929196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>
            <a:off x="5410198" y="4501761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6973218" y="3107545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5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6959826" y="3487362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5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6973216" y="3892931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6973216" y="4290703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6983125" y="2695266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5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3287713" y="5395658"/>
            <a:ext cx="386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Output:  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6</a:t>
            </a:r>
            <a:r>
              <a:rPr lang="en-US" altLang="zh-TW" sz="2800" dirty="0" smtClean="0">
                <a:solidFill>
                  <a:prstClr val="black"/>
                </a:solidFill>
              </a:rPr>
              <a:t>  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endParaRPr lang="zh-TW" altLang="en-US" sz="28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4636830" y="5446454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52" idx="7"/>
          </p:cNvCxnSpPr>
          <p:nvPr/>
        </p:nvCxnSpPr>
        <p:spPr>
          <a:xfrm flipV="1">
            <a:off x="4992641" y="4625788"/>
            <a:ext cx="2089477" cy="879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25950CC5-76ED-422A-A51B-68306FA595FA}"/>
              </a:ext>
            </a:extLst>
          </p:cNvPr>
          <p:cNvSpPr txBox="1"/>
          <p:nvPr/>
        </p:nvSpPr>
        <p:spPr>
          <a:xfrm>
            <a:off x="6390864" y="1667143"/>
            <a:ext cx="162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驗證最小</a:t>
            </a:r>
            <a:r>
              <a:rPr lang="en-US" altLang="zh-TW" sz="2000" b="1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5" name="矩形 4"/>
          <p:cNvSpPr/>
          <p:nvPr/>
        </p:nvSpPr>
        <p:spPr>
          <a:xfrm>
            <a:off x="5412237" y="2913099"/>
            <a:ext cx="615142" cy="1578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6" grpId="0"/>
      <p:bldP spid="5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0E9B81-26BA-4475-B16B-7B72A48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EAA0-61DC-40EB-B5C5-BF8EB0A1212B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F9BD6C2-D0FC-4591-867E-FE75394C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40BF979-1B55-4196-A7A2-AEFE6F6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3406982" y="2619683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5371485" y="2619683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D68534C-4050-40D3-82F8-96CBA2519627}"/>
              </a:ext>
            </a:extLst>
          </p:cNvPr>
          <p:cNvSpPr txBox="1"/>
          <p:nvPr/>
        </p:nvSpPr>
        <p:spPr>
          <a:xfrm>
            <a:off x="1113276" y="1300906"/>
            <a:ext cx="221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1  2  3  4  5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4167116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4177036" y="330966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4167114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4167114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3995408" y="2268794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間距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2585546" y="2196445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4DF0D27C-E102-401D-9027-CD74A6ECAD7F}"/>
              </a:ext>
            </a:extLst>
          </p:cNvPr>
          <p:cNvSpPr txBox="1"/>
          <p:nvPr/>
        </p:nvSpPr>
        <p:spPr>
          <a:xfrm>
            <a:off x="113367" y="140951"/>
            <a:ext cx="2684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Test</a:t>
            </a:r>
            <a:r>
              <a:rPr lang="zh-TW" altLang="en-US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ea typeface="標楷體" panose="03000509000000000000" pitchFamily="65" charset="-120"/>
              </a:rPr>
              <a:t>Case</a:t>
            </a:r>
            <a:r>
              <a:rPr lang="zh-TW" altLang="en-US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ea typeface="標楷體" panose="03000509000000000000" pitchFamily="65" charset="-120"/>
              </a:rPr>
              <a:t>#3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2474445" y="2700739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2474445" y="3053172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4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2681172" y="3492772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3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2518802" y="3932372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7C8F5CD2-F278-4606-B370-8A5133B1C60B}"/>
              </a:ext>
            </a:extLst>
          </p:cNvPr>
          <p:cNvSpPr txBox="1"/>
          <p:nvPr/>
        </p:nvSpPr>
        <p:spPr>
          <a:xfrm>
            <a:off x="1122727" y="766512"/>
            <a:ext cx="5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5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7E5046C1-7877-4D36-BEA1-C532BF0E0C1B}"/>
              </a:ext>
            </a:extLst>
          </p:cNvPr>
          <p:cNvSpPr txBox="1"/>
          <p:nvPr/>
        </p:nvSpPr>
        <p:spPr>
          <a:xfrm>
            <a:off x="113367" y="75330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階數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C6C28A95-949D-4396-9D39-BE7942F8A66B}"/>
              </a:ext>
            </a:extLst>
          </p:cNvPr>
          <p:cNvSpPr txBox="1"/>
          <p:nvPr/>
        </p:nvSpPr>
        <p:spPr>
          <a:xfrm>
            <a:off x="103916" y="127652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3431296" y="292116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3413093" y="33041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3407437" y="448859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3416890" y="4095356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3416890" y="37032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3416890" y="493950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2502660" y="4269114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2498162" y="4619821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0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4170686" y="4457643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D7BF3008-6035-473D-9ED4-DADCADA4FC41}"/>
              </a:ext>
            </a:extLst>
          </p:cNvPr>
          <p:cNvSpPr txBox="1"/>
          <p:nvPr/>
        </p:nvSpPr>
        <p:spPr>
          <a:xfrm>
            <a:off x="5113181" y="2158764"/>
            <a:ext cx="113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力量</a:t>
            </a:r>
            <a:r>
              <a:rPr lang="en-US" altLang="zh-TW" sz="2000" dirty="0"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32B863D3-94B8-4B0B-8361-F8A0808BBAAD}"/>
              </a:ext>
            </a:extLst>
          </p:cNvPr>
          <p:cNvSpPr txBox="1"/>
          <p:nvPr/>
        </p:nvSpPr>
        <p:spPr>
          <a:xfrm>
            <a:off x="5467093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EBCA70CD-7C88-4037-8C4A-DAC7EF6E30FF}"/>
              </a:ext>
            </a:extLst>
          </p:cNvPr>
          <p:cNvSpPr txBox="1"/>
          <p:nvPr/>
        </p:nvSpPr>
        <p:spPr>
          <a:xfrm>
            <a:off x="5453701" y="3256530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BD596A26-B552-4740-8E2A-84E1D9E4A43A}"/>
              </a:ext>
            </a:extLst>
          </p:cNvPr>
          <p:cNvSpPr txBox="1"/>
          <p:nvPr/>
        </p:nvSpPr>
        <p:spPr>
          <a:xfrm>
            <a:off x="5467091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A2E3198D-AD36-45B5-8FD2-49B5018FFC0B}"/>
              </a:ext>
            </a:extLst>
          </p:cNvPr>
          <p:cNvSpPr txBox="1"/>
          <p:nvPr/>
        </p:nvSpPr>
        <p:spPr>
          <a:xfrm>
            <a:off x="5467091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5FFC0EA8-E6FB-4ED1-8D60-2290B1F5BA13}"/>
              </a:ext>
            </a:extLst>
          </p:cNvPr>
          <p:cNvSpPr txBox="1"/>
          <p:nvPr/>
        </p:nvSpPr>
        <p:spPr>
          <a:xfrm>
            <a:off x="5470663" y="4457643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61222238-6C3A-4AE4-9209-5C9A434C71F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592456" y="3107546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2FA6F130-2107-4B2E-8887-912C946FB17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35561" y="3209731"/>
            <a:ext cx="1000602" cy="330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DA3EF895-4DB0-49D8-8BA0-4E8CF4B3E8AE}"/>
              </a:ext>
            </a:extLst>
          </p:cNvPr>
          <p:cNvSpPr txBox="1"/>
          <p:nvPr/>
        </p:nvSpPr>
        <p:spPr>
          <a:xfrm>
            <a:off x="4719685" y="3033112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</a:t>
            </a:r>
            <a:endParaRPr lang="zh-TW" altLang="en-US" sz="28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xmlns="" id="{1B1319D2-A067-40D4-8095-B4A00C8B218F}"/>
              </a:ext>
            </a:extLst>
          </p:cNvPr>
          <p:cNvCxnSpPr>
            <a:cxnSpLocks/>
          </p:cNvCxnSpPr>
          <p:nvPr/>
        </p:nvCxnSpPr>
        <p:spPr>
          <a:xfrm>
            <a:off x="4548116" y="3556332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89371ABD-C763-4EBB-9C80-266A8C616484}"/>
              </a:ext>
            </a:extLst>
          </p:cNvPr>
          <p:cNvSpPr txBox="1"/>
          <p:nvPr/>
        </p:nvSpPr>
        <p:spPr>
          <a:xfrm>
            <a:off x="5780618" y="3323953"/>
            <a:ext cx="380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與間距</a:t>
            </a:r>
            <a:r>
              <a:rPr lang="en-US" altLang="zh-TW" dirty="0">
                <a:ea typeface="標楷體" panose="03000509000000000000" pitchFamily="65" charset="-120"/>
              </a:rPr>
              <a:t>(1)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xmlns="" id="{D815ED0C-B884-423F-BE88-42EFD1D54FAE}"/>
              </a:ext>
            </a:extLst>
          </p:cNvPr>
          <p:cNvCxnSpPr>
            <a:cxnSpLocks/>
          </p:cNvCxnSpPr>
          <p:nvPr/>
        </p:nvCxnSpPr>
        <p:spPr>
          <a:xfrm flipV="1">
            <a:off x="4517144" y="3604877"/>
            <a:ext cx="1000602" cy="330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7FBAD650-0DDC-43F2-9BF4-928371907C3A}"/>
              </a:ext>
            </a:extLst>
          </p:cNvPr>
          <p:cNvSpPr txBox="1"/>
          <p:nvPr/>
        </p:nvSpPr>
        <p:spPr>
          <a:xfrm>
            <a:off x="4701268" y="3428258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&lt;</a:t>
            </a:r>
            <a:endParaRPr lang="zh-TW" altLang="en-US" sz="2800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xmlns="" id="{B2292E3A-C2E6-464A-B92B-779013C764FE}"/>
              </a:ext>
            </a:extLst>
          </p:cNvPr>
          <p:cNvCxnSpPr>
            <a:cxnSpLocks/>
          </p:cNvCxnSpPr>
          <p:nvPr/>
        </p:nvCxnSpPr>
        <p:spPr>
          <a:xfrm>
            <a:off x="4529699" y="3951478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xmlns="" id="{F6326F60-4672-407C-8AF4-C870B83BD854}"/>
              </a:ext>
            </a:extLst>
          </p:cNvPr>
          <p:cNvCxnSpPr>
            <a:cxnSpLocks/>
          </p:cNvCxnSpPr>
          <p:nvPr/>
        </p:nvCxnSpPr>
        <p:spPr>
          <a:xfrm flipV="1">
            <a:off x="4504124" y="4002649"/>
            <a:ext cx="1000602" cy="330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598D825B-F694-44A8-8176-FF57606AC022}"/>
              </a:ext>
            </a:extLst>
          </p:cNvPr>
          <p:cNvSpPr txBox="1"/>
          <p:nvPr/>
        </p:nvSpPr>
        <p:spPr>
          <a:xfrm>
            <a:off x="4688248" y="3826030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&lt;</a:t>
            </a:r>
            <a:endParaRPr lang="zh-TW" altLang="en-US" sz="2800" dirty="0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xmlns="" id="{E1D819C0-7149-49FA-B534-8CC392478C19}"/>
              </a:ext>
            </a:extLst>
          </p:cNvPr>
          <p:cNvCxnSpPr>
            <a:cxnSpLocks/>
          </p:cNvCxnSpPr>
          <p:nvPr/>
        </p:nvCxnSpPr>
        <p:spPr>
          <a:xfrm>
            <a:off x="4516679" y="4349250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xmlns="" id="{138663B8-3DEB-4467-97BD-9330774E6AC5}"/>
              </a:ext>
            </a:extLst>
          </p:cNvPr>
          <p:cNvCxnSpPr>
            <a:cxnSpLocks/>
          </p:cNvCxnSpPr>
          <p:nvPr/>
        </p:nvCxnSpPr>
        <p:spPr>
          <a:xfrm flipV="1">
            <a:off x="4500614" y="4418727"/>
            <a:ext cx="1000602" cy="330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xmlns="" id="{7AB73C39-264A-4789-BACE-9C6B8629BFD4}"/>
              </a:ext>
            </a:extLst>
          </p:cNvPr>
          <p:cNvSpPr txBox="1"/>
          <p:nvPr/>
        </p:nvSpPr>
        <p:spPr>
          <a:xfrm>
            <a:off x="4684738" y="4242108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&lt;</a:t>
            </a:r>
            <a:endParaRPr lang="zh-TW" altLang="en-US" sz="2800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xmlns="" id="{C05C1B17-3BED-4395-AB99-79EBA1D5DC8A}"/>
              </a:ext>
            </a:extLst>
          </p:cNvPr>
          <p:cNvCxnSpPr>
            <a:cxnSpLocks/>
          </p:cNvCxnSpPr>
          <p:nvPr/>
        </p:nvCxnSpPr>
        <p:spPr>
          <a:xfrm>
            <a:off x="4513169" y="4765328"/>
            <a:ext cx="98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D115131E-DC14-4F20-A5E1-1F60C0E1AE5E}"/>
              </a:ext>
            </a:extLst>
          </p:cNvPr>
          <p:cNvSpPr txBox="1"/>
          <p:nvPr/>
        </p:nvSpPr>
        <p:spPr>
          <a:xfrm>
            <a:off x="5796422" y="3700469"/>
            <a:ext cx="321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比間距</a:t>
            </a:r>
            <a:r>
              <a:rPr lang="en-US" altLang="zh-TW" dirty="0"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值不變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17652D27-EA75-4822-B68A-03B9D6CA1E4D}"/>
              </a:ext>
            </a:extLst>
          </p:cNvPr>
          <p:cNvSpPr txBox="1"/>
          <p:nvPr/>
        </p:nvSpPr>
        <p:spPr>
          <a:xfrm>
            <a:off x="5796422" y="4137984"/>
            <a:ext cx="34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比間距</a:t>
            </a:r>
            <a:r>
              <a:rPr lang="en-US" altLang="zh-TW" dirty="0"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值不變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xmlns="" id="{8431B597-76C5-4903-A6CE-AFE112110378}"/>
              </a:ext>
            </a:extLst>
          </p:cNvPr>
          <p:cNvSpPr txBox="1"/>
          <p:nvPr/>
        </p:nvSpPr>
        <p:spPr>
          <a:xfrm>
            <a:off x="5796422" y="4527546"/>
            <a:ext cx="321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比間距</a:t>
            </a:r>
            <a:r>
              <a:rPr lang="en-US" altLang="zh-TW" dirty="0"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值不變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D52B3FF-5438-4ABF-BDB9-1FEDADA7372C}"/>
              </a:ext>
            </a:extLst>
          </p:cNvPr>
          <p:cNvSpPr txBox="1"/>
          <p:nvPr/>
        </p:nvSpPr>
        <p:spPr>
          <a:xfrm>
            <a:off x="3287713" y="5395658"/>
            <a:ext cx="386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Output:  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r>
              <a:rPr lang="en-US" altLang="zh-TW" sz="2800" dirty="0"/>
              <a:t>  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800" dirty="0">
                <a:ea typeface="標楷體" panose="03000509000000000000" pitchFamily="65" charset="-120"/>
              </a:rPr>
              <a:t>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E5A94764-6E84-456B-AA49-D9EB52DF158F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976850" y="4919308"/>
            <a:ext cx="682528" cy="5670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xmlns="" id="{D065AF66-67D6-4B4D-97E8-5A9F60FFA4C8}"/>
              </a:ext>
            </a:extLst>
          </p:cNvPr>
          <p:cNvSpPr/>
          <p:nvPr/>
        </p:nvSpPr>
        <p:spPr>
          <a:xfrm>
            <a:off x="5417858" y="4504943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1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0" grpId="0"/>
      <p:bldP spid="2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15" grpId="0"/>
      <p:bldP spid="16" grpId="0"/>
      <p:bldP spid="68" grpId="0"/>
      <p:bldP spid="71" grpId="0"/>
      <p:bldP spid="74" grpId="0"/>
      <p:bldP spid="76" grpId="0"/>
      <p:bldP spid="77" grpId="0"/>
      <p:bldP spid="78" grpId="0"/>
      <p:bldP spid="19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0E9B81-26BA-4475-B16B-7B72A48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61EAA0-61DC-40EB-B5C5-BF8EB0A1212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2020/9/8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F9BD6C2-D0FC-4591-867E-FE75394C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12032 The Monkey and the Oiled Bamboo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40BF979-1B55-4196-A7A2-AEFE6F6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3406982" y="2619683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5371485" y="2619683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D68534C-4050-40D3-82F8-96CBA2519627}"/>
              </a:ext>
            </a:extLst>
          </p:cNvPr>
          <p:cNvSpPr txBox="1"/>
          <p:nvPr/>
        </p:nvSpPr>
        <p:spPr>
          <a:xfrm>
            <a:off x="1113276" y="1300906"/>
            <a:ext cx="221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1  2  3  4  5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4167116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4177036" y="330966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4167114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4167114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3995408" y="2268794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間距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2585546" y="2196445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4DF0D27C-E102-401D-9027-CD74A6ECAD7F}"/>
              </a:ext>
            </a:extLst>
          </p:cNvPr>
          <p:cNvSpPr txBox="1"/>
          <p:nvPr/>
        </p:nvSpPr>
        <p:spPr>
          <a:xfrm>
            <a:off x="113367" y="140951"/>
            <a:ext cx="2684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Test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Case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#3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2474445" y="2700739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2474445" y="3053172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2681172" y="3492772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2518802" y="3932372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7C8F5CD2-F278-4606-B370-8A5133B1C60B}"/>
              </a:ext>
            </a:extLst>
          </p:cNvPr>
          <p:cNvSpPr txBox="1"/>
          <p:nvPr/>
        </p:nvSpPr>
        <p:spPr>
          <a:xfrm>
            <a:off x="1122727" y="766512"/>
            <a:ext cx="5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7E5046C1-7877-4D36-BEA1-C532BF0E0C1B}"/>
              </a:ext>
            </a:extLst>
          </p:cNvPr>
          <p:cNvSpPr txBox="1"/>
          <p:nvPr/>
        </p:nvSpPr>
        <p:spPr>
          <a:xfrm>
            <a:off x="113367" y="75330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階數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C6C28A95-949D-4396-9D39-BE7942F8A66B}"/>
              </a:ext>
            </a:extLst>
          </p:cNvPr>
          <p:cNvSpPr txBox="1"/>
          <p:nvPr/>
        </p:nvSpPr>
        <p:spPr>
          <a:xfrm>
            <a:off x="103916" y="127652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3431296" y="292116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3413093" y="33041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3407437" y="448859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3416890" y="4095356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3416890" y="370327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3416890" y="493950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2502660" y="4269114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2498162" y="4619821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0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4170686" y="4457643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D7BF3008-6035-473D-9ED4-DADCADA4FC41}"/>
              </a:ext>
            </a:extLst>
          </p:cNvPr>
          <p:cNvSpPr txBox="1"/>
          <p:nvPr/>
        </p:nvSpPr>
        <p:spPr>
          <a:xfrm>
            <a:off x="5113181" y="2158764"/>
            <a:ext cx="113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力量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32B863D3-94B8-4B0B-8361-F8A0808BBAAD}"/>
              </a:ext>
            </a:extLst>
          </p:cNvPr>
          <p:cNvSpPr txBox="1"/>
          <p:nvPr/>
        </p:nvSpPr>
        <p:spPr>
          <a:xfrm>
            <a:off x="5467093" y="287671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EBCA70CD-7C88-4037-8C4A-DAC7EF6E30FF}"/>
              </a:ext>
            </a:extLst>
          </p:cNvPr>
          <p:cNvSpPr txBox="1"/>
          <p:nvPr/>
        </p:nvSpPr>
        <p:spPr>
          <a:xfrm>
            <a:off x="5453701" y="3256530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BD596A26-B552-4740-8E2A-84E1D9E4A43A}"/>
              </a:ext>
            </a:extLst>
          </p:cNvPr>
          <p:cNvSpPr txBox="1"/>
          <p:nvPr/>
        </p:nvSpPr>
        <p:spPr>
          <a:xfrm>
            <a:off x="5467091" y="366209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A2E3198D-AD36-45B5-8FD2-49B5018FFC0B}"/>
              </a:ext>
            </a:extLst>
          </p:cNvPr>
          <p:cNvSpPr txBox="1"/>
          <p:nvPr/>
        </p:nvSpPr>
        <p:spPr>
          <a:xfrm>
            <a:off x="5467091" y="405987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5FFC0EA8-E6FB-4ED1-8D60-2290B1F5BA13}"/>
              </a:ext>
            </a:extLst>
          </p:cNvPr>
          <p:cNvSpPr txBox="1"/>
          <p:nvPr/>
        </p:nvSpPr>
        <p:spPr>
          <a:xfrm>
            <a:off x="5470663" y="4457643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6359730" y="2158764"/>
            <a:ext cx="21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爬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油竹子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值變化</a:t>
            </a: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xmlns="" id="{2453887E-936F-4392-9EC9-52A0E65150B2}"/>
              </a:ext>
            </a:extLst>
          </p:cNvPr>
          <p:cNvCxnSpPr>
            <a:cxnSpLocks/>
          </p:cNvCxnSpPr>
          <p:nvPr/>
        </p:nvCxnSpPr>
        <p:spPr>
          <a:xfrm>
            <a:off x="5400299" y="4950260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>
            <a:off x="5380938" y="4101998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5386594" y="3714925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5400299" y="3304910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>
            <a:off x="5400298" y="2929196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>
            <a:off x="5410198" y="4501761"/>
            <a:ext cx="2979255" cy="94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6973218" y="3107545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6959826" y="3487362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6973216" y="3892931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6973216" y="4290703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694232A2-1512-40F1-B6A7-E5F1E9C70E63}"/>
              </a:ext>
            </a:extLst>
          </p:cNvPr>
          <p:cNvSpPr txBox="1"/>
          <p:nvPr/>
        </p:nvSpPr>
        <p:spPr>
          <a:xfrm>
            <a:off x="6976788" y="4688475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6983125" y="2695266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3287713" y="5395658"/>
            <a:ext cx="386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Output:  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r>
              <a:rPr lang="en-US" altLang="zh-TW" sz="2800" dirty="0"/>
              <a:t>  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800" dirty="0">
                <a:ea typeface="標楷體" panose="03000509000000000000" pitchFamily="65" charset="-120"/>
              </a:rPr>
              <a:t>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4636830" y="5446454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52" idx="7"/>
          </p:cNvCxnSpPr>
          <p:nvPr/>
        </p:nvCxnSpPr>
        <p:spPr>
          <a:xfrm flipV="1">
            <a:off x="4992641" y="5037826"/>
            <a:ext cx="2052265" cy="467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25950CC5-76ED-422A-A51B-68306FA595FA}"/>
              </a:ext>
            </a:extLst>
          </p:cNvPr>
          <p:cNvSpPr txBox="1"/>
          <p:nvPr/>
        </p:nvSpPr>
        <p:spPr>
          <a:xfrm>
            <a:off x="6390864" y="1667143"/>
            <a:ext cx="162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驗證最小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</a:t>
            </a:r>
          </a:p>
        </p:txBody>
      </p:sp>
      <p:sp>
        <p:nvSpPr>
          <p:cNvPr id="60" name="矩形 59"/>
          <p:cNvSpPr/>
          <p:nvPr/>
        </p:nvSpPr>
        <p:spPr>
          <a:xfrm>
            <a:off x="5403273" y="2929558"/>
            <a:ext cx="615142" cy="2041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3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52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F9BD6C2-D0FC-4591-867E-FE75394C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40BF979-1B55-4196-A7A2-AEFE6F6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001A359-8397-469F-8E5A-53CA9A6A74B6}"/>
              </a:ext>
            </a:extLst>
          </p:cNvPr>
          <p:cNvSpPr txBox="1"/>
          <p:nvPr/>
        </p:nvSpPr>
        <p:spPr>
          <a:xfrm>
            <a:off x="317938" y="-125820"/>
            <a:ext cx="107442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cstring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int r[100001] = {0};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r[i]: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竹子第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節高度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int main()</a:t>
            </a:r>
          </a:p>
          <a:p>
            <a:r>
              <a:rPr lang="en-US" altLang="zh-TW" sz="2400" dirty="0"/>
              <a:t>{     int T, n;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("12032.in","r",stdin);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("12032.out","w",stdout);</a:t>
            </a:r>
          </a:p>
          <a:p>
            <a:r>
              <a:rPr lang="en-US" altLang="zh-TW" sz="2400" dirty="0"/>
              <a:t>      while (~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d",&amp;T</a:t>
            </a:r>
            <a:r>
              <a:rPr lang="en-US" altLang="zh-TW" sz="2400" dirty="0"/>
              <a:t>)) </a:t>
            </a:r>
          </a:p>
          <a:p>
            <a:r>
              <a:rPr lang="en-US" altLang="zh-TW" sz="2400" dirty="0"/>
              <a:t>          for (int t = 1; t &lt;= T; ++ t) {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d",&amp;n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	for (int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1;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&lt;= n; ++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d",&amp;r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]);		</a:t>
            </a:r>
          </a:p>
          <a:p>
            <a:r>
              <a:rPr lang="en-US" altLang="zh-TW" sz="2400" dirty="0"/>
              <a:t>	int k = r[n]-r[n-1</a:t>
            </a:r>
            <a:r>
              <a:rPr lang="en-US" altLang="zh-TW" sz="2400" dirty="0" smtClean="0"/>
              <a:t>];</a:t>
            </a:r>
            <a:r>
              <a:rPr lang="zh-TW" altLang="en-US" sz="2400" smtClean="0"/>
              <a:t>                               </a:t>
            </a:r>
            <a:r>
              <a:rPr lang="zh-TW" altLang="en-US" sz="2400" smtClean="0"/>
              <a:t> </a:t>
            </a:r>
            <a:r>
              <a:rPr lang="en-US" altLang="zh-TW" sz="240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 smtClean="0">
                <a:solidFill>
                  <a:srgbClr val="0070C0"/>
                </a:solidFill>
              </a:rPr>
              <a:t>K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起始值設為高度最高的間距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for (int i = n-1; i &gt; 0; -- i) </a:t>
            </a:r>
            <a:r>
              <a:rPr lang="en-US" altLang="zh-TW" sz="2400" dirty="0" smtClean="0"/>
              <a:t>{  </a:t>
            </a:r>
            <a:r>
              <a:rPr lang="zh-TW" altLang="en-US" sz="2400" dirty="0" smtClean="0"/>
              <a:t>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由上而下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逆向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線性掃描間距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    if (k &lt; r[i]-r[i-1]) { k = r[i]-r[i-1]; }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k=max(k, r[i]-</a:t>
            </a:r>
            <a:r>
              <a:rPr lang="en-US" altLang="zh-TW" sz="2400" dirty="0" smtClean="0">
                <a:solidFill>
                  <a:srgbClr val="0070C0"/>
                </a:solidFill>
              </a:rPr>
              <a:t>r[i-1]), </a:t>
            </a:r>
            <a:r>
              <a:rPr lang="en-US" altLang="zh-TW" sz="2400" dirty="0" smtClean="0">
                <a:solidFill>
                  <a:srgbClr val="0070C0"/>
                </a:solidFill>
              </a:rPr>
              <a:t>r[i]-r[i-1]: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節間距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         else if (k == r[i]-r[i-1]) { k = r[i]-r[i-1]+1; </a:t>
            </a:r>
            <a:r>
              <a:rPr lang="en-US" altLang="zh-TW" sz="2400" dirty="0" smtClean="0"/>
              <a:t>}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值與間距相等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en-US" altLang="zh-TW" sz="2400" dirty="0" smtClean="0">
                <a:solidFill>
                  <a:srgbClr val="0070C0"/>
                </a:solidFill>
              </a:rPr>
              <a:t>K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值加</a:t>
            </a:r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}		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("Case %d: %d\n",</a:t>
            </a:r>
            <a:r>
              <a:rPr lang="en-US" altLang="zh-TW" sz="2400" dirty="0" err="1"/>
              <a:t>t,k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 }</a:t>
            </a:r>
          </a:p>
          <a:p>
            <a:r>
              <a:rPr lang="en-US" altLang="zh-TW" sz="2400" dirty="0"/>
              <a:t> 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1476BF54-CBA0-43F6-B5CB-1263AC37ACE8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12032 Code (1/1)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18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251329"/>
            <a:ext cx="9217152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12032 The Monkey and the Oiled Bamboo (Time Limit: 1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767C-35B8-4366-ADDD-9BDB51FC2DEC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12806" y="1562504"/>
            <a:ext cx="7892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猴子爬上油竹子頂端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一隻猴子要爬上一節節上了油的竹子頂端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猴子在地面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高度等於</a:t>
            </a:r>
            <a:r>
              <a:rPr lang="en-US" altLang="zh-TW" sz="2800" dirty="0" smtClean="0">
                <a:ea typeface="標楷體" panose="03000509000000000000" pitchFamily="65" charset="-120"/>
              </a:rPr>
              <a:t>0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具有力量</a:t>
            </a:r>
            <a:r>
              <a:rPr lang="en-US" altLang="zh-TW" sz="2800" dirty="0" smtClean="0">
                <a:ea typeface="標楷體" panose="03000509000000000000" pitchFamily="65" charset="-120"/>
              </a:rPr>
              <a:t>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值一節一節的往上爬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當猴子要爬的一節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其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間距</a:t>
            </a:r>
            <a:r>
              <a:rPr lang="zh-TW" altLang="en-US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如果大於</a:t>
            </a:r>
            <a:r>
              <a:rPr lang="en-US" altLang="zh-TW" sz="2800" smtClean="0">
                <a:ea typeface="標楷體" panose="03000509000000000000" pitchFamily="65" charset="-120"/>
              </a:rPr>
              <a:t>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則猴子爬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上去這一節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反之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這一節竹子爬得上去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此時如果</a:t>
            </a:r>
            <a:r>
              <a:rPr lang="en-US" altLang="zh-TW" sz="2800" dirty="0" smtClean="0">
                <a:ea typeface="標楷體" panose="03000509000000000000" pitchFamily="65" charset="-120"/>
              </a:rPr>
              <a:t>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值大於間距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則爬上這一節後</a:t>
            </a:r>
            <a:r>
              <a:rPr lang="en-US" altLang="zh-TW" sz="2800" dirty="0" smtClean="0">
                <a:ea typeface="標楷體" panose="03000509000000000000" pitchFamily="65" charset="-120"/>
              </a:rPr>
              <a:t>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值不變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但是如果</a:t>
            </a:r>
            <a:r>
              <a:rPr lang="en-US" altLang="zh-TW" sz="2800" dirty="0">
                <a:ea typeface="標楷體" panose="03000509000000000000" pitchFamily="65" charset="-120"/>
              </a:rPr>
              <a:t>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值等於間距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則爬上這一節後</a:t>
            </a:r>
            <a:r>
              <a:rPr lang="en-US" altLang="zh-TW" sz="2800" dirty="0">
                <a:ea typeface="標楷體" panose="03000509000000000000" pitchFamily="65" charset="-120"/>
              </a:rPr>
              <a:t>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值自動減</a:t>
            </a:r>
            <a:r>
              <a:rPr lang="en-US" altLang="zh-TW" sz="2800" dirty="0" smtClean="0">
                <a:ea typeface="Yu Gothic" panose="020B0400000000000000" pitchFamily="34" charset="-128"/>
              </a:rPr>
              <a:t>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。此題是給定油竹子的節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階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與每一節的高度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猴子在地面要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爬上油竹子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頂端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須具備最小的力量</a:t>
            </a:r>
            <a:r>
              <a:rPr lang="en-US" altLang="zh-TW" sz="2800" dirty="0" smtClean="0">
                <a:ea typeface="標楷體" panose="03000509000000000000" pitchFamily="65" charset="-120"/>
              </a:rPr>
              <a:t>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值為何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836" y="1610880"/>
            <a:ext cx="4019574" cy="33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0E9B81-26BA-4475-B16B-7B72A48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EAA0-61DC-40EB-B5C5-BF8EB0A1212B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F9BD6C2-D0FC-4591-867E-FE75394C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40BF979-1B55-4196-A7A2-AEFE6F6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3644420" y="2599407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5608923" y="2599407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4404554" y="2856437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4414474" y="3289390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4404552" y="3641823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4404552" y="4039595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4232846" y="2248518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間距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2822984" y="2176169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2711883" y="2680463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2711883" y="3032896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2918610" y="3472496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7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2756240" y="3912096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6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3668734" y="2900884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3650531" y="328389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3644875" y="4468319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3654328" y="407508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3654328" y="368299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3654328" y="491922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2740098" y="4248838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2735600" y="4599545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0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4408124" y="4437367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5624895" y="2167537"/>
            <a:ext cx="211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爬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油竹子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值變化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2453887E-936F-4392-9EC9-52A0E65150B2}"/>
              </a:ext>
            </a:extLst>
          </p:cNvPr>
          <p:cNvCxnSpPr>
            <a:cxnSpLocks/>
          </p:cNvCxnSpPr>
          <p:nvPr/>
        </p:nvCxnSpPr>
        <p:spPr>
          <a:xfrm flipV="1">
            <a:off x="5637737" y="4923467"/>
            <a:ext cx="1634215" cy="65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 flipV="1">
            <a:off x="5618376" y="4059867"/>
            <a:ext cx="1653576" cy="21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5624032" y="3694649"/>
            <a:ext cx="1647920" cy="4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5637737" y="3284634"/>
            <a:ext cx="1634215" cy="1799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 flipV="1">
            <a:off x="5637736" y="2907342"/>
            <a:ext cx="1634216" cy="157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 flipV="1">
            <a:off x="5647636" y="4455154"/>
            <a:ext cx="1624316" cy="263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6145785" y="3071796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3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6120819" y="3491521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6134209" y="3829034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6134209" y="422432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694232A2-1512-40F1-B6A7-E5F1E9C70E63}"/>
              </a:ext>
            </a:extLst>
          </p:cNvPr>
          <p:cNvSpPr txBox="1"/>
          <p:nvPr/>
        </p:nvSpPr>
        <p:spPr>
          <a:xfrm>
            <a:off x="6137781" y="4692634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6144118" y="2676509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3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3490427" y="5086015"/>
            <a:ext cx="386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力量</a:t>
            </a:r>
            <a:r>
              <a:rPr lang="en-US" altLang="zh-TW" sz="2400" dirty="0" smtClean="0"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ea typeface="標楷體" panose="03000509000000000000" pitchFamily="65" charset="-120"/>
              </a:rPr>
              <a:t>=</a:t>
            </a:r>
            <a:r>
              <a:rPr lang="zh-TW" altLang="en-US" sz="2400" dirty="0" smtClean="0"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ea typeface="標楷體" panose="03000509000000000000" pitchFamily="65" charset="-120"/>
              </a:rPr>
              <a:t>5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4734688" y="5152965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40" idx="7"/>
          </p:cNvCxnSpPr>
          <p:nvPr/>
        </p:nvCxnSpPr>
        <p:spPr>
          <a:xfrm flipV="1">
            <a:off x="5090499" y="5006516"/>
            <a:ext cx="1049343" cy="205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4AD4AA2-276E-4A0D-B505-AA3A2CE49976}"/>
              </a:ext>
            </a:extLst>
          </p:cNvPr>
          <p:cNvSpPr txBox="1"/>
          <p:nvPr/>
        </p:nvSpPr>
        <p:spPr>
          <a:xfrm>
            <a:off x="65829" y="211448"/>
            <a:ext cx="24562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560289" y="5091410"/>
            <a:ext cx="344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猴子由下往上爬到頂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7444508" y="4215884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值大於間距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值不變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439889" y="3820597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值等於間距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值減</a:t>
            </a:r>
            <a:r>
              <a:rPr lang="en-US" altLang="zh-TW" dirty="0" smtClean="0">
                <a:ea typeface="標楷體" panose="03000509000000000000" pitchFamily="65" charset="-120"/>
              </a:rPr>
              <a:t>1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439890" y="3481593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值大於間距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值不變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435271" y="3104779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值等於間距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值減</a:t>
            </a:r>
            <a:r>
              <a:rPr lang="en-US" altLang="zh-TW" dirty="0" smtClean="0">
                <a:ea typeface="標楷體" panose="03000509000000000000" pitchFamily="65" charset="-120"/>
              </a:rPr>
              <a:t>1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426036" y="2710357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值大於間距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值不變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7D68534C-4050-40D3-82F8-96CBA2519627}"/>
              </a:ext>
            </a:extLst>
          </p:cNvPr>
          <p:cNvSpPr txBox="1"/>
          <p:nvPr/>
        </p:nvSpPr>
        <p:spPr>
          <a:xfrm>
            <a:off x="1113276" y="1300906"/>
            <a:ext cx="221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1  6  7  11  13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7C8F5CD2-F278-4606-B370-8A5133B1C60B}"/>
              </a:ext>
            </a:extLst>
          </p:cNvPr>
          <p:cNvSpPr txBox="1"/>
          <p:nvPr/>
        </p:nvSpPr>
        <p:spPr>
          <a:xfrm>
            <a:off x="1122727" y="766512"/>
            <a:ext cx="54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5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7E5046C1-7877-4D36-BEA1-C532BF0E0C1B}"/>
              </a:ext>
            </a:extLst>
          </p:cNvPr>
          <p:cNvSpPr txBox="1"/>
          <p:nvPr/>
        </p:nvSpPr>
        <p:spPr>
          <a:xfrm>
            <a:off x="113367" y="75330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階數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C6C28A95-949D-4396-9D39-BE7942F8A66B}"/>
              </a:ext>
            </a:extLst>
          </p:cNvPr>
          <p:cNvSpPr txBox="1"/>
          <p:nvPr/>
        </p:nvSpPr>
        <p:spPr>
          <a:xfrm>
            <a:off x="103916" y="1276529"/>
            <a:ext cx="100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3473492" y="5790555"/>
            <a:ext cx="473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=</a:t>
            </a:r>
            <a:r>
              <a:rPr lang="zh-TW" altLang="en-US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5 </a:t>
            </a:r>
            <a:r>
              <a:rPr lang="zh-TW" altLang="en-US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猴子可以爬到油竹子頂端</a:t>
            </a:r>
            <a:endParaRPr lang="zh-TW" altLang="en-US" sz="2400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781777" y="598312"/>
            <a:ext cx="803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題意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猴子要爬上油竹子頂端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須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具備最小的力量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值是多少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35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40" grpId="0" animBg="1"/>
      <p:bldP spid="44" grpId="0"/>
      <p:bldP spid="45" grpId="0"/>
      <p:bldP spid="46" grpId="0"/>
      <p:bldP spid="47" grpId="0"/>
      <p:bldP spid="48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7DDC1C89-0766-4CB1-84D4-01B205EF1E29}"/>
              </a:ext>
            </a:extLst>
          </p:cNvPr>
          <p:cNvSpPr txBox="1"/>
          <p:nvPr/>
        </p:nvSpPr>
        <p:spPr>
          <a:xfrm>
            <a:off x="7542510" y="1119061"/>
            <a:ext cx="3000193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/>
              <a:t>Case 1: 5</a:t>
            </a:r>
          </a:p>
          <a:p>
            <a:r>
              <a:rPr lang="en-US" altLang="zh-TW" sz="2400"/>
              <a:t>Case 2: 6</a:t>
            </a:r>
            <a:endParaRPr lang="en-US" altLang="zh-TW" sz="2400" dirty="0"/>
          </a:p>
        </p:txBody>
      </p:sp>
      <p:sp>
        <p:nvSpPr>
          <p:cNvPr id="72" name="右大括弧 71">
            <a:extLst>
              <a:ext uri="{FF2B5EF4-FFF2-40B4-BE49-F238E27FC236}">
                <a16:creationId xmlns:a16="http://schemas.microsoft.com/office/drawing/2014/main" xmlns="" id="{81FE885E-C97C-4E27-8548-1F59EAD4FBE5}"/>
              </a:ext>
            </a:extLst>
          </p:cNvPr>
          <p:cNvSpPr/>
          <p:nvPr/>
        </p:nvSpPr>
        <p:spPr>
          <a:xfrm>
            <a:off x="8712917" y="1228562"/>
            <a:ext cx="211164" cy="624975"/>
          </a:xfrm>
          <a:prstGeom prst="rightBrace">
            <a:avLst>
              <a:gd name="adj1" fmla="val 2433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268AB68-BCCF-49C2-9F04-FA2129BFA256}"/>
              </a:ext>
            </a:extLst>
          </p:cNvPr>
          <p:cNvSpPr txBox="1"/>
          <p:nvPr/>
        </p:nvSpPr>
        <p:spPr>
          <a:xfrm>
            <a:off x="2816530" y="-100424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4B4B5D3-E4EF-424D-BC9C-D5BB466B1622}"/>
              </a:ext>
            </a:extLst>
          </p:cNvPr>
          <p:cNvSpPr txBox="1"/>
          <p:nvPr/>
        </p:nvSpPr>
        <p:spPr>
          <a:xfrm>
            <a:off x="7454298" y="520861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02977B85-4A8D-4D4C-BFA8-AB65CB63ED5A}"/>
              </a:ext>
            </a:extLst>
          </p:cNvPr>
          <p:cNvSpPr txBox="1"/>
          <p:nvPr/>
        </p:nvSpPr>
        <p:spPr>
          <a:xfrm>
            <a:off x="4176698" y="425260"/>
            <a:ext cx="3212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Number of test cases</a:t>
            </a:r>
            <a:endParaRPr lang="zh-TW" altLang="en-US" sz="20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xmlns="" id="{A74E0397-448E-4283-89AB-78B5446EB9EA}"/>
              </a:ext>
            </a:extLst>
          </p:cNvPr>
          <p:cNvCxnSpPr/>
          <p:nvPr/>
        </p:nvCxnSpPr>
        <p:spPr>
          <a:xfrm flipH="1" flipV="1">
            <a:off x="3382511" y="649103"/>
            <a:ext cx="83400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E4AD4AA2-276E-4A0D-B505-AA3A2CE49976}"/>
              </a:ext>
            </a:extLst>
          </p:cNvPr>
          <p:cNvSpPr txBox="1"/>
          <p:nvPr/>
        </p:nvSpPr>
        <p:spPr>
          <a:xfrm>
            <a:off x="5794556" y="1065424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02977B85-4A8D-4D4C-BFA8-AB65CB63ED5A}"/>
              </a:ext>
            </a:extLst>
          </p:cNvPr>
          <p:cNvSpPr txBox="1"/>
          <p:nvPr/>
        </p:nvSpPr>
        <p:spPr>
          <a:xfrm>
            <a:off x="4409899" y="995423"/>
            <a:ext cx="191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節數</a:t>
            </a:r>
            <a:r>
              <a:rPr lang="en-US" altLang="zh-TW" sz="2000" dirty="0"/>
              <a:t>) </a:t>
            </a:r>
            <a:endParaRPr lang="zh-TW" altLang="en-US" sz="20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xmlns="" id="{A74E0397-448E-4283-89AB-78B5446EB9EA}"/>
              </a:ext>
            </a:extLst>
          </p:cNvPr>
          <p:cNvCxnSpPr/>
          <p:nvPr/>
        </p:nvCxnSpPr>
        <p:spPr>
          <a:xfrm flipH="1" flipV="1">
            <a:off x="3395221" y="1192992"/>
            <a:ext cx="973226" cy="13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05054" y="995424"/>
            <a:ext cx="1705841" cy="8102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4687999" y="1423686"/>
            <a:ext cx="2823971" cy="87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xmlns="" id="{02977B85-4A8D-4D4C-BFA8-AB65CB63ED5A}"/>
              </a:ext>
            </a:extLst>
          </p:cNvPr>
          <p:cNvSpPr txBox="1"/>
          <p:nvPr/>
        </p:nvSpPr>
        <p:spPr>
          <a:xfrm>
            <a:off x="8806505" y="1307789"/>
            <a:ext cx="1975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最小的力量</a:t>
            </a:r>
            <a:r>
              <a:rPr lang="en-US" altLang="zh-TW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48610" y="494754"/>
            <a:ext cx="1854883" cy="225003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/>
              <a:t>2</a:t>
            </a:r>
          </a:p>
          <a:p>
            <a:r>
              <a:rPr lang="en-US" altLang="zh-TW" sz="2800" dirty="0"/>
              <a:t>5</a:t>
            </a:r>
          </a:p>
          <a:p>
            <a:r>
              <a:rPr lang="en-US" altLang="zh-TW" sz="2800" dirty="0"/>
              <a:t>1 6 7 11 13</a:t>
            </a:r>
          </a:p>
          <a:p>
            <a:r>
              <a:rPr lang="en-US" altLang="zh-TW" sz="2800" dirty="0"/>
              <a:t>4</a:t>
            </a:r>
          </a:p>
          <a:p>
            <a:r>
              <a:rPr lang="en-US" altLang="zh-TW" sz="2800" dirty="0"/>
              <a:t>3 9 10 14</a:t>
            </a:r>
            <a:endParaRPr lang="zh-TW" altLang="en-US" sz="28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xmlns="" id="{02977B85-4A8D-4D4C-BFA8-AB65CB63ED5A}"/>
              </a:ext>
            </a:extLst>
          </p:cNvPr>
          <p:cNvSpPr txBox="1"/>
          <p:nvPr/>
        </p:nvSpPr>
        <p:spPr>
          <a:xfrm>
            <a:off x="5008880" y="1402467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節的高度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已排序好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xmlns="" id="{A74E0397-448E-4283-89AB-78B5446EB9EA}"/>
              </a:ext>
            </a:extLst>
          </p:cNvPr>
          <p:cNvCxnSpPr/>
          <p:nvPr/>
        </p:nvCxnSpPr>
        <p:spPr>
          <a:xfrm flipH="1" flipV="1">
            <a:off x="4589343" y="1600036"/>
            <a:ext cx="439857" cy="15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018559" y="1916334"/>
            <a:ext cx="1705841" cy="7342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肘形接點 20"/>
          <p:cNvCxnSpPr/>
          <p:nvPr/>
        </p:nvCxnSpPr>
        <p:spPr>
          <a:xfrm flipV="1">
            <a:off x="4768770" y="1736203"/>
            <a:ext cx="2777924" cy="567159"/>
          </a:xfrm>
          <a:prstGeom prst="bentConnector3">
            <a:avLst>
              <a:gd name="adj1" fmla="val 895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xmlns="" id="{E4AD4AA2-276E-4A0D-B505-AA3A2CE49976}"/>
              </a:ext>
            </a:extLst>
          </p:cNvPr>
          <p:cNvSpPr txBox="1"/>
          <p:nvPr/>
        </p:nvSpPr>
        <p:spPr>
          <a:xfrm>
            <a:off x="5544671" y="1899316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</a:t>
            </a:r>
            <a:r>
              <a:rPr lang="en-US" altLang="zh-TW" sz="2400" dirty="0" smtClean="0"/>
              <a:t>#2</a:t>
            </a:r>
            <a:endParaRPr lang="zh-TW" altLang="en-US" sz="2400" dirty="0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2161609" y="3904332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4126112" y="3904332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2921743" y="4161362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2931663" y="4594315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2921741" y="4946748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2921741" y="5344520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2750035" y="3553443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間距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1340173" y="348109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1229072" y="3985388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1229072" y="4337821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1435799" y="4777421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7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1273429" y="5217021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6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2185923" y="4205809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2167720" y="458882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2162064" y="5773244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2171517" y="538000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2171517" y="498792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2171517" y="622415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1257287" y="5553763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1252789" y="5904470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0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2925313" y="5742292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4142084" y="3472462"/>
            <a:ext cx="20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爬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竹子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值變化</a:t>
            </a: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xmlns="" id="{2453887E-936F-4392-9EC9-52A0E65150B2}"/>
              </a:ext>
            </a:extLst>
          </p:cNvPr>
          <p:cNvCxnSpPr>
            <a:cxnSpLocks/>
          </p:cNvCxnSpPr>
          <p:nvPr/>
        </p:nvCxnSpPr>
        <p:spPr>
          <a:xfrm flipV="1">
            <a:off x="4154926" y="6228392"/>
            <a:ext cx="1634215" cy="65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 flipV="1">
            <a:off x="4135565" y="5364792"/>
            <a:ext cx="1653576" cy="21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4141221" y="4999574"/>
            <a:ext cx="1647920" cy="4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4154926" y="4589559"/>
            <a:ext cx="1634215" cy="1799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 flipV="1">
            <a:off x="4154925" y="4212267"/>
            <a:ext cx="1634216" cy="157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 flipV="1">
            <a:off x="4164825" y="5760079"/>
            <a:ext cx="1624316" cy="263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4662974" y="4376721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3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4638008" y="479644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4651398" y="513395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4651398" y="5529246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xmlns="" id="{694232A2-1512-40F1-B6A7-E5F1E9C70E63}"/>
              </a:ext>
            </a:extLst>
          </p:cNvPr>
          <p:cNvSpPr txBox="1"/>
          <p:nvPr/>
        </p:nvSpPr>
        <p:spPr>
          <a:xfrm>
            <a:off x="4654970" y="5997559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4661307" y="3981434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3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2007616" y="6390940"/>
            <a:ext cx="386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 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r>
              <a:rPr lang="en-US" altLang="zh-TW" sz="2400" dirty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29" name="橢圓 128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3122568" y="6457890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129" idx="7"/>
          </p:cNvCxnSpPr>
          <p:nvPr/>
        </p:nvCxnSpPr>
        <p:spPr>
          <a:xfrm flipV="1">
            <a:off x="3478379" y="6311441"/>
            <a:ext cx="1049343" cy="205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>
            <a:extLst>
              <a:ext uri="{FF2B5EF4-FFF2-40B4-BE49-F238E27FC236}">
                <a16:creationId xmlns:a16="http://schemas.microsoft.com/office/drawing/2014/main" xmlns="" id="{E4AD4AA2-276E-4A0D-B505-AA3A2CE49976}"/>
              </a:ext>
            </a:extLst>
          </p:cNvPr>
          <p:cNvSpPr txBox="1"/>
          <p:nvPr/>
        </p:nvSpPr>
        <p:spPr>
          <a:xfrm>
            <a:off x="1252327" y="2929537"/>
            <a:ext cx="24562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7188403" y="3878001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9152906" y="3878001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7948537" y="4135031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4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7958457" y="4567984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7948535" y="4920417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7948535" y="5318189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3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7776829" y="3527112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間距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6366967" y="3454763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6255866" y="3959057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14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6255866" y="4311490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10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6462593" y="4751090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9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6300223" y="5190690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3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7212717" y="4179478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7194514" y="4562489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7188858" y="5746913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7198311" y="5353674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7198311" y="4961589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6284081" y="5527432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0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9126268" y="3417082"/>
            <a:ext cx="2248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爬油竹子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值變化</a:t>
            </a:r>
          </a:p>
        </p:txBody>
      </p: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>
            <a:off x="9162359" y="5360316"/>
            <a:ext cx="1630582" cy="447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9168015" y="4973243"/>
            <a:ext cx="1624926" cy="3118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9181720" y="4563228"/>
            <a:ext cx="1611221" cy="4432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>
            <a:off x="9181719" y="4187514"/>
            <a:ext cx="1611222" cy="247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>
            <a:off x="9191619" y="5760079"/>
            <a:ext cx="160132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9739756" y="4365863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5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9726364" y="4745680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5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9739754" y="515124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9739754" y="5549021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6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9749663" y="3953584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5  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7119376" y="6312333"/>
            <a:ext cx="386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Output:  </a:t>
            </a:r>
            <a:r>
              <a:rPr lang="zh-TW" altLang="en-US" sz="2400" dirty="0">
                <a:solidFill>
                  <a:prstClr val="black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6</a:t>
            </a:r>
            <a:r>
              <a:rPr lang="en-US" altLang="zh-TW" sz="2400" dirty="0" smtClean="0">
                <a:solidFill>
                  <a:prstClr val="black"/>
                </a:solidFill>
              </a:rPr>
              <a:t>  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8267525" y="6353080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/>
          <p:nvPr/>
        </p:nvCxnSpPr>
        <p:spPr>
          <a:xfrm flipV="1">
            <a:off x="8623336" y="5934564"/>
            <a:ext cx="1067078" cy="4670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>
            <a:extLst>
              <a:ext uri="{FF2B5EF4-FFF2-40B4-BE49-F238E27FC236}">
                <a16:creationId xmlns:a16="http://schemas.microsoft.com/office/drawing/2014/main" xmlns="" id="{E4AD4AA2-276E-4A0D-B505-AA3A2CE49976}"/>
              </a:ext>
            </a:extLst>
          </p:cNvPr>
          <p:cNvSpPr txBox="1"/>
          <p:nvPr/>
        </p:nvSpPr>
        <p:spPr>
          <a:xfrm>
            <a:off x="6358564" y="2951309"/>
            <a:ext cx="24562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</a:t>
            </a:r>
            <a:r>
              <a:rPr lang="en-US" altLang="zh-TW" sz="2800" dirty="0" smtClean="0"/>
              <a:t>#2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/>
      <p:bldP spid="126" grpId="0"/>
      <p:bldP spid="127" grpId="0"/>
      <p:bldP spid="129" grpId="0" animBg="1"/>
      <p:bldP spid="163" grpId="0"/>
      <p:bldP spid="164" grpId="0"/>
      <p:bldP spid="165" grpId="0"/>
      <p:bldP spid="166" grpId="0"/>
      <p:bldP spid="167" grpId="0"/>
      <p:bldP spid="1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9ABF2CF4-C569-46E8-A35E-4407B4750E0A}"/>
              </a:ext>
            </a:extLst>
          </p:cNvPr>
          <p:cNvSpPr txBox="1"/>
          <p:nvPr/>
        </p:nvSpPr>
        <p:spPr>
          <a:xfrm>
            <a:off x="410028" y="648941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D54B-F921-4F9E-9E2C-8189F8CAD500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525C867-DF06-4C88-B43A-2A8905B61E84}"/>
              </a:ext>
            </a:extLst>
          </p:cNvPr>
          <p:cNvSpPr txBox="1"/>
          <p:nvPr/>
        </p:nvSpPr>
        <p:spPr>
          <a:xfrm>
            <a:off x="695309" y="1512313"/>
            <a:ext cx="742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ea typeface="標楷體" panose="03000509000000000000" pitchFamily="65" charset="-120"/>
              </a:rPr>
              <a:t>逆向線性掃描間距</a:t>
            </a:r>
            <a:r>
              <a:rPr lang="en-US" altLang="zh-TW" sz="3200" dirty="0" smtClean="0"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ea typeface="標楷體" panose="03000509000000000000" pitchFamily="65" charset="-120"/>
              </a:rPr>
              <a:t>每一節</a:t>
            </a:r>
            <a:r>
              <a:rPr lang="en-US" altLang="zh-TW" sz="3200" dirty="0" smtClean="0">
                <a:ea typeface="標楷體" panose="03000509000000000000" pitchFamily="65" charset="-120"/>
              </a:rPr>
              <a:t>/</a:t>
            </a:r>
            <a:r>
              <a:rPr lang="zh-TW" altLang="en-US" sz="3200" dirty="0" smtClean="0">
                <a:ea typeface="標楷體" panose="03000509000000000000" pitchFamily="65" charset="-120"/>
              </a:rPr>
              <a:t>段的長度</a:t>
            </a:r>
            <a:r>
              <a:rPr lang="en-US" altLang="zh-TW" sz="3200" dirty="0" smtClean="0"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04334683-3A7D-445D-A73D-9DCD033108E1}"/>
              </a:ext>
            </a:extLst>
          </p:cNvPr>
          <p:cNvSpPr txBox="1"/>
          <p:nvPr/>
        </p:nvSpPr>
        <p:spPr>
          <a:xfrm>
            <a:off x="1163638" y="2283123"/>
            <a:ext cx="597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從高度最高的間距往低高度的間距掃描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D07D1638-F353-4B62-B6D9-133AE9F5F576}"/>
              </a:ext>
            </a:extLst>
          </p:cNvPr>
          <p:cNvSpPr txBox="1"/>
          <p:nvPr/>
        </p:nvSpPr>
        <p:spPr>
          <a:xfrm>
            <a:off x="1163638" y="2874317"/>
            <a:ext cx="503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ea typeface="標楷體" panose="03000509000000000000" pitchFamily="65" charset="-120"/>
              </a:rPr>
              <a:t>邊掃描邊找力量</a:t>
            </a:r>
            <a:r>
              <a:rPr lang="en-US" altLang="zh-TW" sz="2400" dirty="0" smtClean="0"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ea typeface="標楷體" panose="03000509000000000000" pitchFamily="65" charset="-120"/>
              </a:rPr>
              <a:t>隨時更新</a:t>
            </a:r>
            <a:r>
              <a:rPr lang="en-US" altLang="zh-TW" sz="2400" dirty="0" smtClean="0"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D07D1638-F353-4B62-B6D9-133AE9F5F576}"/>
              </a:ext>
            </a:extLst>
          </p:cNvPr>
          <p:cNvSpPr txBox="1"/>
          <p:nvPr/>
        </p:nvSpPr>
        <p:spPr>
          <a:xfrm>
            <a:off x="1163638" y="3500438"/>
            <a:ext cx="503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ea typeface="標楷體" panose="03000509000000000000" pitchFamily="65" charset="-120"/>
              </a:rPr>
              <a:t>力量</a:t>
            </a:r>
            <a:r>
              <a:rPr lang="en-US" altLang="zh-TW" sz="2400" dirty="0" smtClean="0"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ea typeface="標楷體" panose="03000509000000000000" pitchFamily="65" charset="-120"/>
              </a:rPr>
              <a:t>值起始值</a:t>
            </a:r>
            <a:r>
              <a:rPr lang="zh-TW" altLang="en-US" sz="2400" dirty="0">
                <a:ea typeface="標楷體" panose="03000509000000000000" pitchFamily="65" charset="-120"/>
              </a:rPr>
              <a:t>為</a:t>
            </a:r>
            <a:r>
              <a:rPr lang="zh-TW" altLang="en-US" sz="2400" dirty="0" smtClean="0">
                <a:ea typeface="標楷體" panose="03000509000000000000" pitchFamily="65" charset="-120"/>
              </a:rPr>
              <a:t>高度最高的</a:t>
            </a:r>
            <a:r>
              <a:rPr lang="zh-TW" altLang="en-US" sz="2400" dirty="0">
                <a:ea typeface="標楷體" panose="03000509000000000000" pitchFamily="65" charset="-120"/>
              </a:rPr>
              <a:t>間距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D07D1638-F353-4B62-B6D9-133AE9F5F576}"/>
              </a:ext>
            </a:extLst>
          </p:cNvPr>
          <p:cNvSpPr txBox="1"/>
          <p:nvPr/>
        </p:nvSpPr>
        <p:spPr>
          <a:xfrm>
            <a:off x="1163637" y="4061767"/>
            <a:ext cx="863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ea typeface="標楷體" panose="03000509000000000000" pitchFamily="65" charset="-120"/>
              </a:rPr>
              <a:t>當力量</a:t>
            </a:r>
            <a:r>
              <a:rPr lang="en-US" altLang="zh-TW" sz="2400" dirty="0" smtClean="0"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ea typeface="標楷體" panose="03000509000000000000" pitchFamily="65" charset="-120"/>
              </a:rPr>
              <a:t>值與間距比較</a:t>
            </a:r>
            <a:r>
              <a:rPr lang="en-US" altLang="zh-TW" sz="2400" dirty="0" smtClean="0"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如果不相等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, </a:t>
            </a:r>
            <a:r>
              <a:rPr lang="en-US" altLang="zh-TW" sz="2400" dirty="0" smtClean="0"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ea typeface="標楷體" panose="03000509000000000000" pitchFamily="65" charset="-120"/>
              </a:rPr>
              <a:t>值就設為兩者中較大值</a:t>
            </a:r>
            <a:r>
              <a:rPr lang="en-US" altLang="zh-TW" sz="2400" dirty="0" smtClean="0">
                <a:ea typeface="標楷體" panose="03000509000000000000" pitchFamily="65" charset="-120"/>
              </a:rPr>
              <a:t>; </a:t>
            </a:r>
            <a:r>
              <a:rPr lang="zh-TW" altLang="en-US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如果兩者相等</a:t>
            </a:r>
            <a:r>
              <a:rPr lang="en-US" altLang="zh-TW" sz="2400" dirty="0" smtClean="0"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ea typeface="標楷體" panose="03000509000000000000" pitchFamily="65" charset="-120"/>
              </a:rPr>
              <a:t>則設定</a:t>
            </a:r>
            <a:r>
              <a:rPr lang="en-US" altLang="zh-TW" sz="2400" dirty="0" smtClean="0">
                <a:ea typeface="標楷體" panose="03000509000000000000" pitchFamily="65" charset="-120"/>
              </a:rPr>
              <a:t>k</a:t>
            </a:r>
            <a:r>
              <a:rPr lang="zh-TW" altLang="en-US" sz="2400" dirty="0" smtClean="0">
                <a:ea typeface="標楷體" panose="03000509000000000000" pitchFamily="65" charset="-120"/>
              </a:rPr>
              <a:t>值加</a:t>
            </a:r>
            <a:r>
              <a:rPr lang="en-US" altLang="zh-TW" sz="2400" dirty="0" smtClean="0">
                <a:ea typeface="標楷體" panose="03000509000000000000" pitchFamily="65" charset="-120"/>
              </a:rPr>
              <a:t>1.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87B836F-FDC1-40F7-997B-C1D105AA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EAA0-61DC-40EB-B5C5-BF8EB0A1212B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9E8A874-5C89-4779-80A0-465912C0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414BBCF-354D-4070-B1C4-638D0088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87375" y="519952"/>
            <a:ext cx="129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C525C867-DF06-4C88-B43A-2A8905B61E84}"/>
              </a:ext>
            </a:extLst>
          </p:cNvPr>
          <p:cNvSpPr txBox="1"/>
          <p:nvPr/>
        </p:nvSpPr>
        <p:spPr>
          <a:xfrm>
            <a:off x="587375" y="1566101"/>
            <a:ext cx="742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ea typeface="標楷體" panose="03000509000000000000" pitchFamily="65" charset="-120"/>
              </a:rPr>
              <a:t>猴子由下往上爬</a:t>
            </a:r>
            <a:r>
              <a:rPr lang="en-US" altLang="zh-TW" sz="3200" dirty="0" smtClean="0">
                <a:ea typeface="標楷體" panose="03000509000000000000" pitchFamily="65" charset="-120"/>
              </a:rPr>
              <a:t>, k</a:t>
            </a:r>
            <a:r>
              <a:rPr lang="zh-TW" altLang="en-US" sz="3200" dirty="0" smtClean="0">
                <a:ea typeface="標楷體" panose="03000509000000000000" pitchFamily="65" charset="-120"/>
              </a:rPr>
              <a:t>值是不會</a:t>
            </a:r>
            <a:r>
              <a:rPr lang="zh-TW" altLang="en-US" sz="3200" dirty="0">
                <a:ea typeface="標楷體" panose="03000509000000000000" pitchFamily="65" charset="-120"/>
              </a:rPr>
              <a:t>一路</a:t>
            </a:r>
            <a:r>
              <a:rPr lang="zh-TW" altLang="en-US" sz="3200" dirty="0" smtClean="0">
                <a:ea typeface="標楷體" panose="03000509000000000000" pitchFamily="65" charset="-120"/>
              </a:rPr>
              <a:t>上升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C525C867-DF06-4C88-B43A-2A8905B61E84}"/>
              </a:ext>
            </a:extLst>
          </p:cNvPr>
          <p:cNvSpPr txBox="1"/>
          <p:nvPr/>
        </p:nvSpPr>
        <p:spPr>
          <a:xfrm>
            <a:off x="587375" y="2452400"/>
            <a:ext cx="9856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ea typeface="標楷體" panose="03000509000000000000" pitchFamily="65" charset="-120"/>
              </a:rPr>
              <a:t>由上往下逆向線性掃描間距</a:t>
            </a:r>
            <a:r>
              <a:rPr lang="en-US" altLang="zh-TW" sz="3200" dirty="0" smtClean="0"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 k</a:t>
            </a:r>
            <a:r>
              <a:rPr lang="zh-TW" altLang="en-US" sz="3200" dirty="0">
                <a:ea typeface="標楷體" panose="03000509000000000000" pitchFamily="65" charset="-120"/>
              </a:rPr>
              <a:t>值</a:t>
            </a:r>
            <a:r>
              <a:rPr lang="zh-TW" altLang="en-US" sz="3200" dirty="0" smtClean="0">
                <a:ea typeface="標楷體" panose="03000509000000000000" pitchFamily="65" charset="-120"/>
              </a:rPr>
              <a:t>是</a:t>
            </a:r>
            <a:r>
              <a:rPr lang="zh-TW" altLang="en-US" sz="3200" dirty="0">
                <a:ea typeface="標楷體" panose="03000509000000000000" pitchFamily="65" charset="-120"/>
              </a:rPr>
              <a:t>不會</a:t>
            </a:r>
            <a:r>
              <a:rPr lang="zh-TW" altLang="en-US" sz="3200" dirty="0" smtClean="0">
                <a:ea typeface="標楷體" panose="03000509000000000000" pitchFamily="65" charset="-120"/>
              </a:rPr>
              <a:t>一路下降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525C867-DF06-4C88-B43A-2A8905B61E84}"/>
              </a:ext>
            </a:extLst>
          </p:cNvPr>
          <p:cNvSpPr txBox="1"/>
          <p:nvPr/>
        </p:nvSpPr>
        <p:spPr>
          <a:xfrm>
            <a:off x="587375" y="3358704"/>
            <a:ext cx="9856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ea typeface="標楷體" panose="03000509000000000000" pitchFamily="65" charset="-120"/>
              </a:rPr>
              <a:t>因此</a:t>
            </a:r>
            <a:r>
              <a:rPr lang="zh-TW" altLang="en-US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ea typeface="標楷體" panose="03000509000000000000" pitchFamily="65" charset="-120"/>
              </a:rPr>
              <a:t>k</a:t>
            </a:r>
            <a:r>
              <a:rPr lang="zh-TW" altLang="en-US" sz="3200" dirty="0" smtClean="0">
                <a:ea typeface="標楷體" panose="03000509000000000000" pitchFamily="65" charset="-120"/>
              </a:rPr>
              <a:t>值先給起始值</a:t>
            </a:r>
            <a:r>
              <a:rPr lang="en-US" altLang="zh-TW" sz="3200" dirty="0" smtClean="0"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ea typeface="標楷體" panose="03000509000000000000" pitchFamily="65" charset="-120"/>
              </a:rPr>
              <a:t>然後</a:t>
            </a:r>
            <a:r>
              <a:rPr lang="zh-TW" altLang="en-US" sz="3200" dirty="0">
                <a:ea typeface="標楷體" panose="03000509000000000000" pitchFamily="65" charset="-120"/>
              </a:rPr>
              <a:t>再</a:t>
            </a:r>
            <a:r>
              <a:rPr lang="zh-TW" altLang="en-US" sz="3200" dirty="0" smtClean="0">
                <a:ea typeface="標楷體" panose="03000509000000000000" pitchFamily="65" charset="-120"/>
              </a:rPr>
              <a:t>考慮</a:t>
            </a:r>
            <a:r>
              <a:rPr lang="en-US" altLang="zh-TW" sz="3200" dirty="0" smtClean="0">
                <a:ea typeface="標楷體" panose="03000509000000000000" pitchFamily="65" charset="-120"/>
              </a:rPr>
              <a:t>k</a:t>
            </a:r>
            <a:r>
              <a:rPr lang="zh-TW" altLang="en-US" sz="3200" dirty="0" smtClean="0">
                <a:ea typeface="標楷體" panose="03000509000000000000" pitchFamily="65" charset="-120"/>
              </a:rPr>
              <a:t>值是否上升</a:t>
            </a:r>
            <a:r>
              <a:rPr lang="en-US" altLang="zh-TW" sz="3200" dirty="0" smtClean="0"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ea typeface="標楷體" panose="03000509000000000000" pitchFamily="65" charset="-120"/>
              </a:rPr>
              <a:t>加</a:t>
            </a:r>
            <a:r>
              <a:rPr lang="en-US" altLang="zh-TW" sz="3200" dirty="0" smtClean="0">
                <a:ea typeface="標楷體" panose="03000509000000000000" pitchFamily="65" charset="-120"/>
              </a:rPr>
              <a:t>1</a:t>
            </a:r>
            <a:r>
              <a:rPr lang="zh-TW" altLang="en-US" sz="3200" dirty="0" smtClean="0">
                <a:ea typeface="標楷體" panose="03000509000000000000" pitchFamily="65" charset="-120"/>
              </a:rPr>
              <a:t>或設為較大的間距</a:t>
            </a:r>
            <a:r>
              <a:rPr lang="en-US" altLang="zh-TW" sz="3200" dirty="0" smtClean="0"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4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A544F2CC-8CDC-4850-A7E5-57CD90F5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EAA0-61DC-40EB-B5C5-BF8EB0A1212B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714486ED-A77A-4BDD-B4B0-FC664276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12032 The Monkey and the Oiled Bamboo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48E2FB9-E83D-4F65-99FE-EC25D390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87375" y="519952"/>
            <a:ext cx="381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判斷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C525C867-DF06-4C88-B43A-2A8905B61E84}"/>
              </a:ext>
            </a:extLst>
          </p:cNvPr>
          <p:cNvSpPr txBox="1"/>
          <p:nvPr/>
        </p:nvSpPr>
        <p:spPr>
          <a:xfrm>
            <a:off x="587375" y="1566101"/>
            <a:ext cx="7426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ea typeface="標楷體" panose="03000509000000000000" pitchFamily="65" charset="-120"/>
              </a:rPr>
              <a:t>猴子可以爬到油竹子頂端最小的</a:t>
            </a:r>
            <a:r>
              <a:rPr lang="en-US" altLang="zh-TW" sz="3200" dirty="0" smtClean="0">
                <a:ea typeface="標楷體" panose="03000509000000000000" pitchFamily="65" charset="-120"/>
              </a:rPr>
              <a:t>k</a:t>
            </a:r>
            <a:r>
              <a:rPr lang="zh-TW" altLang="en-US" sz="3200" dirty="0" smtClean="0">
                <a:ea typeface="標楷體" panose="03000509000000000000" pitchFamily="65" charset="-120"/>
              </a:rPr>
              <a:t>值是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最大的間距 </a:t>
            </a:r>
            <a:r>
              <a:rPr lang="zh-TW" altLang="en-US" sz="3200" dirty="0" smtClean="0">
                <a:ea typeface="標楷體" panose="03000509000000000000" pitchFamily="65" charset="-120"/>
              </a:rPr>
              <a:t>或是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最大的間距加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en-US" altLang="zh-TW" sz="3200" dirty="0" smtClean="0">
                <a:ea typeface="標楷體" panose="03000509000000000000" pitchFamily="65" charset="-120"/>
              </a:rPr>
              <a:t>.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04334683-3A7D-445D-A73D-9DCD033108E1}"/>
              </a:ext>
            </a:extLst>
          </p:cNvPr>
          <p:cNvSpPr txBox="1"/>
          <p:nvPr/>
        </p:nvSpPr>
        <p:spPr>
          <a:xfrm>
            <a:off x="1085580" y="2662264"/>
            <a:ext cx="371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如何區別這</a:t>
            </a:r>
            <a:r>
              <a:rPr lang="en-US" altLang="zh-TW" sz="2800" dirty="0" smtClean="0">
                <a:ea typeface="標楷體" panose="03000509000000000000" pitchFamily="65" charset="-120"/>
              </a:rPr>
              <a:t>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種狀況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9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EAA0-61DC-40EB-B5C5-BF8EB0A1212B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12032 The Monkey and the Oiled Bamboo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1082617" y="431870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3047120" y="431870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1842751" y="688900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1852671" y="1121853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1842749" y="147428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1842749" y="1872058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1671043" y="80981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間距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261181" y="8632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150080" y="512926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150080" y="865359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356807" y="1304959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12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194437" y="1744559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9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1106931" y="733347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1088728" y="1116358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1083072" y="2300782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1092525" y="1907543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1092525" y="1515458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1092525" y="2751688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178295" y="2081301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173797" y="2432008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0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1846321" y="2269830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3063092" y="0"/>
            <a:ext cx="20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爬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竹子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值變化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2453887E-936F-4392-9EC9-52A0E65150B2}"/>
              </a:ext>
            </a:extLst>
          </p:cNvPr>
          <p:cNvCxnSpPr>
            <a:cxnSpLocks/>
          </p:cNvCxnSpPr>
          <p:nvPr/>
        </p:nvCxnSpPr>
        <p:spPr>
          <a:xfrm flipV="1">
            <a:off x="3075934" y="2755930"/>
            <a:ext cx="1634215" cy="65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 flipV="1">
            <a:off x="3056573" y="1892330"/>
            <a:ext cx="1653576" cy="21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3062229" y="1527112"/>
            <a:ext cx="1647920" cy="4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3075934" y="1117097"/>
            <a:ext cx="1634215" cy="1799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 flipV="1">
            <a:off x="3075933" y="739805"/>
            <a:ext cx="1634216" cy="157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 flipV="1">
            <a:off x="3085833" y="2287617"/>
            <a:ext cx="1624316" cy="263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3583982" y="904259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3559016" y="1323984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3572406" y="1661497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3572406" y="2056784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694232A2-1512-40F1-B6A7-E5F1E9C70E63}"/>
              </a:ext>
            </a:extLst>
          </p:cNvPr>
          <p:cNvSpPr txBox="1"/>
          <p:nvPr/>
        </p:nvSpPr>
        <p:spPr>
          <a:xfrm>
            <a:off x="3575978" y="2525097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3582315" y="508972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0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928624" y="2918478"/>
            <a:ext cx="386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 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r>
              <a:rPr lang="en-US" altLang="zh-TW" sz="2400" dirty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2043576" y="2985428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40" idx="7"/>
          </p:cNvCxnSpPr>
          <p:nvPr/>
        </p:nvCxnSpPr>
        <p:spPr>
          <a:xfrm flipV="1">
            <a:off x="2399387" y="2838979"/>
            <a:ext cx="1049343" cy="205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7142041" y="431870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9106544" y="431870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7902175" y="688900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7912095" y="1121853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7902173" y="147428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7902173" y="1872058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7730467" y="80981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間距</a:t>
            </a: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6320605" y="8632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6209504" y="512926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6209504" y="865359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18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6416231" y="1304959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6253861" y="1744559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10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7166355" y="733347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7148152" y="1116358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7142496" y="2300782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7151949" y="1907543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7151949" y="1515458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7151949" y="2751688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字方塊 175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6237719" y="2081301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6233221" y="2432008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0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7905745" y="2269830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9122516" y="0"/>
            <a:ext cx="20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爬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竹子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值變化</a:t>
            </a:r>
          </a:p>
        </p:txBody>
      </p: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xmlns="" id="{2453887E-936F-4392-9EC9-52A0E65150B2}"/>
              </a:ext>
            </a:extLst>
          </p:cNvPr>
          <p:cNvCxnSpPr>
            <a:cxnSpLocks/>
          </p:cNvCxnSpPr>
          <p:nvPr/>
        </p:nvCxnSpPr>
        <p:spPr>
          <a:xfrm flipV="1">
            <a:off x="9135358" y="2755930"/>
            <a:ext cx="1634215" cy="65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 flipV="1">
            <a:off x="9115997" y="1892330"/>
            <a:ext cx="1653576" cy="21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9121653" y="1527112"/>
            <a:ext cx="1647920" cy="4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9135358" y="1117097"/>
            <a:ext cx="1634215" cy="1799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 flipV="1">
            <a:off x="9135357" y="739805"/>
            <a:ext cx="1634216" cy="157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 flipV="1">
            <a:off x="9145257" y="2287617"/>
            <a:ext cx="1624316" cy="263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字方塊 185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9643406" y="904259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9618440" y="1323984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9631830" y="1661497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9631830" y="2056784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xmlns="" id="{694232A2-1512-40F1-B6A7-E5F1E9C70E63}"/>
              </a:ext>
            </a:extLst>
          </p:cNvPr>
          <p:cNvSpPr txBox="1"/>
          <p:nvPr/>
        </p:nvSpPr>
        <p:spPr>
          <a:xfrm>
            <a:off x="9635402" y="2525097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9641739" y="508972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6988048" y="2918478"/>
            <a:ext cx="386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 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r>
              <a:rPr lang="en-US" altLang="zh-TW" sz="2400" dirty="0" smtClean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93" name="橢圓 192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8103000" y="2985428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193" idx="7"/>
          </p:cNvCxnSpPr>
          <p:nvPr/>
        </p:nvCxnSpPr>
        <p:spPr>
          <a:xfrm flipV="1">
            <a:off x="8458811" y="2838979"/>
            <a:ext cx="1049343" cy="205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1088713" y="3896889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3053216" y="3896889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1848847" y="4153919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1858767" y="4586872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1848845" y="4939305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1848845" y="5337077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2" name="文字方塊 201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1677139" y="3546000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間距</a:t>
            </a:r>
          </a:p>
        </p:txBody>
      </p:sp>
      <p:sp>
        <p:nvSpPr>
          <p:cNvPr id="203" name="文字方塊 202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267277" y="3473651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</a:p>
        </p:txBody>
      </p:sp>
      <p:sp>
        <p:nvSpPr>
          <p:cNvPr id="204" name="文字方塊 203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156176" y="3977945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17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156176" y="4330378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6" name="文字方塊 205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362903" y="4769978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13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7" name="文字方塊 206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200533" y="5209578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9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1113027" y="4198366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1094824" y="4581377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1089168" y="576580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1098621" y="5372562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1098621" y="4980477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1098621" y="6216707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字方塊 213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184391" y="5546320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5" name="文字方塊 214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179893" y="5897027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0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6" name="文字方塊 215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1852417" y="5734849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7" name="文字方塊 216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3069188" y="3465019"/>
            <a:ext cx="20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爬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竹子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值變化</a:t>
            </a:r>
          </a:p>
        </p:txBody>
      </p: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xmlns="" id="{2453887E-936F-4392-9EC9-52A0E65150B2}"/>
              </a:ext>
            </a:extLst>
          </p:cNvPr>
          <p:cNvCxnSpPr>
            <a:cxnSpLocks/>
          </p:cNvCxnSpPr>
          <p:nvPr/>
        </p:nvCxnSpPr>
        <p:spPr>
          <a:xfrm flipV="1">
            <a:off x="3082030" y="6220949"/>
            <a:ext cx="1634215" cy="65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 flipV="1">
            <a:off x="3062669" y="5357349"/>
            <a:ext cx="1653576" cy="21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3068325" y="4992131"/>
            <a:ext cx="1647920" cy="4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3082030" y="4582116"/>
            <a:ext cx="1634215" cy="1799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 flipV="1">
            <a:off x="3082029" y="4204824"/>
            <a:ext cx="1634216" cy="157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 flipV="1">
            <a:off x="3091929" y="5752636"/>
            <a:ext cx="1624316" cy="263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3590078" y="4369278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5" name="文字方塊 224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3565112" y="4789003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6" name="文字方塊 225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3578502" y="512651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7" name="文字方塊 226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3578502" y="5521803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8" name="文字方塊 227">
            <a:extLst>
              <a:ext uri="{FF2B5EF4-FFF2-40B4-BE49-F238E27FC236}">
                <a16:creationId xmlns:a16="http://schemas.microsoft.com/office/drawing/2014/main" xmlns="" id="{694232A2-1512-40F1-B6A7-E5F1E9C70E63}"/>
              </a:ext>
            </a:extLst>
          </p:cNvPr>
          <p:cNvSpPr txBox="1"/>
          <p:nvPr/>
        </p:nvSpPr>
        <p:spPr>
          <a:xfrm>
            <a:off x="3582074" y="5990116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9" name="文字方塊 228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3588411" y="3973991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30" name="文字方塊 229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934720" y="6383497"/>
            <a:ext cx="386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 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r>
              <a:rPr lang="en-US" altLang="zh-TW" sz="2400" dirty="0" smtClean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31" name="橢圓 230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2049672" y="6450447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231" idx="7"/>
          </p:cNvCxnSpPr>
          <p:nvPr/>
        </p:nvCxnSpPr>
        <p:spPr>
          <a:xfrm flipV="1">
            <a:off x="2405483" y="6303998"/>
            <a:ext cx="1049343" cy="205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7105465" y="3904332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9069968" y="3904332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字方塊 235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7865599" y="4161362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37" name="文字方塊 236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7875519" y="4594315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38" name="文字方塊 237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7865597" y="4946748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39" name="文字方塊 238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7865597" y="5344520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7693891" y="3553443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間距</a:t>
            </a:r>
          </a:p>
        </p:txBody>
      </p:sp>
      <p:sp>
        <p:nvSpPr>
          <p:cNvPr id="241" name="文字方塊 240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6284029" y="348109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6172928" y="3985388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3" name="文字方塊 242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6172928" y="4337821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6379655" y="4777421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12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5" name="文字方塊 244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6217285" y="5217021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9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7129779" y="4205809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7111576" y="458882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7105920" y="5773244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7115373" y="538000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7115373" y="498792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7115373" y="622415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字方塊 251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6201143" y="5553763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3" name="文字方塊 252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6196645" y="5904470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0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4" name="文字方塊 253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7869169" y="5742292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5" name="文字方塊 254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9085940" y="3472462"/>
            <a:ext cx="20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爬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竹子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值變化</a:t>
            </a:r>
          </a:p>
        </p:txBody>
      </p: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xmlns="" id="{2453887E-936F-4392-9EC9-52A0E65150B2}"/>
              </a:ext>
            </a:extLst>
          </p:cNvPr>
          <p:cNvCxnSpPr>
            <a:cxnSpLocks/>
          </p:cNvCxnSpPr>
          <p:nvPr/>
        </p:nvCxnSpPr>
        <p:spPr>
          <a:xfrm flipV="1">
            <a:off x="9098782" y="6228392"/>
            <a:ext cx="1634215" cy="65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 flipV="1">
            <a:off x="9079421" y="5364792"/>
            <a:ext cx="1653576" cy="21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9085077" y="4999574"/>
            <a:ext cx="1647920" cy="4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9098782" y="4589559"/>
            <a:ext cx="1634215" cy="1799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 flipV="1">
            <a:off x="9098781" y="4212267"/>
            <a:ext cx="1634216" cy="157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 flipV="1">
            <a:off x="9108681" y="5760079"/>
            <a:ext cx="1624316" cy="263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字方塊 261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9606830" y="4376721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3" name="文字方塊 262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9581864" y="479644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4" name="文字方塊 263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9595254" y="513395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5" name="文字方塊 264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9595254" y="5529246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6" name="文字方塊 265">
            <a:extLst>
              <a:ext uri="{FF2B5EF4-FFF2-40B4-BE49-F238E27FC236}">
                <a16:creationId xmlns:a16="http://schemas.microsoft.com/office/drawing/2014/main" xmlns="" id="{694232A2-1512-40F1-B6A7-E5F1E9C70E63}"/>
              </a:ext>
            </a:extLst>
          </p:cNvPr>
          <p:cNvSpPr txBox="1"/>
          <p:nvPr/>
        </p:nvSpPr>
        <p:spPr>
          <a:xfrm>
            <a:off x="9598826" y="5997559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7" name="文字方塊 266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9605163" y="3981434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8" name="文字方塊 267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6951472" y="6390940"/>
            <a:ext cx="386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 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r>
              <a:rPr lang="en-US" altLang="zh-TW" sz="2400" dirty="0" smtClean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69" name="橢圓 268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8066424" y="6457890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0" name="直線單箭頭接點 269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269" idx="7"/>
          </p:cNvCxnSpPr>
          <p:nvPr/>
        </p:nvCxnSpPr>
        <p:spPr>
          <a:xfrm flipV="1">
            <a:off x="8422235" y="6311441"/>
            <a:ext cx="1049343" cy="205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40" grpId="0" animBg="1"/>
      <p:bldP spid="186" grpId="0"/>
      <p:bldP spid="187" grpId="0"/>
      <p:bldP spid="188" grpId="0"/>
      <p:bldP spid="189" grpId="0"/>
      <p:bldP spid="190" grpId="0"/>
      <p:bldP spid="191" grpId="0"/>
      <p:bldP spid="193" grpId="0" animBg="1"/>
      <p:bldP spid="224" grpId="0"/>
      <p:bldP spid="225" grpId="0"/>
      <p:bldP spid="226" grpId="0"/>
      <p:bldP spid="227" grpId="0"/>
      <p:bldP spid="228" grpId="0"/>
      <p:bldP spid="229" grpId="0"/>
      <p:bldP spid="231" grpId="0" animBg="1"/>
      <p:bldP spid="262" grpId="0"/>
      <p:bldP spid="263" grpId="0"/>
      <p:bldP spid="264" grpId="0"/>
      <p:bldP spid="265" grpId="0"/>
      <p:bldP spid="266" grpId="0"/>
      <p:bldP spid="267" grpId="0"/>
      <p:bldP spid="2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EAA0-61DC-40EB-B5C5-BF8EB0A1212B}" type="datetime1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12032 The Monkey and the Oiled Bamboo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50080" y="0"/>
            <a:ext cx="5002826" cy="3385538"/>
            <a:chOff x="1229072" y="3472462"/>
            <a:chExt cx="5002826" cy="3385538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xmlns="" id="{7F167F6C-2C40-4F1F-A9F7-CBBE11B59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1609" y="3904332"/>
              <a:ext cx="19816" cy="234001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xmlns="" id="{38F91302-15C5-4A2F-86CF-70D8BF12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6112" y="3904332"/>
              <a:ext cx="18906" cy="234001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xmlns="" id="{129C6843-4F4B-47E1-A595-7AD8EF44C01B}"/>
                </a:ext>
              </a:extLst>
            </p:cNvPr>
            <p:cNvSpPr txBox="1"/>
            <p:nvPr/>
          </p:nvSpPr>
          <p:spPr>
            <a:xfrm>
              <a:off x="2921743" y="4161362"/>
              <a:ext cx="425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1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xmlns="" id="{3B9A4914-9FC8-4785-AFC9-552E47AA7E87}"/>
                </a:ext>
              </a:extLst>
            </p:cNvPr>
            <p:cNvSpPr txBox="1"/>
            <p:nvPr/>
          </p:nvSpPr>
          <p:spPr>
            <a:xfrm>
              <a:off x="2931663" y="4594315"/>
              <a:ext cx="358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2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839FD911-06C2-4982-85E2-F001F99BB316}"/>
                </a:ext>
              </a:extLst>
            </p:cNvPr>
            <p:cNvSpPr txBox="1"/>
            <p:nvPr/>
          </p:nvSpPr>
          <p:spPr>
            <a:xfrm>
              <a:off x="2921741" y="4946748"/>
              <a:ext cx="358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3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xmlns="" id="{20FE345B-8525-47D0-A5D4-1CAEBA5CD69C}"/>
                </a:ext>
              </a:extLst>
            </p:cNvPr>
            <p:cNvSpPr txBox="1"/>
            <p:nvPr/>
          </p:nvSpPr>
          <p:spPr>
            <a:xfrm>
              <a:off x="2921741" y="5344520"/>
              <a:ext cx="46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4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CC9DD73C-85B8-414B-936A-D78AC8BBBD6C}"/>
                </a:ext>
              </a:extLst>
            </p:cNvPr>
            <p:cNvSpPr txBox="1"/>
            <p:nvPr/>
          </p:nvSpPr>
          <p:spPr>
            <a:xfrm>
              <a:off x="2750035" y="3553443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間距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74DBFA13-60AD-48DD-A4B7-8550A88611CA}"/>
                </a:ext>
              </a:extLst>
            </p:cNvPr>
            <p:cNvSpPr txBox="1"/>
            <p:nvPr/>
          </p:nvSpPr>
          <p:spPr>
            <a:xfrm>
              <a:off x="1340173" y="3481094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高度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771250EF-9BC6-4B5D-B3E0-AEE1A87E216F}"/>
                </a:ext>
              </a:extLst>
            </p:cNvPr>
            <p:cNvSpPr txBox="1"/>
            <p:nvPr/>
          </p:nvSpPr>
          <p:spPr>
            <a:xfrm>
              <a:off x="1229072" y="3985388"/>
              <a:ext cx="829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 smtClean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15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6BD78C56-A84C-4C59-AC41-381869AAF0CA}"/>
                </a:ext>
              </a:extLst>
            </p:cNvPr>
            <p:cNvSpPr txBox="1"/>
            <p:nvPr/>
          </p:nvSpPr>
          <p:spPr>
            <a:xfrm>
              <a:off x="1229072" y="4337821"/>
              <a:ext cx="826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0387E195-3FA0-40E7-B08E-A5940D47F93E}"/>
                </a:ext>
              </a:extLst>
            </p:cNvPr>
            <p:cNvSpPr txBox="1"/>
            <p:nvPr/>
          </p:nvSpPr>
          <p:spPr>
            <a:xfrm>
              <a:off x="1435799" y="4777421"/>
              <a:ext cx="62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noProof="0" dirty="0" smtClean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12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36167CD6-A71F-4679-9EC3-87701850D893}"/>
                </a:ext>
              </a:extLst>
            </p:cNvPr>
            <p:cNvSpPr txBox="1"/>
            <p:nvPr/>
          </p:nvSpPr>
          <p:spPr>
            <a:xfrm>
              <a:off x="1273429" y="5217021"/>
              <a:ext cx="791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noProof="0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9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xmlns="" id="{1CD79E3C-A96F-44CB-B615-65AACE4D6D63}"/>
                </a:ext>
              </a:extLst>
            </p:cNvPr>
            <p:cNvCxnSpPr/>
            <p:nvPr/>
          </p:nvCxnSpPr>
          <p:spPr>
            <a:xfrm>
              <a:off x="2185923" y="4205809"/>
              <a:ext cx="19735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xmlns="" id="{0A4EE959-8F44-4599-B547-7DF48FB04455}"/>
                </a:ext>
              </a:extLst>
            </p:cNvPr>
            <p:cNvCxnSpPr/>
            <p:nvPr/>
          </p:nvCxnSpPr>
          <p:spPr>
            <a:xfrm>
              <a:off x="2167720" y="4588820"/>
              <a:ext cx="19735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xmlns="" id="{F4019315-ADD4-4F27-A1D2-CFF9B11161F5}"/>
                </a:ext>
              </a:extLst>
            </p:cNvPr>
            <p:cNvCxnSpPr/>
            <p:nvPr/>
          </p:nvCxnSpPr>
          <p:spPr>
            <a:xfrm>
              <a:off x="2162064" y="5773244"/>
              <a:ext cx="19735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xmlns="" id="{35BC45B7-5C71-46D0-932B-637DEFC22890}"/>
                </a:ext>
              </a:extLst>
            </p:cNvPr>
            <p:cNvCxnSpPr/>
            <p:nvPr/>
          </p:nvCxnSpPr>
          <p:spPr>
            <a:xfrm>
              <a:off x="2171517" y="5380005"/>
              <a:ext cx="19735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B3221F59-75B9-4487-891E-720798CCF198}"/>
                </a:ext>
              </a:extLst>
            </p:cNvPr>
            <p:cNvCxnSpPr/>
            <p:nvPr/>
          </p:nvCxnSpPr>
          <p:spPr>
            <a:xfrm>
              <a:off x="2171517" y="4987920"/>
              <a:ext cx="19735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5CE9A060-A69A-4EC8-9E63-ECA4BDCDCFAD}"/>
                </a:ext>
              </a:extLst>
            </p:cNvPr>
            <p:cNvCxnSpPr/>
            <p:nvPr/>
          </p:nvCxnSpPr>
          <p:spPr>
            <a:xfrm>
              <a:off x="2171517" y="6224150"/>
              <a:ext cx="19735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35F9A347-E972-4609-8C25-CC2441B0D17C}"/>
                </a:ext>
              </a:extLst>
            </p:cNvPr>
            <p:cNvSpPr txBox="1"/>
            <p:nvPr/>
          </p:nvSpPr>
          <p:spPr>
            <a:xfrm>
              <a:off x="1257287" y="5553763"/>
              <a:ext cx="791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5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E6819153-F6B0-4E06-80AA-A52DB3A5171B}"/>
                </a:ext>
              </a:extLst>
            </p:cNvPr>
            <p:cNvSpPr txBox="1"/>
            <p:nvPr/>
          </p:nvSpPr>
          <p:spPr>
            <a:xfrm>
              <a:off x="1252789" y="5904470"/>
              <a:ext cx="791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0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76CFE365-A213-45EB-93B7-A0866CBAC7C9}"/>
                </a:ext>
              </a:extLst>
            </p:cNvPr>
            <p:cNvSpPr txBox="1"/>
            <p:nvPr/>
          </p:nvSpPr>
          <p:spPr>
            <a:xfrm>
              <a:off x="2925313" y="5742292"/>
              <a:ext cx="377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5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51724E92-0804-4FCA-A353-1732F3AA3360}"/>
                </a:ext>
              </a:extLst>
            </p:cNvPr>
            <p:cNvSpPr txBox="1"/>
            <p:nvPr/>
          </p:nvSpPr>
          <p:spPr>
            <a:xfrm>
              <a:off x="4142084" y="3472462"/>
              <a:ext cx="2089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zh-TW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爬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油</a:t>
              </a:r>
              <a:r>
                <a:rPr lang="zh-TW" altLang="en-US" sz="20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竹子</a:t>
              </a: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k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值變化</a:t>
              </a: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xmlns="" id="{2453887E-936F-4392-9EC9-52A0E6515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4926" y="6228392"/>
              <a:ext cx="1634215" cy="651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xmlns="" id="{FF90E48D-F6E6-4022-A671-DB4D7B9A8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5565" y="5364792"/>
              <a:ext cx="1653576" cy="2185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xmlns="" id="{876E3362-EB04-4030-95CA-60BD47CFDB30}"/>
                </a:ext>
              </a:extLst>
            </p:cNvPr>
            <p:cNvCxnSpPr>
              <a:cxnSpLocks/>
            </p:cNvCxnSpPr>
            <p:nvPr/>
          </p:nvCxnSpPr>
          <p:spPr>
            <a:xfrm>
              <a:off x="4141221" y="4999574"/>
              <a:ext cx="1647920" cy="485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xmlns="" id="{CF4D8C59-8806-4568-A620-59EB311B67E5}"/>
                </a:ext>
              </a:extLst>
            </p:cNvPr>
            <p:cNvCxnSpPr>
              <a:cxnSpLocks/>
            </p:cNvCxnSpPr>
            <p:nvPr/>
          </p:nvCxnSpPr>
          <p:spPr>
            <a:xfrm>
              <a:off x="4154926" y="4589559"/>
              <a:ext cx="1634215" cy="1799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xmlns="" id="{3B1CE4EC-FC7F-4BC3-82E6-08CC3758F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4925" y="4212267"/>
              <a:ext cx="1634216" cy="157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xmlns="" id="{5EC39046-81E1-4753-97E8-736795063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4825" y="5760079"/>
              <a:ext cx="1624316" cy="2633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xmlns="" id="{BC50EED4-C34B-45BE-9517-1523D3BA39CE}"/>
                </a:ext>
              </a:extLst>
            </p:cNvPr>
            <p:cNvSpPr txBox="1"/>
            <p:nvPr/>
          </p:nvSpPr>
          <p:spPr>
            <a:xfrm>
              <a:off x="4662974" y="4376721"/>
              <a:ext cx="425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1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xmlns="" id="{789B3894-B4CF-46A6-B39E-6D220D525C56}"/>
                </a:ext>
              </a:extLst>
            </p:cNvPr>
            <p:cNvSpPr txBox="1"/>
            <p:nvPr/>
          </p:nvSpPr>
          <p:spPr>
            <a:xfrm>
              <a:off x="4638008" y="4796446"/>
              <a:ext cx="358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C2C3D249-053D-4A59-8AF5-902F4CFA9762}"/>
                </a:ext>
              </a:extLst>
            </p:cNvPr>
            <p:cNvSpPr txBox="1"/>
            <p:nvPr/>
          </p:nvSpPr>
          <p:spPr>
            <a:xfrm>
              <a:off x="4651398" y="5133959"/>
              <a:ext cx="358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3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xmlns="" id="{607BAEA8-F797-4BCA-AC60-DEF420956362}"/>
                </a:ext>
              </a:extLst>
            </p:cNvPr>
            <p:cNvSpPr txBox="1"/>
            <p:nvPr/>
          </p:nvSpPr>
          <p:spPr>
            <a:xfrm>
              <a:off x="4651398" y="5529246"/>
              <a:ext cx="46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4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xmlns="" id="{694232A2-1512-40F1-B6A7-E5F1E9C70E63}"/>
                </a:ext>
              </a:extLst>
            </p:cNvPr>
            <p:cNvSpPr txBox="1"/>
            <p:nvPr/>
          </p:nvSpPr>
          <p:spPr>
            <a:xfrm>
              <a:off x="4654970" y="5997559"/>
              <a:ext cx="377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5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xmlns="" id="{5286003D-CA45-430B-864C-CCB2462B2948}"/>
                </a:ext>
              </a:extLst>
            </p:cNvPr>
            <p:cNvSpPr txBox="1"/>
            <p:nvPr/>
          </p:nvSpPr>
          <p:spPr>
            <a:xfrm>
              <a:off x="4661307" y="3981434"/>
              <a:ext cx="425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</a:rPr>
                <a:t>0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xmlns="" id="{ED8C3584-97F6-4557-B0B1-242BBD5F18ED}"/>
                </a:ext>
              </a:extLst>
            </p:cNvPr>
            <p:cNvSpPr txBox="1"/>
            <p:nvPr/>
          </p:nvSpPr>
          <p:spPr>
            <a:xfrm>
              <a:off x="2007616" y="6390940"/>
              <a:ext cx="386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Output:  </a:t>
              </a:r>
              <a:r>
                <a:rPr lang="zh-TW" altLang="en-US" sz="2400" dirty="0"/>
                <a:t> </a:t>
              </a:r>
              <a:r>
                <a:rPr lang="en-US" altLang="zh-TW" sz="2400" dirty="0">
                  <a:solidFill>
                    <a:srgbClr val="FF0000"/>
                  </a:solidFill>
                </a:rPr>
                <a:t>5</a:t>
              </a:r>
              <a:r>
                <a:rPr lang="en-US" altLang="zh-TW" sz="2400" dirty="0"/>
                <a:t>  </a:t>
              </a:r>
              <a:r>
                <a:rPr lang="en-US" altLang="zh-TW" sz="2400" dirty="0">
                  <a:ea typeface="標楷體" panose="03000509000000000000" pitchFamily="65" charset="-120"/>
                </a:rPr>
                <a:t>(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最小的</a:t>
              </a:r>
              <a:r>
                <a:rPr lang="en-US" altLang="zh-TW" sz="2400" dirty="0">
                  <a:ea typeface="標楷體" panose="03000509000000000000" pitchFamily="65" charset="-120"/>
                </a:rPr>
                <a:t>k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值</a:t>
              </a:r>
              <a:r>
                <a:rPr lang="en-US" altLang="zh-TW" sz="2400" dirty="0">
                  <a:ea typeface="標楷體" panose="03000509000000000000" pitchFamily="65" charset="-120"/>
                </a:rPr>
                <a:t>)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xmlns="" id="{9060C146-15C6-4689-A141-B60443CD6CA7}"/>
                </a:ext>
              </a:extLst>
            </p:cNvPr>
            <p:cNvSpPr/>
            <p:nvPr/>
          </p:nvSpPr>
          <p:spPr>
            <a:xfrm>
              <a:off x="3122568" y="6457890"/>
              <a:ext cx="416858" cy="400110"/>
            </a:xfrm>
            <a:prstGeom prst="ellipse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xmlns="" id="{951BBDA7-6436-44DD-B980-030643D950BC}"/>
                </a:ext>
              </a:extLst>
            </p:cNvPr>
            <p:cNvCxnSpPr>
              <a:stCxn id="40" idx="7"/>
            </p:cNvCxnSpPr>
            <p:nvPr/>
          </p:nvCxnSpPr>
          <p:spPr>
            <a:xfrm flipV="1">
              <a:off x="3478379" y="6311441"/>
              <a:ext cx="1049343" cy="2050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7142041" y="431870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9106544" y="431870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7902175" y="688900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7912095" y="1121853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7902173" y="147428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7902173" y="1872058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7730467" y="80981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間距</a:t>
            </a: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6320605" y="8632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6209504" y="512926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6209504" y="865359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17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6416231" y="1304959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6253861" y="1744559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10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7166355" y="733347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7148152" y="1116358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7142496" y="2300782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7151949" y="1907543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7151949" y="1515458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7151949" y="2751688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字方塊 175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6237719" y="2081301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6233221" y="2432008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0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7905745" y="2269830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9122516" y="0"/>
            <a:ext cx="20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爬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竹子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值變化</a:t>
            </a:r>
          </a:p>
        </p:txBody>
      </p: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xmlns="" id="{2453887E-936F-4392-9EC9-52A0E65150B2}"/>
              </a:ext>
            </a:extLst>
          </p:cNvPr>
          <p:cNvCxnSpPr>
            <a:cxnSpLocks/>
          </p:cNvCxnSpPr>
          <p:nvPr/>
        </p:nvCxnSpPr>
        <p:spPr>
          <a:xfrm flipV="1">
            <a:off x="9135358" y="2755930"/>
            <a:ext cx="1634215" cy="65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 flipV="1">
            <a:off x="9115997" y="1892330"/>
            <a:ext cx="1653576" cy="21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9121653" y="1527112"/>
            <a:ext cx="1647920" cy="4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9135358" y="1117097"/>
            <a:ext cx="1634215" cy="1799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 flipV="1">
            <a:off x="9135357" y="739805"/>
            <a:ext cx="1634216" cy="157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 flipV="1">
            <a:off x="9145257" y="2287617"/>
            <a:ext cx="1624316" cy="263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字方塊 185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9643406" y="904259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9618440" y="1323984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9631830" y="1661497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9631830" y="2056784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xmlns="" id="{694232A2-1512-40F1-B6A7-E5F1E9C70E63}"/>
              </a:ext>
            </a:extLst>
          </p:cNvPr>
          <p:cNvSpPr txBox="1"/>
          <p:nvPr/>
        </p:nvSpPr>
        <p:spPr>
          <a:xfrm>
            <a:off x="9635402" y="2525097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9641739" y="508972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6988048" y="2918478"/>
            <a:ext cx="386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 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r>
              <a:rPr lang="en-US" altLang="zh-TW" sz="2400" dirty="0" smtClean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93" name="橢圓 192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8103000" y="2985428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193" idx="7"/>
          </p:cNvCxnSpPr>
          <p:nvPr/>
        </p:nvCxnSpPr>
        <p:spPr>
          <a:xfrm flipV="1">
            <a:off x="8458811" y="2838979"/>
            <a:ext cx="1049343" cy="205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1088713" y="3896889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3053216" y="3896889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1848847" y="4153919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1858767" y="4586872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1848845" y="4939305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1848845" y="5337077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2" name="文字方塊 201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1677139" y="3546000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間距</a:t>
            </a:r>
          </a:p>
        </p:txBody>
      </p:sp>
      <p:sp>
        <p:nvSpPr>
          <p:cNvPr id="203" name="文字方塊 202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267277" y="3473651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</a:p>
        </p:txBody>
      </p:sp>
      <p:sp>
        <p:nvSpPr>
          <p:cNvPr id="204" name="文字方塊 203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156176" y="3977945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17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156176" y="4330378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6" name="文字方塊 205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362903" y="4769978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12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7" name="文字方塊 206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200533" y="5209578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7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1113027" y="4198366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1094824" y="4581377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1089168" y="5765801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1098621" y="5372562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1098621" y="4980477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1098621" y="6216707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字方塊 213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184391" y="5546320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5" name="文字方塊 214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179893" y="5897027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0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6" name="文字方塊 215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1852417" y="5734849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7" name="文字方塊 216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3069188" y="3465019"/>
            <a:ext cx="20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爬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竹子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值變化</a:t>
            </a:r>
          </a:p>
        </p:txBody>
      </p: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xmlns="" id="{2453887E-936F-4392-9EC9-52A0E65150B2}"/>
              </a:ext>
            </a:extLst>
          </p:cNvPr>
          <p:cNvCxnSpPr>
            <a:cxnSpLocks/>
          </p:cNvCxnSpPr>
          <p:nvPr/>
        </p:nvCxnSpPr>
        <p:spPr>
          <a:xfrm flipV="1">
            <a:off x="3082030" y="6220949"/>
            <a:ext cx="1634215" cy="65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 flipV="1">
            <a:off x="3062669" y="5357349"/>
            <a:ext cx="1653576" cy="21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3068325" y="4992131"/>
            <a:ext cx="1647920" cy="4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3082030" y="4582116"/>
            <a:ext cx="1634215" cy="1799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 flipV="1">
            <a:off x="3082029" y="4204824"/>
            <a:ext cx="1634216" cy="157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 flipV="1">
            <a:off x="3091929" y="5752636"/>
            <a:ext cx="1624316" cy="263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3590078" y="4369278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5" name="文字方塊 224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3565112" y="4789003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6" name="文字方塊 225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3578502" y="512651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7" name="文字方塊 226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3578502" y="5521803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8" name="文字方塊 227">
            <a:extLst>
              <a:ext uri="{FF2B5EF4-FFF2-40B4-BE49-F238E27FC236}">
                <a16:creationId xmlns:a16="http://schemas.microsoft.com/office/drawing/2014/main" xmlns="" id="{694232A2-1512-40F1-B6A7-E5F1E9C70E63}"/>
              </a:ext>
            </a:extLst>
          </p:cNvPr>
          <p:cNvSpPr txBox="1"/>
          <p:nvPr/>
        </p:nvSpPr>
        <p:spPr>
          <a:xfrm>
            <a:off x="3582074" y="5990116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9" name="文字方塊 228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3588411" y="3973991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30" name="文字方塊 229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934720" y="6383497"/>
            <a:ext cx="386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 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r>
              <a:rPr lang="en-US" altLang="zh-TW" sz="2400" dirty="0" smtClean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31" name="橢圓 230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2049672" y="6450447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231" idx="7"/>
          </p:cNvCxnSpPr>
          <p:nvPr/>
        </p:nvCxnSpPr>
        <p:spPr>
          <a:xfrm flipV="1">
            <a:off x="2405483" y="6303998"/>
            <a:ext cx="1049343" cy="205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xmlns="" id="{7F167F6C-2C40-4F1F-A9F7-CBBE11B596CE}"/>
              </a:ext>
            </a:extLst>
          </p:cNvPr>
          <p:cNvCxnSpPr>
            <a:cxnSpLocks/>
          </p:cNvCxnSpPr>
          <p:nvPr/>
        </p:nvCxnSpPr>
        <p:spPr>
          <a:xfrm flipH="1">
            <a:off x="7105465" y="3904332"/>
            <a:ext cx="1981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xmlns="" id="{38F91302-15C5-4A2F-86CF-70D8BF12CBB4}"/>
              </a:ext>
            </a:extLst>
          </p:cNvPr>
          <p:cNvCxnSpPr>
            <a:cxnSpLocks/>
          </p:cNvCxnSpPr>
          <p:nvPr/>
        </p:nvCxnSpPr>
        <p:spPr>
          <a:xfrm flipH="1">
            <a:off x="9069968" y="3904332"/>
            <a:ext cx="18906" cy="23400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字方塊 235">
            <a:extLst>
              <a:ext uri="{FF2B5EF4-FFF2-40B4-BE49-F238E27FC236}">
                <a16:creationId xmlns:a16="http://schemas.microsoft.com/office/drawing/2014/main" xmlns="" id="{129C6843-4F4B-47E1-A595-7AD8EF44C01B}"/>
              </a:ext>
            </a:extLst>
          </p:cNvPr>
          <p:cNvSpPr txBox="1"/>
          <p:nvPr/>
        </p:nvSpPr>
        <p:spPr>
          <a:xfrm>
            <a:off x="7865599" y="4161362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37" name="文字方塊 236">
            <a:extLst>
              <a:ext uri="{FF2B5EF4-FFF2-40B4-BE49-F238E27FC236}">
                <a16:creationId xmlns:a16="http://schemas.microsoft.com/office/drawing/2014/main" xmlns="" id="{3B9A4914-9FC8-4785-AFC9-552E47AA7E87}"/>
              </a:ext>
            </a:extLst>
          </p:cNvPr>
          <p:cNvSpPr txBox="1"/>
          <p:nvPr/>
        </p:nvSpPr>
        <p:spPr>
          <a:xfrm>
            <a:off x="7875519" y="4594315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38" name="文字方塊 237">
            <a:extLst>
              <a:ext uri="{FF2B5EF4-FFF2-40B4-BE49-F238E27FC236}">
                <a16:creationId xmlns:a16="http://schemas.microsoft.com/office/drawing/2014/main" xmlns="" id="{839FD911-06C2-4982-85E2-F001F99BB316}"/>
              </a:ext>
            </a:extLst>
          </p:cNvPr>
          <p:cNvSpPr txBox="1"/>
          <p:nvPr/>
        </p:nvSpPr>
        <p:spPr>
          <a:xfrm>
            <a:off x="7865597" y="4946748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39" name="文字方塊 238">
            <a:extLst>
              <a:ext uri="{FF2B5EF4-FFF2-40B4-BE49-F238E27FC236}">
                <a16:creationId xmlns:a16="http://schemas.microsoft.com/office/drawing/2014/main" xmlns="" id="{20FE345B-8525-47D0-A5D4-1CAEBA5CD69C}"/>
              </a:ext>
            </a:extLst>
          </p:cNvPr>
          <p:cNvSpPr txBox="1"/>
          <p:nvPr/>
        </p:nvSpPr>
        <p:spPr>
          <a:xfrm>
            <a:off x="7865597" y="5344520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xmlns="" id="{CC9DD73C-85B8-414B-936A-D78AC8BBBD6C}"/>
              </a:ext>
            </a:extLst>
          </p:cNvPr>
          <p:cNvSpPr txBox="1"/>
          <p:nvPr/>
        </p:nvSpPr>
        <p:spPr>
          <a:xfrm>
            <a:off x="7693891" y="3553443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間距</a:t>
            </a:r>
          </a:p>
        </p:txBody>
      </p:sp>
      <p:sp>
        <p:nvSpPr>
          <p:cNvPr id="241" name="文字方塊 240">
            <a:extLst>
              <a:ext uri="{FF2B5EF4-FFF2-40B4-BE49-F238E27FC236}">
                <a16:creationId xmlns:a16="http://schemas.microsoft.com/office/drawing/2014/main" xmlns="" id="{74DBFA13-60AD-48DD-A4B7-8550A88611CA}"/>
              </a:ext>
            </a:extLst>
          </p:cNvPr>
          <p:cNvSpPr txBox="1"/>
          <p:nvPr/>
        </p:nvSpPr>
        <p:spPr>
          <a:xfrm>
            <a:off x="6284029" y="348109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高度</a:t>
            </a: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xmlns="" id="{771250EF-9BC6-4B5D-B3E0-AEE1A87E216F}"/>
              </a:ext>
            </a:extLst>
          </p:cNvPr>
          <p:cNvSpPr txBox="1"/>
          <p:nvPr/>
        </p:nvSpPr>
        <p:spPr>
          <a:xfrm>
            <a:off x="6172928" y="3985388"/>
            <a:ext cx="82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17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3" name="文字方塊 242">
            <a:extLst>
              <a:ext uri="{FF2B5EF4-FFF2-40B4-BE49-F238E27FC236}">
                <a16:creationId xmlns:a16="http://schemas.microsoft.com/office/drawing/2014/main" xmlns="" id="{6BD78C56-A84C-4C59-AC41-381869AAF0CA}"/>
              </a:ext>
            </a:extLst>
          </p:cNvPr>
          <p:cNvSpPr txBox="1"/>
          <p:nvPr/>
        </p:nvSpPr>
        <p:spPr>
          <a:xfrm>
            <a:off x="6172928" y="4337821"/>
            <a:ext cx="82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xmlns="" id="{0387E195-3FA0-40E7-B08E-A5940D47F93E}"/>
              </a:ext>
            </a:extLst>
          </p:cNvPr>
          <p:cNvSpPr txBox="1"/>
          <p:nvPr/>
        </p:nvSpPr>
        <p:spPr>
          <a:xfrm>
            <a:off x="6379655" y="4777421"/>
            <a:ext cx="6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11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45" name="文字方塊 244">
            <a:extLst>
              <a:ext uri="{FF2B5EF4-FFF2-40B4-BE49-F238E27FC236}">
                <a16:creationId xmlns:a16="http://schemas.microsoft.com/office/drawing/2014/main" xmlns="" id="{36167CD6-A71F-4679-9EC3-87701850D893}"/>
              </a:ext>
            </a:extLst>
          </p:cNvPr>
          <p:cNvSpPr txBox="1"/>
          <p:nvPr/>
        </p:nvSpPr>
        <p:spPr>
          <a:xfrm>
            <a:off x="6217285" y="5217021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8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xmlns="" id="{1CD79E3C-A96F-44CB-B615-65AACE4D6D63}"/>
              </a:ext>
            </a:extLst>
          </p:cNvPr>
          <p:cNvCxnSpPr/>
          <p:nvPr/>
        </p:nvCxnSpPr>
        <p:spPr>
          <a:xfrm>
            <a:off x="7129779" y="4205809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xmlns="" id="{0A4EE959-8F44-4599-B547-7DF48FB04455}"/>
              </a:ext>
            </a:extLst>
          </p:cNvPr>
          <p:cNvCxnSpPr/>
          <p:nvPr/>
        </p:nvCxnSpPr>
        <p:spPr>
          <a:xfrm>
            <a:off x="7111576" y="458882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>
            <a:extLst>
              <a:ext uri="{FF2B5EF4-FFF2-40B4-BE49-F238E27FC236}">
                <a16:creationId xmlns:a16="http://schemas.microsoft.com/office/drawing/2014/main" xmlns="" id="{F4019315-ADD4-4F27-A1D2-CFF9B11161F5}"/>
              </a:ext>
            </a:extLst>
          </p:cNvPr>
          <p:cNvCxnSpPr/>
          <p:nvPr/>
        </p:nvCxnSpPr>
        <p:spPr>
          <a:xfrm>
            <a:off x="7105920" y="5773244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>
            <a:extLst>
              <a:ext uri="{FF2B5EF4-FFF2-40B4-BE49-F238E27FC236}">
                <a16:creationId xmlns:a16="http://schemas.microsoft.com/office/drawing/2014/main" xmlns="" id="{35BC45B7-5C71-46D0-932B-637DEFC22890}"/>
              </a:ext>
            </a:extLst>
          </p:cNvPr>
          <p:cNvCxnSpPr/>
          <p:nvPr/>
        </p:nvCxnSpPr>
        <p:spPr>
          <a:xfrm>
            <a:off x="7115373" y="5380005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>
            <a:extLst>
              <a:ext uri="{FF2B5EF4-FFF2-40B4-BE49-F238E27FC236}">
                <a16:creationId xmlns:a16="http://schemas.microsoft.com/office/drawing/2014/main" xmlns="" id="{B3221F59-75B9-4487-891E-720798CCF198}"/>
              </a:ext>
            </a:extLst>
          </p:cNvPr>
          <p:cNvCxnSpPr/>
          <p:nvPr/>
        </p:nvCxnSpPr>
        <p:spPr>
          <a:xfrm>
            <a:off x="7115373" y="498792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>
            <a:extLst>
              <a:ext uri="{FF2B5EF4-FFF2-40B4-BE49-F238E27FC236}">
                <a16:creationId xmlns:a16="http://schemas.microsoft.com/office/drawing/2014/main" xmlns="" id="{5CE9A060-A69A-4EC8-9E63-ECA4BDCDCFAD}"/>
              </a:ext>
            </a:extLst>
          </p:cNvPr>
          <p:cNvCxnSpPr/>
          <p:nvPr/>
        </p:nvCxnSpPr>
        <p:spPr>
          <a:xfrm>
            <a:off x="7115373" y="6224150"/>
            <a:ext cx="19735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字方塊 251">
            <a:extLst>
              <a:ext uri="{FF2B5EF4-FFF2-40B4-BE49-F238E27FC236}">
                <a16:creationId xmlns:a16="http://schemas.microsoft.com/office/drawing/2014/main" xmlns="" id="{35F9A347-E972-4609-8C25-CC2441B0D17C}"/>
              </a:ext>
            </a:extLst>
          </p:cNvPr>
          <p:cNvSpPr txBox="1"/>
          <p:nvPr/>
        </p:nvSpPr>
        <p:spPr>
          <a:xfrm>
            <a:off x="6201143" y="5553763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3" name="文字方塊 252">
            <a:extLst>
              <a:ext uri="{FF2B5EF4-FFF2-40B4-BE49-F238E27FC236}">
                <a16:creationId xmlns:a16="http://schemas.microsoft.com/office/drawing/2014/main" xmlns="" id="{E6819153-F6B0-4E06-80AA-A52DB3A5171B}"/>
              </a:ext>
            </a:extLst>
          </p:cNvPr>
          <p:cNvSpPr txBox="1"/>
          <p:nvPr/>
        </p:nvSpPr>
        <p:spPr>
          <a:xfrm>
            <a:off x="6196645" y="5904470"/>
            <a:ext cx="79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0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4" name="文字方塊 253">
            <a:extLst>
              <a:ext uri="{FF2B5EF4-FFF2-40B4-BE49-F238E27FC236}">
                <a16:creationId xmlns:a16="http://schemas.microsoft.com/office/drawing/2014/main" xmlns="" id="{76CFE365-A213-45EB-93B7-A0866CBAC7C9}"/>
              </a:ext>
            </a:extLst>
          </p:cNvPr>
          <p:cNvSpPr txBox="1"/>
          <p:nvPr/>
        </p:nvSpPr>
        <p:spPr>
          <a:xfrm>
            <a:off x="7869169" y="5742292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55" name="文字方塊 254">
            <a:extLst>
              <a:ext uri="{FF2B5EF4-FFF2-40B4-BE49-F238E27FC236}">
                <a16:creationId xmlns:a16="http://schemas.microsoft.com/office/drawing/2014/main" xmlns="" id="{51724E92-0804-4FCA-A353-1732F3AA3360}"/>
              </a:ext>
            </a:extLst>
          </p:cNvPr>
          <p:cNvSpPr txBox="1"/>
          <p:nvPr/>
        </p:nvSpPr>
        <p:spPr>
          <a:xfrm>
            <a:off x="9085940" y="3472462"/>
            <a:ext cx="20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爬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竹子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值變化</a:t>
            </a:r>
          </a:p>
        </p:txBody>
      </p: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xmlns="" id="{2453887E-936F-4392-9EC9-52A0E65150B2}"/>
              </a:ext>
            </a:extLst>
          </p:cNvPr>
          <p:cNvCxnSpPr>
            <a:cxnSpLocks/>
          </p:cNvCxnSpPr>
          <p:nvPr/>
        </p:nvCxnSpPr>
        <p:spPr>
          <a:xfrm flipV="1">
            <a:off x="9098782" y="6228392"/>
            <a:ext cx="1634215" cy="65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>
            <a:extLst>
              <a:ext uri="{FF2B5EF4-FFF2-40B4-BE49-F238E27FC236}">
                <a16:creationId xmlns:a16="http://schemas.microsoft.com/office/drawing/2014/main" xmlns="" id="{FF90E48D-F6E6-4022-A671-DB4D7B9A8037}"/>
              </a:ext>
            </a:extLst>
          </p:cNvPr>
          <p:cNvCxnSpPr>
            <a:cxnSpLocks/>
          </p:cNvCxnSpPr>
          <p:nvPr/>
        </p:nvCxnSpPr>
        <p:spPr>
          <a:xfrm flipV="1">
            <a:off x="9079421" y="5364792"/>
            <a:ext cx="1653576" cy="21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xmlns="" id="{876E3362-EB04-4030-95CA-60BD47CFDB30}"/>
              </a:ext>
            </a:extLst>
          </p:cNvPr>
          <p:cNvCxnSpPr>
            <a:cxnSpLocks/>
          </p:cNvCxnSpPr>
          <p:nvPr/>
        </p:nvCxnSpPr>
        <p:spPr>
          <a:xfrm>
            <a:off x="9085077" y="4999574"/>
            <a:ext cx="1647920" cy="48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>
            <a:extLst>
              <a:ext uri="{FF2B5EF4-FFF2-40B4-BE49-F238E27FC236}">
                <a16:creationId xmlns:a16="http://schemas.microsoft.com/office/drawing/2014/main" xmlns="" id="{CF4D8C59-8806-4568-A620-59EB311B67E5}"/>
              </a:ext>
            </a:extLst>
          </p:cNvPr>
          <p:cNvCxnSpPr>
            <a:cxnSpLocks/>
          </p:cNvCxnSpPr>
          <p:nvPr/>
        </p:nvCxnSpPr>
        <p:spPr>
          <a:xfrm>
            <a:off x="9098782" y="4589559"/>
            <a:ext cx="1634215" cy="1799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xmlns="" id="{3B1CE4EC-FC7F-4BC3-82E6-08CC3758FDE9}"/>
              </a:ext>
            </a:extLst>
          </p:cNvPr>
          <p:cNvCxnSpPr>
            <a:cxnSpLocks/>
          </p:cNvCxnSpPr>
          <p:nvPr/>
        </p:nvCxnSpPr>
        <p:spPr>
          <a:xfrm flipV="1">
            <a:off x="9098781" y="4212267"/>
            <a:ext cx="1634216" cy="157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>
            <a:extLst>
              <a:ext uri="{FF2B5EF4-FFF2-40B4-BE49-F238E27FC236}">
                <a16:creationId xmlns:a16="http://schemas.microsoft.com/office/drawing/2014/main" xmlns="" id="{5EC39046-81E1-4753-97E8-736795063B47}"/>
              </a:ext>
            </a:extLst>
          </p:cNvPr>
          <p:cNvCxnSpPr>
            <a:cxnSpLocks/>
          </p:cNvCxnSpPr>
          <p:nvPr/>
        </p:nvCxnSpPr>
        <p:spPr>
          <a:xfrm flipV="1">
            <a:off x="9108681" y="5760079"/>
            <a:ext cx="1624316" cy="263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字方塊 261">
            <a:extLst>
              <a:ext uri="{FF2B5EF4-FFF2-40B4-BE49-F238E27FC236}">
                <a16:creationId xmlns:a16="http://schemas.microsoft.com/office/drawing/2014/main" xmlns="" id="{BC50EED4-C34B-45BE-9517-1523D3BA39CE}"/>
              </a:ext>
            </a:extLst>
          </p:cNvPr>
          <p:cNvSpPr txBox="1"/>
          <p:nvPr/>
        </p:nvSpPr>
        <p:spPr>
          <a:xfrm>
            <a:off x="9606830" y="4376721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3" name="文字方塊 262">
            <a:extLst>
              <a:ext uri="{FF2B5EF4-FFF2-40B4-BE49-F238E27FC236}">
                <a16:creationId xmlns:a16="http://schemas.microsoft.com/office/drawing/2014/main" xmlns="" id="{789B3894-B4CF-46A6-B39E-6D220D525C56}"/>
              </a:ext>
            </a:extLst>
          </p:cNvPr>
          <p:cNvSpPr txBox="1"/>
          <p:nvPr/>
        </p:nvSpPr>
        <p:spPr>
          <a:xfrm>
            <a:off x="9581864" y="4796446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4" name="文字方塊 263">
            <a:extLst>
              <a:ext uri="{FF2B5EF4-FFF2-40B4-BE49-F238E27FC236}">
                <a16:creationId xmlns:a16="http://schemas.microsoft.com/office/drawing/2014/main" xmlns="" id="{C2C3D249-053D-4A59-8AF5-902F4CFA9762}"/>
              </a:ext>
            </a:extLst>
          </p:cNvPr>
          <p:cNvSpPr txBox="1"/>
          <p:nvPr/>
        </p:nvSpPr>
        <p:spPr>
          <a:xfrm>
            <a:off x="9595254" y="5133959"/>
            <a:ext cx="35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5" name="文字方塊 264">
            <a:extLst>
              <a:ext uri="{FF2B5EF4-FFF2-40B4-BE49-F238E27FC236}">
                <a16:creationId xmlns:a16="http://schemas.microsoft.com/office/drawing/2014/main" xmlns="" id="{607BAEA8-F797-4BCA-AC60-DEF420956362}"/>
              </a:ext>
            </a:extLst>
          </p:cNvPr>
          <p:cNvSpPr txBox="1"/>
          <p:nvPr/>
        </p:nvSpPr>
        <p:spPr>
          <a:xfrm>
            <a:off x="9595254" y="5529246"/>
            <a:ext cx="46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6" name="文字方塊 265">
            <a:extLst>
              <a:ext uri="{FF2B5EF4-FFF2-40B4-BE49-F238E27FC236}">
                <a16:creationId xmlns:a16="http://schemas.microsoft.com/office/drawing/2014/main" xmlns="" id="{694232A2-1512-40F1-B6A7-E5F1E9C70E63}"/>
              </a:ext>
            </a:extLst>
          </p:cNvPr>
          <p:cNvSpPr txBox="1"/>
          <p:nvPr/>
        </p:nvSpPr>
        <p:spPr>
          <a:xfrm>
            <a:off x="9598826" y="5997559"/>
            <a:ext cx="3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5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7" name="文字方塊 266">
            <a:extLst>
              <a:ext uri="{FF2B5EF4-FFF2-40B4-BE49-F238E27FC236}">
                <a16:creationId xmlns:a16="http://schemas.microsoft.com/office/drawing/2014/main" xmlns="" id="{5286003D-CA45-430B-864C-CCB2462B2948}"/>
              </a:ext>
            </a:extLst>
          </p:cNvPr>
          <p:cNvSpPr txBox="1"/>
          <p:nvPr/>
        </p:nvSpPr>
        <p:spPr>
          <a:xfrm>
            <a:off x="9605163" y="3981434"/>
            <a:ext cx="42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4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68" name="文字方塊 267">
            <a:extLst>
              <a:ext uri="{FF2B5EF4-FFF2-40B4-BE49-F238E27FC236}">
                <a16:creationId xmlns:a16="http://schemas.microsoft.com/office/drawing/2014/main" xmlns="" id="{ED8C3584-97F6-4557-B0B1-242BBD5F18ED}"/>
              </a:ext>
            </a:extLst>
          </p:cNvPr>
          <p:cNvSpPr txBox="1"/>
          <p:nvPr/>
        </p:nvSpPr>
        <p:spPr>
          <a:xfrm>
            <a:off x="6951472" y="6390940"/>
            <a:ext cx="386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 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r>
              <a:rPr lang="en-US" altLang="zh-TW" sz="2400" dirty="0" smtClean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最小的</a:t>
            </a:r>
            <a:r>
              <a:rPr lang="en-US" altLang="zh-TW" sz="2400" dirty="0">
                <a:ea typeface="標楷體" panose="03000509000000000000" pitchFamily="65" charset="-120"/>
              </a:rPr>
              <a:t>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69" name="橢圓 268">
            <a:extLst>
              <a:ext uri="{FF2B5EF4-FFF2-40B4-BE49-F238E27FC236}">
                <a16:creationId xmlns:a16="http://schemas.microsoft.com/office/drawing/2014/main" xmlns="" id="{9060C146-15C6-4689-A141-B60443CD6CA7}"/>
              </a:ext>
            </a:extLst>
          </p:cNvPr>
          <p:cNvSpPr/>
          <p:nvPr/>
        </p:nvSpPr>
        <p:spPr>
          <a:xfrm>
            <a:off x="8066424" y="6457890"/>
            <a:ext cx="416858" cy="400110"/>
          </a:xfrm>
          <a:prstGeom prst="ellipse">
            <a:avLst/>
          </a:prstGeom>
          <a:noFill/>
          <a:ln w="28575">
            <a:solidFill>
              <a:srgbClr val="F74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0" name="直線單箭頭接點 269">
            <a:extLst>
              <a:ext uri="{FF2B5EF4-FFF2-40B4-BE49-F238E27FC236}">
                <a16:creationId xmlns:a16="http://schemas.microsoft.com/office/drawing/2014/main" xmlns="" id="{951BBDA7-6436-44DD-B980-030643D950BC}"/>
              </a:ext>
            </a:extLst>
          </p:cNvPr>
          <p:cNvCxnSpPr>
            <a:stCxn id="269" idx="7"/>
          </p:cNvCxnSpPr>
          <p:nvPr/>
        </p:nvCxnSpPr>
        <p:spPr>
          <a:xfrm flipV="1">
            <a:off x="8422235" y="6311441"/>
            <a:ext cx="1049343" cy="205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3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0" grpId="0"/>
      <p:bldP spid="191" grpId="0"/>
      <p:bldP spid="193" grpId="0" animBg="1"/>
      <p:bldP spid="224" grpId="0"/>
      <p:bldP spid="225" grpId="0"/>
      <p:bldP spid="226" grpId="0"/>
      <p:bldP spid="227" grpId="0"/>
      <p:bldP spid="228" grpId="0"/>
      <p:bldP spid="229" grpId="0"/>
      <p:bldP spid="231" grpId="0" animBg="1"/>
      <p:bldP spid="262" grpId="0"/>
      <p:bldP spid="263" grpId="0"/>
      <p:bldP spid="264" grpId="0"/>
      <p:bldP spid="265" grpId="0"/>
      <p:bldP spid="266" grpId="0"/>
      <p:bldP spid="267" grpId="0"/>
      <p:bldP spid="26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1595</Words>
  <Application>Microsoft Office PowerPoint</Application>
  <PresentationFormat>寬螢幕</PresentationFormat>
  <Paragraphs>530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Yu Gothic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UVa 12032 The Monkey and the Oiled Bamboo</vt:lpstr>
      <vt:lpstr>UVa 12032 The Monkey and the Oiled Bamboo (Time Limit: 1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1557</cp:revision>
  <dcterms:created xsi:type="dcterms:W3CDTF">2020-02-14T09:12:44Z</dcterms:created>
  <dcterms:modified xsi:type="dcterms:W3CDTF">2020-09-08T06:54:51Z</dcterms:modified>
</cp:coreProperties>
</file>