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421" r:id="rId3"/>
    <p:sldId id="373" r:id="rId4"/>
    <p:sldId id="422" r:id="rId5"/>
    <p:sldId id="412" r:id="rId6"/>
    <p:sldId id="413" r:id="rId7"/>
    <p:sldId id="414" r:id="rId8"/>
    <p:sldId id="427" r:id="rId9"/>
    <p:sldId id="428" r:id="rId10"/>
    <p:sldId id="424" r:id="rId11"/>
    <p:sldId id="423" r:id="rId12"/>
    <p:sldId id="429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00"/>
    <a:srgbClr val="F8F8F8"/>
    <a:srgbClr val="0000FF"/>
    <a:srgbClr val="000066"/>
    <a:srgbClr val="0000CC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10739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/>
              <a:t>String to Palindrome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Recursive Formula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4330" y="980728"/>
            <a:ext cx="9180512" cy="41910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(</a:t>
            </a:r>
            <a:r>
              <a:rPr lang="en-US" altLang="zh-TW" sz="2800" dirty="0" err="1" smtClean="0">
                <a:latin typeface="Corbel" pitchFamily="34" charset="0"/>
              </a:rPr>
              <a:t>i,j</a:t>
            </a:r>
            <a:r>
              <a:rPr lang="en-US" altLang="zh-TW" sz="2800" dirty="0" smtClean="0">
                <a:latin typeface="Corbel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rbel" pitchFamily="34" charset="0"/>
              </a:rPr>
              <a:t>{   if </a:t>
            </a:r>
            <a:r>
              <a:rPr lang="en-US" altLang="zh-TW" sz="2800" dirty="0" err="1" smtClean="0">
                <a:latin typeface="Corbel" pitchFamily="34" charset="0"/>
              </a:rPr>
              <a:t>str</a:t>
            </a:r>
            <a:r>
              <a:rPr lang="en-US" altLang="zh-TW" sz="2800" dirty="0" smtClean="0">
                <a:latin typeface="Corbel" pitchFamily="34" charset="0"/>
              </a:rPr>
              <a:t>[i]==</a:t>
            </a:r>
            <a:r>
              <a:rPr lang="en-US" altLang="zh-TW" sz="2800" dirty="0" err="1" smtClean="0">
                <a:latin typeface="Corbel" pitchFamily="34" charset="0"/>
              </a:rPr>
              <a:t>str</a:t>
            </a:r>
            <a:r>
              <a:rPr lang="en-US" altLang="zh-TW" sz="2800" dirty="0" smtClean="0">
                <a:latin typeface="Corbel" pitchFamily="34" charset="0"/>
              </a:rPr>
              <a:t>[j] then </a:t>
            </a:r>
            <a:r>
              <a:rPr lang="en-US" altLang="zh-TW" sz="2800" dirty="0" err="1">
                <a:latin typeface="Corbel" pitchFamily="34" charset="0"/>
              </a:rPr>
              <a:t>dp</a:t>
            </a:r>
            <a:r>
              <a:rPr lang="en-US" altLang="zh-TW" sz="2800" dirty="0">
                <a:latin typeface="Corbel" pitchFamily="34" charset="0"/>
              </a:rPr>
              <a:t>[i][j</a:t>
            </a:r>
            <a:r>
              <a:rPr lang="en-US" altLang="zh-TW" sz="2800" dirty="0" smtClean="0">
                <a:latin typeface="Corbel" pitchFamily="34" charset="0"/>
              </a:rPr>
              <a:t>]=</a:t>
            </a: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[i+1][j-1</a:t>
            </a:r>
            <a:r>
              <a:rPr lang="en-US" altLang="zh-TW" sz="2800" dirty="0">
                <a:latin typeface="Corbel" pitchFamily="34" charset="0"/>
              </a:rPr>
              <a:t>]</a:t>
            </a:r>
            <a:endParaRPr lang="en-US" altLang="zh-TW" sz="28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rbel" pitchFamily="34" charset="0"/>
              </a:rPr>
              <a:t>     else</a:t>
            </a:r>
          </a:p>
          <a:p>
            <a:pPr marL="0" indent="0">
              <a:buNone/>
            </a:pPr>
            <a:r>
              <a:rPr lang="en-US" altLang="zh-TW" sz="2800" dirty="0">
                <a:latin typeface="Corbel" pitchFamily="34" charset="0"/>
              </a:rPr>
              <a:t> </a:t>
            </a:r>
            <a:r>
              <a:rPr lang="en-US" altLang="zh-TW" sz="2800" dirty="0" smtClean="0">
                <a:latin typeface="Corbel" pitchFamily="34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800" dirty="0">
                <a:latin typeface="Corbel" pitchFamily="34" charset="0"/>
              </a:rPr>
              <a:t> </a:t>
            </a:r>
            <a:r>
              <a:rPr lang="en-US" altLang="zh-TW" sz="2800" dirty="0" smtClean="0">
                <a:latin typeface="Corbel" pitchFamily="34" charset="0"/>
              </a:rPr>
              <a:t>          </a:t>
            </a: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[i][j]= min { </a:t>
            </a: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[i-1][j</a:t>
            </a:r>
            <a:r>
              <a:rPr lang="en-US" altLang="zh-TW" sz="2800" dirty="0">
                <a:latin typeface="Corbel" pitchFamily="34" charset="0"/>
              </a:rPr>
              <a:t>]</a:t>
            </a:r>
            <a:r>
              <a:rPr lang="en-US" altLang="zh-TW" sz="2800" dirty="0" smtClean="0">
                <a:latin typeface="Corbel" pitchFamily="34" charset="0"/>
              </a:rPr>
              <a:t>, </a:t>
            </a: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[i]</a:t>
            </a:r>
            <a:r>
              <a:rPr lang="en-US" altLang="zh-TW" sz="2800" dirty="0">
                <a:latin typeface="Corbel" pitchFamily="34" charset="0"/>
              </a:rPr>
              <a:t>[</a:t>
            </a:r>
            <a:r>
              <a:rPr lang="en-US" altLang="zh-TW" sz="2800" dirty="0" smtClean="0">
                <a:latin typeface="Corbel" pitchFamily="34" charset="0"/>
              </a:rPr>
              <a:t>j-1</a:t>
            </a:r>
            <a:r>
              <a:rPr lang="en-US" altLang="zh-TW" sz="2800" dirty="0">
                <a:latin typeface="Corbel" pitchFamily="34" charset="0"/>
              </a:rPr>
              <a:t>]</a:t>
            </a:r>
            <a:r>
              <a:rPr lang="en-US" altLang="zh-TW" sz="2800" dirty="0" smtClean="0">
                <a:latin typeface="Corbel" pitchFamily="34" charset="0"/>
              </a:rPr>
              <a:t>, </a:t>
            </a: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[i+1][j-1</a:t>
            </a:r>
            <a:r>
              <a:rPr lang="en-US" altLang="zh-TW" sz="2800" dirty="0">
                <a:latin typeface="Corbel" pitchFamily="34" charset="0"/>
              </a:rPr>
              <a:t>]</a:t>
            </a:r>
            <a:r>
              <a:rPr lang="en-US" altLang="zh-TW" sz="2800" dirty="0" smtClean="0">
                <a:latin typeface="Corbel" pitchFamily="34" charset="0"/>
              </a:rPr>
              <a:t>} +1</a:t>
            </a:r>
          </a:p>
          <a:p>
            <a:pPr marL="0" indent="0">
              <a:buNone/>
            </a:pPr>
            <a:r>
              <a:rPr lang="en-US" altLang="zh-TW" sz="2800" dirty="0">
                <a:latin typeface="Corbel" pitchFamily="34" charset="0"/>
              </a:rPr>
              <a:t> </a:t>
            </a:r>
            <a:r>
              <a:rPr lang="en-US" altLang="zh-TW" sz="2800" dirty="0" smtClean="0">
                <a:latin typeface="Corbel" pitchFamily="34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800" dirty="0">
                <a:latin typeface="Corbel" pitchFamily="34" charset="0"/>
              </a:rPr>
              <a:t> </a:t>
            </a:r>
            <a:r>
              <a:rPr lang="en-US" altLang="zh-TW" sz="2800" dirty="0" smtClean="0">
                <a:latin typeface="Corbel" pitchFamily="34" charset="0"/>
              </a:rPr>
              <a:t>    return (</a:t>
            </a:r>
            <a:r>
              <a:rPr lang="en-US" altLang="zh-TW" sz="2800" dirty="0" err="1" smtClean="0">
                <a:latin typeface="Corbel" pitchFamily="34" charset="0"/>
              </a:rPr>
              <a:t>dp</a:t>
            </a:r>
            <a:r>
              <a:rPr lang="en-US" altLang="zh-TW" sz="2800" dirty="0" smtClean="0">
                <a:latin typeface="Corbel" pitchFamily="34" charset="0"/>
              </a:rPr>
              <a:t>[i][j]);</a:t>
            </a:r>
          </a:p>
          <a:p>
            <a:pPr marL="0" indent="0">
              <a:buNone/>
            </a:pPr>
            <a:r>
              <a:rPr lang="en-US" altLang="zh-TW" sz="2800" dirty="0">
                <a:latin typeface="Corbel" pitchFamily="34" charset="0"/>
              </a:rPr>
              <a:t>}</a:t>
            </a:r>
            <a:endParaRPr lang="en-US" altLang="zh-TW" sz="2800" dirty="0" smtClean="0">
              <a:latin typeface="Corbe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22391"/>
              </p:ext>
            </p:extLst>
          </p:nvPr>
        </p:nvGraphicFramePr>
        <p:xfrm>
          <a:off x="1620160" y="5661344"/>
          <a:ext cx="21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15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libri Light" pitchFamily="34" charset="0"/>
                        </a:rPr>
                        <a:t>[i][j]</a:t>
                      </a:r>
                      <a:endParaRPr lang="zh-TW" altLang="en-US" b="1" dirty="0" smtClean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libri Light" pitchFamily="34" charset="0"/>
                        </a:rPr>
                        <a:t>[i+1][j-1]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42795"/>
              </p:ext>
            </p:extLst>
          </p:nvPr>
        </p:nvGraphicFramePr>
        <p:xfrm>
          <a:off x="4824272" y="5661248"/>
          <a:ext cx="21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15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libri Light" pitchFamily="34" charset="0"/>
                        </a:rPr>
                        <a:t>[i][j-1]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libri Light" pitchFamily="34" charset="0"/>
                        </a:rPr>
                        <a:t>[i][j]</a:t>
                      </a:r>
                      <a:endParaRPr lang="zh-TW" altLang="en-US" b="1" dirty="0" smtClean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libri Light" pitchFamily="34" charset="0"/>
                        </a:rPr>
                        <a:t>[i+1][j-1]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libri Light" pitchFamily="34" charset="0"/>
                        </a:rPr>
                        <a:t>[i+1][j]</a:t>
                      </a:r>
                      <a:endParaRPr lang="zh-TW" altLang="en-US" b="1" dirty="0" smtClean="0">
                        <a:solidFill>
                          <a:schemeClr val="bg2"/>
                        </a:solidFill>
                        <a:latin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 flipV="1">
            <a:off x="2527553" y="5934568"/>
            <a:ext cx="36004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760376" y="5978956"/>
            <a:ext cx="36004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5678192" y="5877272"/>
            <a:ext cx="4422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 flipV="1">
            <a:off x="6408448" y="5934568"/>
            <a:ext cx="0" cy="2604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7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80312" y="404664"/>
            <a:ext cx="1584176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ambria" pitchFamily="18" charset="0"/>
              </a:rPr>
              <a:t>Case 1: 5 </a:t>
            </a:r>
            <a:endParaRPr lang="en-US" altLang="zh-TW" sz="2800" dirty="0" smtClean="0">
              <a:latin typeface="Cambria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74466"/>
              </p:ext>
            </p:extLst>
          </p:nvPr>
        </p:nvGraphicFramePr>
        <p:xfrm>
          <a:off x="2196264" y="1340768"/>
          <a:ext cx="475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t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a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n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b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i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r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a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h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m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e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d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07177"/>
              </p:ext>
            </p:extLst>
          </p:nvPr>
        </p:nvGraphicFramePr>
        <p:xfrm>
          <a:off x="2196264" y="2573992"/>
          <a:ext cx="4752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45584" y="165529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orbel" pitchFamily="34" charset="0"/>
              </a:rPr>
              <a:t>dp</a:t>
            </a:r>
            <a:endParaRPr lang="zh-TW" altLang="en-US" b="1" dirty="0">
              <a:latin typeface="Corbel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08293"/>
              </p:ext>
            </p:extLst>
          </p:nvPr>
        </p:nvGraphicFramePr>
        <p:xfrm>
          <a:off x="2195736" y="2194064"/>
          <a:ext cx="47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38072"/>
              </p:ext>
            </p:extLst>
          </p:nvPr>
        </p:nvGraphicFramePr>
        <p:xfrm>
          <a:off x="1745184" y="2564904"/>
          <a:ext cx="43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68027" y="951111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orbel" pitchFamily="34" charset="0"/>
              </a:rPr>
              <a:t>str</a:t>
            </a:r>
            <a:endParaRPr lang="zh-TW" altLang="en-US" b="1" dirty="0">
              <a:latin typeface="Corbe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32870" y="2204864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i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55313" y="2109225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j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7" name="直角三角形 16"/>
          <p:cNvSpPr/>
          <p:nvPr/>
        </p:nvSpPr>
        <p:spPr bwMode="auto">
          <a:xfrm>
            <a:off x="2195736" y="3284984"/>
            <a:ext cx="3877211" cy="3312368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1937492" y="2261600"/>
            <a:ext cx="288032" cy="3028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30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20456"/>
              </p:ext>
            </p:extLst>
          </p:nvPr>
        </p:nvGraphicFramePr>
        <p:xfrm>
          <a:off x="2196264" y="1340768"/>
          <a:ext cx="475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t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a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n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b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i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r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a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h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m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e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d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09889"/>
              </p:ext>
            </p:extLst>
          </p:nvPr>
        </p:nvGraphicFramePr>
        <p:xfrm>
          <a:off x="2196264" y="2573992"/>
          <a:ext cx="4752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  <a:latin typeface="Cambria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64509" y="179993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orbel" pitchFamily="34" charset="0"/>
              </a:rPr>
              <a:t>dp</a:t>
            </a:r>
            <a:endParaRPr lang="zh-TW" altLang="en-US" b="1" dirty="0">
              <a:latin typeface="Corbel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20770"/>
              </p:ext>
            </p:extLst>
          </p:nvPr>
        </p:nvGraphicFramePr>
        <p:xfrm>
          <a:off x="2195736" y="2194064"/>
          <a:ext cx="47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78237"/>
              </p:ext>
            </p:extLst>
          </p:nvPr>
        </p:nvGraphicFramePr>
        <p:xfrm>
          <a:off x="1745184" y="2564904"/>
          <a:ext cx="43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68027" y="951111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orbel" pitchFamily="34" charset="0"/>
              </a:rPr>
              <a:t>str</a:t>
            </a:r>
            <a:endParaRPr lang="zh-TW" altLang="en-US" b="1" dirty="0">
              <a:latin typeface="Corbe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51795" y="2261599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i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23949" y="2030767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j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7" name="直角三角形 16"/>
          <p:cNvSpPr/>
          <p:nvPr/>
        </p:nvSpPr>
        <p:spPr bwMode="auto">
          <a:xfrm>
            <a:off x="2195736" y="3284984"/>
            <a:ext cx="3877211" cy="3312368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1937492" y="2261600"/>
            <a:ext cx="288032" cy="3028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In this problem you are asked to </a:t>
            </a:r>
            <a:r>
              <a:rPr lang="en-US" altLang="zh-TW" u="sng" dirty="0"/>
              <a:t>convert a string into a palindrome</a:t>
            </a:r>
            <a:r>
              <a:rPr lang="en-US" altLang="zh-TW" dirty="0"/>
              <a:t> with </a:t>
            </a:r>
            <a:r>
              <a:rPr lang="en-US" altLang="zh-TW" u="sng" dirty="0">
                <a:solidFill>
                  <a:srgbClr val="FF0000"/>
                </a:solidFill>
              </a:rPr>
              <a:t>minimum number of operations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operations are described below: Here you’d have the ultimate freedom. You are allowed </a:t>
            </a:r>
            <a:r>
              <a:rPr lang="en-US" altLang="zh-TW" dirty="0" smtClean="0"/>
              <a:t>to: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TW" u="sng" dirty="0" smtClean="0">
                <a:solidFill>
                  <a:srgbClr val="FF0000"/>
                </a:solidFill>
              </a:rPr>
              <a:t>Add</a:t>
            </a:r>
            <a:r>
              <a:rPr lang="en-US" altLang="zh-TW" dirty="0" smtClean="0"/>
              <a:t> </a:t>
            </a:r>
            <a:r>
              <a:rPr lang="en-US" altLang="zh-TW" dirty="0"/>
              <a:t>any character at any position </a:t>
            </a:r>
            <a:endParaRPr lang="en-US" altLang="zh-TW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TW" u="sng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 </a:t>
            </a:r>
            <a:r>
              <a:rPr lang="en-US" altLang="zh-TW" dirty="0"/>
              <a:t>any character from any </a:t>
            </a:r>
            <a:r>
              <a:rPr lang="en-US" altLang="zh-TW" dirty="0" smtClean="0"/>
              <a:t>position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TW" u="sng" dirty="0" smtClean="0">
                <a:solidFill>
                  <a:srgbClr val="FF0000"/>
                </a:solidFill>
              </a:rPr>
              <a:t>Replace</a:t>
            </a:r>
            <a:r>
              <a:rPr lang="en-US" altLang="zh-TW" dirty="0" smtClean="0"/>
              <a:t> </a:t>
            </a:r>
            <a:r>
              <a:rPr lang="en-US" altLang="zh-TW" dirty="0"/>
              <a:t>any character at any position with another </a:t>
            </a:r>
            <a:r>
              <a:rPr lang="en-US" altLang="zh-TW" dirty="0" smtClean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455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marL="342900" lvl="1" indent="-342900" algn="just"/>
            <a:r>
              <a:rPr lang="en-US" altLang="zh-TW" sz="3200" dirty="0"/>
              <a:t>Every operation you do on the string would count for </a:t>
            </a:r>
            <a:r>
              <a:rPr lang="en-US" altLang="zh-TW" sz="3200" u="sng" dirty="0">
                <a:solidFill>
                  <a:srgbClr val="FF0000"/>
                </a:solidFill>
              </a:rPr>
              <a:t>a unit cost</a:t>
            </a:r>
            <a:r>
              <a:rPr lang="en-US" altLang="zh-TW" sz="3200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You’d </a:t>
            </a:r>
            <a:r>
              <a:rPr lang="en-US" altLang="zh-TW" dirty="0"/>
              <a:t>have to keep that </a:t>
            </a:r>
            <a:r>
              <a:rPr lang="en-US" altLang="zh-TW" u="sng" dirty="0">
                <a:solidFill>
                  <a:srgbClr val="FF0000"/>
                </a:solidFill>
              </a:rPr>
              <a:t>as low as </a:t>
            </a:r>
            <a:r>
              <a:rPr lang="en-US" altLang="zh-TW" u="sng" dirty="0" smtClean="0">
                <a:solidFill>
                  <a:srgbClr val="FF0000"/>
                </a:solidFill>
              </a:rPr>
              <a:t>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For </a:t>
            </a:r>
            <a:r>
              <a:rPr lang="en-US" altLang="zh-TW" dirty="0"/>
              <a:t>example, to convert </a:t>
            </a:r>
            <a:r>
              <a:rPr lang="en-US" altLang="zh-TW" u="sng" dirty="0">
                <a:solidFill>
                  <a:srgbClr val="FF0000"/>
                </a:solidFill>
              </a:rPr>
              <a:t>“</a:t>
            </a:r>
            <a:r>
              <a:rPr lang="en-US" altLang="zh-TW" u="sng" dirty="0" err="1">
                <a:solidFill>
                  <a:srgbClr val="FF0000"/>
                </a:solidFill>
              </a:rPr>
              <a:t>abccda</a:t>
            </a:r>
            <a:r>
              <a:rPr lang="en-US" altLang="zh-TW" u="sng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you would need </a:t>
            </a:r>
            <a:r>
              <a:rPr lang="en-US" altLang="zh-TW" u="sng" dirty="0">
                <a:solidFill>
                  <a:srgbClr val="FF0000"/>
                </a:solidFill>
              </a:rPr>
              <a:t>at least two operations</a:t>
            </a:r>
            <a:r>
              <a:rPr lang="en-US" altLang="zh-TW" dirty="0"/>
              <a:t> if we allowed you </a:t>
            </a:r>
            <a:r>
              <a:rPr lang="en-US" altLang="zh-TW" dirty="0">
                <a:solidFill>
                  <a:srgbClr val="FF0000"/>
                </a:solidFill>
              </a:rPr>
              <a:t>only to add characters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But </a:t>
            </a:r>
            <a:r>
              <a:rPr lang="en-US" altLang="zh-TW" dirty="0"/>
              <a:t>when you have the option to </a:t>
            </a:r>
            <a:r>
              <a:rPr lang="en-US" altLang="zh-TW" dirty="0">
                <a:solidFill>
                  <a:srgbClr val="FF0000"/>
                </a:solidFill>
              </a:rPr>
              <a:t>replace any character</a:t>
            </a:r>
            <a:r>
              <a:rPr lang="en-US" altLang="zh-TW" dirty="0"/>
              <a:t> you can do it with </a:t>
            </a:r>
            <a:r>
              <a:rPr lang="en-US" altLang="zh-TW" u="sng" dirty="0">
                <a:solidFill>
                  <a:srgbClr val="FF0000"/>
                </a:solidFill>
              </a:rPr>
              <a:t>only one operation</a:t>
            </a:r>
            <a:r>
              <a:rPr lang="en-US" altLang="zh-TW" dirty="0"/>
              <a:t>. We hope you’d be able to use this feature to your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>
                <a:solidFill>
                  <a:srgbClr val="FF0000"/>
                </a:solidFill>
              </a:rPr>
              <a:t>abccda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</a:p>
          <a:p>
            <a:pPr algn="just"/>
            <a:r>
              <a:rPr lang="en-US" altLang="zh-TW" dirty="0" smtClean="0"/>
              <a:t>remove b, insert d</a:t>
            </a:r>
          </a:p>
          <a:p>
            <a:pPr lvl="1" algn="just"/>
            <a:r>
              <a:rPr lang="en-US" altLang="zh-TW" dirty="0" smtClean="0"/>
              <a:t>two operations</a:t>
            </a:r>
          </a:p>
          <a:p>
            <a:pPr lvl="1" algn="just"/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adccda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</a:p>
          <a:p>
            <a:pPr algn="just"/>
            <a:r>
              <a:rPr lang="en-US" altLang="zh-TW" dirty="0" smtClean="0"/>
              <a:t>replace b</a:t>
            </a:r>
            <a:r>
              <a:rPr lang="en-US" altLang="zh-TW" dirty="0"/>
              <a:t> </a:t>
            </a:r>
            <a:r>
              <a:rPr lang="en-US" altLang="zh-TW" dirty="0" smtClean="0"/>
              <a:t>to d</a:t>
            </a:r>
          </a:p>
          <a:p>
            <a:pPr lvl="1" algn="just"/>
            <a:r>
              <a:rPr lang="en-US" altLang="zh-TW" dirty="0" smtClean="0"/>
              <a:t>one operation</a:t>
            </a:r>
          </a:p>
          <a:p>
            <a:pPr lvl="1" algn="just"/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adccda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0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836712"/>
            <a:ext cx="7560840" cy="5400600"/>
          </a:xfrm>
        </p:spPr>
        <p:txBody>
          <a:bodyPr/>
          <a:lstStyle/>
          <a:p>
            <a:pPr algn="just"/>
            <a:r>
              <a:rPr lang="en-US" altLang="zh-TW" sz="2800" dirty="0"/>
              <a:t>The input file contains several test cases. </a:t>
            </a:r>
            <a:endParaRPr lang="en-US" altLang="zh-TW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 smtClean="0"/>
              <a:t>The </a:t>
            </a:r>
            <a:r>
              <a:rPr lang="en-US" altLang="zh-TW" sz="2800" dirty="0"/>
              <a:t>first line of the input gives you </a:t>
            </a:r>
            <a:r>
              <a:rPr lang="en-US" altLang="zh-TW" sz="2800" dirty="0">
                <a:solidFill>
                  <a:srgbClr val="FF0000"/>
                </a:solidFill>
              </a:rPr>
              <a:t>the number of test cases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T</a:t>
            </a:r>
            <a:r>
              <a:rPr lang="en-US" altLang="zh-TW" sz="2800" dirty="0"/>
              <a:t> (1 ≤ T ≤ 10). </a:t>
            </a:r>
            <a:endParaRPr lang="en-US" altLang="zh-TW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 </a:t>
            </a:r>
            <a:r>
              <a:rPr lang="en-US" altLang="zh-TW" sz="2800" u="sng" dirty="0">
                <a:solidFill>
                  <a:srgbClr val="FF0000"/>
                </a:solidFill>
              </a:rPr>
              <a:t>test cases will follow</a:t>
            </a:r>
            <a:r>
              <a:rPr lang="en-US" altLang="zh-TW" sz="2800" dirty="0"/>
              <a:t>, each in one line. The input for each test case consists of a string containing </a:t>
            </a:r>
            <a:r>
              <a:rPr lang="en-US" altLang="zh-TW" sz="2800" u="sng" dirty="0">
                <a:solidFill>
                  <a:srgbClr val="FF0000"/>
                </a:solidFill>
              </a:rPr>
              <a:t>lower case letters only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marL="0" indent="0" algn="just">
              <a:buNone/>
            </a:pPr>
            <a:endParaRPr lang="en-US" altLang="zh-TW" sz="2800" dirty="0"/>
          </a:p>
          <a:p>
            <a:pPr marL="0" indent="0" algn="just">
              <a:buNone/>
            </a:pPr>
            <a:r>
              <a:rPr lang="en-US" altLang="zh-TW" sz="2800" dirty="0" smtClean="0"/>
              <a:t>★You </a:t>
            </a:r>
            <a:r>
              <a:rPr lang="en-US" altLang="zh-TW" sz="2800" dirty="0"/>
              <a:t>can safely assume that the length of this string </a:t>
            </a:r>
            <a:r>
              <a:rPr lang="en-US" altLang="zh-TW" sz="2800" dirty="0">
                <a:solidFill>
                  <a:srgbClr val="FF0000"/>
                </a:solidFill>
              </a:rPr>
              <a:t>will not exceed 1000 characters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r>
              <a:rPr lang="en-US" altLang="zh-TW" dirty="0"/>
              <a:t>For each set of input print the test case number first. Then print the </a:t>
            </a:r>
            <a:r>
              <a:rPr lang="en-US" altLang="zh-TW" u="sng" dirty="0">
                <a:solidFill>
                  <a:srgbClr val="FF0000"/>
                </a:solidFill>
              </a:rPr>
              <a:t>minimum number of characters</a:t>
            </a:r>
            <a:r>
              <a:rPr lang="en-US" altLang="zh-TW" dirty="0"/>
              <a:t> needed to turn the given string into a palindrome.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2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556792"/>
            <a:ext cx="4240985" cy="4401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 </a:t>
            </a:r>
            <a:endParaRPr lang="en-US" altLang="zh-TW" sz="2800" dirty="0" smtClean="0"/>
          </a:p>
          <a:p>
            <a:r>
              <a:rPr lang="en-US" altLang="zh-TW" sz="2800" dirty="0" err="1" smtClean="0">
                <a:latin typeface="Cambria" pitchFamily="18" charset="0"/>
              </a:rPr>
              <a:t>tanbirahmed</a:t>
            </a:r>
            <a:r>
              <a:rPr lang="en-US" altLang="zh-TW" sz="2800" dirty="0" smtClean="0">
                <a:latin typeface="Cambria" pitchFamily="18" charset="0"/>
              </a:rPr>
              <a:t> </a:t>
            </a:r>
            <a:r>
              <a:rPr lang="en-US" altLang="zh-TW" sz="2800" dirty="0" err="1">
                <a:latin typeface="Cambria" pitchFamily="18" charset="0"/>
              </a:rPr>
              <a:t>shahriarmanzoor</a:t>
            </a:r>
            <a:r>
              <a:rPr lang="en-US" altLang="zh-TW" sz="2800" dirty="0">
                <a:latin typeface="Cambria" pitchFamily="18" charset="0"/>
              </a:rPr>
              <a:t> </a:t>
            </a:r>
            <a:r>
              <a:rPr lang="en-US" altLang="zh-TW" sz="2800" dirty="0" err="1">
                <a:latin typeface="Cambria" pitchFamily="18" charset="0"/>
              </a:rPr>
              <a:t>monirulhasan</a:t>
            </a:r>
            <a:r>
              <a:rPr lang="en-US" altLang="zh-TW" sz="2800" dirty="0">
                <a:latin typeface="Cambria" pitchFamily="18" charset="0"/>
              </a:rPr>
              <a:t> </a:t>
            </a:r>
            <a:r>
              <a:rPr lang="en-US" altLang="zh-TW" sz="2800" dirty="0" err="1">
                <a:latin typeface="Cambria" pitchFamily="18" charset="0"/>
              </a:rPr>
              <a:t>syedmonowarhossain</a:t>
            </a:r>
            <a:r>
              <a:rPr lang="en-US" altLang="zh-TW" sz="2800" dirty="0">
                <a:latin typeface="Cambria" pitchFamily="18" charset="0"/>
              </a:rPr>
              <a:t> </a:t>
            </a:r>
            <a:r>
              <a:rPr lang="en-US" altLang="zh-TW" sz="2800" dirty="0" err="1">
                <a:latin typeface="Cambria" pitchFamily="18" charset="0"/>
              </a:rPr>
              <a:t>sadrulhabibchowdhury</a:t>
            </a:r>
            <a:r>
              <a:rPr lang="en-US" altLang="zh-TW" sz="2800" dirty="0">
                <a:latin typeface="Cambria" pitchFamily="18" charset="0"/>
              </a:rPr>
              <a:t> </a:t>
            </a:r>
            <a:r>
              <a:rPr lang="en-US" altLang="zh-TW" sz="2800" dirty="0" err="1">
                <a:latin typeface="Cambria" pitchFamily="18" charset="0"/>
              </a:rPr>
              <a:t>mohammadsajjadhossain</a:t>
            </a:r>
            <a:endParaRPr lang="en-US" altLang="zh-TW" sz="2800" dirty="0">
              <a:latin typeface="Cambria" pitchFamily="18" charset="0"/>
            </a:endParaRPr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140578" y="1556792"/>
            <a:ext cx="3384376" cy="4401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ambria" pitchFamily="18" charset="0"/>
              </a:rPr>
              <a:t>Case 1: 5 </a:t>
            </a:r>
            <a:endParaRPr lang="en-US" altLang="zh-TW" sz="2800" dirty="0" smtClean="0">
              <a:latin typeface="Cambria" pitchFamily="18" charset="0"/>
            </a:endParaRPr>
          </a:p>
          <a:p>
            <a:r>
              <a:rPr lang="en-US" altLang="zh-TW" sz="2800" dirty="0" smtClean="0">
                <a:latin typeface="Cambria" pitchFamily="18" charset="0"/>
              </a:rPr>
              <a:t>Case </a:t>
            </a:r>
            <a:r>
              <a:rPr lang="en-US" altLang="zh-TW" sz="2800" dirty="0">
                <a:latin typeface="Cambria" pitchFamily="18" charset="0"/>
              </a:rPr>
              <a:t>2: 7 </a:t>
            </a:r>
            <a:endParaRPr lang="en-US" altLang="zh-TW" sz="2800" dirty="0" smtClean="0">
              <a:latin typeface="Cambria" pitchFamily="18" charset="0"/>
            </a:endParaRPr>
          </a:p>
          <a:p>
            <a:r>
              <a:rPr lang="en-US" altLang="zh-TW" sz="2800" dirty="0" smtClean="0">
                <a:latin typeface="Cambria" pitchFamily="18" charset="0"/>
              </a:rPr>
              <a:t>Case </a:t>
            </a:r>
            <a:r>
              <a:rPr lang="en-US" altLang="zh-TW" sz="2800" dirty="0">
                <a:latin typeface="Cambria" pitchFamily="18" charset="0"/>
              </a:rPr>
              <a:t>3: 6 </a:t>
            </a:r>
            <a:endParaRPr lang="en-US" altLang="zh-TW" sz="2800" dirty="0" smtClean="0">
              <a:latin typeface="Cambria" pitchFamily="18" charset="0"/>
            </a:endParaRPr>
          </a:p>
          <a:p>
            <a:r>
              <a:rPr lang="en-US" altLang="zh-TW" sz="2800" dirty="0" smtClean="0">
                <a:latin typeface="Cambria" pitchFamily="18" charset="0"/>
              </a:rPr>
              <a:t>Case </a:t>
            </a:r>
            <a:r>
              <a:rPr lang="en-US" altLang="zh-TW" sz="2800" dirty="0">
                <a:latin typeface="Cambria" pitchFamily="18" charset="0"/>
              </a:rPr>
              <a:t>4: 8 </a:t>
            </a:r>
            <a:endParaRPr lang="en-US" altLang="zh-TW" sz="2800" dirty="0" smtClean="0">
              <a:latin typeface="Cambria" pitchFamily="18" charset="0"/>
            </a:endParaRPr>
          </a:p>
          <a:p>
            <a:r>
              <a:rPr lang="en-US" altLang="zh-TW" sz="2800" dirty="0" smtClean="0">
                <a:latin typeface="Cambria" pitchFamily="18" charset="0"/>
              </a:rPr>
              <a:t>Case </a:t>
            </a:r>
            <a:r>
              <a:rPr lang="en-US" altLang="zh-TW" sz="2800" dirty="0">
                <a:latin typeface="Cambria" pitchFamily="18" charset="0"/>
              </a:rPr>
              <a:t>5: 8 </a:t>
            </a:r>
            <a:endParaRPr lang="en-US" altLang="zh-TW" sz="2800" dirty="0" smtClean="0">
              <a:latin typeface="Cambria" pitchFamily="18" charset="0"/>
            </a:endParaRPr>
          </a:p>
          <a:p>
            <a:r>
              <a:rPr lang="en-US" altLang="zh-TW" sz="2800" dirty="0" smtClean="0">
                <a:latin typeface="Cambria" pitchFamily="18" charset="0"/>
              </a:rPr>
              <a:t>Case </a:t>
            </a:r>
            <a:r>
              <a:rPr lang="en-US" altLang="zh-TW" sz="2800" dirty="0">
                <a:latin typeface="Cambria" pitchFamily="18" charset="0"/>
              </a:rPr>
              <a:t>6: 8</a:t>
            </a:r>
            <a:endParaRPr lang="en-US" altLang="zh-TW" sz="2800" b="1" dirty="0">
              <a:latin typeface="Cambria" pitchFamily="18" charset="0"/>
            </a:endParaRPr>
          </a:p>
          <a:p>
            <a:endParaRPr lang="en-US" altLang="zh-TW" sz="2800" b="1" dirty="0" smtClean="0"/>
          </a:p>
          <a:p>
            <a:endParaRPr lang="en-US" altLang="zh-TW" sz="2800" b="1" dirty="0"/>
          </a:p>
          <a:p>
            <a:endParaRPr lang="en-US" altLang="zh-TW" sz="2800" b="1" dirty="0" smtClean="0"/>
          </a:p>
          <a:p>
            <a:endParaRPr lang="en-US" altLang="zh-TW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59632" y="980728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test cases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 bwMode="auto">
          <a:xfrm flipH="1">
            <a:off x="1043608" y="1442393"/>
            <a:ext cx="884637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2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Case 1: </a:t>
            </a:r>
            <a:r>
              <a:rPr lang="en-US" altLang="zh-TW" dirty="0" err="1">
                <a:latin typeface="Cambria" pitchFamily="18" charset="0"/>
              </a:rPr>
              <a:t>str</a:t>
            </a:r>
            <a:r>
              <a:rPr lang="en-US" altLang="zh-TW" dirty="0">
                <a:latin typeface="Cambria" pitchFamily="18" charset="0"/>
              </a:rPr>
              <a:t>[i]==</a:t>
            </a:r>
            <a:r>
              <a:rPr lang="en-US" altLang="zh-TW" dirty="0" err="1">
                <a:latin typeface="Cambria" pitchFamily="18" charset="0"/>
              </a:rPr>
              <a:t>str</a:t>
            </a:r>
            <a:r>
              <a:rPr lang="en-US" altLang="zh-TW" dirty="0">
                <a:latin typeface="Cambria" pitchFamily="18" charset="0"/>
              </a:rPr>
              <a:t>[j]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992453" y="2199503"/>
            <a:ext cx="5184576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5576" y="3111351"/>
            <a:ext cx="77048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(i, j) </a:t>
            </a:r>
            <a:r>
              <a:rPr lang="en-US" altLang="zh-TW" b="1" dirty="0" smtClean="0">
                <a:latin typeface="Cambria" pitchFamily="18" charset="0"/>
              </a:rPr>
              <a:t>= </a:t>
            </a:r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(i+1, j-1)  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70126" y="177281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32240" y="177281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</a:t>
            </a:r>
            <a:endParaRPr lang="zh-TW" altLang="en-US" b="1" dirty="0"/>
          </a:p>
        </p:txBody>
      </p:sp>
      <p:sp>
        <p:nvSpPr>
          <p:cNvPr id="13" name="矩形 12"/>
          <p:cNvSpPr/>
          <p:nvPr/>
        </p:nvSpPr>
        <p:spPr bwMode="auto">
          <a:xfrm>
            <a:off x="1992453" y="2199503"/>
            <a:ext cx="491315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672973" y="2204864"/>
            <a:ext cx="491315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7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Case 2: </a:t>
            </a:r>
            <a:r>
              <a:rPr lang="en-US" altLang="zh-TW" dirty="0" err="1">
                <a:latin typeface="Cambria" pitchFamily="18" charset="0"/>
              </a:rPr>
              <a:t>str</a:t>
            </a:r>
            <a:r>
              <a:rPr lang="en-US" altLang="zh-TW" dirty="0">
                <a:latin typeface="Cambria" pitchFamily="18" charset="0"/>
              </a:rPr>
              <a:t>[i] ≠ </a:t>
            </a:r>
            <a:r>
              <a:rPr lang="en-US" altLang="zh-TW" dirty="0" err="1">
                <a:latin typeface="Cambria" pitchFamily="18" charset="0"/>
              </a:rPr>
              <a:t>str</a:t>
            </a:r>
            <a:r>
              <a:rPr lang="en-US" altLang="zh-TW" dirty="0">
                <a:latin typeface="Cambria" pitchFamily="18" charset="0"/>
              </a:rPr>
              <a:t>[j]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920445" y="1767455"/>
            <a:ext cx="5184576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51720" y="134076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33014" y="134076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</a:t>
            </a:r>
            <a:endParaRPr lang="zh-TW" altLang="en-US" b="1" dirty="0"/>
          </a:p>
        </p:txBody>
      </p:sp>
      <p:sp>
        <p:nvSpPr>
          <p:cNvPr id="13" name="矩形 12"/>
          <p:cNvSpPr/>
          <p:nvPr/>
        </p:nvSpPr>
        <p:spPr bwMode="auto">
          <a:xfrm>
            <a:off x="1920445" y="1767455"/>
            <a:ext cx="491315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600965" y="1766640"/>
            <a:ext cx="491315" cy="50405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7584" y="5847655"/>
            <a:ext cx="777686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(</a:t>
            </a:r>
            <a:r>
              <a:rPr lang="en-US" altLang="zh-TW" b="1" dirty="0" err="1" smtClean="0">
                <a:latin typeface="Cambria" pitchFamily="18" charset="0"/>
              </a:rPr>
              <a:t>i,j</a:t>
            </a:r>
            <a:r>
              <a:rPr lang="en-US" altLang="zh-TW" b="1" dirty="0" smtClean="0">
                <a:latin typeface="Cambria" pitchFamily="18" charset="0"/>
              </a:rPr>
              <a:t>) = 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min</a:t>
            </a:r>
            <a:r>
              <a:rPr lang="en-US" altLang="zh-TW" b="1" dirty="0" smtClean="0">
                <a:latin typeface="Cambria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{</a:t>
            </a:r>
            <a:r>
              <a:rPr lang="en-US" altLang="zh-TW" b="1" u="sng" dirty="0" err="1" smtClean="0">
                <a:latin typeface="Cambria" pitchFamily="18" charset="0"/>
              </a:rPr>
              <a:t>dp</a:t>
            </a:r>
            <a:r>
              <a:rPr lang="en-US" altLang="zh-TW" b="1" u="sng" dirty="0" smtClean="0">
                <a:latin typeface="Cambria" pitchFamily="18" charset="0"/>
              </a:rPr>
              <a:t> (i, j-1)</a:t>
            </a:r>
            <a:r>
              <a:rPr lang="en-US" altLang="zh-TW" b="1" dirty="0" smtClean="0">
                <a:latin typeface="Cambria" pitchFamily="18" charset="0"/>
              </a:rPr>
              <a:t>, </a:t>
            </a:r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(i+1,j), </a:t>
            </a:r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(i+1,j-1)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}</a:t>
            </a:r>
            <a:r>
              <a:rPr lang="en-US" altLang="zh-TW" b="1" dirty="0" smtClean="0">
                <a:latin typeface="Cambria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+1  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7504" y="3356992"/>
            <a:ext cx="2099320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07504" y="3356992"/>
            <a:ext cx="491315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>
            <a:off x="1835697" y="2276872"/>
            <a:ext cx="1800199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904616" y="260729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(i</a:t>
            </a:r>
            <a:r>
              <a:rPr lang="en-US" altLang="zh-TW" b="1" dirty="0" smtClean="0">
                <a:latin typeface="Cambria" pitchFamily="18" charset="0"/>
              </a:rPr>
              <a:t>, j-1</a:t>
            </a:r>
            <a:r>
              <a:rPr lang="en-US" altLang="zh-TW" b="1" dirty="0" smtClean="0">
                <a:latin typeface="Cambria" pitchFamily="18" charset="0"/>
              </a:rPr>
              <a:t>)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583" y="29673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724005" y="293310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j</a:t>
            </a:r>
            <a:r>
              <a:rPr lang="en-US" altLang="zh-TW" b="1" dirty="0" smtClean="0"/>
              <a:t>-1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310" y="4225138"/>
            <a:ext cx="2648482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add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[i] to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[j]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707904" y="3356992"/>
            <a:ext cx="2160240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42717" y="2552824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(i+1</a:t>
            </a:r>
            <a:r>
              <a:rPr lang="en-US" altLang="zh-TW" b="1" dirty="0" smtClean="0">
                <a:latin typeface="Cambria" pitchFamily="18" charset="0"/>
              </a:rPr>
              <a:t>, j</a:t>
            </a:r>
            <a:r>
              <a:rPr lang="en-US" altLang="zh-TW" b="1" dirty="0" smtClean="0">
                <a:latin typeface="Cambria" pitchFamily="18" charset="0"/>
              </a:rPr>
              <a:t>)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07904" y="293310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i+1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08104" y="292494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</a:t>
            </a:r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 bwMode="auto">
          <a:xfrm>
            <a:off x="5436096" y="3356992"/>
            <a:ext cx="491315" cy="50405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03848" y="4221088"/>
            <a:ext cx="2648482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add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[j] to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[i]</a:t>
            </a:r>
            <a:endParaRPr lang="zh-TW" altLang="en-US" b="1" dirty="0">
              <a:latin typeface="Cambria" pitchFamily="18" charset="0"/>
            </a:endParaRPr>
          </a:p>
        </p:txBody>
      </p:sp>
      <p:cxnSp>
        <p:nvCxnSpPr>
          <p:cNvPr id="27" name="直線單箭頭接點 26"/>
          <p:cNvCxnSpPr>
            <a:endCxn id="21" idx="0"/>
          </p:cNvCxnSpPr>
          <p:nvPr/>
        </p:nvCxnSpPr>
        <p:spPr bwMode="auto">
          <a:xfrm>
            <a:off x="4591480" y="2132856"/>
            <a:ext cx="33663" cy="41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>
            <a:endCxn id="44" idx="0"/>
          </p:cNvCxnSpPr>
          <p:nvPr/>
        </p:nvCxnSpPr>
        <p:spPr bwMode="auto">
          <a:xfrm>
            <a:off x="5868144" y="2276872"/>
            <a:ext cx="1934007" cy="25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6444208" y="3356992"/>
            <a:ext cx="2592288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444208" y="3352942"/>
            <a:ext cx="491315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545181" y="3352942"/>
            <a:ext cx="491315" cy="50405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028384" y="292494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j-1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876256" y="296733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i+1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084168" y="4221088"/>
            <a:ext cx="3166251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replace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[i] to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[j]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6697133" y="3928533"/>
            <a:ext cx="2065867" cy="271123"/>
          </a:xfrm>
          <a:custGeom>
            <a:avLst/>
            <a:gdLst>
              <a:gd name="connsiteX0" fmla="*/ 0 w 2065867"/>
              <a:gd name="connsiteY0" fmla="*/ 0 h 271123"/>
              <a:gd name="connsiteX1" fmla="*/ 1066800 w 2065867"/>
              <a:gd name="connsiteY1" fmla="*/ 270934 h 271123"/>
              <a:gd name="connsiteX2" fmla="*/ 2065867 w 2065867"/>
              <a:gd name="connsiteY2" fmla="*/ 33867 h 27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867" h="271123">
                <a:moveTo>
                  <a:pt x="0" y="0"/>
                </a:moveTo>
                <a:cubicBezTo>
                  <a:pt x="361244" y="132645"/>
                  <a:pt x="722489" y="265290"/>
                  <a:pt x="1066800" y="270934"/>
                </a:cubicBezTo>
                <a:cubicBezTo>
                  <a:pt x="1411111" y="276578"/>
                  <a:pt x="1738489" y="155222"/>
                  <a:pt x="2065867" y="33867"/>
                </a:cubicBezTo>
              </a:path>
            </a:pathLst>
          </a:custGeom>
          <a:ln>
            <a:solidFill>
              <a:schemeClr val="bg2"/>
            </a:solidFill>
            <a:headEnd type="triangl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V="1">
            <a:off x="3502968" y="3856998"/>
            <a:ext cx="0" cy="34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單箭頭接點 39"/>
          <p:cNvCxnSpPr/>
          <p:nvPr/>
        </p:nvCxnSpPr>
        <p:spPr bwMode="auto">
          <a:xfrm flipV="1">
            <a:off x="2404422" y="3861048"/>
            <a:ext cx="0" cy="34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6876256" y="253528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" pitchFamily="18" charset="0"/>
              </a:rPr>
              <a:t>dp</a:t>
            </a:r>
            <a:r>
              <a:rPr lang="en-US" altLang="zh-TW" b="1" dirty="0" smtClean="0">
                <a:latin typeface="Cambria" pitchFamily="18" charset="0"/>
              </a:rPr>
              <a:t> (i+1</a:t>
            </a:r>
            <a:r>
              <a:rPr lang="en-US" altLang="zh-TW" b="1" dirty="0" smtClean="0">
                <a:latin typeface="Cambria" pitchFamily="18" charset="0"/>
              </a:rPr>
              <a:t>, j-1</a:t>
            </a:r>
            <a:r>
              <a:rPr lang="en-US" altLang="zh-TW" b="1" dirty="0" smtClean="0">
                <a:latin typeface="Cambria" pitchFamily="18" charset="0"/>
              </a:rPr>
              <a:t>)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98818" y="4711416"/>
            <a:ext cx="2100973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del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[i]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07904" y="4711416"/>
            <a:ext cx="2144425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del </a:t>
            </a:r>
            <a:r>
              <a:rPr lang="en-US" altLang="zh-TW" b="1" dirty="0" err="1" smtClean="0">
                <a:latin typeface="Cambria" pitchFamily="18" charset="0"/>
              </a:rPr>
              <a:t>str</a:t>
            </a:r>
            <a:r>
              <a:rPr lang="en-US" altLang="zh-TW" b="1" dirty="0" smtClean="0">
                <a:latin typeface="Cambria" pitchFamily="18" charset="0"/>
              </a:rPr>
              <a:t>[j]</a:t>
            </a:r>
            <a:endParaRPr lang="zh-TW" altLang="en-US" b="1" dirty="0">
              <a:latin typeface="Cambria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2588" y="47197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203848" y="46955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9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7086</TotalTime>
  <Words>715</Words>
  <Application>Microsoft Office PowerPoint</Application>
  <PresentationFormat>如螢幕大小 (4:3)</PresentationFormat>
  <Paragraphs>290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古典-1</vt:lpstr>
      <vt:lpstr>Uva 10739</vt:lpstr>
      <vt:lpstr>Problem Descriptions</vt:lpstr>
      <vt:lpstr>Problem Descriptions</vt:lpstr>
      <vt:lpstr>Problem Descriptions</vt:lpstr>
      <vt:lpstr>Input</vt:lpstr>
      <vt:lpstr>Output</vt:lpstr>
      <vt:lpstr>Example I/O</vt:lpstr>
      <vt:lpstr>Case 1: str[i]==str[j] </vt:lpstr>
      <vt:lpstr>Case 2: str[i] ≠ str[j] </vt:lpstr>
      <vt:lpstr>Recursive Formula</vt:lpstr>
      <vt:lpstr>Example I/O</vt:lpstr>
      <vt:lpstr>Example I/O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2888</cp:revision>
  <dcterms:created xsi:type="dcterms:W3CDTF">2007-09-17T04:06:35Z</dcterms:created>
  <dcterms:modified xsi:type="dcterms:W3CDTF">2017-11-29T13:10:07Z</dcterms:modified>
</cp:coreProperties>
</file>