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592" r:id="rId4"/>
    <p:sldId id="392" r:id="rId5"/>
    <p:sldId id="259" r:id="rId6"/>
    <p:sldId id="577" r:id="rId7"/>
    <p:sldId id="585" r:id="rId8"/>
    <p:sldId id="584" r:id="rId9"/>
    <p:sldId id="571" r:id="rId10"/>
    <p:sldId id="583" r:id="rId11"/>
    <p:sldId id="578" r:id="rId12"/>
    <p:sldId id="591" r:id="rId13"/>
    <p:sldId id="579" r:id="rId14"/>
    <p:sldId id="580" r:id="rId15"/>
    <p:sldId id="581" r:id="rId16"/>
    <p:sldId id="582" r:id="rId17"/>
    <p:sldId id="572" r:id="rId18"/>
    <p:sldId id="586" r:id="rId19"/>
    <p:sldId id="587" r:id="rId20"/>
    <p:sldId id="588" r:id="rId21"/>
    <p:sldId id="589" r:id="rId22"/>
    <p:sldId id="590" r:id="rId23"/>
    <p:sldId id="593" r:id="rId24"/>
    <p:sldId id="594" r:id="rId25"/>
    <p:sldId id="595" r:id="rId26"/>
    <p:sldId id="596" r:id="rId27"/>
    <p:sldId id="561" r:id="rId28"/>
    <p:sldId id="562" r:id="rId29"/>
    <p:sldId id="563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3414" autoAdjust="0"/>
  </p:normalViewPr>
  <p:slideViewPr>
    <p:cSldViewPr snapToGrid="0" showGuides="1">
      <p:cViewPr varScale="1">
        <p:scale>
          <a:sx n="74" d="100"/>
          <a:sy n="74" d="100"/>
        </p:scale>
        <p:origin x="274" y="72"/>
      </p:cViewPr>
      <p:guideLst/>
    </p:cSldViewPr>
  </p:slideViewPr>
  <p:outlineViewPr>
    <p:cViewPr>
      <p:scale>
        <a:sx n="33" d="100"/>
        <a:sy n="33" d="100"/>
      </p:scale>
      <p:origin x="0" y="-593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B24F3-20DF-40C1-9310-1A919A9E96E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76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06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0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20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07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B24F3-20DF-40C1-9310-1A919A9E96E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4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B24F3-20DF-40C1-9310-1A919A9E96E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53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B24F3-20DF-40C1-9310-1A919A9E96E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70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05A-EC16-4767-854B-B794E4DE1DE5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F6C7-D4F8-4CAA-8453-0130FA3807F5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4316-A5BB-4D16-9369-4BD66A723D96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4AF-4E04-4697-8EE4-5C471BCFFF8E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1CD3-D9E6-43DB-BF4E-123062FA7105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B07-79B9-4A48-9CF2-7F1FC260A73E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C522-F1F3-427D-A15F-C1513CEEE0CB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4D-221A-495C-B200-70EB2237FF3B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E51F-F432-4A1C-B369-4D4D933D2180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99D9-04A8-4A95-9B35-10DF40507780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220F-E129-40A8-9C51-D0AF8D868DF2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10037 Bridge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9" y="166254"/>
            <a:ext cx="34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4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400" dirty="0"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1  2  8  9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讓最慢的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818FCDFA-27C9-4745-8A05-02A638CBC16A}"/>
              </a:ext>
            </a:extLst>
          </p:cNvPr>
          <p:cNvGrpSpPr/>
          <p:nvPr/>
        </p:nvGrpSpPr>
        <p:grpSpPr>
          <a:xfrm>
            <a:off x="0" y="1575431"/>
            <a:ext cx="7554457" cy="2289987"/>
            <a:chOff x="0" y="1575431"/>
            <a:chExt cx="7554457" cy="2289987"/>
          </a:xfrm>
        </p:grpSpPr>
        <p:cxnSp>
          <p:nvCxnSpPr>
            <p:cNvPr id="10" name="直線接點 9"/>
            <p:cNvCxnSpPr/>
            <p:nvPr/>
          </p:nvCxnSpPr>
          <p:spPr>
            <a:xfrm>
              <a:off x="1487488" y="2097088"/>
              <a:ext cx="0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3432175" y="2097088"/>
              <a:ext cx="18906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1487488" y="24209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1487488" y="2781300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1506394" y="3162590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>
              <a:off x="1506394" y="3573463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330416" y="1575431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0" y="2068376"/>
              <a:ext cx="1406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076233" y="200660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581400" y="209708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206551" y="240982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85751" y="2420809"/>
              <a:ext cx="1117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073021" y="2781300"/>
              <a:ext cx="628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91320" y="253004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3518" y="2860409"/>
              <a:ext cx="918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581399" y="2882474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2  8  9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206551" y="321756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581398" y="3280246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8  9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01600" y="3300009"/>
              <a:ext cx="1310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136269" y="1706389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103741" y="1613604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446330" y="2125537"/>
              <a:ext cx="2426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2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人先到對岸</a:t>
              </a: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416570" y="2537510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1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人帶手電筒回來</a:t>
              </a: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427028" y="2935192"/>
              <a:ext cx="2426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最慢的</a:t>
              </a:r>
              <a:r>
                <a:rPr lang="en-US" altLang="zh-TW" sz="2000" dirty="0">
                  <a:ea typeface="標楷體" panose="03000509000000000000" pitchFamily="65" charset="-120"/>
                </a:rPr>
                <a:t>2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人到對岸</a:t>
              </a: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446330" y="3311023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次快的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1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人帶手電筒回來</a:t>
              </a:r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236428" y="1233215"/>
            <a:ext cx="112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方案一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3BD44FA8-B572-4908-BFA5-4D578630A3EA}"/>
              </a:ext>
            </a:extLst>
          </p:cNvPr>
          <p:cNvGrpSpPr/>
          <p:nvPr/>
        </p:nvGrpSpPr>
        <p:grpSpPr>
          <a:xfrm>
            <a:off x="-654315" y="3984663"/>
            <a:ext cx="9102124" cy="2585530"/>
            <a:chOff x="-654315" y="3984663"/>
            <a:chExt cx="9102124" cy="2585530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1487488" y="4848536"/>
              <a:ext cx="0" cy="161404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451081" y="4848536"/>
              <a:ext cx="0" cy="15821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1487488" y="5172386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1487488" y="553274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1506394" y="59140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 flipH="1">
              <a:off x="1506394" y="632491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330416" y="432687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076233" y="475804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81400" y="4848536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206551" y="516126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073021" y="5532748"/>
              <a:ext cx="628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591320" y="528148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581399" y="5633922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1  8  9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2206551" y="5969017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581398" y="6031694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8  9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136269" y="4457837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103741" y="4365052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446330" y="4876985"/>
              <a:ext cx="4001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(1)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送次慢的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(8)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過橋到對岸</a:t>
              </a: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416570" y="5288958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1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人帶手電筒回來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427027" y="5686640"/>
              <a:ext cx="3896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(1)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送最慢的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(9)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過橋到對岸</a:t>
              </a: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4446330" y="6062471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1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人帶手電筒回來</a:t>
              </a: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236428" y="3984663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方案二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-654315" y="487689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2  9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-648076" y="5260077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-648075" y="56689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-648076" y="61085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8052953" y="2754236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2+1+9+2=14</a:t>
            </a:r>
            <a:r>
              <a:rPr lang="zh-TW" altLang="en-US" sz="2000" dirty="0"/>
              <a:t> 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8153400" y="5338560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8+1+9+1=19</a:t>
            </a:r>
            <a:r>
              <a:rPr lang="zh-TW" altLang="en-US" sz="2000" dirty="0"/>
              <a:t> 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63143" y="3942400"/>
            <a:ext cx="54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方案一較優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14 (=min(14,19))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143078E9-565B-4D71-946A-BB4A825998A6}"/>
              </a:ext>
            </a:extLst>
          </p:cNvPr>
          <p:cNvSpPr txBox="1"/>
          <p:nvPr/>
        </p:nvSpPr>
        <p:spPr>
          <a:xfrm>
            <a:off x="7486687" y="184590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7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9" y="166254"/>
            <a:ext cx="34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5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400" dirty="0"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1  5  6  10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讓最慢的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1487488" y="209708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432175" y="209708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87488" y="242093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1487488" y="278130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506394" y="316259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506394" y="3573463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0416" y="1575431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1  5  6  10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-661554" y="2068376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6  10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76233" y="200660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1  5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81400" y="2097088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1  5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06551" y="240982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-664766" y="2420809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1  6  10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73020" y="2781300"/>
            <a:ext cx="80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6  10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591320" y="2530041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-655314" y="2860409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581399" y="2882474"/>
            <a:ext cx="116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5  6  10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206551" y="3217569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5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581398" y="3280246"/>
            <a:ext cx="103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6  10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-655315" y="3300009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1  5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6269" y="170638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103741" y="161360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446330" y="2125537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最快的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人先到對岸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416570" y="2537510"/>
            <a:ext cx="3108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最快的</a:t>
            </a:r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人帶手電筒回來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427028" y="2935192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最慢的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人到對岸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4446330" y="3311023"/>
            <a:ext cx="3108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次快的</a:t>
            </a:r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人帶手電筒回來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236428" y="1233215"/>
            <a:ext cx="112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方案一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8052953" y="2754236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5</a:t>
            </a:r>
            <a:r>
              <a:rPr lang="en-US" altLang="zh-TW" sz="2000" dirty="0"/>
              <a:t>+1+10+5=21</a:t>
            </a:r>
            <a:r>
              <a:rPr lang="zh-TW" altLang="en-US" sz="2000" dirty="0"/>
              <a:t> 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8153400" y="5338560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6+1+10+1=18</a:t>
            </a:r>
            <a:r>
              <a:rPr lang="zh-TW" altLang="en-US" sz="2000" dirty="0"/>
              <a:t> 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xmlns="" id="{23ACAB53-D19A-4CC6-B334-80A783A4D0C5}"/>
              </a:ext>
            </a:extLst>
          </p:cNvPr>
          <p:cNvGrpSpPr/>
          <p:nvPr/>
        </p:nvGrpSpPr>
        <p:grpSpPr>
          <a:xfrm>
            <a:off x="-654315" y="3984663"/>
            <a:ext cx="9102124" cy="2585530"/>
            <a:chOff x="-654315" y="3984663"/>
            <a:chExt cx="9102124" cy="2585530"/>
          </a:xfrm>
        </p:grpSpPr>
        <p:sp>
          <p:nvSpPr>
            <p:cNvPr id="66" name="文字方塊 65"/>
            <p:cNvSpPr txBox="1"/>
            <p:nvPr/>
          </p:nvSpPr>
          <p:spPr>
            <a:xfrm>
              <a:off x="-648076" y="61085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1  5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1487488" y="4848536"/>
              <a:ext cx="0" cy="161404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451081" y="4848536"/>
              <a:ext cx="0" cy="15821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1487488" y="5172386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1487488" y="553274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1506394" y="59140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 flipH="1">
              <a:off x="1506394" y="632491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330416" y="432687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1  5  6  10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076233" y="4758048"/>
              <a:ext cx="81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1  6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81400" y="4848536"/>
              <a:ext cx="864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1  6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206551" y="516126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001437" y="5512321"/>
              <a:ext cx="816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591320" y="528148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6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581399" y="5633922"/>
              <a:ext cx="1164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1  6  10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2206551" y="5969017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581398" y="6031694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6  10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136269" y="4457837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103741" y="4365052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446330" y="4876985"/>
              <a:ext cx="4001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(1)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送次慢的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(6)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過橋到對岸</a:t>
              </a: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416570" y="5288958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1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人帶手電筒回來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427027" y="5686640"/>
              <a:ext cx="402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(1)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送最慢的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(10)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過橋到對岸</a:t>
              </a: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4446330" y="6062471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1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人帶手電筒回來</a:t>
              </a: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236428" y="3984663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方案二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-654315" y="487689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5  10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-648076" y="5260077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1  5  10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-648075" y="56689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5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69" name="文字方塊 68"/>
          <p:cNvSpPr txBox="1"/>
          <p:nvPr/>
        </p:nvSpPr>
        <p:spPr>
          <a:xfrm>
            <a:off x="6463143" y="3942400"/>
            <a:ext cx="54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方案二較優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18 (=min(21,18))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27716" y="952182"/>
            <a:ext cx="4838702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如果方案一與方案二需要時間相同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本題解法採方案二。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C3DD0F10-34C5-499A-970F-8D6609543488}"/>
              </a:ext>
            </a:extLst>
          </p:cNvPr>
          <p:cNvSpPr txBox="1"/>
          <p:nvPr/>
        </p:nvSpPr>
        <p:spPr>
          <a:xfrm>
            <a:off x="7486687" y="184590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6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10196" y="2114840"/>
            <a:ext cx="6999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ea typeface="標楷體" panose="03000509000000000000" pitchFamily="65" charset="-120"/>
              </a:rPr>
              <a:t>利用</a:t>
            </a:r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 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3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4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人的基本過橋方法完成</a:t>
            </a:r>
            <a:r>
              <a:rPr lang="en-US" altLang="zh-TW" sz="3200" dirty="0"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以上最短時間的過橋安排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3D43F2D-6EEE-437A-802B-589DE1B25742}"/>
              </a:ext>
            </a:extLst>
          </p:cNvPr>
          <p:cNvSpPr txBox="1"/>
          <p:nvPr/>
        </p:nvSpPr>
        <p:spPr>
          <a:xfrm>
            <a:off x="2855913" y="3968750"/>
            <a:ext cx="847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為全體人員最短時間過橋，原則上讓愈快者回程送回手電筒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F4DECBB-EE21-4108-9A7B-C885BE5BA434}"/>
              </a:ext>
            </a:extLst>
          </p:cNvPr>
          <p:cNvSpPr txBox="1"/>
          <p:nvPr/>
        </p:nvSpPr>
        <p:spPr>
          <a:xfrm>
            <a:off x="2855913" y="3349571"/>
            <a:ext cx="633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首先將所有過橋者的過橋時間由小至大排序</a:t>
            </a:r>
          </a:p>
        </p:txBody>
      </p:sp>
    </p:spTree>
    <p:extLst>
      <p:ext uri="{BB962C8B-B14F-4D97-AF65-F5344CB8AC3E}">
        <p14:creationId xmlns:p14="http://schemas.microsoft.com/office/powerpoint/2010/main" val="274381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435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6 : 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42597" y="141870"/>
            <a:ext cx="39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2397" y="141870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</a:t>
            </a:r>
            <a:r>
              <a:rPr lang="en-US" altLang="zh-TW" sz="2400" dirty="0">
                <a:ea typeface="標楷體" panose="03000509000000000000" pitchFamily="65" charset="-120"/>
              </a:rPr>
              <a:t>  5  6  8  9 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10  12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5805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每次當成有</a:t>
            </a:r>
            <a:r>
              <a:rPr lang="en-US" altLang="zh-TW" sz="2000" dirty="0"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包含最快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送最慢的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2032919" y="302244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77606" y="302244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32919" y="334629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032919" y="370666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051825" y="408795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051825" y="4498823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59103" y="2947690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ea typeface="標楷體" panose="03000509000000000000" pitchFamily="65" charset="-120"/>
              </a:rPr>
              <a:t>方案一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26831" y="3022448"/>
            <a:ext cx="113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10  12  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1982" y="333518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ea typeface="標楷體" panose="03000509000000000000" pitchFamily="65" charset="-120"/>
              </a:rPr>
              <a:t>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81700" y="263174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649172" y="253896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655069" y="3592005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en-US" altLang="zh-TW" sz="2000" dirty="0"/>
              <a:t>+1+12+2=17</a:t>
            </a:r>
            <a:r>
              <a:rPr lang="zh-TW" altLang="en-US" sz="2000" dirty="0"/>
              <a:t> 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7674473" y="6457890"/>
            <a:ext cx="327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12+1+10+1=24</a:t>
            </a:r>
            <a:r>
              <a:rPr lang="zh-TW" altLang="en-US" sz="2000" dirty="0"/>
              <a:t> 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5464903" y="3968750"/>
            <a:ext cx="5884106" cy="2585530"/>
            <a:chOff x="-501915" y="4137063"/>
            <a:chExt cx="5884106" cy="2585530"/>
          </a:xfrm>
        </p:grpSpPr>
        <p:cxnSp>
          <p:nvCxnSpPr>
            <p:cNvPr id="88" name="直線接點 87"/>
            <p:cNvCxnSpPr/>
            <p:nvPr/>
          </p:nvCxnSpPr>
          <p:spPr>
            <a:xfrm>
              <a:off x="1639888" y="5000936"/>
              <a:ext cx="0" cy="161404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603481" y="5000936"/>
              <a:ext cx="0" cy="15821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1639888" y="5324786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 flipH="1">
              <a:off x="1639888" y="568514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1658794" y="60664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 flipH="1">
              <a:off x="1658794" y="647731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482816" y="447927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1  2  10  12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2228633" y="4910448"/>
              <a:ext cx="81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1  12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3733800" y="5000936"/>
              <a:ext cx="864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1  12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58951" y="531366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153837" y="5664721"/>
              <a:ext cx="816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3743720" y="543388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733799" y="5786322"/>
              <a:ext cx="1648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1  10  12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358951" y="6121417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733798" y="6184094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10  12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288669" y="4610237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256141" y="4517452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88828" y="4137063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方案二</a:t>
              </a: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-501915" y="502929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2  10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-495676" y="5412477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-495675" y="58213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-495676" y="62609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464195" y="935236"/>
            <a:ext cx="5848945" cy="2638227"/>
            <a:chOff x="3945334" y="1690886"/>
            <a:chExt cx="5848945" cy="2638227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6138736" y="2554759"/>
              <a:ext cx="0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8083423" y="2554759"/>
              <a:ext cx="18906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6138736" y="2878609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H="1">
              <a:off x="6138736" y="323897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6157642" y="362026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H="1">
              <a:off x="6157642" y="4031134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/>
            <p:cNvSpPr txBox="1"/>
            <p:nvPr/>
          </p:nvSpPr>
          <p:spPr>
            <a:xfrm>
              <a:off x="4981664" y="2033102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1  2 10  12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727481" y="246427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232648" y="255475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857799" y="286749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439042" y="3210967"/>
              <a:ext cx="107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10  12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8242568" y="2987712"/>
              <a:ext cx="1206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8232646" y="3340145"/>
              <a:ext cx="156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2  10  12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857799" y="367524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8232646" y="3737917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10  12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787517" y="2164060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754989" y="2071275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887676" y="1690886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方案一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3948546" y="263581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10  12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945334" y="29882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1  10  12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3954786" y="34278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3954785" y="38674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309425" y="1493584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  <a:ea typeface="標楷體" panose="03000509000000000000" pitchFamily="65" charset="-120"/>
              </a:rPr>
              <a:t>1  2  </a:t>
            </a:r>
            <a:r>
              <a:rPr lang="en-US" altLang="zh-TW" sz="2400" dirty="0">
                <a:ea typeface="標楷體" panose="03000509000000000000" pitchFamily="65" charset="-120"/>
              </a:rPr>
              <a:t>5  6  8  9  </a:t>
            </a:r>
            <a:r>
              <a:rPr lang="en-US" altLang="zh-TW" sz="2400" dirty="0">
                <a:solidFill>
                  <a:srgbClr val="F74811"/>
                </a:solidFill>
                <a:ea typeface="標楷體" panose="03000509000000000000" pitchFamily="65" charset="-120"/>
              </a:rPr>
              <a:t>10  12</a:t>
            </a:r>
            <a:endParaRPr lang="zh-TW" altLang="en-US" sz="2400" dirty="0">
              <a:solidFill>
                <a:srgbClr val="F74811"/>
              </a:solidFill>
              <a:ea typeface="標楷體" panose="03000509000000000000" pitchFamily="65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89601" y="3047057"/>
            <a:ext cx="199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</a:t>
            </a:r>
            <a:r>
              <a:rPr lang="en-US" altLang="zh-TW" sz="2400" dirty="0">
                <a:ea typeface="標楷體" panose="03000509000000000000" pitchFamily="65" charset="-120"/>
              </a:rPr>
              <a:t>5  6  8  9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45351" y="3723015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ea typeface="標楷體" panose="03000509000000000000" pitchFamily="65" charset="-120"/>
              </a:rPr>
              <a:t>方案二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12814" y="5135812"/>
            <a:ext cx="580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方案一較優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17 (=min(17,24)),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採取方案一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7744" y="2116137"/>
            <a:ext cx="1066864" cy="46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Step 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33F333A4-D5E7-45A8-80B6-1F392DD19D27}"/>
              </a:ext>
            </a:extLst>
          </p:cNvPr>
          <p:cNvSpPr txBox="1"/>
          <p:nvPr/>
        </p:nvSpPr>
        <p:spPr>
          <a:xfrm>
            <a:off x="1257099" y="2130238"/>
            <a:ext cx="237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(1, 2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送</a:t>
            </a:r>
            <a:r>
              <a:rPr lang="zh-TW" altLang="en-US" sz="2000" dirty="0"/>
              <a:t> </a:t>
            </a:r>
            <a:r>
              <a:rPr lang="en-US" altLang="zh-TW" sz="2000" dirty="0"/>
              <a:t>10, 12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xmlns="" id="{D3DE0672-A5F8-4004-8BEB-10C2645CE4E7}"/>
              </a:ext>
            </a:extLst>
          </p:cNvPr>
          <p:cNvSpPr txBox="1"/>
          <p:nvPr/>
        </p:nvSpPr>
        <p:spPr>
          <a:xfrm>
            <a:off x="9751509" y="136525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06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435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6 : 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42597" y="141870"/>
            <a:ext cx="39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2397" y="141870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</a:t>
            </a:r>
            <a:r>
              <a:rPr lang="en-US" altLang="zh-TW" sz="2400" dirty="0">
                <a:ea typeface="標楷體" panose="03000509000000000000" pitchFamily="65" charset="-120"/>
              </a:rPr>
              <a:t>  5  6 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8  9</a:t>
            </a:r>
            <a:r>
              <a:rPr lang="en-US" altLang="zh-TW" sz="2400" dirty="0">
                <a:ea typeface="標楷體" panose="03000509000000000000" pitchFamily="65" charset="-120"/>
              </a:rPr>
              <a:t>  10  12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5697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每次當成有</a:t>
            </a:r>
            <a:r>
              <a:rPr lang="en-US" altLang="zh-TW" sz="2000" dirty="0"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包含最快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送最慢的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2032919" y="302244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77606" y="302244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32919" y="334629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032919" y="370666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051825" y="408795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051825" y="4498823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59103" y="2947690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ea typeface="標楷體" panose="03000509000000000000" pitchFamily="65" charset="-120"/>
              </a:rPr>
              <a:t>方案一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26830" y="3022448"/>
            <a:ext cx="1889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8  9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10  12  </a:t>
            </a:r>
            <a:endParaRPr lang="zh-TW" altLang="en-US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1982" y="333518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ea typeface="標楷體" panose="03000509000000000000" pitchFamily="65" charset="-120"/>
              </a:rPr>
              <a:t>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81700" y="263174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649172" y="253896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655069" y="3592005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en-US" altLang="zh-TW" sz="2000" dirty="0"/>
              <a:t>+1+9+2=14</a:t>
            </a:r>
            <a:r>
              <a:rPr lang="zh-TW" altLang="en-US" sz="2000" dirty="0"/>
              <a:t> 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7674473" y="6457890"/>
            <a:ext cx="327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8+1+9+1=19</a:t>
            </a:r>
            <a:r>
              <a:rPr lang="zh-TW" altLang="en-US" sz="2000" dirty="0"/>
              <a:t> 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5464903" y="3968750"/>
            <a:ext cx="5884106" cy="2585530"/>
            <a:chOff x="-501915" y="4137063"/>
            <a:chExt cx="5884106" cy="2585530"/>
          </a:xfrm>
        </p:grpSpPr>
        <p:cxnSp>
          <p:nvCxnSpPr>
            <p:cNvPr id="88" name="直線接點 87"/>
            <p:cNvCxnSpPr/>
            <p:nvPr/>
          </p:nvCxnSpPr>
          <p:spPr>
            <a:xfrm>
              <a:off x="1639888" y="5000936"/>
              <a:ext cx="0" cy="161404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603481" y="5000936"/>
              <a:ext cx="0" cy="15821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1639888" y="5324786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 flipH="1">
              <a:off x="1639888" y="568514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1658794" y="60664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 flipH="1">
              <a:off x="1658794" y="647731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482816" y="447927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2228633" y="4910448"/>
              <a:ext cx="81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3733800" y="5000936"/>
              <a:ext cx="864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58951" y="531366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065347" y="5664721"/>
              <a:ext cx="816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3743720" y="543388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733799" y="5786322"/>
              <a:ext cx="1648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1  8  9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358951" y="6121417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733798" y="6184094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8  9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288669" y="4610237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256141" y="4517452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88828" y="4137063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方案二</a:t>
              </a: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-501915" y="502929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2  9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-495676" y="5412477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-495675" y="58213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-495676" y="62609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464195" y="935236"/>
            <a:ext cx="5848945" cy="2638227"/>
            <a:chOff x="3945334" y="1690886"/>
            <a:chExt cx="5848945" cy="2638227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6138736" y="2554759"/>
              <a:ext cx="0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8083423" y="2554759"/>
              <a:ext cx="18906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6138736" y="2878609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H="1">
              <a:off x="6138736" y="323897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6157642" y="362026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H="1">
              <a:off x="6157642" y="4031134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/>
            <p:cNvSpPr txBox="1"/>
            <p:nvPr/>
          </p:nvSpPr>
          <p:spPr>
            <a:xfrm>
              <a:off x="4981664" y="2033102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727481" y="246427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232648" y="255475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857799" y="286749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288213" y="3258101"/>
              <a:ext cx="107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8242568" y="2987712"/>
              <a:ext cx="1206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8232646" y="3340145"/>
              <a:ext cx="156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2  8  9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857799" y="367524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8232646" y="3737917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8  9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787517" y="2164060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754989" y="2071275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887676" y="1690886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方案一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3948546" y="263581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945334" y="29882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1  8  9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3954786" y="34278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3954785" y="38674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309425" y="1493584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74811"/>
                </a:solidFill>
                <a:ea typeface="標楷體" panose="03000509000000000000" pitchFamily="65" charset="-120"/>
              </a:rPr>
              <a:t>1  2  </a:t>
            </a:r>
            <a:r>
              <a:rPr lang="en-US" altLang="zh-TW" sz="2400" dirty="0">
                <a:ea typeface="標楷體" panose="03000509000000000000" pitchFamily="65" charset="-120"/>
              </a:rPr>
              <a:t>5  6  </a:t>
            </a:r>
            <a:r>
              <a:rPr lang="en-US" altLang="zh-TW" sz="2400" dirty="0">
                <a:solidFill>
                  <a:srgbClr val="F74811"/>
                </a:solidFill>
                <a:ea typeface="標楷體" panose="03000509000000000000" pitchFamily="65" charset="-120"/>
              </a:rPr>
              <a:t>8  9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10  12</a:t>
            </a:r>
            <a:endParaRPr lang="zh-TW" altLang="en-US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89601" y="3047057"/>
            <a:ext cx="199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       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</a:t>
            </a:r>
            <a:r>
              <a:rPr lang="en-US" altLang="zh-TW" sz="2400" dirty="0">
                <a:ea typeface="標楷體" panose="03000509000000000000" pitchFamily="65" charset="-120"/>
              </a:rPr>
              <a:t>5  6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45351" y="3723015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ea typeface="標楷體" panose="03000509000000000000" pitchFamily="65" charset="-120"/>
              </a:rPr>
              <a:t>方案二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12814" y="5135812"/>
            <a:ext cx="5702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方案一較優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14 (=min(14,19)),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採取方案一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7744" y="2116137"/>
            <a:ext cx="1066864" cy="46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Step 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xmlns="" id="{18DFFF2A-EAFA-4EBA-99B8-AE6E910923B4}"/>
              </a:ext>
            </a:extLst>
          </p:cNvPr>
          <p:cNvSpPr txBox="1"/>
          <p:nvPr/>
        </p:nvSpPr>
        <p:spPr>
          <a:xfrm>
            <a:off x="1257099" y="2130238"/>
            <a:ext cx="237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(1, 2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送</a:t>
            </a:r>
            <a:r>
              <a:rPr lang="zh-TW" altLang="en-US" sz="2000" dirty="0"/>
              <a:t> </a:t>
            </a:r>
            <a:r>
              <a:rPr lang="en-US" altLang="zh-TW" sz="2000" dirty="0"/>
              <a:t>8, 9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xmlns="" id="{394CB8FC-AB40-41C5-8A25-05A84427C16C}"/>
              </a:ext>
            </a:extLst>
          </p:cNvPr>
          <p:cNvSpPr txBox="1"/>
          <p:nvPr/>
        </p:nvSpPr>
        <p:spPr>
          <a:xfrm>
            <a:off x="9751509" y="136525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5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435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6 : 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42597" y="141870"/>
            <a:ext cx="39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2397" y="141870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1  2  5  6  </a:t>
            </a:r>
            <a:r>
              <a:rPr lang="en-US" altLang="zh-TW" sz="2400" dirty="0">
                <a:ea typeface="標楷體" panose="03000509000000000000" pitchFamily="65" charset="-120"/>
              </a:rPr>
              <a:t>8  9  10  12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5697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每次當成有</a:t>
            </a:r>
            <a:r>
              <a:rPr lang="en-US" altLang="zh-TW" sz="2000" dirty="0"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包含最快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送最慢的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2032919" y="302244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77606" y="302244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32919" y="334629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032919" y="370666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051825" y="408795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051825" y="4498823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59103" y="2947690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ea typeface="標楷體" panose="03000509000000000000" pitchFamily="65" charset="-120"/>
              </a:rPr>
              <a:t>方案一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26830" y="3022448"/>
            <a:ext cx="21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5  6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8  9  10  12  </a:t>
            </a:r>
            <a:endParaRPr lang="zh-TW" altLang="en-US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1982" y="333518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ea typeface="標楷體" panose="03000509000000000000" pitchFamily="65" charset="-120"/>
              </a:rPr>
              <a:t>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81700" y="263174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649172" y="253896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655069" y="3592005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en-US" altLang="zh-TW" sz="2000" dirty="0"/>
              <a:t>+1+6+2=11</a:t>
            </a:r>
            <a:r>
              <a:rPr lang="zh-TW" altLang="en-US" sz="2000" dirty="0"/>
              <a:t> 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7674473" y="6457890"/>
            <a:ext cx="327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5+1+6+1=13</a:t>
            </a:r>
            <a:r>
              <a:rPr lang="zh-TW" altLang="en-US" sz="2000" dirty="0"/>
              <a:t> 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5464903" y="3968750"/>
            <a:ext cx="5884106" cy="2585530"/>
            <a:chOff x="-501915" y="4137063"/>
            <a:chExt cx="5884106" cy="2585530"/>
          </a:xfrm>
        </p:grpSpPr>
        <p:cxnSp>
          <p:nvCxnSpPr>
            <p:cNvPr id="88" name="直線接點 87"/>
            <p:cNvCxnSpPr/>
            <p:nvPr/>
          </p:nvCxnSpPr>
          <p:spPr>
            <a:xfrm>
              <a:off x="1639888" y="5000936"/>
              <a:ext cx="0" cy="161404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3603481" y="5000936"/>
              <a:ext cx="0" cy="15821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1639888" y="5324786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 flipH="1">
              <a:off x="1639888" y="568514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1658794" y="60664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 flipH="1">
              <a:off x="1658794" y="647731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482816" y="447927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1  2  5  6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2228633" y="4910448"/>
              <a:ext cx="81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1  5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3733800" y="5000936"/>
              <a:ext cx="864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1  5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2358951" y="531366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065347" y="5664721"/>
              <a:ext cx="816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1  6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3743720" y="543388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5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733799" y="5786322"/>
              <a:ext cx="1648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1  5  6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358951" y="6121417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733798" y="6184094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5  6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288669" y="4610237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2256141" y="4517452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88828" y="4137063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方案二</a:t>
              </a: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-501915" y="502929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2  6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-495676" y="5412477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1  2  6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-495675" y="58213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-495676" y="62609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464195" y="935236"/>
            <a:ext cx="5848945" cy="2638227"/>
            <a:chOff x="3945334" y="1690886"/>
            <a:chExt cx="5848945" cy="2638227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6138736" y="2554759"/>
              <a:ext cx="0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8083423" y="2554759"/>
              <a:ext cx="18906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6138736" y="2878609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H="1">
              <a:off x="6138736" y="323897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6157642" y="362026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H="1">
              <a:off x="6157642" y="4031134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/>
            <p:cNvSpPr txBox="1"/>
            <p:nvPr/>
          </p:nvSpPr>
          <p:spPr>
            <a:xfrm>
              <a:off x="4981664" y="2033102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1  2  5  6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727481" y="246427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232648" y="255475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857799" y="286749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297640" y="3239247"/>
              <a:ext cx="107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5  6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8242568" y="2987712"/>
              <a:ext cx="1206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8232646" y="3340145"/>
              <a:ext cx="156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2  5  6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857799" y="367524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8232646" y="3737917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5  6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787517" y="2164060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754989" y="2071275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887676" y="1690886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方案一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3948546" y="263581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5  6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945334" y="29882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1  5  6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3954786" y="34278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3954785" y="38674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309425" y="1493584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1  2  5  6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8  9  10  12</a:t>
            </a:r>
            <a:endParaRPr lang="zh-TW" altLang="en-US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89601" y="3047057"/>
            <a:ext cx="199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                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  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45351" y="3723015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ea typeface="標楷體" panose="03000509000000000000" pitchFamily="65" charset="-120"/>
              </a:rPr>
              <a:t>方案二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12814" y="5135812"/>
            <a:ext cx="5604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方案一較優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11 (=min(11,13)),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採取方案一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7744" y="2116137"/>
            <a:ext cx="1066864" cy="46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Step 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xmlns="" id="{C59C0181-94DB-4337-800B-943F8B547874}"/>
              </a:ext>
            </a:extLst>
          </p:cNvPr>
          <p:cNvSpPr txBox="1"/>
          <p:nvPr/>
        </p:nvSpPr>
        <p:spPr>
          <a:xfrm>
            <a:off x="1257099" y="2130238"/>
            <a:ext cx="237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(1, 2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送</a:t>
            </a:r>
            <a:r>
              <a:rPr lang="zh-TW" altLang="en-US" sz="2000" dirty="0"/>
              <a:t> </a:t>
            </a:r>
            <a:r>
              <a:rPr lang="en-US" altLang="zh-TW" sz="2000" dirty="0"/>
              <a:t>5, 6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xmlns="" id="{230D292E-7564-4AB0-BCB6-D6B7367202D4}"/>
              </a:ext>
            </a:extLst>
          </p:cNvPr>
          <p:cNvSpPr txBox="1"/>
          <p:nvPr/>
        </p:nvSpPr>
        <p:spPr>
          <a:xfrm>
            <a:off x="9751509" y="136525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1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435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6 : 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42597" y="141870"/>
            <a:ext cx="39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2397" y="141870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</a:t>
            </a:r>
            <a:r>
              <a:rPr lang="en-US" altLang="zh-TW" sz="2400" dirty="0">
                <a:ea typeface="標楷體" panose="03000509000000000000" pitchFamily="65" charset="-120"/>
              </a:rPr>
              <a:t>  5  6  8  9  10  12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10" y="727364"/>
            <a:ext cx="370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當成有</a:t>
            </a:r>
            <a:r>
              <a:rPr lang="en-US" altLang="zh-TW" sz="2000" dirty="0">
                <a:ea typeface="+mj-ea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2032919" y="302244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77606" y="302244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32919" y="334629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83688" y="3334190"/>
            <a:ext cx="1292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ea typeface="標楷體" panose="03000509000000000000" pitchFamily="65" charset="-120"/>
              </a:rPr>
              <a:t>套用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ea typeface="標楷體" panose="03000509000000000000" pitchFamily="65" charset="-120"/>
              </a:rPr>
              <a:t>人過橋順序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26830" y="3022448"/>
            <a:ext cx="271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5  6  8  9  10  12  </a:t>
            </a:r>
            <a:endParaRPr lang="zh-TW" altLang="en-US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81700" y="263174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649172" y="253896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655069" y="3592005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/>
              <a:t> 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309425" y="1493584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5  6  8  9  10  12</a:t>
            </a:r>
            <a:endParaRPr lang="zh-TW" altLang="en-US" sz="24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12814" y="5135812"/>
            <a:ext cx="54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需要時間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7744" y="2116137"/>
            <a:ext cx="1066864" cy="46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Step 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073A06B5-85E8-4C83-B40E-991C19A08EBA}"/>
              </a:ext>
            </a:extLst>
          </p:cNvPr>
          <p:cNvGrpSpPr/>
          <p:nvPr/>
        </p:nvGrpSpPr>
        <p:grpSpPr>
          <a:xfrm>
            <a:off x="6419931" y="696257"/>
            <a:ext cx="4036430" cy="2837812"/>
            <a:chOff x="6419931" y="696257"/>
            <a:chExt cx="4036430" cy="2837812"/>
          </a:xfrm>
        </p:grpSpPr>
        <p:grpSp>
          <p:nvGrpSpPr>
            <p:cNvPr id="14" name="群組 13"/>
            <p:cNvGrpSpPr/>
            <p:nvPr/>
          </p:nvGrpSpPr>
          <p:grpSpPr>
            <a:xfrm>
              <a:off x="6500525" y="1244082"/>
              <a:ext cx="3955836" cy="2289987"/>
              <a:chOff x="4981664" y="2033102"/>
              <a:chExt cx="3955836" cy="2289987"/>
            </a:xfrm>
          </p:grpSpPr>
          <p:cxnSp>
            <p:nvCxnSpPr>
              <p:cNvPr id="70" name="直線接點 69"/>
              <p:cNvCxnSpPr/>
              <p:nvPr/>
            </p:nvCxnSpPr>
            <p:spPr>
              <a:xfrm>
                <a:off x="6138736" y="2554759"/>
                <a:ext cx="0" cy="176833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flipH="1">
                <a:off x="8083423" y="2554759"/>
                <a:ext cx="18906" cy="176833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單箭頭接點 71"/>
              <p:cNvCxnSpPr/>
              <p:nvPr/>
            </p:nvCxnSpPr>
            <p:spPr>
              <a:xfrm>
                <a:off x="6138736" y="2878609"/>
                <a:ext cx="194468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字方塊 75"/>
              <p:cNvSpPr txBox="1"/>
              <p:nvPr/>
            </p:nvSpPr>
            <p:spPr>
              <a:xfrm>
                <a:off x="4981664" y="2033102"/>
                <a:ext cx="2067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ea typeface="標楷體" panose="03000509000000000000" pitchFamily="65" charset="-120"/>
                  </a:rPr>
                  <a:t>1  2 </a:t>
                </a:r>
                <a:endParaRPr lang="zh-TW" altLang="en-US" sz="2400" dirty="0">
                  <a:ea typeface="標楷體" panose="03000509000000000000" pitchFamily="65" charset="-120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727481" y="2464271"/>
                <a:ext cx="704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ea typeface="標楷體" panose="03000509000000000000" pitchFamily="65" charset="-120"/>
                  </a:rPr>
                  <a:t>1  2  </a:t>
                </a:r>
                <a:endParaRPr lang="zh-TW" altLang="en-US" sz="2400" dirty="0">
                  <a:ea typeface="標楷體" panose="03000509000000000000" pitchFamily="65" charset="-120"/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8232648" y="2554759"/>
                <a:ext cx="704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1  2</a:t>
                </a:r>
                <a:r>
                  <a:rPr lang="en-US" altLang="zh-TW" sz="2400" dirty="0">
                    <a:ea typeface="標楷體" panose="03000509000000000000" pitchFamily="65" charset="-120"/>
                  </a:rPr>
                  <a:t>  </a:t>
                </a:r>
                <a:endParaRPr lang="zh-TW" altLang="en-US" sz="2400" dirty="0">
                  <a:ea typeface="標楷體" panose="03000509000000000000" pitchFamily="65" charset="-120"/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7787517" y="2164060"/>
                <a:ext cx="797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對岸</a:t>
                </a: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6754989" y="2071275"/>
                <a:ext cx="7854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過橋</a:t>
                </a:r>
              </a:p>
            </p:txBody>
          </p:sp>
        </p:grpSp>
        <p:sp>
          <p:nvSpPr>
            <p:cNvPr id="118" name="文字方塊 117"/>
            <p:cNvSpPr txBox="1"/>
            <p:nvPr/>
          </p:nvSpPr>
          <p:spPr>
            <a:xfrm>
              <a:off x="6419931" y="696257"/>
              <a:ext cx="163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2</a:t>
              </a:r>
              <a:r>
                <a:rPr lang="zh-TW" altLang="en-US" sz="2000" dirty="0">
                  <a:ea typeface="標楷體" panose="03000509000000000000" pitchFamily="65" charset="-120"/>
                </a:rPr>
                <a:t>人過橋順序</a:t>
              </a:r>
              <a:r>
                <a:rPr lang="en-US" altLang="zh-TW" sz="2400" dirty="0">
                  <a:ea typeface="標楷體" panose="03000509000000000000" pitchFamily="65" charset="-120"/>
                </a:rPr>
                <a:t>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2336254" y="5593012"/>
            <a:ext cx="42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總共需要時間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17+14+11+2=44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2CDCEC76-86D9-447F-B876-38DED9722311}"/>
              </a:ext>
            </a:extLst>
          </p:cNvPr>
          <p:cNvSpPr txBox="1"/>
          <p:nvPr/>
        </p:nvSpPr>
        <p:spPr>
          <a:xfrm>
            <a:off x="1257099" y="2130238"/>
            <a:ext cx="139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(1, 2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B9221758-2C2C-412C-B34B-9C9E026162A5}"/>
              </a:ext>
            </a:extLst>
          </p:cNvPr>
          <p:cNvSpPr txBox="1"/>
          <p:nvPr/>
        </p:nvSpPr>
        <p:spPr>
          <a:xfrm>
            <a:off x="9751509" y="136525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10E1E3D4-F3C7-497A-BD60-52F83AD6644A}"/>
              </a:ext>
            </a:extLst>
          </p:cNvPr>
          <p:cNvSpPr txBox="1"/>
          <p:nvPr/>
        </p:nvSpPr>
        <p:spPr>
          <a:xfrm>
            <a:off x="2651303" y="2925464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2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7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02A7380-9983-40D4-BB87-18875B7CFB56}"/>
              </a:ext>
            </a:extLst>
          </p:cNvPr>
          <p:cNvSpPr txBox="1"/>
          <p:nvPr/>
        </p:nvSpPr>
        <p:spPr>
          <a:xfrm>
            <a:off x="3021981" y="2280618"/>
            <a:ext cx="599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計算過橋時間與過橋順序</a:t>
            </a:r>
          </a:p>
        </p:txBody>
      </p:sp>
    </p:spTree>
    <p:extLst>
      <p:ext uri="{BB962C8B-B14F-4D97-AF65-F5344CB8AC3E}">
        <p14:creationId xmlns:p14="http://schemas.microsoft.com/office/powerpoint/2010/main" val="1717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371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1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讓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1487488" y="209708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432175" y="209708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87488" y="242093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0416" y="1575431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            1 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71339" y="1986494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81400" y="2097088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</a:t>
            </a:r>
            <a:r>
              <a:rPr lang="en-US" altLang="zh-TW" sz="2400" dirty="0">
                <a:ea typeface="標楷體" panose="03000509000000000000" pitchFamily="65" charset="-120"/>
              </a:rPr>
              <a:t>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6269" y="170638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103741" y="161360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446330" y="2125537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人自己到對岸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6491782" y="2891969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/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936EA19-D1E5-4E92-A3D9-96649C402232}"/>
              </a:ext>
            </a:extLst>
          </p:cNvPr>
          <p:cNvSpPr txBox="1"/>
          <p:nvPr/>
        </p:nvSpPr>
        <p:spPr>
          <a:xfrm>
            <a:off x="1195957" y="4329113"/>
            <a:ext cx="388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沒有手電筒要帶回的問題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C3D6491F-ED57-48FD-9E14-CC5058C104B2}"/>
              </a:ext>
            </a:extLst>
          </p:cNvPr>
          <p:cNvSpPr txBox="1"/>
          <p:nvPr/>
        </p:nvSpPr>
        <p:spPr>
          <a:xfrm>
            <a:off x="5819016" y="635835"/>
            <a:ext cx="112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7459E496-1648-4BFC-846F-99F663AEDC22}"/>
              </a:ext>
            </a:extLst>
          </p:cNvPr>
          <p:cNvSpPr txBox="1"/>
          <p:nvPr/>
        </p:nvSpPr>
        <p:spPr>
          <a:xfrm>
            <a:off x="7486650" y="3255428"/>
            <a:ext cx="112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661CD07B-CCEF-424C-A741-953F3937F77C}"/>
              </a:ext>
            </a:extLst>
          </p:cNvPr>
          <p:cNvSpPr txBox="1"/>
          <p:nvPr/>
        </p:nvSpPr>
        <p:spPr>
          <a:xfrm>
            <a:off x="6380991" y="4329113"/>
            <a:ext cx="467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1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7" grpId="0"/>
      <p:bldP spid="9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E8582-3D69-4035-BB32-924FC970C7A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10037 Bridge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371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2 :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只有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目的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1487488" y="209708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432175" y="209708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87488" y="242093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0416" y="1575431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    1  2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76233" y="200660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81400" y="2097088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6269" y="170638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103741" y="161360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446330" y="2125537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人一起到對岸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6491782" y="2891969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936EA19-D1E5-4E92-A3D9-96649C402232}"/>
              </a:ext>
            </a:extLst>
          </p:cNvPr>
          <p:cNvSpPr txBox="1"/>
          <p:nvPr/>
        </p:nvSpPr>
        <p:spPr>
          <a:xfrm>
            <a:off x="1195957" y="4329113"/>
            <a:ext cx="388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沒有手電筒要帶回的問題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65EADE87-47DF-414E-90BE-5A092E6B3BA6}"/>
              </a:ext>
            </a:extLst>
          </p:cNvPr>
          <p:cNvSpPr txBox="1"/>
          <p:nvPr/>
        </p:nvSpPr>
        <p:spPr>
          <a:xfrm>
            <a:off x="5819015" y="635835"/>
            <a:ext cx="181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 p[1]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10446E12-150D-4A6F-9290-58567CE3C9CD}"/>
              </a:ext>
            </a:extLst>
          </p:cNvPr>
          <p:cNvSpPr txBox="1"/>
          <p:nvPr/>
        </p:nvSpPr>
        <p:spPr>
          <a:xfrm>
            <a:off x="7486650" y="3255428"/>
            <a:ext cx="112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p[1]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CFF695BF-F1C7-4A5D-B8C0-6D240795E3EE}"/>
              </a:ext>
            </a:extLst>
          </p:cNvPr>
          <p:cNvSpPr txBox="1"/>
          <p:nvPr/>
        </p:nvSpPr>
        <p:spPr>
          <a:xfrm>
            <a:off x="6380990" y="4329113"/>
            <a:ext cx="507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p[1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  1  2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340E4BB1-E986-468C-9237-C13CFCAFCEF1}"/>
              </a:ext>
            </a:extLst>
          </p:cNvPr>
          <p:cNvSpPr txBox="1"/>
          <p:nvPr/>
        </p:nvSpPr>
        <p:spPr>
          <a:xfrm>
            <a:off x="7486687" y="184590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AEBFFEF9-650A-4A5A-8DE2-53E41B76EAD2}"/>
              </a:ext>
            </a:extLst>
          </p:cNvPr>
          <p:cNvSpPr txBox="1"/>
          <p:nvPr/>
        </p:nvSpPr>
        <p:spPr>
          <a:xfrm>
            <a:off x="5795322" y="1129542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最快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595900E0-C134-4D0E-8B90-77BFD157B26B}"/>
              </a:ext>
            </a:extLst>
          </p:cNvPr>
          <p:cNvSpPr txBox="1"/>
          <p:nvPr/>
        </p:nvSpPr>
        <p:spPr>
          <a:xfrm>
            <a:off x="6491782" y="112208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次快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1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7" grpId="0"/>
      <p:bldP spid="9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251329"/>
            <a:ext cx="1152144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10037 Bridge (Time Limit: 3 seconds)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C688-7936-4770-B6A9-173083F363CB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8224" y="1770323"/>
            <a:ext cx="114168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夜晚持手電筒過橋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某夜晚有</a:t>
            </a:r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個人要過橋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給定每個人過橋需要的時間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不一定都相同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由於橋的關係每次過橋頂多</a:t>
            </a:r>
            <a:r>
              <a:rPr lang="en-US" altLang="zh-TW" sz="3200" dirty="0"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晚上過橋需要手電筒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現在只有一支手電筒的情況下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個人過橋需最短時間為何</a:t>
            </a:r>
            <a:r>
              <a:rPr lang="en-US" altLang="zh-TW" sz="3200" dirty="0">
                <a:ea typeface="標楷體" panose="03000509000000000000" pitchFamily="65" charset="-120"/>
              </a:rPr>
              <a:t>?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它的過橋順序為何</a:t>
            </a:r>
            <a:r>
              <a:rPr lang="en-US" altLang="zh-TW" sz="3200" dirty="0">
                <a:ea typeface="標楷體" panose="03000509000000000000" pitchFamily="65" charset="-120"/>
              </a:rPr>
              <a:t>?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371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3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1  2  8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讓</a:t>
            </a:r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1487488" y="209708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432175" y="209708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87488" y="242093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1487488" y="278130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506394" y="316259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0416" y="1575431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1  2  8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-661554" y="2068376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8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76233" y="200660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81400" y="2097088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06551" y="240982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-664766" y="2420809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1  8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73021" y="2781300"/>
            <a:ext cx="62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1  8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591320" y="2530041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581399" y="2882474"/>
            <a:ext cx="103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1  2  8  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6269" y="170638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103741" y="161360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446330" y="2125537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最快的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人先到對岸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416570" y="2537510"/>
            <a:ext cx="3108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最快的</a:t>
            </a:r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人帶手電筒回來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427028" y="2935192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剩下的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人到對岸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236428" y="1233215"/>
            <a:ext cx="112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方案一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8052953" y="2754236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2+1+8=11</a:t>
            </a:r>
            <a:r>
              <a:rPr lang="zh-TW" altLang="en-US" sz="2000" dirty="0"/>
              <a:t> 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BA222681-3023-4C8A-A2E3-9520543AED85}"/>
              </a:ext>
            </a:extLst>
          </p:cNvPr>
          <p:cNvSpPr txBox="1"/>
          <p:nvPr/>
        </p:nvSpPr>
        <p:spPr>
          <a:xfrm>
            <a:off x="5819015" y="635835"/>
            <a:ext cx="233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 p[1] p[2]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F60629E6-BA64-42B3-A9BC-581ADEA9009A}"/>
              </a:ext>
            </a:extLst>
          </p:cNvPr>
          <p:cNvSpPr txBox="1"/>
          <p:nvPr/>
        </p:nvSpPr>
        <p:spPr>
          <a:xfrm>
            <a:off x="9122047" y="3075298"/>
            <a:ext cx="238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p[1]+p[0]+p[2]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C10427AE-EF8F-49D8-A334-DDF7E555D452}"/>
              </a:ext>
            </a:extLst>
          </p:cNvPr>
          <p:cNvSpPr txBox="1"/>
          <p:nvPr/>
        </p:nvSpPr>
        <p:spPr>
          <a:xfrm>
            <a:off x="3739588" y="3924924"/>
            <a:ext cx="600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p[1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1  2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53A3D2CB-2816-4051-9F51-6B7F503B099F}"/>
              </a:ext>
            </a:extLst>
          </p:cNvPr>
          <p:cNvSpPr txBox="1"/>
          <p:nvPr/>
        </p:nvSpPr>
        <p:spPr>
          <a:xfrm>
            <a:off x="5535166" y="4433853"/>
            <a:ext cx="3808339" cy="520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        1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A0743442-E1E6-4763-BDBA-56AEE43051F7}"/>
              </a:ext>
            </a:extLst>
          </p:cNvPr>
          <p:cNvSpPr txBox="1"/>
          <p:nvPr/>
        </p:nvSpPr>
        <p:spPr>
          <a:xfrm>
            <a:off x="5535166" y="4879026"/>
            <a:ext cx="360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p[2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1  8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2C619D58-DA19-4270-A85C-9C4CA8A30BC3}"/>
              </a:ext>
            </a:extLst>
          </p:cNvPr>
          <p:cNvSpPr txBox="1"/>
          <p:nvPr/>
        </p:nvSpPr>
        <p:spPr>
          <a:xfrm>
            <a:off x="7486687" y="184590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7AE10215-43A3-46EE-84DC-D71D4AF7E098}"/>
              </a:ext>
            </a:extLst>
          </p:cNvPr>
          <p:cNvSpPr txBox="1"/>
          <p:nvPr/>
        </p:nvSpPr>
        <p:spPr>
          <a:xfrm>
            <a:off x="5795322" y="1129542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最快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5CBC2F1B-266B-4216-9F2D-B0DC25F0B2B3}"/>
              </a:ext>
            </a:extLst>
          </p:cNvPr>
          <p:cNvSpPr txBox="1"/>
          <p:nvPr/>
        </p:nvSpPr>
        <p:spPr>
          <a:xfrm>
            <a:off x="6491782" y="112208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次快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66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54" grpId="0"/>
      <p:bldP spid="60" grpId="0"/>
      <p:bldP spid="62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E8582-3D69-4035-BB32-924FC970C7A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10037 Bridge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8209" y="166254"/>
            <a:ext cx="34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4 :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有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1  2  8  9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目的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讓最慢的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人過橋到對岸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E479C17D-FF6E-4FB8-81BA-B62EAAD3E5E9}"/>
              </a:ext>
            </a:extLst>
          </p:cNvPr>
          <p:cNvGrpSpPr/>
          <p:nvPr/>
        </p:nvGrpSpPr>
        <p:grpSpPr>
          <a:xfrm>
            <a:off x="-664766" y="1575431"/>
            <a:ext cx="8219223" cy="2289987"/>
            <a:chOff x="-664766" y="1575431"/>
            <a:chExt cx="8219223" cy="2289987"/>
          </a:xfrm>
        </p:grpSpPr>
        <p:cxnSp>
          <p:nvCxnSpPr>
            <p:cNvPr id="10" name="直線接點 9"/>
            <p:cNvCxnSpPr/>
            <p:nvPr/>
          </p:nvCxnSpPr>
          <p:spPr>
            <a:xfrm>
              <a:off x="1487488" y="2097088"/>
              <a:ext cx="0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3432175" y="2097088"/>
              <a:ext cx="18906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1487488" y="24209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1487488" y="2781300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1506394" y="3162590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>
              <a:off x="1506394" y="3573463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330416" y="1575431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1  2  8  9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-661554" y="2068376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8  9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076233" y="200660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581400" y="209708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206551" y="240982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-664766" y="242080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1  8  9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073021" y="2781300"/>
              <a:ext cx="628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8  9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591320" y="253004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-655314" y="286040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581399" y="2882474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2  8  9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206551" y="321756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581398" y="3280246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8  9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-655315" y="330000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136269" y="1706389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對岸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103741" y="1613604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過橋</a:t>
              </a: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446330" y="2125537"/>
              <a:ext cx="2426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最快的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人先到對岸</a:t>
              </a: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416570" y="2537510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最快的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人帶手電筒回來</a:t>
              </a: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427028" y="2935192"/>
              <a:ext cx="2426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最慢的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人到對岸</a:t>
              </a: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446330" y="3311023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次快的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人帶手電筒回來</a:t>
              </a:r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236428" y="1233215"/>
            <a:ext cx="112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方案一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8052953" y="2754236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2+1+9+2=14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EA71F1F7-BD00-40DF-8BF7-DE338299AB7E}"/>
              </a:ext>
            </a:extLst>
          </p:cNvPr>
          <p:cNvSpPr txBox="1"/>
          <p:nvPr/>
        </p:nvSpPr>
        <p:spPr>
          <a:xfrm>
            <a:off x="5819015" y="635835"/>
            <a:ext cx="293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 p[1] p[i-1] p[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E7FF62A8-2573-4724-B751-28774F398E1D}"/>
              </a:ext>
            </a:extLst>
          </p:cNvPr>
          <p:cNvSpPr txBox="1"/>
          <p:nvPr/>
        </p:nvSpPr>
        <p:spPr>
          <a:xfrm>
            <a:off x="8519880" y="3096076"/>
            <a:ext cx="299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p[1]+p[0]+p[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]+p[1]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xmlns="" id="{DB1EFF32-36C6-4CDB-8616-CDE1ADDD428A}"/>
              </a:ext>
            </a:extLst>
          </p:cNvPr>
          <p:cNvSpPr txBox="1"/>
          <p:nvPr/>
        </p:nvSpPr>
        <p:spPr>
          <a:xfrm>
            <a:off x="3468685" y="4025915"/>
            <a:ext cx="529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p[1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1   2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42E494A5-AB4D-4DB4-8F0D-505509587D6E}"/>
              </a:ext>
            </a:extLst>
          </p:cNvPr>
          <p:cNvSpPr txBox="1"/>
          <p:nvPr/>
        </p:nvSpPr>
        <p:spPr>
          <a:xfrm>
            <a:off x="5264264" y="4534844"/>
            <a:ext cx="333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        1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636A9326-5200-4452-B331-E759C815A848}"/>
              </a:ext>
            </a:extLst>
          </p:cNvPr>
          <p:cNvSpPr txBox="1"/>
          <p:nvPr/>
        </p:nvSpPr>
        <p:spPr>
          <a:xfrm>
            <a:off x="5264264" y="4980018"/>
            <a:ext cx="344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p[i-1] p[i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8   9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xmlns="" id="{F39DDEE9-0B19-48D0-9EAB-0021F945B2C3}"/>
              </a:ext>
            </a:extLst>
          </p:cNvPr>
          <p:cNvSpPr txBox="1"/>
          <p:nvPr/>
        </p:nvSpPr>
        <p:spPr>
          <a:xfrm>
            <a:off x="5279133" y="5503237"/>
            <a:ext cx="363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p[1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        2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7C7B4F04-A4DF-467F-9858-B9E3DB10070A}"/>
              </a:ext>
            </a:extLst>
          </p:cNvPr>
          <p:cNvSpPr txBox="1"/>
          <p:nvPr/>
        </p:nvSpPr>
        <p:spPr>
          <a:xfrm>
            <a:off x="7486687" y="184590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E21D1CB7-D4AA-499B-812F-ED2EB4D8951D}"/>
              </a:ext>
            </a:extLst>
          </p:cNvPr>
          <p:cNvSpPr txBox="1"/>
          <p:nvPr/>
        </p:nvSpPr>
        <p:spPr>
          <a:xfrm>
            <a:off x="5795322" y="1129542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最快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1691ACDB-D97F-47AA-8175-7A7E503AC29B}"/>
              </a:ext>
            </a:extLst>
          </p:cNvPr>
          <p:cNvSpPr txBox="1"/>
          <p:nvPr/>
        </p:nvSpPr>
        <p:spPr>
          <a:xfrm>
            <a:off x="6491782" y="112208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次快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0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72" grpId="0"/>
      <p:bldP spid="73" grpId="0"/>
      <p:bldP spid="74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E8582-3D69-4035-BB32-924FC970C7A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10037 Bridge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8209" y="166254"/>
            <a:ext cx="34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4 :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有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1  2  8  9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目的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讓最慢的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人過橋到對岸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3BD44FA8-B572-4908-BFA5-4D578630A3EA}"/>
              </a:ext>
            </a:extLst>
          </p:cNvPr>
          <p:cNvGrpSpPr/>
          <p:nvPr/>
        </p:nvGrpSpPr>
        <p:grpSpPr>
          <a:xfrm>
            <a:off x="-675253" y="1181580"/>
            <a:ext cx="9102124" cy="2585530"/>
            <a:chOff x="-654315" y="3984663"/>
            <a:chExt cx="9102124" cy="2585530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1487488" y="4848536"/>
              <a:ext cx="0" cy="161404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451081" y="4848536"/>
              <a:ext cx="0" cy="15821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1487488" y="5172386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1487488" y="553274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1506394" y="59140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 flipH="1">
              <a:off x="1506394" y="632491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330416" y="432687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1  2  8  9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076233" y="475804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1  8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81400" y="4848536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1  8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206551" y="516126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073021" y="5532748"/>
              <a:ext cx="628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591320" y="528148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8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581399" y="5633922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1  8  9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2206551" y="5969017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581398" y="6031694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8  9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136269" y="4457837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對岸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103741" y="4365052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過橋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446330" y="4876985"/>
              <a:ext cx="4001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最快的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(1)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送次慢的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(8)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過橋到對岸</a:t>
              </a: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416570" y="5288958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最快的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人帶手電筒回來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427027" y="5686640"/>
              <a:ext cx="3896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最快的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(1)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送最慢的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(9)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過橋到對岸</a:t>
              </a: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4446330" y="6062471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最快的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人帶手電筒回來</a:t>
              </a: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236428" y="3984663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方案二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-654315" y="487689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-648076" y="5260077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-648075" y="56689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-648076" y="610852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8610600" y="2560387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8+1+9+1=19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291A05A0-BC3D-4A03-8408-FF6C1F42EBD1}"/>
              </a:ext>
            </a:extLst>
          </p:cNvPr>
          <p:cNvSpPr txBox="1"/>
          <p:nvPr/>
        </p:nvSpPr>
        <p:spPr>
          <a:xfrm>
            <a:off x="5819015" y="635835"/>
            <a:ext cx="293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 p[1] p[i-1] p[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AD8BC513-8523-4594-B733-C4E492570A79}"/>
              </a:ext>
            </a:extLst>
          </p:cNvPr>
          <p:cNvSpPr txBox="1"/>
          <p:nvPr/>
        </p:nvSpPr>
        <p:spPr>
          <a:xfrm>
            <a:off x="8857699" y="2929720"/>
            <a:ext cx="352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p[i-1]+p[0]+p[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]+p[0]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xmlns="" id="{8FA51F3A-9109-47A0-BEC6-BF69B0247740}"/>
              </a:ext>
            </a:extLst>
          </p:cNvPr>
          <p:cNvSpPr txBox="1"/>
          <p:nvPr/>
        </p:nvSpPr>
        <p:spPr>
          <a:xfrm>
            <a:off x="3468686" y="4025915"/>
            <a:ext cx="5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p[i-1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1  8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FC0775FF-C082-41DD-A7CF-D7BC948F3474}"/>
              </a:ext>
            </a:extLst>
          </p:cNvPr>
          <p:cNvSpPr txBox="1"/>
          <p:nvPr/>
        </p:nvSpPr>
        <p:spPr>
          <a:xfrm>
            <a:off x="5264264" y="4534844"/>
            <a:ext cx="3713481" cy="53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           1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46D73CFC-0571-4100-87E3-B0570A90EBF6}"/>
              </a:ext>
            </a:extLst>
          </p:cNvPr>
          <p:cNvSpPr txBox="1"/>
          <p:nvPr/>
        </p:nvSpPr>
        <p:spPr>
          <a:xfrm>
            <a:off x="5264264" y="4980018"/>
            <a:ext cx="386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p[i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    1</a:t>
            </a:r>
            <a:r>
              <a:rPr lang="zh-TW" altLang="en-US" sz="2800" dirty="0" smtClean="0">
                <a:solidFill>
                  <a:srgbClr val="FF0000"/>
                </a:solidFill>
              </a:rPr>
              <a:t>  </a:t>
            </a:r>
            <a:r>
              <a:rPr lang="en-US" altLang="zh-TW" sz="2800" dirty="0" smtClean="0">
                <a:solidFill>
                  <a:srgbClr val="FF0000"/>
                </a:solidFill>
              </a:rPr>
              <a:t>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xmlns="" id="{0FCAE6B2-2FD6-47D5-8CB5-C508BE96D485}"/>
              </a:ext>
            </a:extLst>
          </p:cNvPr>
          <p:cNvSpPr txBox="1"/>
          <p:nvPr/>
        </p:nvSpPr>
        <p:spPr>
          <a:xfrm>
            <a:off x="5279133" y="5503238"/>
            <a:ext cx="363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]                       1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1EEC0EF9-6438-48AB-9EBA-F52E287474A3}"/>
              </a:ext>
            </a:extLst>
          </p:cNvPr>
          <p:cNvSpPr txBox="1"/>
          <p:nvPr/>
        </p:nvSpPr>
        <p:spPr>
          <a:xfrm>
            <a:off x="7486687" y="184590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xmlns="" id="{76CD3D05-9CD5-4AB8-BB0D-13420445399F}"/>
              </a:ext>
            </a:extLst>
          </p:cNvPr>
          <p:cNvSpPr txBox="1"/>
          <p:nvPr/>
        </p:nvSpPr>
        <p:spPr>
          <a:xfrm>
            <a:off x="5795322" y="1129542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最快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B47DEBF1-52D5-4E5D-9A4D-27BF544B03EA}"/>
              </a:ext>
            </a:extLst>
          </p:cNvPr>
          <p:cNvSpPr txBox="1"/>
          <p:nvPr/>
        </p:nvSpPr>
        <p:spPr>
          <a:xfrm>
            <a:off x="6491782" y="112208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次快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  <p:bldP spid="72" grpId="0"/>
      <p:bldP spid="73" grpId="0"/>
      <p:bldP spid="74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E8582-3D69-4035-BB32-924FC970C7A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10037 Bridge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435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6 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含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以上要過橋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42597" y="141870"/>
            <a:ext cx="39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2397" y="141870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5  6  8  9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10  12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5805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目的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每次當成有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包含最快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送最慢的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2032919" y="302244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77606" y="302244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32919" y="334629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032919" y="370666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051825" y="408795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051825" y="4498823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59103" y="2947690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方案一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26831" y="3022448"/>
            <a:ext cx="113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10  12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1982" y="333518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或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81700" y="263174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649172" y="253896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655069" y="3592005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+1+12+2=17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464195" y="935236"/>
            <a:ext cx="5848945" cy="2638227"/>
            <a:chOff x="3945334" y="1690886"/>
            <a:chExt cx="5848945" cy="2638227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6138736" y="2554759"/>
              <a:ext cx="0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8083423" y="2554759"/>
              <a:ext cx="18906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6138736" y="2878609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H="1">
              <a:off x="6138736" y="323897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6157642" y="362026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H="1">
              <a:off x="6157642" y="4031134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/>
            <p:cNvSpPr txBox="1"/>
            <p:nvPr/>
          </p:nvSpPr>
          <p:spPr>
            <a:xfrm>
              <a:off x="4981664" y="2033102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1  2 10  12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727481" y="246427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232648" y="255475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857799" y="286749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439042" y="3210967"/>
              <a:ext cx="107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10  12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8242568" y="2987712"/>
              <a:ext cx="1206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8232646" y="3340145"/>
              <a:ext cx="156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2  10  12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857799" y="367524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8232646" y="3737917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10  12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787517" y="2164060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對岸</a:t>
              </a: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754989" y="2071275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過橋</a:t>
              </a: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887676" y="1690886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方案一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3948546" y="263581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10  12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945334" y="29882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1  10  12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3954786" y="34278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3954785" y="38674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309425" y="1493584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5  6  8  9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10  12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4811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89601" y="3047057"/>
            <a:ext cx="199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5  6  8  9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45351" y="3723015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方案二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12814" y="5135812"/>
            <a:ext cx="580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方案一較優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,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17 (=min(17,24)),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採取方案一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7744" y="2116137"/>
            <a:ext cx="1066864" cy="46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Step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33F333A4-D5E7-45A8-80B6-1F392DD19D27}"/>
              </a:ext>
            </a:extLst>
          </p:cNvPr>
          <p:cNvSpPr txBox="1"/>
          <p:nvPr/>
        </p:nvSpPr>
        <p:spPr>
          <a:xfrm>
            <a:off x="1257099" y="2130238"/>
            <a:ext cx="237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(1, 2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送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10, 12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xmlns="" id="{D3DE0672-A5F8-4004-8BEB-10C2645CE4E7}"/>
              </a:ext>
            </a:extLst>
          </p:cNvPr>
          <p:cNvSpPr txBox="1"/>
          <p:nvPr/>
        </p:nvSpPr>
        <p:spPr>
          <a:xfrm>
            <a:off x="9751509" y="136525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已排序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xmlns="" id="{0837C71C-80EA-4E3B-AABF-F0125AB079A8}"/>
              </a:ext>
            </a:extLst>
          </p:cNvPr>
          <p:cNvSpPr txBox="1"/>
          <p:nvPr/>
        </p:nvSpPr>
        <p:spPr>
          <a:xfrm>
            <a:off x="6243134" y="4391343"/>
            <a:ext cx="503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p[1]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       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1    2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xmlns="" id="{52B7F088-CF26-4051-9A00-D99ABEAD3322}"/>
              </a:ext>
            </a:extLst>
          </p:cNvPr>
          <p:cNvSpPr txBox="1"/>
          <p:nvPr/>
        </p:nvSpPr>
        <p:spPr>
          <a:xfrm>
            <a:off x="8038713" y="4900273"/>
            <a:ext cx="2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                1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xmlns="" id="{F5433E56-9476-4795-9D0E-226C20C2BCD9}"/>
              </a:ext>
            </a:extLst>
          </p:cNvPr>
          <p:cNvSpPr txBox="1"/>
          <p:nvPr/>
        </p:nvSpPr>
        <p:spPr>
          <a:xfrm>
            <a:off x="8038713" y="5345446"/>
            <a:ext cx="361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p[i-1] p[</a:t>
            </a:r>
            <a:r>
              <a:rPr lang="en-US" altLang="zh-TW" sz="2800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]      10    12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xmlns="" id="{E8FA725A-CD87-4934-9EED-0B4C13BA74CE}"/>
              </a:ext>
            </a:extLst>
          </p:cNvPr>
          <p:cNvSpPr txBox="1"/>
          <p:nvPr/>
        </p:nvSpPr>
        <p:spPr>
          <a:xfrm>
            <a:off x="8053582" y="5868667"/>
            <a:ext cx="322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p[1]                 2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xmlns="" id="{473BBA78-6E70-4731-B3F7-7BA4BC78E3EF}"/>
              </a:ext>
            </a:extLst>
          </p:cNvPr>
          <p:cNvSpPr txBox="1"/>
          <p:nvPr/>
        </p:nvSpPr>
        <p:spPr>
          <a:xfrm>
            <a:off x="6546131" y="407104"/>
            <a:ext cx="412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 p[1] </a:t>
            </a:r>
            <a:r>
              <a:rPr lang="zh-TW" altLang="en-US" sz="2800" dirty="0">
                <a:solidFill>
                  <a:srgbClr val="FF0000"/>
                </a:solidFill>
              </a:rPr>
              <a:t>         </a:t>
            </a:r>
            <a:r>
              <a:rPr lang="en-US" altLang="zh-TW" sz="2800" dirty="0">
                <a:solidFill>
                  <a:srgbClr val="FF0000"/>
                </a:solidFill>
              </a:rPr>
              <a:t>p[i-1] p[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xmlns="" id="{309A9FA3-2E92-4F0E-A49B-1CC0A7E7371F}"/>
              </a:ext>
            </a:extLst>
          </p:cNvPr>
          <p:cNvSpPr txBox="1"/>
          <p:nvPr/>
        </p:nvSpPr>
        <p:spPr>
          <a:xfrm>
            <a:off x="-90451" y="1804918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最快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xmlns="" id="{EBF3713F-6F90-4091-BA43-67DDD7791FA3}"/>
              </a:ext>
            </a:extLst>
          </p:cNvPr>
          <p:cNvSpPr txBox="1"/>
          <p:nvPr/>
        </p:nvSpPr>
        <p:spPr>
          <a:xfrm>
            <a:off x="606009" y="1797460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次快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84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7" grpId="0"/>
      <p:bldP spid="119" grpId="0"/>
      <p:bldP spid="120" grpId="0"/>
      <p:bldP spid="121" grpId="0"/>
      <p:bldP spid="1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E8582-3D69-4035-BB32-924FC970C7A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10037 Bridge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435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6 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含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以上要過橋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42597" y="141870"/>
            <a:ext cx="39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2397" y="141870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5  6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8  9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10  12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5697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目的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每次當成有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包含最快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送最慢的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2032919" y="302244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77606" y="302244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32919" y="334629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032919" y="370666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051825" y="408795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051825" y="4498823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59103" y="2947690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方案一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26830" y="3022448"/>
            <a:ext cx="1889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8  9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10  12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1982" y="333518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或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81700" y="263174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649172" y="253896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655069" y="3592005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+1+9+2=14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464195" y="935236"/>
            <a:ext cx="5848945" cy="2638227"/>
            <a:chOff x="3945334" y="1690886"/>
            <a:chExt cx="5848945" cy="2638227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6138736" y="2554759"/>
              <a:ext cx="0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8083423" y="2554759"/>
              <a:ext cx="18906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6138736" y="2878609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H="1">
              <a:off x="6138736" y="323897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6157642" y="362026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H="1">
              <a:off x="6157642" y="4031134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/>
            <p:cNvSpPr txBox="1"/>
            <p:nvPr/>
          </p:nvSpPr>
          <p:spPr>
            <a:xfrm>
              <a:off x="4981664" y="2033102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1  2  8  9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727481" y="246427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232648" y="255475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857799" y="286749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288213" y="3258101"/>
              <a:ext cx="107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8  9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8242568" y="2987712"/>
              <a:ext cx="1206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8232646" y="3340145"/>
              <a:ext cx="156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2  8  9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857799" y="367524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8232646" y="3737917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8  9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787517" y="2164060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對岸</a:t>
              </a: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754989" y="2071275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過橋</a:t>
              </a: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887676" y="1690886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方案一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3948546" y="263581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8  9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945334" y="29882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1  8  9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3954786" y="34278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3954785" y="38674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309425" y="1493584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5  6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74811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8  9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10  12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89601" y="3047057"/>
            <a:ext cx="199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    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5  6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45351" y="3723015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方案二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12814" y="5135812"/>
            <a:ext cx="5702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方案一較優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,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14 (=min(14,19)),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採取方案一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7744" y="2116137"/>
            <a:ext cx="1066864" cy="46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Step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xmlns="" id="{18DFFF2A-EAFA-4EBA-99B8-AE6E910923B4}"/>
              </a:ext>
            </a:extLst>
          </p:cNvPr>
          <p:cNvSpPr txBox="1"/>
          <p:nvPr/>
        </p:nvSpPr>
        <p:spPr>
          <a:xfrm>
            <a:off x="1257099" y="2130238"/>
            <a:ext cx="237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(1, 2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送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8, 9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xmlns="" id="{394CB8FC-AB40-41C5-8A25-05A84427C16C}"/>
              </a:ext>
            </a:extLst>
          </p:cNvPr>
          <p:cNvSpPr txBox="1"/>
          <p:nvPr/>
        </p:nvSpPr>
        <p:spPr>
          <a:xfrm>
            <a:off x="9751509" y="136525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已排序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xmlns="" id="{C7FB5F59-2669-43EB-8081-42223FED4E3F}"/>
              </a:ext>
            </a:extLst>
          </p:cNvPr>
          <p:cNvSpPr txBox="1"/>
          <p:nvPr/>
        </p:nvSpPr>
        <p:spPr>
          <a:xfrm>
            <a:off x="-90451" y="1804918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最快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xmlns="" id="{A37DC757-39D4-4C05-A276-D25BEA88E6BE}"/>
              </a:ext>
            </a:extLst>
          </p:cNvPr>
          <p:cNvSpPr txBox="1"/>
          <p:nvPr/>
        </p:nvSpPr>
        <p:spPr>
          <a:xfrm>
            <a:off x="606009" y="1797460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次快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xmlns="" id="{EB304AC0-878D-4E3B-B19F-D6FFB56D44C6}"/>
              </a:ext>
            </a:extLst>
          </p:cNvPr>
          <p:cNvSpPr txBox="1"/>
          <p:nvPr/>
        </p:nvSpPr>
        <p:spPr>
          <a:xfrm>
            <a:off x="6546131" y="407104"/>
            <a:ext cx="412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 p[1] </a:t>
            </a:r>
            <a:r>
              <a:rPr lang="zh-TW" altLang="en-US" sz="2800" dirty="0">
                <a:solidFill>
                  <a:srgbClr val="FF0000"/>
                </a:solidFill>
              </a:rPr>
              <a:t>  </a:t>
            </a:r>
            <a:r>
              <a:rPr lang="en-US" altLang="zh-TW" sz="2800" dirty="0">
                <a:solidFill>
                  <a:srgbClr val="FF0000"/>
                </a:solidFill>
              </a:rPr>
              <a:t>p[i-1] p[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xmlns="" id="{FFAF54C8-E066-4EE6-8FFE-C1D59BC0AAC8}"/>
              </a:ext>
            </a:extLst>
          </p:cNvPr>
          <p:cNvSpPr txBox="1"/>
          <p:nvPr/>
        </p:nvSpPr>
        <p:spPr>
          <a:xfrm>
            <a:off x="6243134" y="4391343"/>
            <a:ext cx="503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p[1]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       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1    2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xmlns="" id="{CF270995-E681-455B-B909-5F89AEDC3DB9}"/>
              </a:ext>
            </a:extLst>
          </p:cNvPr>
          <p:cNvSpPr txBox="1"/>
          <p:nvPr/>
        </p:nvSpPr>
        <p:spPr>
          <a:xfrm>
            <a:off x="8038713" y="4900273"/>
            <a:ext cx="2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                1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xmlns="" id="{3EECD0FF-1FE4-4093-9987-74C063023913}"/>
              </a:ext>
            </a:extLst>
          </p:cNvPr>
          <p:cNvSpPr txBox="1"/>
          <p:nvPr/>
        </p:nvSpPr>
        <p:spPr>
          <a:xfrm>
            <a:off x="8038713" y="5345446"/>
            <a:ext cx="361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p[i-1] p[</a:t>
            </a:r>
            <a:r>
              <a:rPr lang="en-US" altLang="zh-TW" sz="2800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]        8    9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xmlns="" id="{1AE9CEA0-B50C-4D21-8CFD-971AC29372F6}"/>
              </a:ext>
            </a:extLst>
          </p:cNvPr>
          <p:cNvSpPr txBox="1"/>
          <p:nvPr/>
        </p:nvSpPr>
        <p:spPr>
          <a:xfrm>
            <a:off x="8053582" y="5868667"/>
            <a:ext cx="322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p[1]                 2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53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7" grpId="0"/>
      <p:bldP spid="127" grpId="0"/>
      <p:bldP spid="128" grpId="0"/>
      <p:bldP spid="129" grpId="0"/>
      <p:bldP spid="1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E8582-3D69-4035-BB32-924FC970C7A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10037 Bridge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435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6 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含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以上要過橋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42597" y="141870"/>
            <a:ext cx="39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2397" y="141870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1  2  5  6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8  9  10  12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5697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目的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每次當成有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4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包含最快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送最慢的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2032919" y="302244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77606" y="302244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32919" y="334629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032919" y="370666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051825" y="408795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051825" y="4498823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59103" y="2947690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方案一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26830" y="3022448"/>
            <a:ext cx="218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5  6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8  9  10  12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1982" y="333518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或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81700" y="263174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649172" y="253896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655069" y="3592005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+1+6+2=11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464195" y="935236"/>
            <a:ext cx="5848945" cy="2638227"/>
            <a:chOff x="3945334" y="1690886"/>
            <a:chExt cx="5848945" cy="2638227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6138736" y="2554759"/>
              <a:ext cx="0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8083423" y="2554759"/>
              <a:ext cx="18906" cy="176833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6138736" y="2878609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H="1">
              <a:off x="6138736" y="323897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6157642" y="3620261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H="1">
              <a:off x="6157642" y="4031134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/>
            <p:cNvSpPr txBox="1"/>
            <p:nvPr/>
          </p:nvSpPr>
          <p:spPr>
            <a:xfrm>
              <a:off x="4981664" y="2033102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1  2  5  6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727481" y="246427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232648" y="255475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857799" y="286749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6297640" y="3239247"/>
              <a:ext cx="107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5  6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8242568" y="2987712"/>
              <a:ext cx="1206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8232646" y="3340145"/>
              <a:ext cx="156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2  5  6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857799" y="367524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  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8232646" y="3737917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5  6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787517" y="2164060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對岸</a:t>
              </a: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754989" y="2071275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過橋</a:t>
              </a: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887676" y="1690886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方案一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3948546" y="263581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5  6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945334" y="29882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1  5  6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3954786" y="34278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3954785" y="3867448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1  2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309425" y="1493584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1  2  5  6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8  9  10  12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89601" y="3047057"/>
            <a:ext cx="199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             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45351" y="3723015"/>
            <a:ext cx="103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方案二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12814" y="5135812"/>
            <a:ext cx="5604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方案一較優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,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11 (=min(11,13)),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採取方案一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7744" y="2116137"/>
            <a:ext cx="1066864" cy="46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Step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xmlns="" id="{C59C0181-94DB-4337-800B-943F8B547874}"/>
              </a:ext>
            </a:extLst>
          </p:cNvPr>
          <p:cNvSpPr txBox="1"/>
          <p:nvPr/>
        </p:nvSpPr>
        <p:spPr>
          <a:xfrm>
            <a:off x="1257099" y="2130238"/>
            <a:ext cx="237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(1, 2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送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5, 6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xmlns="" id="{230D292E-7564-4AB0-BCB6-D6B7367202D4}"/>
              </a:ext>
            </a:extLst>
          </p:cNvPr>
          <p:cNvSpPr txBox="1"/>
          <p:nvPr/>
        </p:nvSpPr>
        <p:spPr>
          <a:xfrm>
            <a:off x="9751509" y="136525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已排序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xmlns="" id="{8E4DFF5D-9D1B-437A-8BF0-E442585E0B3D}"/>
              </a:ext>
            </a:extLst>
          </p:cNvPr>
          <p:cNvSpPr txBox="1"/>
          <p:nvPr/>
        </p:nvSpPr>
        <p:spPr>
          <a:xfrm>
            <a:off x="-90451" y="1804918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最快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xmlns="" id="{007C79E9-9789-4148-881D-3C121F3E2CDA}"/>
              </a:ext>
            </a:extLst>
          </p:cNvPr>
          <p:cNvSpPr txBox="1"/>
          <p:nvPr/>
        </p:nvSpPr>
        <p:spPr>
          <a:xfrm>
            <a:off x="606009" y="1797460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次快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xmlns="" id="{6F418833-4C92-4CA1-B9A7-3855E5776531}"/>
              </a:ext>
            </a:extLst>
          </p:cNvPr>
          <p:cNvSpPr txBox="1"/>
          <p:nvPr/>
        </p:nvSpPr>
        <p:spPr>
          <a:xfrm>
            <a:off x="6546131" y="407104"/>
            <a:ext cx="412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 p[1] p[i-1] p[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xmlns="" id="{C9F9B823-3695-450B-BA48-32A9EF8C15A5}"/>
              </a:ext>
            </a:extLst>
          </p:cNvPr>
          <p:cNvSpPr txBox="1"/>
          <p:nvPr/>
        </p:nvSpPr>
        <p:spPr>
          <a:xfrm>
            <a:off x="6243134" y="4391343"/>
            <a:ext cx="503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p[1]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       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1    2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xmlns="" id="{5A0D83AF-B890-46FF-BB15-D3B7684650ED}"/>
              </a:ext>
            </a:extLst>
          </p:cNvPr>
          <p:cNvSpPr txBox="1"/>
          <p:nvPr/>
        </p:nvSpPr>
        <p:spPr>
          <a:xfrm>
            <a:off x="8038713" y="4900273"/>
            <a:ext cx="2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                1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xmlns="" id="{549DEC59-DC82-4480-B383-163293E1BFBE}"/>
              </a:ext>
            </a:extLst>
          </p:cNvPr>
          <p:cNvSpPr txBox="1"/>
          <p:nvPr/>
        </p:nvSpPr>
        <p:spPr>
          <a:xfrm>
            <a:off x="8038713" y="5345446"/>
            <a:ext cx="361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p[i-1] p[</a:t>
            </a:r>
            <a:r>
              <a:rPr lang="en-US" altLang="zh-TW" sz="2800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]        5    6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xmlns="" id="{93FB8DA9-683F-4658-84F7-EE13F7B499E4}"/>
              </a:ext>
            </a:extLst>
          </p:cNvPr>
          <p:cNvSpPr txBox="1"/>
          <p:nvPr/>
        </p:nvSpPr>
        <p:spPr>
          <a:xfrm>
            <a:off x="8053582" y="5868667"/>
            <a:ext cx="322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p[1]                 2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8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7" grpId="0"/>
      <p:bldP spid="123" grpId="0"/>
      <p:bldP spid="124" grpId="0"/>
      <p:bldP spid="125" grpId="0"/>
      <p:bldP spid="1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E8582-3D69-4035-BB32-924FC970C7A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10037 Bridge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435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6 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含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以上要過橋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842597" y="141870"/>
            <a:ext cx="39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2397" y="141870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5  6  8  9  10  12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10" y="727364"/>
            <a:ext cx="370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目的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當成有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2032919" y="302244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77606" y="302244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32919" y="334629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83688" y="3334190"/>
            <a:ext cx="1292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套用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人過橋順序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26830" y="3022448"/>
            <a:ext cx="271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5  6  8  9  10  12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81700" y="263174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649172" y="253896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655069" y="3592005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需要時間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309425" y="1493584"/>
            <a:ext cx="32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5  6  8  9  10  12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12814" y="5135812"/>
            <a:ext cx="54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            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7744" y="2116137"/>
            <a:ext cx="1066864" cy="46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Step 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073A06B5-85E8-4C83-B40E-991C19A08EBA}"/>
              </a:ext>
            </a:extLst>
          </p:cNvPr>
          <p:cNvGrpSpPr/>
          <p:nvPr/>
        </p:nvGrpSpPr>
        <p:grpSpPr>
          <a:xfrm>
            <a:off x="6419931" y="696257"/>
            <a:ext cx="4036430" cy="2837812"/>
            <a:chOff x="6419931" y="696257"/>
            <a:chExt cx="4036430" cy="2837812"/>
          </a:xfrm>
        </p:grpSpPr>
        <p:grpSp>
          <p:nvGrpSpPr>
            <p:cNvPr id="14" name="群組 13"/>
            <p:cNvGrpSpPr/>
            <p:nvPr/>
          </p:nvGrpSpPr>
          <p:grpSpPr>
            <a:xfrm>
              <a:off x="6500525" y="1244082"/>
              <a:ext cx="3955836" cy="2289987"/>
              <a:chOff x="4981664" y="2033102"/>
              <a:chExt cx="3955836" cy="2289987"/>
            </a:xfrm>
          </p:grpSpPr>
          <p:cxnSp>
            <p:nvCxnSpPr>
              <p:cNvPr id="70" name="直線接點 69"/>
              <p:cNvCxnSpPr/>
              <p:nvPr/>
            </p:nvCxnSpPr>
            <p:spPr>
              <a:xfrm>
                <a:off x="6138736" y="2554759"/>
                <a:ext cx="0" cy="176833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flipH="1">
                <a:off x="8083423" y="2554759"/>
                <a:ext cx="18906" cy="176833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單箭頭接點 71"/>
              <p:cNvCxnSpPr/>
              <p:nvPr/>
            </p:nvCxnSpPr>
            <p:spPr>
              <a:xfrm>
                <a:off x="6138736" y="2878609"/>
                <a:ext cx="194468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字方塊 75"/>
              <p:cNvSpPr txBox="1"/>
              <p:nvPr/>
            </p:nvSpPr>
            <p:spPr>
              <a:xfrm>
                <a:off x="4981664" y="2033102"/>
                <a:ext cx="2067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1  2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727481" y="2464271"/>
                <a:ext cx="704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1  2 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8232648" y="2554759"/>
                <a:ext cx="704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1  2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 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7787517" y="2164060"/>
                <a:ext cx="797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對岸</a:t>
                </a: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6754989" y="2071275"/>
                <a:ext cx="7854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過橋</a:t>
                </a:r>
              </a:p>
            </p:txBody>
          </p:sp>
        </p:grpSp>
        <p:sp>
          <p:nvSpPr>
            <p:cNvPr id="118" name="文字方塊 117"/>
            <p:cNvSpPr txBox="1"/>
            <p:nvPr/>
          </p:nvSpPr>
          <p:spPr>
            <a:xfrm>
              <a:off x="6419931" y="696257"/>
              <a:ext cx="163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2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人過橋順序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rPr>
                <a:t>  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2336254" y="5593012"/>
            <a:ext cx="42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總共需要時間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17+14+11+2=44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2CDCEC76-86D9-447F-B876-38DED9722311}"/>
              </a:ext>
            </a:extLst>
          </p:cNvPr>
          <p:cNvSpPr txBox="1"/>
          <p:nvPr/>
        </p:nvSpPr>
        <p:spPr>
          <a:xfrm>
            <a:off x="1257099" y="2130238"/>
            <a:ext cx="139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(1, 2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過橋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B9221758-2C2C-412C-B34B-9C9E026162A5}"/>
              </a:ext>
            </a:extLst>
          </p:cNvPr>
          <p:cNvSpPr txBox="1"/>
          <p:nvPr/>
        </p:nvSpPr>
        <p:spPr>
          <a:xfrm>
            <a:off x="9751509" y="136525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已排序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B549586E-2FDD-44BA-9269-222CCF9813B3}"/>
              </a:ext>
            </a:extLst>
          </p:cNvPr>
          <p:cNvSpPr txBox="1"/>
          <p:nvPr/>
        </p:nvSpPr>
        <p:spPr>
          <a:xfrm>
            <a:off x="-90451" y="1804918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最快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152675A3-BE13-4620-A02E-27DDC8C0E09C}"/>
              </a:ext>
            </a:extLst>
          </p:cNvPr>
          <p:cNvSpPr txBox="1"/>
          <p:nvPr/>
        </p:nvSpPr>
        <p:spPr>
          <a:xfrm>
            <a:off x="606009" y="1797460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次快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D26F21C6-AA64-49E1-89B2-14141FF4C681}"/>
              </a:ext>
            </a:extLst>
          </p:cNvPr>
          <p:cNvSpPr txBox="1"/>
          <p:nvPr/>
        </p:nvSpPr>
        <p:spPr>
          <a:xfrm>
            <a:off x="6546131" y="407104"/>
            <a:ext cx="160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p[0] p[1]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6C46ED08-2371-4152-904C-70E934679FD4}"/>
              </a:ext>
            </a:extLst>
          </p:cNvPr>
          <p:cNvSpPr txBox="1"/>
          <p:nvPr/>
        </p:nvSpPr>
        <p:spPr>
          <a:xfrm>
            <a:off x="6243134" y="4391343"/>
            <a:ext cx="503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p[0] p[1]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       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1    2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7F4C61F8-D898-4199-BCA0-D0410947F434}"/>
              </a:ext>
            </a:extLst>
          </p:cNvPr>
          <p:cNvSpPr txBox="1"/>
          <p:nvPr/>
        </p:nvSpPr>
        <p:spPr>
          <a:xfrm>
            <a:off x="2651303" y="2925464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1  2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51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7" grpId="0"/>
      <p:bldP spid="30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9482" y="581891"/>
            <a:ext cx="80425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#include &lt;</a:t>
            </a:r>
            <a:r>
              <a:rPr lang="en-US" altLang="zh-TW" sz="2000" dirty="0" err="1"/>
              <a:t>cstdio</a:t>
            </a:r>
            <a:r>
              <a:rPr lang="en-US" altLang="zh-TW" sz="2000" dirty="0"/>
              <a:t>&gt;</a:t>
            </a:r>
          </a:p>
          <a:p>
            <a:r>
              <a:rPr lang="en-US" altLang="zh-TW" sz="2000" dirty="0"/>
              <a:t>#include &lt;algorithm&gt;</a:t>
            </a:r>
          </a:p>
          <a:p>
            <a:r>
              <a:rPr lang="en-US" altLang="zh-TW" sz="2000" dirty="0"/>
              <a:t>using namespace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("10037.in","r",stdin);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("10037.out","w",stdout);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Case,N,P</a:t>
            </a:r>
            <a:r>
              <a:rPr lang="en-US" altLang="zh-TW" sz="2000" dirty="0"/>
              <a:t>[1001],i;     </a:t>
            </a:r>
            <a:r>
              <a:rPr lang="en-US" altLang="zh-TW" sz="2000" dirty="0">
                <a:solidFill>
                  <a:srgbClr val="0070C0"/>
                </a:solidFill>
              </a:rPr>
              <a:t>// p[i]: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存第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位過橋者過橋所需時間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</a:t>
            </a:r>
            <a:r>
              <a:rPr lang="en-US" altLang="zh-TW" sz="2000" dirty="0" err="1"/>
              <a:t>d",&amp;Case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  while (Case--)</a:t>
            </a:r>
          </a:p>
          <a:p>
            <a:r>
              <a:rPr lang="en-US" altLang="zh-TW" sz="2000" dirty="0"/>
              <a:t>    {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</a:t>
            </a:r>
            <a:r>
              <a:rPr lang="en-US" altLang="zh-TW" sz="2000" dirty="0" err="1"/>
              <a:t>d",&amp;N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      for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&lt;N;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</a:t>
            </a:r>
            <a:r>
              <a:rPr lang="en-US" altLang="zh-TW" sz="2000" dirty="0" err="1"/>
              <a:t>d",&amp;P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]);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rgbClr val="FF0000"/>
                </a:solidFill>
              </a:rPr>
              <a:t>sort (P,P+N)</a:t>
            </a:r>
            <a:r>
              <a:rPr lang="en-US" altLang="zh-TW" sz="2000" dirty="0"/>
              <a:t>;</a:t>
            </a:r>
            <a:r>
              <a:rPr lang="zh-TW" altLang="en-US" sz="2000" dirty="0"/>
              <a:t>             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將所有過橋者的過橋時間由小至大排序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1105126-F1F7-44A1-BC25-58A38E5CBC3E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10037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85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88473" y="654627"/>
            <a:ext cx="9706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    </a:t>
            </a:r>
            <a:r>
              <a:rPr lang="en-US" altLang="zh-TW" sz="2000" dirty="0"/>
              <a:t>int time=0;</a:t>
            </a:r>
            <a:r>
              <a:rPr lang="zh-TW" altLang="en-US" sz="2000" dirty="0"/>
              <a:t>      </a:t>
            </a:r>
            <a:r>
              <a:rPr lang="en-US" altLang="zh-TW" sz="2000" dirty="0">
                <a:solidFill>
                  <a:srgbClr val="0070C0"/>
                </a:solidFill>
              </a:rPr>
              <a:t>// time: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存所有過橋者過橋所需最短的時間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        for (i=N-1; i&gt;=3; i-=2){               </a:t>
            </a:r>
            <a:r>
              <a:rPr lang="zh-TW" altLang="en-US" sz="2000" dirty="0"/>
              <a:t>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計算四個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人以上過橋所需最短的時間</a:t>
            </a:r>
          </a:p>
          <a:p>
            <a:r>
              <a:rPr lang="zh-TW" altLang="en-US" sz="2000" dirty="0"/>
              <a:t>   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 = P[1]+P[0]+P[i]+P[1];</a:t>
            </a:r>
            <a:r>
              <a:rPr lang="zh-TW" altLang="en-US" sz="2000" dirty="0"/>
              <a:t>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sz="2000" dirty="0">
                <a:solidFill>
                  <a:srgbClr val="0070C0"/>
                </a:solidFill>
              </a:rPr>
              <a:t>p[0] p[1] p[i-1] p[i]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四人讓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p[i-1]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p[i]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int B = P[i]+P[0]+P[i-1]+P[0];</a:t>
            </a:r>
            <a:r>
              <a:rPr lang="zh-TW" altLang="en-US" sz="2000" dirty="0"/>
              <a:t>        </a:t>
            </a:r>
            <a:r>
              <a:rPr lang="en-US" altLang="zh-TW" sz="2000" dirty="0">
                <a:solidFill>
                  <a:srgbClr val="0070C0"/>
                </a:solidFill>
              </a:rPr>
              <a:t>//  A: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方案一所需時間</a:t>
            </a:r>
            <a:r>
              <a:rPr lang="en-US" altLang="zh-TW" sz="2000" dirty="0">
                <a:solidFill>
                  <a:srgbClr val="0070C0"/>
                </a:solidFill>
              </a:rPr>
              <a:t>; B: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方案二所需時間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if (A&lt;B) time += A;</a:t>
            </a:r>
            <a:r>
              <a:rPr lang="zh-TW" altLang="en-US" sz="2000" dirty="0"/>
              <a:t>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從方案一方案二中挑選所需時間較短者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</a:t>
            </a:r>
            <a:r>
              <a:rPr lang="zh-TW" altLang="en-US" sz="2000" dirty="0"/>
              <a:t>  </a:t>
            </a:r>
            <a:r>
              <a:rPr lang="en-US" altLang="zh-TW" sz="2000" dirty="0"/>
              <a:t>else time += B;</a:t>
            </a:r>
          </a:p>
          <a:p>
            <a:r>
              <a:rPr lang="en-US" altLang="zh-TW" sz="2000" dirty="0"/>
              <a:t>        }</a:t>
            </a:r>
          </a:p>
          <a:p>
            <a:r>
              <a:rPr lang="en-US" altLang="zh-TW" sz="2000" dirty="0"/>
              <a:t>        if (i == 2) time += (P[1]+P[0]+P[2]);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處理三個人</a:t>
            </a:r>
            <a:r>
              <a:rPr lang="en-US" altLang="zh-TW" sz="2000" dirty="0">
                <a:solidFill>
                  <a:srgbClr val="0070C0"/>
                </a:solidFill>
              </a:rPr>
              <a:t>p[0] p[1] p[2]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過橋時間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/>
              <a:t>        </a:t>
            </a:r>
            <a:r>
              <a:rPr lang="en-US" altLang="zh-TW" sz="2000" dirty="0"/>
              <a:t>else if (i == 1) time += P[1];          </a:t>
            </a:r>
            <a:r>
              <a:rPr lang="zh-TW" altLang="en-US" sz="2000" dirty="0"/>
              <a:t>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處理二個人</a:t>
            </a:r>
            <a:r>
              <a:rPr lang="en-US" altLang="zh-TW" sz="2000" dirty="0">
                <a:solidFill>
                  <a:srgbClr val="0070C0"/>
                </a:solidFill>
              </a:rPr>
              <a:t>p[0] p[1]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過橋時間</a:t>
            </a:r>
            <a:endParaRPr lang="zh-TW" altLang="en-US" sz="2000" dirty="0"/>
          </a:p>
          <a:p>
            <a:r>
              <a:rPr lang="zh-TW" altLang="en-US" sz="2000" dirty="0"/>
              <a:t>        </a:t>
            </a:r>
            <a:r>
              <a:rPr lang="en-US" altLang="zh-TW" sz="2000" dirty="0"/>
              <a:t>else if (i == 0) time += P[0];          </a:t>
            </a:r>
            <a:r>
              <a:rPr lang="zh-TW" altLang="en-US" sz="2000" dirty="0"/>
              <a:t>     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處理一個人</a:t>
            </a:r>
            <a:r>
              <a:rPr lang="en-US" altLang="zh-TW" sz="2000" dirty="0">
                <a:solidFill>
                  <a:srgbClr val="0070C0"/>
                </a:solidFill>
              </a:rPr>
              <a:t>p[0]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過橋時間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zh-TW" altLang="en-US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("%d\</a:t>
            </a:r>
            <a:r>
              <a:rPr lang="en-US" altLang="zh-TW" sz="2000" dirty="0" err="1"/>
              <a:t>n",time</a:t>
            </a:r>
            <a:r>
              <a:rPr lang="en-US" altLang="zh-TW" sz="2000" dirty="0"/>
              <a:t>);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1105126-F1F7-44A1-BC25-58A38E5CBC3E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10037 Code (2/3)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89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75408" y="477982"/>
            <a:ext cx="115165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    </a:t>
            </a:r>
            <a:r>
              <a:rPr lang="en-US" altLang="zh-TW" sz="2000" dirty="0"/>
              <a:t>for (i=N-1; i&gt;=3; i-=2){</a:t>
            </a:r>
            <a:r>
              <a:rPr lang="zh-TW" altLang="en-US" sz="2000" dirty="0"/>
              <a:t>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處理四個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人以上過橋順序</a:t>
            </a:r>
            <a:endParaRPr lang="en-US" altLang="zh-TW" sz="2000" dirty="0"/>
          </a:p>
          <a:p>
            <a:r>
              <a:rPr lang="en-US" altLang="zh-TW" sz="2000" dirty="0"/>
              <a:t>   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 = P[1]+P[0]+P[i]+P[1];</a:t>
            </a:r>
            <a:r>
              <a:rPr lang="zh-TW" altLang="en-US" sz="2000" dirty="0"/>
              <a:t>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sz="2000" dirty="0">
                <a:solidFill>
                  <a:srgbClr val="0070C0"/>
                </a:solidFill>
              </a:rPr>
              <a:t>p[0] p[1] p[i-1] p[i]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四人讓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p[i-1]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p[i]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  <a:endParaRPr lang="en-US" altLang="zh-TW" sz="2000" dirty="0"/>
          </a:p>
          <a:p>
            <a:r>
              <a:rPr lang="en-US" altLang="zh-TW" sz="2000" dirty="0"/>
              <a:t>   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B = P[i]+P[0]+P[i-1]+P[0];</a:t>
            </a:r>
            <a:r>
              <a:rPr lang="zh-TW" altLang="en-US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// A: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方案一所需時間</a:t>
            </a:r>
            <a:r>
              <a:rPr lang="en-US" altLang="zh-TW" sz="2000" dirty="0">
                <a:solidFill>
                  <a:srgbClr val="0070C0"/>
                </a:solidFill>
              </a:rPr>
              <a:t>; B: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方案二所需時間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en-US" altLang="zh-TW" sz="2000" dirty="0"/>
          </a:p>
          <a:p>
            <a:r>
              <a:rPr lang="en-US" altLang="zh-TW" sz="2000" dirty="0"/>
              <a:t>            if (A&lt;B)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(“%d %d\</a:t>
            </a:r>
            <a:r>
              <a:rPr lang="en-US" altLang="zh-TW" sz="2000" dirty="0" err="1"/>
              <a:t>n%d</a:t>
            </a:r>
            <a:r>
              <a:rPr lang="en-US" altLang="zh-TW" sz="2000" dirty="0"/>
              <a:t>\</a:t>
            </a:r>
            <a:r>
              <a:rPr lang="en-US" altLang="zh-TW" sz="2000" dirty="0" err="1"/>
              <a:t>n%d</a:t>
            </a:r>
            <a:r>
              <a:rPr lang="en-US" altLang="zh-TW" sz="2000" dirty="0"/>
              <a:t> %d\</a:t>
            </a:r>
            <a:r>
              <a:rPr lang="en-US" altLang="zh-TW" sz="2000" dirty="0" err="1"/>
              <a:t>n%d</a:t>
            </a:r>
            <a:r>
              <a:rPr lang="en-US" altLang="zh-TW" sz="2000" dirty="0"/>
              <a:t>\</a:t>
            </a:r>
            <a:r>
              <a:rPr lang="en-US" altLang="zh-TW" sz="2000" dirty="0" err="1"/>
              <a:t>n”,P</a:t>
            </a:r>
            <a:r>
              <a:rPr lang="en-US" altLang="zh-TW" sz="2000" dirty="0"/>
              <a:t>[0],P[1],P[0],P[i-1],P[i],P[1]);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輸出方案一過橋順序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else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(“%d %d\</a:t>
            </a:r>
            <a:r>
              <a:rPr lang="en-US" altLang="zh-TW" sz="2000" dirty="0" err="1"/>
              <a:t>n%d</a:t>
            </a:r>
            <a:r>
              <a:rPr lang="en-US" altLang="zh-TW" sz="2000" dirty="0"/>
              <a:t>\</a:t>
            </a:r>
            <a:r>
              <a:rPr lang="en-US" altLang="zh-TW" sz="2000" dirty="0" err="1"/>
              <a:t>n%d</a:t>
            </a:r>
            <a:r>
              <a:rPr lang="en-US" altLang="zh-TW" sz="2000" dirty="0"/>
              <a:t> %d\</a:t>
            </a:r>
            <a:r>
              <a:rPr lang="en-US" altLang="zh-TW" sz="2000" dirty="0" err="1"/>
              <a:t>n%d</a:t>
            </a:r>
            <a:r>
              <a:rPr lang="en-US" altLang="zh-TW" sz="2000" dirty="0"/>
              <a:t>\</a:t>
            </a:r>
            <a:r>
              <a:rPr lang="en-US" altLang="zh-TW" sz="2000" dirty="0" err="1"/>
              <a:t>n”,P</a:t>
            </a:r>
            <a:r>
              <a:rPr lang="en-US" altLang="zh-TW" sz="2000" dirty="0"/>
              <a:t>[0],P[i-1],P[0],P[0],P[i],P[0]);</a:t>
            </a:r>
            <a:r>
              <a:rPr lang="zh-TW" altLang="en-US" sz="2000" dirty="0"/>
              <a:t>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輸出方案二過橋順序</a:t>
            </a:r>
            <a:endParaRPr lang="en-US" altLang="zh-TW" sz="2000" dirty="0"/>
          </a:p>
          <a:p>
            <a:r>
              <a:rPr lang="en-US" altLang="zh-TW" sz="2000" dirty="0"/>
              <a:t>        }</a:t>
            </a:r>
          </a:p>
          <a:p>
            <a:r>
              <a:rPr lang="en-US" altLang="zh-TW" sz="2000" dirty="0"/>
              <a:t>        if (i == 2)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(“%d %d\</a:t>
            </a:r>
            <a:r>
              <a:rPr lang="en-US" altLang="zh-TW" sz="2000" dirty="0" err="1"/>
              <a:t>n%d</a:t>
            </a:r>
            <a:r>
              <a:rPr lang="en-US" altLang="zh-TW" sz="2000" dirty="0"/>
              <a:t>\</a:t>
            </a:r>
            <a:r>
              <a:rPr lang="en-US" altLang="zh-TW" sz="2000" dirty="0" err="1"/>
              <a:t>n%d</a:t>
            </a:r>
            <a:r>
              <a:rPr lang="en-US" altLang="zh-TW" sz="2000" dirty="0"/>
              <a:t> %d\</a:t>
            </a:r>
            <a:r>
              <a:rPr lang="en-US" altLang="zh-TW" sz="2000" dirty="0" err="1"/>
              <a:t>n”,P</a:t>
            </a:r>
            <a:r>
              <a:rPr lang="en-US" altLang="zh-TW" sz="2000" dirty="0"/>
              <a:t>[0],P[1],P[0],P[0],P[2]);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輸出三個人</a:t>
            </a:r>
            <a:r>
              <a:rPr lang="en-US" altLang="zh-TW" sz="2000" dirty="0">
                <a:solidFill>
                  <a:srgbClr val="0070C0"/>
                </a:solidFill>
              </a:rPr>
              <a:t>p[0] p[1] p[2]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endParaRPr lang="en-US" altLang="zh-TW" sz="2000" dirty="0"/>
          </a:p>
          <a:p>
            <a:r>
              <a:rPr lang="en-US" altLang="zh-TW" sz="2000" dirty="0"/>
              <a:t>        else if (i == 1)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(“%d %d\</a:t>
            </a:r>
            <a:r>
              <a:rPr lang="en-US" altLang="zh-TW" sz="2000" dirty="0" err="1"/>
              <a:t>n”,P</a:t>
            </a:r>
            <a:r>
              <a:rPr lang="en-US" altLang="zh-TW" sz="2000" dirty="0"/>
              <a:t>[0],P[1]);</a:t>
            </a:r>
            <a:r>
              <a:rPr lang="zh-TW" altLang="en-US" sz="2000" dirty="0"/>
              <a:t>                   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輸出二個人</a:t>
            </a:r>
            <a:r>
              <a:rPr lang="en-US" altLang="zh-TW" sz="2000" dirty="0">
                <a:solidFill>
                  <a:srgbClr val="0070C0"/>
                </a:solidFill>
              </a:rPr>
              <a:t>p[0] p[1]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endParaRPr lang="en-US" altLang="zh-TW" sz="2000" dirty="0"/>
          </a:p>
          <a:p>
            <a:r>
              <a:rPr lang="en-US" altLang="zh-TW" sz="2000" dirty="0"/>
              <a:t>        else if (i == 0)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(“%d\</a:t>
            </a:r>
            <a:r>
              <a:rPr lang="en-US" altLang="zh-TW" sz="2000" dirty="0" err="1"/>
              <a:t>n”,P</a:t>
            </a:r>
            <a:r>
              <a:rPr lang="en-US" altLang="zh-TW" sz="2000" dirty="0"/>
              <a:t>[0]);</a:t>
            </a:r>
            <a:r>
              <a:rPr lang="zh-TW" altLang="en-US" sz="2000" dirty="0"/>
              <a:t>                                  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輸出一個人</a:t>
            </a:r>
            <a:r>
              <a:rPr lang="en-US" altLang="zh-TW" sz="2000" dirty="0">
                <a:solidFill>
                  <a:srgbClr val="0070C0"/>
                </a:solidFill>
              </a:rPr>
              <a:t>p[0]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        if (Case)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("\n");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return 0;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1105126-F1F7-44A1-BC25-58A38E5CBC3E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10037 Code (3/3)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50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32645F15-EBFE-4226-99F2-C4D6099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93523BA-4277-4BD7-B39B-88251F84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14701CA-2167-4987-83F6-4F6D135D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xmlns="" id="{CD6B76C7-4A28-4B23-B4D8-11A4CF0925AC}"/>
              </a:ext>
            </a:extLst>
          </p:cNvPr>
          <p:cNvCxnSpPr>
            <a:cxnSpLocks/>
          </p:cNvCxnSpPr>
          <p:nvPr/>
        </p:nvCxnSpPr>
        <p:spPr>
          <a:xfrm>
            <a:off x="3423499" y="2109603"/>
            <a:ext cx="0" cy="1966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9F1B9155-807F-4313-9BEE-88B5A1E23198}"/>
              </a:ext>
            </a:extLst>
          </p:cNvPr>
          <p:cNvCxnSpPr>
            <a:cxnSpLocks/>
          </p:cNvCxnSpPr>
          <p:nvPr/>
        </p:nvCxnSpPr>
        <p:spPr>
          <a:xfrm>
            <a:off x="5387092" y="2109603"/>
            <a:ext cx="0" cy="200792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1929C217-7A84-4280-8925-5A25DFF1B3F6}"/>
              </a:ext>
            </a:extLst>
          </p:cNvPr>
          <p:cNvCxnSpPr/>
          <p:nvPr/>
        </p:nvCxnSpPr>
        <p:spPr>
          <a:xfrm>
            <a:off x="3423499" y="2433453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B0FE83FC-5B81-4141-B355-E6A0CAC78B04}"/>
              </a:ext>
            </a:extLst>
          </p:cNvPr>
          <p:cNvCxnSpPr/>
          <p:nvPr/>
        </p:nvCxnSpPr>
        <p:spPr>
          <a:xfrm flipH="1">
            <a:off x="3423499" y="2793815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172D2F83-0C57-4A11-B531-A4006D6E7E01}"/>
              </a:ext>
            </a:extLst>
          </p:cNvPr>
          <p:cNvCxnSpPr/>
          <p:nvPr/>
        </p:nvCxnSpPr>
        <p:spPr>
          <a:xfrm>
            <a:off x="3442405" y="3175105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A85AC8CB-7A17-4DD3-89DB-0893886C156F}"/>
              </a:ext>
            </a:extLst>
          </p:cNvPr>
          <p:cNvCxnSpPr/>
          <p:nvPr/>
        </p:nvCxnSpPr>
        <p:spPr>
          <a:xfrm flipH="1">
            <a:off x="3442405" y="358597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D7244BF7-1C98-408C-9F04-19E18AEE87DD}"/>
              </a:ext>
            </a:extLst>
          </p:cNvPr>
          <p:cNvSpPr txBox="1"/>
          <p:nvPr/>
        </p:nvSpPr>
        <p:spPr>
          <a:xfrm>
            <a:off x="2266427" y="1587946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1  2  5  10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7A5C6E20-ED69-43C3-AC60-EBDDF9C74996}"/>
              </a:ext>
            </a:extLst>
          </p:cNvPr>
          <p:cNvSpPr txBox="1"/>
          <p:nvPr/>
        </p:nvSpPr>
        <p:spPr>
          <a:xfrm>
            <a:off x="1936011" y="2080891"/>
            <a:ext cx="140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5  10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C36A9CFB-FD65-405F-8113-4C78AD22F24A}"/>
              </a:ext>
            </a:extLst>
          </p:cNvPr>
          <p:cNvSpPr txBox="1"/>
          <p:nvPr/>
        </p:nvSpPr>
        <p:spPr>
          <a:xfrm>
            <a:off x="4012244" y="2019115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F0BB3F0F-0D74-4D2E-BBF4-7496CB654DD2}"/>
              </a:ext>
            </a:extLst>
          </p:cNvPr>
          <p:cNvSpPr txBox="1"/>
          <p:nvPr/>
        </p:nvSpPr>
        <p:spPr>
          <a:xfrm>
            <a:off x="5517411" y="2109603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79177C5B-9A8D-4B67-97F5-E1832166DA7A}"/>
              </a:ext>
            </a:extLst>
          </p:cNvPr>
          <p:cNvSpPr txBox="1"/>
          <p:nvPr/>
        </p:nvSpPr>
        <p:spPr>
          <a:xfrm>
            <a:off x="4142562" y="2422335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F7C06975-D4C8-4096-9F25-528A63E88737}"/>
              </a:ext>
            </a:extLst>
          </p:cNvPr>
          <p:cNvSpPr txBox="1"/>
          <p:nvPr/>
        </p:nvSpPr>
        <p:spPr>
          <a:xfrm>
            <a:off x="2221762" y="2433324"/>
            <a:ext cx="11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1  5  10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78AC1A00-4B9D-4EDC-B5AE-EE483B931B24}"/>
              </a:ext>
            </a:extLst>
          </p:cNvPr>
          <p:cNvSpPr txBox="1"/>
          <p:nvPr/>
        </p:nvSpPr>
        <p:spPr>
          <a:xfrm>
            <a:off x="3921776" y="2793816"/>
            <a:ext cx="8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5  10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B6306359-246D-45FE-9100-C2B63F65F84C}"/>
              </a:ext>
            </a:extLst>
          </p:cNvPr>
          <p:cNvSpPr txBox="1"/>
          <p:nvPr/>
        </p:nvSpPr>
        <p:spPr>
          <a:xfrm>
            <a:off x="5527331" y="2542556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0CA10C22-69B0-4556-9F54-BBF72B50F35A}"/>
              </a:ext>
            </a:extLst>
          </p:cNvPr>
          <p:cNvSpPr txBox="1"/>
          <p:nvPr/>
        </p:nvSpPr>
        <p:spPr>
          <a:xfrm>
            <a:off x="2429529" y="2872924"/>
            <a:ext cx="91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A042AE1A-3D67-4C09-91BE-AA645556A3F0}"/>
              </a:ext>
            </a:extLst>
          </p:cNvPr>
          <p:cNvSpPr txBox="1"/>
          <p:nvPr/>
        </p:nvSpPr>
        <p:spPr>
          <a:xfrm>
            <a:off x="5517409" y="2894989"/>
            <a:ext cx="117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2  5  10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01D00740-73FD-43D6-ABE8-ED318E2B1BB6}"/>
              </a:ext>
            </a:extLst>
          </p:cNvPr>
          <p:cNvSpPr txBox="1"/>
          <p:nvPr/>
        </p:nvSpPr>
        <p:spPr>
          <a:xfrm>
            <a:off x="4142734" y="3205276"/>
            <a:ext cx="41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5E68DE8A-BDDD-4603-8733-FA75295D3023}"/>
              </a:ext>
            </a:extLst>
          </p:cNvPr>
          <p:cNvSpPr txBox="1"/>
          <p:nvPr/>
        </p:nvSpPr>
        <p:spPr>
          <a:xfrm>
            <a:off x="5517409" y="3292761"/>
            <a:ext cx="103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5  10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6D4ED5AE-2EBC-4412-99A4-3A40D2CF6DD7}"/>
              </a:ext>
            </a:extLst>
          </p:cNvPr>
          <p:cNvSpPr txBox="1"/>
          <p:nvPr/>
        </p:nvSpPr>
        <p:spPr>
          <a:xfrm>
            <a:off x="2037611" y="3312524"/>
            <a:ext cx="131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6E115FC0-0CF4-4F02-A396-6448465769A7}"/>
              </a:ext>
            </a:extLst>
          </p:cNvPr>
          <p:cNvSpPr txBox="1"/>
          <p:nvPr/>
        </p:nvSpPr>
        <p:spPr>
          <a:xfrm>
            <a:off x="5072280" y="1718904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A2AB064A-47A4-4C61-98DC-50A2C28DAADB}"/>
              </a:ext>
            </a:extLst>
          </p:cNvPr>
          <p:cNvSpPr txBox="1"/>
          <p:nvPr/>
        </p:nvSpPr>
        <p:spPr>
          <a:xfrm>
            <a:off x="4039752" y="1626119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ABB4FA67-7247-473D-91CA-68E5A55B8A50}"/>
              </a:ext>
            </a:extLst>
          </p:cNvPr>
          <p:cNvSpPr txBox="1"/>
          <p:nvPr/>
        </p:nvSpPr>
        <p:spPr>
          <a:xfrm>
            <a:off x="6626115" y="2125875"/>
            <a:ext cx="175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先到對岸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63CCB069-E574-49D3-8A4E-1C3DDF7A611D}"/>
              </a:ext>
            </a:extLst>
          </p:cNvPr>
          <p:cNvSpPr txBox="1"/>
          <p:nvPr/>
        </p:nvSpPr>
        <p:spPr>
          <a:xfrm>
            <a:off x="6596355" y="2537848"/>
            <a:ext cx="1952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帶手電筒回來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1ACC6AA6-F6E9-4A0E-ADEF-1D6DFDFC61FF}"/>
              </a:ext>
            </a:extLst>
          </p:cNvPr>
          <p:cNvSpPr txBox="1"/>
          <p:nvPr/>
        </p:nvSpPr>
        <p:spPr>
          <a:xfrm>
            <a:off x="6606813" y="2935530"/>
            <a:ext cx="177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5,10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到對岸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03ED6CC2-CFAC-4B61-88F8-335C4513545F}"/>
              </a:ext>
            </a:extLst>
          </p:cNvPr>
          <p:cNvSpPr txBox="1"/>
          <p:nvPr/>
        </p:nvSpPr>
        <p:spPr>
          <a:xfrm>
            <a:off x="6626115" y="3311361"/>
            <a:ext cx="1984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帶手電筒回來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xmlns="" id="{A3D2CF61-6B78-4CEA-9835-644C953B57C5}"/>
              </a:ext>
            </a:extLst>
          </p:cNvPr>
          <p:cNvCxnSpPr/>
          <p:nvPr/>
        </p:nvCxnSpPr>
        <p:spPr>
          <a:xfrm>
            <a:off x="3416300" y="3958047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05A883B1-FAE2-4960-B5CF-D7275E715572}"/>
              </a:ext>
            </a:extLst>
          </p:cNvPr>
          <p:cNvSpPr txBox="1"/>
          <p:nvPr/>
        </p:nvSpPr>
        <p:spPr>
          <a:xfrm>
            <a:off x="3994816" y="3576757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C46D4525-C2E8-4424-824D-149054925A4E}"/>
              </a:ext>
            </a:extLst>
          </p:cNvPr>
          <p:cNvSpPr txBox="1"/>
          <p:nvPr/>
        </p:nvSpPr>
        <p:spPr>
          <a:xfrm>
            <a:off x="5517408" y="3680375"/>
            <a:ext cx="137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1  2  5  10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1579256E-32EA-4C8D-A45B-3D47E1697641}"/>
              </a:ext>
            </a:extLst>
          </p:cNvPr>
          <p:cNvSpPr txBox="1"/>
          <p:nvPr/>
        </p:nvSpPr>
        <p:spPr>
          <a:xfrm>
            <a:off x="6857067" y="3711152"/>
            <a:ext cx="2332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剩下的</a:t>
            </a:r>
            <a:r>
              <a:rPr lang="en-US" altLang="zh-TW" sz="2000" dirty="0">
                <a:ea typeface="標楷體" panose="03000509000000000000" pitchFamily="65" charset="-120"/>
              </a:rPr>
              <a:t>1,2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到對岸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B8BBEFA6-158E-4A4E-B975-559D0331BC6A}"/>
              </a:ext>
            </a:extLst>
          </p:cNvPr>
          <p:cNvSpPr txBox="1"/>
          <p:nvPr/>
        </p:nvSpPr>
        <p:spPr>
          <a:xfrm>
            <a:off x="3949700" y="4554758"/>
            <a:ext cx="435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總共需要時間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</a:rPr>
              <a:t>+1+10+2+2=17</a:t>
            </a:r>
            <a:r>
              <a:rPr lang="zh-TW" altLang="en-US" sz="2400" dirty="0"/>
              <a:t> 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8B22E084-163D-4A11-A94F-48AD183DEF4A}"/>
              </a:ext>
            </a:extLst>
          </p:cNvPr>
          <p:cNvSpPr txBox="1"/>
          <p:nvPr/>
        </p:nvSpPr>
        <p:spPr>
          <a:xfrm>
            <a:off x="690800" y="317280"/>
            <a:ext cx="2890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#1</a:t>
            </a:r>
            <a:endParaRPr lang="zh-TW" altLang="en-US" sz="36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F031CC23-C0C9-4E8B-9D5E-6B277ED61CE2}"/>
              </a:ext>
            </a:extLst>
          </p:cNvPr>
          <p:cNvSpPr txBox="1"/>
          <p:nvPr/>
        </p:nvSpPr>
        <p:spPr>
          <a:xfrm>
            <a:off x="9415519" y="1696378"/>
            <a:ext cx="124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zh-TW" altLang="en-US" sz="2000" dirty="0"/>
              <a:t> 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9C5EA996-4679-42C6-838B-0ED43A4A8320}"/>
              </a:ext>
            </a:extLst>
          </p:cNvPr>
          <p:cNvSpPr txBox="1"/>
          <p:nvPr/>
        </p:nvSpPr>
        <p:spPr>
          <a:xfrm>
            <a:off x="9778048" y="2051162"/>
            <a:ext cx="45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000" dirty="0"/>
              <a:t> 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xmlns="" id="{C9691CFE-A9C7-4EFD-BD9D-32C80BF3393B}"/>
              </a:ext>
            </a:extLst>
          </p:cNvPr>
          <p:cNvSpPr txBox="1"/>
          <p:nvPr/>
        </p:nvSpPr>
        <p:spPr>
          <a:xfrm>
            <a:off x="9784649" y="2467665"/>
            <a:ext cx="45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000" dirty="0"/>
              <a:t> 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763DBF84-55F8-4B8B-B213-69DDE279CA1C}"/>
              </a:ext>
            </a:extLst>
          </p:cNvPr>
          <p:cNvSpPr txBox="1"/>
          <p:nvPr/>
        </p:nvSpPr>
        <p:spPr>
          <a:xfrm>
            <a:off x="9653766" y="2859809"/>
            <a:ext cx="60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10</a:t>
            </a:r>
            <a:r>
              <a:rPr lang="zh-TW" altLang="en-US" sz="2000" dirty="0"/>
              <a:t> 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DF4A04B7-C193-4B23-8D15-4F33B4EDC652}"/>
              </a:ext>
            </a:extLst>
          </p:cNvPr>
          <p:cNvSpPr txBox="1"/>
          <p:nvPr/>
        </p:nvSpPr>
        <p:spPr>
          <a:xfrm>
            <a:off x="9738021" y="3251441"/>
            <a:ext cx="45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000" dirty="0"/>
              <a:t> 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3CA193CD-C5AD-4C41-82C2-B2F5FB0E6819}"/>
              </a:ext>
            </a:extLst>
          </p:cNvPr>
          <p:cNvSpPr txBox="1"/>
          <p:nvPr/>
        </p:nvSpPr>
        <p:spPr>
          <a:xfrm>
            <a:off x="9738021" y="3653826"/>
            <a:ext cx="45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000" dirty="0"/>
              <a:t> 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9F961CD9-BDBE-47A2-BF05-07354D2451A3}"/>
              </a:ext>
            </a:extLst>
          </p:cNvPr>
          <p:cNvSpPr txBox="1"/>
          <p:nvPr/>
        </p:nvSpPr>
        <p:spPr>
          <a:xfrm>
            <a:off x="1346988" y="2096488"/>
            <a:ext cx="104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手電筒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148F4413-7163-471B-BEE6-E870F072281B}"/>
              </a:ext>
            </a:extLst>
          </p:cNvPr>
          <p:cNvSpPr txBox="1"/>
          <p:nvPr/>
        </p:nvSpPr>
        <p:spPr>
          <a:xfrm>
            <a:off x="8153400" y="2096488"/>
            <a:ext cx="104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手電筒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C1852465-C859-4A7E-88E7-9A4A13E5AE9E}"/>
              </a:ext>
            </a:extLst>
          </p:cNvPr>
          <p:cNvSpPr txBox="1"/>
          <p:nvPr/>
        </p:nvSpPr>
        <p:spPr>
          <a:xfrm>
            <a:off x="7836764" y="2911411"/>
            <a:ext cx="104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手電筒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AC3F2E3F-336B-4661-8A2F-E9B790B608B1}"/>
              </a:ext>
            </a:extLst>
          </p:cNvPr>
          <p:cNvSpPr txBox="1"/>
          <p:nvPr/>
        </p:nvSpPr>
        <p:spPr>
          <a:xfrm>
            <a:off x="8690858" y="3687033"/>
            <a:ext cx="104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手電筒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3F041454-6DA6-4E88-B38B-90B357FE48E6}"/>
              </a:ext>
            </a:extLst>
          </p:cNvPr>
          <p:cNvSpPr txBox="1"/>
          <p:nvPr/>
        </p:nvSpPr>
        <p:spPr>
          <a:xfrm>
            <a:off x="1338940" y="2480780"/>
            <a:ext cx="104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手電筒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4F160583-51E6-4AD6-A1E7-9F5E50AD768C}"/>
              </a:ext>
            </a:extLst>
          </p:cNvPr>
          <p:cNvSpPr txBox="1"/>
          <p:nvPr/>
        </p:nvSpPr>
        <p:spPr>
          <a:xfrm>
            <a:off x="1382365" y="3310245"/>
            <a:ext cx="104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手電筒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D7215352-5329-4CD8-80C1-8C12DDFF8AF8}"/>
              </a:ext>
            </a:extLst>
          </p:cNvPr>
          <p:cNvSpPr txBox="1"/>
          <p:nvPr/>
        </p:nvSpPr>
        <p:spPr>
          <a:xfrm>
            <a:off x="3353041" y="478271"/>
            <a:ext cx="194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400" dirty="0"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人要過橋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308788A5-66C5-4231-A445-7F1F51B45C40}"/>
              </a:ext>
            </a:extLst>
          </p:cNvPr>
          <p:cNvSpPr txBox="1"/>
          <p:nvPr/>
        </p:nvSpPr>
        <p:spPr>
          <a:xfrm>
            <a:off x="5368186" y="478816"/>
            <a:ext cx="301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過橋分別需要時間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81BED311-528C-4064-A116-DF275C65DBC8}"/>
              </a:ext>
            </a:extLst>
          </p:cNvPr>
          <p:cNvSpPr txBox="1"/>
          <p:nvPr/>
        </p:nvSpPr>
        <p:spPr>
          <a:xfrm>
            <a:off x="8107404" y="466953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1  2  5  10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F031CC23-C0C9-4E8B-9D5E-6B277ED61CE2}"/>
              </a:ext>
            </a:extLst>
          </p:cNvPr>
          <p:cNvSpPr txBox="1"/>
          <p:nvPr/>
        </p:nvSpPr>
        <p:spPr>
          <a:xfrm>
            <a:off x="5220393" y="5606131"/>
            <a:ext cx="684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每趟過橋需要的時間以過橋最慢者需要時間為準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/>
              <a:t> 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DB1EFF32-36C6-4CDB-8616-CDE1ADDD428A}"/>
              </a:ext>
            </a:extLst>
          </p:cNvPr>
          <p:cNvSpPr txBox="1"/>
          <p:nvPr/>
        </p:nvSpPr>
        <p:spPr>
          <a:xfrm>
            <a:off x="0" y="4291922"/>
            <a:ext cx="284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1   2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xmlns="" id="{42E494A5-AB4D-4DB4-8F0D-505509587D6E}"/>
              </a:ext>
            </a:extLst>
          </p:cNvPr>
          <p:cNvSpPr txBox="1"/>
          <p:nvPr/>
        </p:nvSpPr>
        <p:spPr>
          <a:xfrm>
            <a:off x="1795579" y="4800851"/>
            <a:ext cx="73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xmlns="" id="{636A9326-5200-4452-B331-E759C815A848}"/>
              </a:ext>
            </a:extLst>
          </p:cNvPr>
          <p:cNvSpPr txBox="1"/>
          <p:nvPr/>
        </p:nvSpPr>
        <p:spPr>
          <a:xfrm>
            <a:off x="1795579" y="5246025"/>
            <a:ext cx="344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5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  10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F39DDEE9-0B19-48D0-9EAB-0021F945B2C3}"/>
              </a:ext>
            </a:extLst>
          </p:cNvPr>
          <p:cNvSpPr txBox="1"/>
          <p:nvPr/>
        </p:nvSpPr>
        <p:spPr>
          <a:xfrm>
            <a:off x="1810449" y="5769244"/>
            <a:ext cx="93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F39DDEE9-0B19-48D0-9EAB-0021F945B2C3}"/>
              </a:ext>
            </a:extLst>
          </p:cNvPr>
          <p:cNvSpPr txBox="1"/>
          <p:nvPr/>
        </p:nvSpPr>
        <p:spPr>
          <a:xfrm>
            <a:off x="1796594" y="6334780"/>
            <a:ext cx="93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1   2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9" grpId="0"/>
      <p:bldP spid="50" grpId="0"/>
      <p:bldP spid="52" grpId="0"/>
      <p:bldP spid="53" grpId="0"/>
      <p:bldP spid="57" grpId="0"/>
      <p:bldP spid="58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4A62AE0C-535E-4141-8D82-42F0746F1CCB}" type="datetime1">
              <a:rPr lang="zh-TW" altLang="en-US" smtClean="0"/>
              <a:t>2020/8/24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7389010" y="3908990"/>
            <a:ext cx="4183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全體過橋所需最短的時間與過橋順序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只有一支手電筒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一次過橋人數頂多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過橋時需帶唯一的手電筒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dirty="0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xmlns="" id="{90638EAF-150F-4A85-8CA9-1D1A7B1BAF2B}"/>
              </a:ext>
            </a:extLst>
          </p:cNvPr>
          <p:cNvGrpSpPr/>
          <p:nvPr/>
        </p:nvGrpSpPr>
        <p:grpSpPr>
          <a:xfrm>
            <a:off x="-229036" y="3787394"/>
            <a:ext cx="6674589" cy="2529584"/>
            <a:chOff x="0" y="1575431"/>
            <a:chExt cx="6674589" cy="2529584"/>
          </a:xfrm>
        </p:grpSpPr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xmlns="" id="{047F713E-437C-407C-8140-CB28DC87DEF8}"/>
                </a:ext>
              </a:extLst>
            </p:cNvPr>
            <p:cNvCxnSpPr>
              <a:cxnSpLocks/>
            </p:cNvCxnSpPr>
            <p:nvPr/>
          </p:nvCxnSpPr>
          <p:spPr>
            <a:xfrm>
              <a:off x="1487488" y="2097088"/>
              <a:ext cx="0" cy="19668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xmlns="" id="{2A8C13E8-01AF-42A8-A715-397D24E2B116}"/>
                </a:ext>
              </a:extLst>
            </p:cNvPr>
            <p:cNvCxnSpPr>
              <a:cxnSpLocks/>
            </p:cNvCxnSpPr>
            <p:nvPr/>
          </p:nvCxnSpPr>
          <p:spPr>
            <a:xfrm>
              <a:off x="3451081" y="2097088"/>
              <a:ext cx="0" cy="200792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xmlns="" id="{BF730C4F-711D-4832-B117-CF7A3A8A798E}"/>
                </a:ext>
              </a:extLst>
            </p:cNvPr>
            <p:cNvCxnSpPr/>
            <p:nvPr/>
          </p:nvCxnSpPr>
          <p:spPr>
            <a:xfrm>
              <a:off x="1487488" y="24209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xmlns="" id="{9E03D128-FE71-4103-8971-8DCD4C48BA8A}"/>
                </a:ext>
              </a:extLst>
            </p:cNvPr>
            <p:cNvCxnSpPr/>
            <p:nvPr/>
          </p:nvCxnSpPr>
          <p:spPr>
            <a:xfrm flipH="1">
              <a:off x="1487488" y="2781300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xmlns="" id="{F3599C6E-A42D-410E-A456-59079A403374}"/>
                </a:ext>
              </a:extLst>
            </p:cNvPr>
            <p:cNvCxnSpPr/>
            <p:nvPr/>
          </p:nvCxnSpPr>
          <p:spPr>
            <a:xfrm>
              <a:off x="1506394" y="3162590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xmlns="" id="{2C853FB6-4DB0-4305-9FC8-4B54DF173EA5}"/>
                </a:ext>
              </a:extLst>
            </p:cNvPr>
            <p:cNvCxnSpPr/>
            <p:nvPr/>
          </p:nvCxnSpPr>
          <p:spPr>
            <a:xfrm flipH="1">
              <a:off x="1506394" y="3573463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xmlns="" id="{3C2355A8-EDF6-4650-B499-D32C2455CEA5}"/>
                </a:ext>
              </a:extLst>
            </p:cNvPr>
            <p:cNvSpPr txBox="1"/>
            <p:nvPr/>
          </p:nvSpPr>
          <p:spPr>
            <a:xfrm>
              <a:off x="330416" y="1575431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1  2  5  10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xmlns="" id="{5FBDA4F7-3FC4-44AB-AE26-C7C2356FF3D0}"/>
                </a:ext>
              </a:extLst>
            </p:cNvPr>
            <p:cNvSpPr txBox="1"/>
            <p:nvPr/>
          </p:nvSpPr>
          <p:spPr>
            <a:xfrm>
              <a:off x="0" y="2068376"/>
              <a:ext cx="1406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5  10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xmlns="" id="{726DFCEC-99A7-49C7-A84A-F782D9C0E4C8}"/>
                </a:ext>
              </a:extLst>
            </p:cNvPr>
            <p:cNvSpPr txBox="1"/>
            <p:nvPr/>
          </p:nvSpPr>
          <p:spPr>
            <a:xfrm>
              <a:off x="2076233" y="200660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xmlns="" id="{C8C44934-4DE4-4697-A206-9F752B3BAA06}"/>
                </a:ext>
              </a:extLst>
            </p:cNvPr>
            <p:cNvSpPr txBox="1"/>
            <p:nvPr/>
          </p:nvSpPr>
          <p:spPr>
            <a:xfrm>
              <a:off x="3581400" y="209708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xmlns="" id="{3824BE4C-F019-4FB9-86DB-92ECF8D062E4}"/>
                </a:ext>
              </a:extLst>
            </p:cNvPr>
            <p:cNvSpPr txBox="1"/>
            <p:nvPr/>
          </p:nvSpPr>
          <p:spPr>
            <a:xfrm>
              <a:off x="2206551" y="2409820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xmlns="" id="{CD2407CB-E9D6-4207-A17A-00F38565A0D8}"/>
                </a:ext>
              </a:extLst>
            </p:cNvPr>
            <p:cNvSpPr txBox="1"/>
            <p:nvPr/>
          </p:nvSpPr>
          <p:spPr>
            <a:xfrm>
              <a:off x="285751" y="2420809"/>
              <a:ext cx="1117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1  5  10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16624CA-5335-4836-A222-895F8CE6624F}"/>
                </a:ext>
              </a:extLst>
            </p:cNvPr>
            <p:cNvSpPr txBox="1"/>
            <p:nvPr/>
          </p:nvSpPr>
          <p:spPr>
            <a:xfrm>
              <a:off x="1985765" y="2781301"/>
              <a:ext cx="807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5  10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xmlns="" id="{271C37E8-8A25-4210-97E7-C9AC6E30C1FB}"/>
                </a:ext>
              </a:extLst>
            </p:cNvPr>
            <p:cNvSpPr txBox="1"/>
            <p:nvPr/>
          </p:nvSpPr>
          <p:spPr>
            <a:xfrm>
              <a:off x="3591320" y="2530041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xmlns="" id="{D60272E4-DC3A-410F-AB45-A79560F9B5B5}"/>
                </a:ext>
              </a:extLst>
            </p:cNvPr>
            <p:cNvSpPr txBox="1"/>
            <p:nvPr/>
          </p:nvSpPr>
          <p:spPr>
            <a:xfrm>
              <a:off x="493518" y="2860409"/>
              <a:ext cx="918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xmlns="" id="{669CC564-05EF-49D7-AD2A-70699D643F43}"/>
                </a:ext>
              </a:extLst>
            </p:cNvPr>
            <p:cNvSpPr txBox="1"/>
            <p:nvPr/>
          </p:nvSpPr>
          <p:spPr>
            <a:xfrm>
              <a:off x="3581398" y="2882474"/>
              <a:ext cx="1175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2  5  10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xmlns="" id="{8E40D5F3-2E5C-4386-8B56-DC5E2F335354}"/>
                </a:ext>
              </a:extLst>
            </p:cNvPr>
            <p:cNvSpPr txBox="1"/>
            <p:nvPr/>
          </p:nvSpPr>
          <p:spPr>
            <a:xfrm>
              <a:off x="2206723" y="3192761"/>
              <a:ext cx="414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xmlns="" id="{7EE14EB6-3E68-4697-A7CA-7368417B566A}"/>
                </a:ext>
              </a:extLst>
            </p:cNvPr>
            <p:cNvSpPr txBox="1"/>
            <p:nvPr/>
          </p:nvSpPr>
          <p:spPr>
            <a:xfrm>
              <a:off x="3581398" y="3280246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5  10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xmlns="" id="{230F544A-8B9D-409B-923A-4E4EC8734A7E}"/>
                </a:ext>
              </a:extLst>
            </p:cNvPr>
            <p:cNvSpPr txBox="1"/>
            <p:nvPr/>
          </p:nvSpPr>
          <p:spPr>
            <a:xfrm>
              <a:off x="101600" y="3300009"/>
              <a:ext cx="1310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xmlns="" id="{BFEBEE68-AF54-4150-AAB4-94D69A756370}"/>
                </a:ext>
              </a:extLst>
            </p:cNvPr>
            <p:cNvSpPr txBox="1"/>
            <p:nvPr/>
          </p:nvSpPr>
          <p:spPr>
            <a:xfrm>
              <a:off x="3136269" y="1706389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xmlns="" id="{02D957FD-1BAA-47F9-8579-8C3DCDAFDB65}"/>
                </a:ext>
              </a:extLst>
            </p:cNvPr>
            <p:cNvSpPr txBox="1"/>
            <p:nvPr/>
          </p:nvSpPr>
          <p:spPr>
            <a:xfrm>
              <a:off x="2103741" y="1613604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xmlns="" id="{DA798A95-AF81-46D0-8EFB-458FB4B8045A}"/>
                </a:ext>
              </a:extLst>
            </p:cNvPr>
            <p:cNvSpPr txBox="1"/>
            <p:nvPr/>
          </p:nvSpPr>
          <p:spPr>
            <a:xfrm>
              <a:off x="4690104" y="2113360"/>
              <a:ext cx="1755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1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en-US" altLang="zh-TW" sz="2000" dirty="0">
                  <a:ea typeface="標楷體" panose="03000509000000000000" pitchFamily="65" charset="-120"/>
                </a:rPr>
                <a:t>2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先到對岸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xmlns="" id="{EF5816D6-239E-4ADE-B60A-37367D0B605F}"/>
                </a:ext>
              </a:extLst>
            </p:cNvPr>
            <p:cNvSpPr txBox="1"/>
            <p:nvPr/>
          </p:nvSpPr>
          <p:spPr>
            <a:xfrm>
              <a:off x="4660344" y="2525333"/>
              <a:ext cx="1952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1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帶手電筒回來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xmlns="" id="{4B767DF4-0B3F-4408-A64D-2F03A86C149D}"/>
                </a:ext>
              </a:extLst>
            </p:cNvPr>
            <p:cNvSpPr txBox="1"/>
            <p:nvPr/>
          </p:nvSpPr>
          <p:spPr>
            <a:xfrm>
              <a:off x="4670802" y="2923015"/>
              <a:ext cx="1774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5,10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到對岸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xmlns="" id="{534C669E-55D8-4662-BB23-A0ACB33F3217}"/>
                </a:ext>
              </a:extLst>
            </p:cNvPr>
            <p:cNvSpPr txBox="1"/>
            <p:nvPr/>
          </p:nvSpPr>
          <p:spPr>
            <a:xfrm>
              <a:off x="4690104" y="3298846"/>
              <a:ext cx="1984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2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帶手電筒回來</a:t>
              </a:r>
            </a:p>
          </p:txBody>
        </p:sp>
      </p:grpSp>
      <p:sp>
        <p:nvSpPr>
          <p:cNvPr id="72" name="右大括弧 71">
            <a:extLst>
              <a:ext uri="{FF2B5EF4-FFF2-40B4-BE49-F238E27FC236}">
                <a16:creationId xmlns:a16="http://schemas.microsoft.com/office/drawing/2014/main" xmlns="" id="{81FE885E-C97C-4E27-8548-1F59EAD4FBE5}"/>
              </a:ext>
            </a:extLst>
          </p:cNvPr>
          <p:cNvSpPr/>
          <p:nvPr/>
        </p:nvSpPr>
        <p:spPr>
          <a:xfrm>
            <a:off x="8330952" y="2119813"/>
            <a:ext cx="210150" cy="1610828"/>
          </a:xfrm>
          <a:prstGeom prst="rightBrace">
            <a:avLst>
              <a:gd name="adj1" fmla="val 2433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516C81E4-8AB5-47FA-8C82-4610FD41FB5B}"/>
              </a:ext>
            </a:extLst>
          </p:cNvPr>
          <p:cNvGrpSpPr/>
          <p:nvPr/>
        </p:nvGrpSpPr>
        <p:grpSpPr>
          <a:xfrm>
            <a:off x="2816530" y="-100424"/>
            <a:ext cx="7861546" cy="3979222"/>
            <a:chOff x="1885635" y="-111970"/>
            <a:chExt cx="7861546" cy="39792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4268AB68-BCCF-49C2-9F04-FA2129BFA256}"/>
                </a:ext>
              </a:extLst>
            </p:cNvPr>
            <p:cNvSpPr txBox="1"/>
            <p:nvPr/>
          </p:nvSpPr>
          <p:spPr>
            <a:xfrm>
              <a:off x="1885635" y="-111970"/>
              <a:ext cx="2838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Sample Input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xmlns="" id="{74B4B5D3-E4EF-424D-BC9C-D5BB466B1622}"/>
                </a:ext>
              </a:extLst>
            </p:cNvPr>
            <p:cNvSpPr txBox="1"/>
            <p:nvPr/>
          </p:nvSpPr>
          <p:spPr>
            <a:xfrm>
              <a:off x="6639151" y="831982"/>
              <a:ext cx="3108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Sample Output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xmlns="" id="{F8A7C7EB-A36A-4FF7-A65C-9A4773B76827}"/>
                </a:ext>
              </a:extLst>
            </p:cNvPr>
            <p:cNvSpPr txBox="1"/>
            <p:nvPr/>
          </p:nvSpPr>
          <p:spPr>
            <a:xfrm>
              <a:off x="1948461" y="489486"/>
              <a:ext cx="1265486" cy="267765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</a:p>
            <a:p>
              <a:endParaRPr lang="en-US" altLang="zh-TW" sz="2400" dirty="0"/>
            </a:p>
            <a:p>
              <a:r>
                <a:rPr lang="en-US" altLang="zh-TW" sz="2400" dirty="0"/>
                <a:t>4</a:t>
              </a:r>
            </a:p>
            <a:p>
              <a:r>
                <a:rPr lang="en-US" altLang="zh-TW" sz="2400" dirty="0"/>
                <a:t>1</a:t>
              </a:r>
            </a:p>
            <a:p>
              <a:r>
                <a:rPr lang="en-US" altLang="zh-TW" sz="2400" dirty="0"/>
                <a:t>2</a:t>
              </a:r>
            </a:p>
            <a:p>
              <a:r>
                <a:rPr lang="en-US" altLang="zh-TW" sz="2400" dirty="0"/>
                <a:t>5</a:t>
              </a:r>
            </a:p>
            <a:p>
              <a:r>
                <a:rPr lang="en-US" altLang="zh-TW" sz="2400" dirty="0"/>
                <a:t>10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xmlns="" id="{7DDC1C89-0766-4CB1-84D4-01B205EF1E29}"/>
                </a:ext>
              </a:extLst>
            </p:cNvPr>
            <p:cNvSpPr txBox="1"/>
            <p:nvPr/>
          </p:nvSpPr>
          <p:spPr>
            <a:xfrm>
              <a:off x="6669488" y="1558928"/>
              <a:ext cx="3000193" cy="230832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17</a:t>
              </a:r>
            </a:p>
            <a:p>
              <a:r>
                <a:rPr lang="en-US" altLang="zh-TW" sz="2400" dirty="0"/>
                <a:t>1 2</a:t>
              </a:r>
            </a:p>
            <a:p>
              <a:r>
                <a:rPr lang="en-US" altLang="zh-TW" sz="2400" dirty="0"/>
                <a:t>1</a:t>
              </a:r>
            </a:p>
            <a:p>
              <a:r>
                <a:rPr lang="en-US" altLang="zh-TW" sz="2400" dirty="0"/>
                <a:t>5 10</a:t>
              </a:r>
            </a:p>
            <a:p>
              <a:r>
                <a:rPr lang="en-US" altLang="zh-TW" sz="2400" dirty="0"/>
                <a:t>2</a:t>
              </a:r>
            </a:p>
            <a:p>
              <a:r>
                <a:rPr lang="en-US" altLang="zh-TW" sz="2400" dirty="0"/>
                <a:t>1 2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02977B85-4A8D-4D4C-BFA8-AB65CB63ED5A}"/>
                </a:ext>
              </a:extLst>
            </p:cNvPr>
            <p:cNvSpPr txBox="1"/>
            <p:nvPr/>
          </p:nvSpPr>
          <p:spPr>
            <a:xfrm>
              <a:off x="3245803" y="413714"/>
              <a:ext cx="3212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Number of test cases</a:t>
              </a:r>
              <a:endParaRPr lang="zh-TW" altLang="en-US" sz="2000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xmlns="" id="{A74E0397-448E-4283-89AB-78B5446EB9EA}"/>
                </a:ext>
              </a:extLst>
            </p:cNvPr>
            <p:cNvCxnSpPr/>
            <p:nvPr/>
          </p:nvCxnSpPr>
          <p:spPr>
            <a:xfrm flipH="1" flipV="1">
              <a:off x="2451616" y="637557"/>
              <a:ext cx="83400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xmlns="" id="{E4AD4AA2-276E-4A0D-B505-AA3A2CE49976}"/>
                </a:ext>
              </a:extLst>
            </p:cNvPr>
            <p:cNvSpPr txBox="1"/>
            <p:nvPr/>
          </p:nvSpPr>
          <p:spPr>
            <a:xfrm>
              <a:off x="3914537" y="1725210"/>
              <a:ext cx="17196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Test Case #1</a:t>
              </a:r>
              <a:endParaRPr lang="zh-TW" altLang="en-US" sz="2400" dirty="0"/>
            </a:p>
          </p:txBody>
        </p:sp>
        <p:cxnSp>
          <p:nvCxnSpPr>
            <p:cNvPr id="74" name="直線單箭頭接點 73"/>
            <p:cNvCxnSpPr>
              <a:cxnSpLocks/>
            </p:cNvCxnSpPr>
            <p:nvPr/>
          </p:nvCxnSpPr>
          <p:spPr>
            <a:xfrm flipH="1" flipV="1">
              <a:off x="7118294" y="1808574"/>
              <a:ext cx="635825" cy="22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xmlns="" id="{02977B85-4A8D-4D4C-BFA8-AB65CB63ED5A}"/>
                </a:ext>
              </a:extLst>
            </p:cNvPr>
            <p:cNvSpPr txBox="1"/>
            <p:nvPr/>
          </p:nvSpPr>
          <p:spPr>
            <a:xfrm>
              <a:off x="3281204" y="1272382"/>
              <a:ext cx="1911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n</a:t>
              </a:r>
              <a:r>
                <a:rPr lang="zh-TW" altLang="en-US" sz="2000" dirty="0"/>
                <a:t> </a:t>
              </a:r>
              <a:r>
                <a:rPr lang="en-US" altLang="zh-TW" sz="2000" dirty="0"/>
                <a:t>(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過橋人數</a:t>
              </a:r>
              <a:r>
                <a:rPr lang="en-US" altLang="zh-TW" sz="2000" dirty="0"/>
                <a:t>) </a:t>
              </a:r>
              <a:endParaRPr lang="zh-TW" altLang="en-US" sz="2000" dirty="0"/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xmlns="" id="{A74E0397-448E-4283-89AB-78B5446EB9EA}"/>
                </a:ext>
              </a:extLst>
            </p:cNvPr>
            <p:cNvCxnSpPr/>
            <p:nvPr/>
          </p:nvCxnSpPr>
          <p:spPr>
            <a:xfrm flipH="1" flipV="1">
              <a:off x="2254951" y="1458376"/>
              <a:ext cx="973226" cy="13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004713" y="1301944"/>
              <a:ext cx="586617" cy="177780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右大括弧 10"/>
            <p:cNvSpPr/>
            <p:nvPr/>
          </p:nvSpPr>
          <p:spPr>
            <a:xfrm>
              <a:off x="2410876" y="1774274"/>
              <a:ext cx="197090" cy="1148902"/>
            </a:xfrm>
            <a:prstGeom prst="rightBrace">
              <a:avLst>
                <a:gd name="adj1" fmla="val 24333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02977B85-4A8D-4D4C-BFA8-AB65CB63ED5A}"/>
                </a:ext>
              </a:extLst>
            </p:cNvPr>
            <p:cNvSpPr txBox="1"/>
            <p:nvPr/>
          </p:nvSpPr>
          <p:spPr>
            <a:xfrm>
              <a:off x="3325634" y="2161698"/>
              <a:ext cx="2196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ea typeface="標楷體" panose="03000509000000000000" pitchFamily="65" charset="-120"/>
                </a:rPr>
                <a:t>n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個人的過橋時間</a:t>
              </a:r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xmlns="" id="{A74E0397-448E-4283-89AB-78B5446EB9EA}"/>
                </a:ext>
              </a:extLst>
            </p:cNvPr>
            <p:cNvCxnSpPr/>
            <p:nvPr/>
          </p:nvCxnSpPr>
          <p:spPr>
            <a:xfrm flipH="1" flipV="1">
              <a:off x="2658475" y="2342879"/>
              <a:ext cx="618298" cy="5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flipV="1">
              <a:off x="2591330" y="2145617"/>
              <a:ext cx="4052324" cy="160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xmlns="" id="{02977B85-4A8D-4D4C-BFA8-AB65CB63ED5A}"/>
                </a:ext>
              </a:extLst>
            </p:cNvPr>
            <p:cNvSpPr txBox="1"/>
            <p:nvPr/>
          </p:nvSpPr>
          <p:spPr>
            <a:xfrm>
              <a:off x="7771438" y="1618060"/>
              <a:ext cx="1975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最短的過橋時間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xmlns="" id="{D6AE5D83-B6FF-401A-A48D-87BC052AB8E1}"/>
                </a:ext>
              </a:extLst>
            </p:cNvPr>
            <p:cNvSpPr txBox="1"/>
            <p:nvPr/>
          </p:nvSpPr>
          <p:spPr>
            <a:xfrm>
              <a:off x="1948461" y="891725"/>
              <a:ext cx="1108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空白行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xmlns="" id="{E4337AB8-750C-4F56-803D-2649D5BEC8FF}"/>
                </a:ext>
              </a:extLst>
            </p:cNvPr>
            <p:cNvSpPr txBox="1"/>
            <p:nvPr/>
          </p:nvSpPr>
          <p:spPr>
            <a:xfrm>
              <a:off x="7693938" y="2723121"/>
              <a:ext cx="1287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過橋順序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xmlns="" id="{CA280925-31EA-433B-9E8E-87B7E0F90A02}"/>
              </a:ext>
            </a:extLst>
          </p:cNvPr>
          <p:cNvCxnSpPr/>
          <p:nvPr/>
        </p:nvCxnSpPr>
        <p:spPr>
          <a:xfrm>
            <a:off x="1251253" y="6157495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6D4ADEB2-C23E-492A-A471-21EF3A448926}"/>
              </a:ext>
            </a:extLst>
          </p:cNvPr>
          <p:cNvSpPr txBox="1"/>
          <p:nvPr/>
        </p:nvSpPr>
        <p:spPr>
          <a:xfrm>
            <a:off x="1829769" y="5776205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FDFB5553-4960-4D3D-9A69-47A4E0F635DC}"/>
              </a:ext>
            </a:extLst>
          </p:cNvPr>
          <p:cNvSpPr txBox="1"/>
          <p:nvPr/>
        </p:nvSpPr>
        <p:spPr>
          <a:xfrm>
            <a:off x="3352361" y="5879823"/>
            <a:ext cx="137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1  2  5  10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xmlns="" id="{1F39AA71-2D09-4FD6-A1C2-5853B750D269}"/>
              </a:ext>
            </a:extLst>
          </p:cNvPr>
          <p:cNvSpPr txBox="1"/>
          <p:nvPr/>
        </p:nvSpPr>
        <p:spPr>
          <a:xfrm>
            <a:off x="4692020" y="5910600"/>
            <a:ext cx="2332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剩下的</a:t>
            </a:r>
            <a:r>
              <a:rPr lang="en-US" altLang="zh-TW" sz="2000" dirty="0">
                <a:ea typeface="標楷體" panose="03000509000000000000" pitchFamily="65" charset="-120"/>
              </a:rPr>
              <a:t>1,2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到對岸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xmlns="" id="{7B9FF163-474C-4D20-8266-7A8378EF3C01}"/>
              </a:ext>
            </a:extLst>
          </p:cNvPr>
          <p:cNvSpPr txBox="1"/>
          <p:nvPr/>
        </p:nvSpPr>
        <p:spPr>
          <a:xfrm>
            <a:off x="260328" y="3312721"/>
            <a:ext cx="20677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</a:t>
            </a:r>
            <a:endParaRPr lang="zh-TW" altLang="en-US" sz="28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xmlns="" id="{8F7D43F6-321A-454B-BE72-28BEA3D4CA5C}"/>
              </a:ext>
            </a:extLst>
          </p:cNvPr>
          <p:cNvSpPr txBox="1"/>
          <p:nvPr/>
        </p:nvSpPr>
        <p:spPr>
          <a:xfrm>
            <a:off x="7206971" y="5837760"/>
            <a:ext cx="3155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+1+10+2+2=17</a:t>
            </a:r>
            <a:r>
              <a:rPr lang="zh-TW" altLang="en-US" sz="2000" dirty="0"/>
              <a:t>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A867E8A-4C27-48F1-AF9E-865B67D9F47A}"/>
              </a:ext>
            </a:extLst>
          </p:cNvPr>
          <p:cNvSpPr/>
          <p:nvPr/>
        </p:nvSpPr>
        <p:spPr>
          <a:xfrm>
            <a:off x="101380" y="3825567"/>
            <a:ext cx="7105591" cy="26013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778DC26C-24B9-414F-B753-73007E1294FD}"/>
              </a:ext>
            </a:extLst>
          </p:cNvPr>
          <p:cNvSpPr txBox="1"/>
          <p:nvPr/>
        </p:nvSpPr>
        <p:spPr>
          <a:xfrm>
            <a:off x="10749835" y="2324526"/>
            <a:ext cx="1287517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過橋順序無唯一解</a:t>
            </a:r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9ABF2CF4-C569-46E8-A35E-4407B4750E0A}"/>
              </a:ext>
            </a:extLst>
          </p:cNvPr>
          <p:cNvSpPr txBox="1"/>
          <p:nvPr/>
        </p:nvSpPr>
        <p:spPr>
          <a:xfrm>
            <a:off x="410028" y="648941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26A9-7A4D-459B-A2BA-C45B70802FD8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525C867-DF06-4C88-B43A-2A8905B61E84}"/>
              </a:ext>
            </a:extLst>
          </p:cNvPr>
          <p:cNvSpPr txBox="1"/>
          <p:nvPr/>
        </p:nvSpPr>
        <p:spPr>
          <a:xfrm>
            <a:off x="695309" y="1512313"/>
            <a:ext cx="707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 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3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4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人的基本過橋方法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04334683-3A7D-445D-A73D-9DCD033108E1}"/>
              </a:ext>
            </a:extLst>
          </p:cNvPr>
          <p:cNvSpPr txBox="1"/>
          <p:nvPr/>
        </p:nvSpPr>
        <p:spPr>
          <a:xfrm>
            <a:off x="1196350" y="2291409"/>
            <a:ext cx="491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原則上讓較快者回程送回手電筒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D07D1638-F353-4B62-B6D9-133AE9F5F576}"/>
              </a:ext>
            </a:extLst>
          </p:cNvPr>
          <p:cNvSpPr txBox="1"/>
          <p:nvPr/>
        </p:nvSpPr>
        <p:spPr>
          <a:xfrm>
            <a:off x="1196350" y="2852738"/>
            <a:ext cx="683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人或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人過橋就沒有回程送回手電筒問題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1808F587-2DD0-4A10-B877-6BFF1BADB32D}"/>
              </a:ext>
            </a:extLst>
          </p:cNvPr>
          <p:cNvSpPr txBox="1"/>
          <p:nvPr/>
        </p:nvSpPr>
        <p:spPr>
          <a:xfrm>
            <a:off x="658814" y="3531444"/>
            <a:ext cx="10815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ea typeface="標楷體" panose="03000509000000000000" pitchFamily="65" charset="-120"/>
              </a:rPr>
              <a:t>利用</a:t>
            </a:r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 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3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4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人的基本過橋方法完成</a:t>
            </a:r>
            <a:r>
              <a:rPr lang="en-US" altLang="zh-TW" sz="3200" dirty="0"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以上最短時間的過橋安排</a:t>
            </a: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75462" y="2186594"/>
            <a:ext cx="637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 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3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4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人的基本過橋方法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251200" y="3176588"/>
            <a:ext cx="491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原則上讓較快者回程送回手電筒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A42609B7-2A7A-401C-92B8-2E9D03493FB8}"/>
              </a:ext>
            </a:extLst>
          </p:cNvPr>
          <p:cNvSpPr txBox="1"/>
          <p:nvPr/>
        </p:nvSpPr>
        <p:spPr>
          <a:xfrm>
            <a:off x="3251200" y="3737917"/>
            <a:ext cx="683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人或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人過橋就沒有回程送回手電筒問題</a:t>
            </a:r>
          </a:p>
        </p:txBody>
      </p:sp>
    </p:spTree>
    <p:extLst>
      <p:ext uri="{BB962C8B-B14F-4D97-AF65-F5344CB8AC3E}">
        <p14:creationId xmlns:p14="http://schemas.microsoft.com/office/powerpoint/2010/main" val="286654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371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1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讓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1487488" y="209708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432175" y="209708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87488" y="242093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0416" y="1575431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            1 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71339" y="1986494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81400" y="2097088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</a:t>
            </a:r>
            <a:r>
              <a:rPr lang="en-US" altLang="zh-TW" sz="2400" dirty="0">
                <a:ea typeface="標楷體" panose="03000509000000000000" pitchFamily="65" charset="-120"/>
              </a:rPr>
              <a:t>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6269" y="170638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103741" y="161360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446330" y="2125537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人自己到對岸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6491782" y="2891969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/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936EA19-D1E5-4E92-A3D9-96649C402232}"/>
              </a:ext>
            </a:extLst>
          </p:cNvPr>
          <p:cNvSpPr txBox="1"/>
          <p:nvPr/>
        </p:nvSpPr>
        <p:spPr>
          <a:xfrm>
            <a:off x="1195957" y="4329113"/>
            <a:ext cx="388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沒有手電筒要帶回的問題</a:t>
            </a:r>
          </a:p>
        </p:txBody>
      </p:sp>
    </p:spTree>
    <p:extLst>
      <p:ext uri="{BB962C8B-B14F-4D97-AF65-F5344CB8AC3E}">
        <p14:creationId xmlns:p14="http://schemas.microsoft.com/office/powerpoint/2010/main" val="37882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371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2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讓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1487488" y="209708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432175" y="209708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87488" y="242093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0416" y="1575431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      1  2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76233" y="200660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81400" y="2097088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</a:t>
            </a:r>
            <a:r>
              <a:rPr lang="en-US" altLang="zh-TW" sz="2400" dirty="0">
                <a:ea typeface="標楷體" panose="03000509000000000000" pitchFamily="65" charset="-120"/>
              </a:rPr>
              <a:t>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6269" y="170638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103741" y="161360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446330" y="2125537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人一起到對岸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6491782" y="2891969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936EA19-D1E5-4E92-A3D9-96649C402232}"/>
              </a:ext>
            </a:extLst>
          </p:cNvPr>
          <p:cNvSpPr txBox="1"/>
          <p:nvPr/>
        </p:nvSpPr>
        <p:spPr>
          <a:xfrm>
            <a:off x="1195957" y="4329113"/>
            <a:ext cx="388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沒有手電筒要帶回的問題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EFCCE4B4-4EC6-4521-8600-700E00E6E0FF}"/>
              </a:ext>
            </a:extLst>
          </p:cNvPr>
          <p:cNvSpPr txBox="1"/>
          <p:nvPr/>
        </p:nvSpPr>
        <p:spPr>
          <a:xfrm>
            <a:off x="7486687" y="184590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617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8582-3D69-4035-BB32-924FC970C7A7}" type="datetime1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10037 Bridge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8208" y="166254"/>
            <a:ext cx="371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 3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人要過橋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8758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過橋需要時間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5609" y="166254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1  2  8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209" y="727364"/>
            <a:ext cx="382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讓</a:t>
            </a:r>
            <a:r>
              <a:rPr lang="en-US" altLang="zh-TW" sz="2000" dirty="0"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人過橋到對岸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1487488" y="2097088"/>
            <a:ext cx="0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432175" y="2097088"/>
            <a:ext cx="18906" cy="17683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87488" y="2420938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1487488" y="278130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506394" y="3162590"/>
            <a:ext cx="19446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0416" y="1575431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1  2  8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-661554" y="2068376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8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76233" y="200660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81400" y="2097088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06551" y="2409820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  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-664766" y="2420809"/>
            <a:ext cx="206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1  8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73021" y="2781300"/>
            <a:ext cx="62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標楷體" panose="03000509000000000000" pitchFamily="65" charset="-120"/>
              </a:rPr>
              <a:t>1  8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591320" y="2530041"/>
            <a:ext cx="70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2  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581399" y="2882474"/>
            <a:ext cx="103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1  2  8  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136269" y="1706389"/>
            <a:ext cx="79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對岸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103741" y="1613604"/>
            <a:ext cx="78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過橋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446330" y="2125537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最快的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人先到對岸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416570" y="2537510"/>
            <a:ext cx="3108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最快的</a:t>
            </a:r>
            <a:r>
              <a:rPr lang="en-US" altLang="zh-TW" sz="2000" dirty="0"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人帶手電筒回來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427028" y="2935192"/>
            <a:ext cx="24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剩下的</a:t>
            </a:r>
            <a:r>
              <a:rPr lang="en-US" altLang="zh-TW" sz="2000" dirty="0"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人到對岸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236428" y="1233215"/>
            <a:ext cx="112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方案一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3BD44FA8-B572-4908-BFA5-4D578630A3EA}"/>
              </a:ext>
            </a:extLst>
          </p:cNvPr>
          <p:cNvGrpSpPr/>
          <p:nvPr/>
        </p:nvGrpSpPr>
        <p:grpSpPr>
          <a:xfrm>
            <a:off x="-654315" y="3984663"/>
            <a:ext cx="9102124" cy="2477918"/>
            <a:chOff x="-654315" y="3984663"/>
            <a:chExt cx="9102124" cy="2477918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1487488" y="4848536"/>
              <a:ext cx="0" cy="161404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451081" y="4848536"/>
              <a:ext cx="0" cy="158214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1487488" y="5172386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1487488" y="553274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1506394" y="5914038"/>
              <a:ext cx="19446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330416" y="4326879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1  2  8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076233" y="475804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81400" y="4848536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206551" y="5161268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1  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073021" y="5532748"/>
              <a:ext cx="628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591320" y="5281489"/>
              <a:ext cx="704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8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581399" y="5633922"/>
              <a:ext cx="1034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1  2  8  </a:t>
              </a:r>
              <a:endPara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136269" y="4457837"/>
              <a:ext cx="797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對岸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103741" y="4365052"/>
              <a:ext cx="785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446330" y="4876985"/>
              <a:ext cx="4001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(1)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送最慢的</a:t>
              </a:r>
              <a:r>
                <a:rPr lang="en-US" altLang="zh-TW" sz="2000" dirty="0">
                  <a:ea typeface="標楷體" panose="03000509000000000000" pitchFamily="65" charset="-120"/>
                </a:rPr>
                <a:t>(8)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過橋到對岸</a:t>
              </a: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416570" y="5288958"/>
              <a:ext cx="3108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最快的</a:t>
              </a:r>
              <a:r>
                <a:rPr lang="en-US" altLang="zh-TW" sz="2000" dirty="0">
                  <a:ea typeface="標楷體" panose="03000509000000000000" pitchFamily="65" charset="-120"/>
                </a:rPr>
                <a:t>1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人帶手電筒回來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427027" y="5686640"/>
              <a:ext cx="3896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剩下的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人到對岸</a:t>
              </a: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236428" y="3984663"/>
              <a:ext cx="1127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方案二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-654315" y="4876895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-648076" y="5260077"/>
              <a:ext cx="206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ea typeface="標楷體" panose="03000509000000000000" pitchFamily="65" charset="-120"/>
                </a:rPr>
                <a:t>1  2  </a:t>
              </a:r>
              <a:endParaRPr lang="zh-TW" altLang="en-US" sz="2400" dirty="0">
                <a:ea typeface="標楷體" panose="03000509000000000000" pitchFamily="65" charset="-120"/>
              </a:endParaRPr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8052953" y="2754236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2+1+8=11</a:t>
            </a:r>
            <a:r>
              <a:rPr lang="zh-TW" altLang="en-US" sz="2000" dirty="0"/>
              <a:t> 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8153400" y="5338560"/>
            <a:ext cx="2930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8+1+2=11</a:t>
            </a:r>
            <a:r>
              <a:rPr lang="zh-TW" altLang="en-US" sz="2000" dirty="0"/>
              <a:t> 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2781086" y="3942400"/>
            <a:ext cx="73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兩個方案一樣優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需要時間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14 , 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本題解法採取方案一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E256740C-58E1-4513-92A1-9029775BA1E9}"/>
              </a:ext>
            </a:extLst>
          </p:cNvPr>
          <p:cNvSpPr txBox="1"/>
          <p:nvPr/>
        </p:nvSpPr>
        <p:spPr>
          <a:xfrm>
            <a:off x="7486687" y="184590"/>
            <a:ext cx="113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已排序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1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</TotalTime>
  <Words>3657</Words>
  <Application>Microsoft Office PowerPoint</Application>
  <PresentationFormat>寬螢幕</PresentationFormat>
  <Paragraphs>853</Paragraphs>
  <Slides>29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UVa 10037 Bridge</vt:lpstr>
      <vt:lpstr>UVa 10037 Bridge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1430</cp:revision>
  <dcterms:created xsi:type="dcterms:W3CDTF">2020-02-14T09:12:44Z</dcterms:created>
  <dcterms:modified xsi:type="dcterms:W3CDTF">2020-08-24T04:05:53Z</dcterms:modified>
</cp:coreProperties>
</file>