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411" r:id="rId17"/>
    <p:sldId id="397" r:id="rId18"/>
    <p:sldId id="410" r:id="rId19"/>
    <p:sldId id="398" r:id="rId20"/>
    <p:sldId id="399" r:id="rId21"/>
    <p:sldId id="380" r:id="rId22"/>
    <p:sldId id="37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0000"/>
    <a:srgbClr val="00FFFF"/>
    <a:srgbClr val="0000FF"/>
    <a:srgbClr val="0000CC"/>
    <a:srgbClr val="F8F8F8"/>
    <a:srgbClr val="00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7840" autoAdjust="0"/>
  </p:normalViewPr>
  <p:slideViewPr>
    <p:cSldViewPr>
      <p:cViewPr varScale="1">
        <p:scale>
          <a:sx n="70" d="100"/>
          <a:sy n="70" d="100"/>
        </p:scale>
        <p:origin x="11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C1EEF0-2DF3-4496-8E77-03F35C0DC0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2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8676DB0-71C1-48EF-A320-C047E373B933}" type="slidenum">
              <a:rPr lang="en-US" altLang="zh-TW" sz="1200">
                <a:latin typeface="Arial" charset="0"/>
              </a:rPr>
              <a:pPr eaLnBrk="1" hangingPunct="1"/>
              <a:t>1</a:t>
            </a:fld>
            <a:endParaRPr lang="en-US" altLang="zh-TW" sz="1200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9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172200" cy="838200"/>
          </a:xfrm>
        </p:spPr>
        <p:txBody>
          <a:bodyPr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2339975"/>
            <a:ext cx="7772400" cy="1143000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90D9EA25-EA31-4F44-90EB-645FC6043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45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D6AEB-BC2C-47D7-8563-805B68E2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24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34200" y="990600"/>
            <a:ext cx="182880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447800" y="990600"/>
            <a:ext cx="53340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954E8-75A1-4337-900B-B20E81190D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0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A3F56-0698-4059-93C4-1951A260C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65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30466-2210-4DC4-AE51-B0457D5825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201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47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1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B6EB0-8913-421D-B6C4-1C9826722D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8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8496-2168-43C4-A81B-F0F5220C2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106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2AF0A-642A-4C15-AAF5-E467C77E84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5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CFA28-01FF-44D9-87A0-CE84F5FF81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8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F7A3F-D183-4F71-BACC-0E77266AD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7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36FC-F580-4749-AF76-04A00C7FC2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74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990600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 Click to edit Master text styles</a:t>
            </a:r>
          </a:p>
          <a:p>
            <a:pPr lvl="1"/>
            <a:r>
              <a:rPr lang="en-US" altLang="zh-TW" smtClean="0"/>
              <a:t> Second level</a:t>
            </a:r>
          </a:p>
          <a:p>
            <a:pPr lvl="2"/>
            <a:r>
              <a:rPr lang="en-US" altLang="zh-TW" smtClean="0"/>
              <a:t> Third level</a:t>
            </a:r>
          </a:p>
          <a:p>
            <a:pPr lvl="3"/>
            <a:r>
              <a:rPr lang="en-US" altLang="zh-TW" smtClean="0"/>
              <a:t> Fourth level</a:t>
            </a:r>
          </a:p>
          <a:p>
            <a:pPr lvl="4"/>
            <a:r>
              <a:rPr lang="en-US" altLang="zh-TW" smtClean="0"/>
              <a:t> 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F238B3-F1D8-4FC1-BA36-528E84FE0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75393"/>
        </a:buClr>
        <a:buSzPct val="110000"/>
        <a:buFont typeface="Wingdings" pitchFamily="2" charset="2"/>
        <a:buBlip>
          <a:blip r:embed="rId14"/>
        </a:buBlip>
        <a:defRPr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oleObject" Target="../embeddings/oleObject3.bin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0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20.png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19.wmf"/><Relationship Id="rId4" Type="http://schemas.openxmlformats.org/officeDocument/2006/relationships/image" Target="../media/image110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>
                <a:latin typeface="Arial" charset="0"/>
              </a:rPr>
              <a:t>Uva</a:t>
            </a:r>
            <a:r>
              <a:rPr lang="en-US" altLang="zh-TW" dirty="0" smtClean="0">
                <a:latin typeface="Arial" charset="0"/>
              </a:rPr>
              <a:t> 109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573016"/>
            <a:ext cx="7488832" cy="1360488"/>
          </a:xfrm>
        </p:spPr>
        <p:txBody>
          <a:bodyPr/>
          <a:lstStyle/>
          <a:p>
            <a:r>
              <a:rPr lang="en-US" altLang="zh-TW" sz="4400" dirty="0" smtClean="0"/>
              <a:t>SCUD Busters</a:t>
            </a:r>
            <a:endParaRPr lang="en-US" altLang="zh-TW" sz="4400" dirty="0"/>
          </a:p>
          <a:p>
            <a:endParaRPr lang="en-US" altLang="zh-TW" dirty="0"/>
          </a:p>
          <a:p>
            <a:pPr eaLnBrk="1" hangingPunct="1"/>
            <a:r>
              <a:rPr lang="en-US" altLang="zh-TW" dirty="0" smtClean="0">
                <a:latin typeface="Arial" charset="0"/>
              </a:rPr>
              <a:t>Time: 3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268760"/>
            <a:ext cx="8352928" cy="4191000"/>
          </a:xfrm>
        </p:spPr>
        <p:txBody>
          <a:bodyPr/>
          <a:lstStyle/>
          <a:p>
            <a:pPr algn="just"/>
            <a:r>
              <a:rPr lang="en-US" altLang="zh-TW" dirty="0"/>
              <a:t>Locations are specified in kilometers using coordinates on a 500 km by 500 km grid. All coordinates will be integers </a:t>
            </a:r>
            <a:r>
              <a:rPr lang="en-US" altLang="zh-TW" u="sng" dirty="0">
                <a:solidFill>
                  <a:srgbClr val="FF0000"/>
                </a:solidFill>
              </a:rPr>
              <a:t>between 0 and 500 inclusive</a:t>
            </a:r>
            <a:r>
              <a:rPr lang="en-US" altLang="zh-TW" dirty="0"/>
              <a:t>. Coordinates are specified as a pair of integers separated by white-space on a single line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The </a:t>
            </a:r>
            <a:r>
              <a:rPr lang="en-US" altLang="zh-TW" dirty="0"/>
              <a:t>input file will consist of </a:t>
            </a:r>
            <a:r>
              <a:rPr lang="en-US" altLang="zh-TW" u="sng" dirty="0">
                <a:solidFill>
                  <a:srgbClr val="FF0000"/>
                </a:solidFill>
              </a:rPr>
              <a:t>up to 20 kingdoms</a:t>
            </a:r>
            <a:r>
              <a:rPr lang="en-US" altLang="zh-TW" dirty="0"/>
              <a:t>, followed by any number of missile attacks.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44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268760"/>
            <a:ext cx="8352928" cy="4191000"/>
          </a:xfrm>
        </p:spPr>
        <p:txBody>
          <a:bodyPr/>
          <a:lstStyle/>
          <a:p>
            <a:pPr algn="just"/>
            <a:r>
              <a:rPr lang="en-US" altLang="zh-TW" dirty="0"/>
              <a:t>The output consists of </a:t>
            </a:r>
            <a:r>
              <a:rPr lang="en-US" altLang="zh-TW" u="sng" dirty="0">
                <a:solidFill>
                  <a:srgbClr val="FF0000"/>
                </a:solidFill>
              </a:rPr>
              <a:t>a single number </a:t>
            </a:r>
            <a:r>
              <a:rPr lang="en-US" altLang="zh-TW" dirty="0"/>
              <a:t>representing the </a:t>
            </a:r>
            <a:r>
              <a:rPr lang="en-US" altLang="zh-TW" u="sng" dirty="0">
                <a:solidFill>
                  <a:srgbClr val="FF0000"/>
                </a:solidFill>
              </a:rPr>
              <a:t>total area of all kingdoms </a:t>
            </a:r>
            <a:r>
              <a:rPr lang="en-US" altLang="zh-TW" dirty="0"/>
              <a:t>without electricity after all missile attacks have been processed.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The </a:t>
            </a:r>
            <a:r>
              <a:rPr lang="en-US" altLang="zh-TW" dirty="0"/>
              <a:t>number should be printed with (and correct to) </a:t>
            </a:r>
            <a:r>
              <a:rPr lang="en-US" altLang="zh-TW" u="sng" dirty="0">
                <a:solidFill>
                  <a:srgbClr val="FF0000"/>
                </a:solidFill>
              </a:rPr>
              <a:t>two decimal places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66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8669" y="1772816"/>
            <a:ext cx="3096344" cy="838200"/>
          </a:xfrm>
        </p:spPr>
        <p:txBody>
          <a:bodyPr/>
          <a:lstStyle/>
          <a:p>
            <a:r>
              <a:rPr lang="en-US" altLang="zh-TW" dirty="0" smtClean="0"/>
              <a:t>Sample Input / 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99792" y="-27384"/>
            <a:ext cx="1656184" cy="6858000"/>
          </a:xfrm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1700" dirty="0"/>
              <a:t>12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3 </a:t>
            </a:r>
            <a:r>
              <a:rPr lang="en-US" altLang="zh-TW" sz="1700" dirty="0"/>
              <a:t>3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4 </a:t>
            </a:r>
            <a:r>
              <a:rPr lang="en-US" altLang="zh-TW" sz="1700" dirty="0"/>
              <a:t>6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4 </a:t>
            </a:r>
            <a:r>
              <a:rPr lang="en-US" altLang="zh-TW" sz="1700" dirty="0"/>
              <a:t>11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4 </a:t>
            </a:r>
            <a:r>
              <a:rPr lang="en-US" altLang="zh-TW" sz="1700" dirty="0"/>
              <a:t>8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10 </a:t>
            </a:r>
            <a:r>
              <a:rPr lang="en-US" altLang="zh-TW" sz="1700" dirty="0"/>
              <a:t>6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5 </a:t>
            </a:r>
            <a:r>
              <a:rPr lang="en-US" altLang="zh-TW" sz="1700" dirty="0"/>
              <a:t>7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6 </a:t>
            </a:r>
            <a:r>
              <a:rPr lang="en-US" altLang="zh-TW" sz="1700" dirty="0"/>
              <a:t>6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6 </a:t>
            </a:r>
            <a:r>
              <a:rPr lang="en-US" altLang="zh-TW" sz="1700" dirty="0"/>
              <a:t>3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7 </a:t>
            </a:r>
            <a:r>
              <a:rPr lang="en-US" altLang="zh-TW" sz="1700" dirty="0"/>
              <a:t>9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10 </a:t>
            </a:r>
            <a:r>
              <a:rPr lang="en-US" altLang="zh-TW" sz="1700" dirty="0"/>
              <a:t>4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10 </a:t>
            </a:r>
            <a:r>
              <a:rPr lang="en-US" altLang="zh-TW" sz="1700" dirty="0"/>
              <a:t>9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1 </a:t>
            </a:r>
            <a:r>
              <a:rPr lang="en-US" altLang="zh-TW" sz="1700" dirty="0"/>
              <a:t>7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5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20 </a:t>
            </a:r>
            <a:r>
              <a:rPr lang="en-US" altLang="zh-TW" sz="1700" dirty="0"/>
              <a:t>20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20 </a:t>
            </a:r>
            <a:r>
              <a:rPr lang="en-US" altLang="zh-TW" sz="1700" dirty="0"/>
              <a:t>40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40 </a:t>
            </a:r>
            <a:r>
              <a:rPr lang="en-US" altLang="zh-TW" sz="1700" dirty="0"/>
              <a:t>20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40 </a:t>
            </a:r>
            <a:r>
              <a:rPr lang="en-US" altLang="zh-TW" sz="1700" dirty="0"/>
              <a:t>40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30 </a:t>
            </a:r>
            <a:r>
              <a:rPr lang="en-US" altLang="zh-TW" sz="1700" dirty="0"/>
              <a:t>30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10 </a:t>
            </a:r>
            <a:r>
              <a:rPr lang="en-US" altLang="zh-TW" sz="1700" dirty="0"/>
              <a:t>10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21 </a:t>
            </a:r>
            <a:r>
              <a:rPr lang="en-US" altLang="zh-TW" sz="1700" dirty="0"/>
              <a:t>10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21 </a:t>
            </a:r>
            <a:r>
              <a:rPr lang="en-US" altLang="zh-TW" sz="1700" dirty="0"/>
              <a:t>13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-</a:t>
            </a:r>
            <a:r>
              <a:rPr lang="en-US" altLang="zh-TW" sz="1700" dirty="0"/>
              <a:t>1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5 </a:t>
            </a:r>
            <a:r>
              <a:rPr lang="en-US" altLang="zh-TW" sz="1700" dirty="0"/>
              <a:t>5 </a:t>
            </a:r>
            <a:endParaRPr lang="en-US" altLang="zh-TW" sz="17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1700" dirty="0" smtClean="0"/>
              <a:t>20 </a:t>
            </a:r>
            <a:r>
              <a:rPr lang="en-US" altLang="zh-TW" sz="1700" dirty="0"/>
              <a:t>12</a:t>
            </a:r>
            <a:endParaRPr lang="zh-TW" altLang="en-US" sz="1700" dirty="0"/>
          </a:p>
        </p:txBody>
      </p:sp>
      <p:sp>
        <p:nvSpPr>
          <p:cNvPr id="4" name="矩形 3"/>
          <p:cNvSpPr/>
          <p:nvPr/>
        </p:nvSpPr>
        <p:spPr bwMode="auto">
          <a:xfrm>
            <a:off x="2699792" y="-27384"/>
            <a:ext cx="1656184" cy="33843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99792" y="3355835"/>
            <a:ext cx="1656184" cy="15853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699792" y="4941169"/>
            <a:ext cx="1656184" cy="10801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699792" y="6237312"/>
            <a:ext cx="1656184" cy="58445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25112" y="1052736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kingdom1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20536" y="3744614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kingdom2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26256" y="5235586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kingdom3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63888" y="6309320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missile attacks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5724128" y="0"/>
            <a:ext cx="165618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275393"/>
              </a:buClr>
              <a:buSzPct val="110000"/>
              <a:buFont typeface="Wingdings" pitchFamily="2" charset="2"/>
              <a:buBlip>
                <a:blip r:embed="rId2"/>
              </a:buBlip>
              <a:defRPr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1700" dirty="0" smtClean="0"/>
              <a:t>70.50</a:t>
            </a:r>
          </a:p>
        </p:txBody>
      </p:sp>
    </p:spTree>
    <p:extLst>
      <p:ext uri="{BB962C8B-B14F-4D97-AF65-F5344CB8AC3E}">
        <p14:creationId xmlns:p14="http://schemas.microsoft.com/office/powerpoint/2010/main" val="10328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04941"/>
              </p:ext>
            </p:extLst>
          </p:nvPr>
        </p:nvGraphicFramePr>
        <p:xfrm>
          <a:off x="0" y="0"/>
          <a:ext cx="9164320" cy="695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88000"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3232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手繪多邊形 1"/>
          <p:cNvSpPr/>
          <p:nvPr/>
        </p:nvSpPr>
        <p:spPr>
          <a:xfrm>
            <a:off x="2091267" y="5046133"/>
            <a:ext cx="2302933" cy="457200"/>
          </a:xfrm>
          <a:custGeom>
            <a:avLst/>
            <a:gdLst>
              <a:gd name="connsiteX0" fmla="*/ 2302933 w 2302933"/>
              <a:gd name="connsiteY0" fmla="*/ 0 h 457200"/>
              <a:gd name="connsiteX1" fmla="*/ 0 w 2302933"/>
              <a:gd name="connsiteY1" fmla="*/ 457200 h 457200"/>
              <a:gd name="connsiteX2" fmla="*/ 2294466 w 2302933"/>
              <a:gd name="connsiteY2" fmla="*/ 440267 h 457200"/>
              <a:gd name="connsiteX3" fmla="*/ 2302933 w 2302933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2933" h="457200">
                <a:moveTo>
                  <a:pt x="2302933" y="0"/>
                </a:moveTo>
                <a:lnTo>
                  <a:pt x="0" y="457200"/>
                </a:lnTo>
                <a:lnTo>
                  <a:pt x="2294466" y="440267"/>
                </a:lnTo>
                <a:lnTo>
                  <a:pt x="2302933" y="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11560" y="6453336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827584" y="602128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827584" y="530120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827584" y="5733256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2051720" y="602128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1043608" y="5877272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1187624" y="602128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1187624" y="6453336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1403648" y="5589240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2051720" y="6309320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2051720" y="5589240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179512" y="5877272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4139952" y="4005064"/>
            <a:ext cx="72008" cy="7200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4139952" y="1124744"/>
            <a:ext cx="72008" cy="7200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9" name="橢圓 28"/>
          <p:cNvSpPr/>
          <p:nvPr/>
        </p:nvSpPr>
        <p:spPr bwMode="auto">
          <a:xfrm>
            <a:off x="8244408" y="3954595"/>
            <a:ext cx="72008" cy="7200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橢圓 29"/>
          <p:cNvSpPr/>
          <p:nvPr/>
        </p:nvSpPr>
        <p:spPr bwMode="auto">
          <a:xfrm>
            <a:off x="8263491" y="1124744"/>
            <a:ext cx="72008" cy="7200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橢圓 30"/>
          <p:cNvSpPr/>
          <p:nvPr/>
        </p:nvSpPr>
        <p:spPr bwMode="auto">
          <a:xfrm>
            <a:off x="6228184" y="2564904"/>
            <a:ext cx="72008" cy="7200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橢圓 31"/>
          <p:cNvSpPr/>
          <p:nvPr/>
        </p:nvSpPr>
        <p:spPr bwMode="auto">
          <a:xfrm>
            <a:off x="2051720" y="5445224"/>
            <a:ext cx="72008" cy="7200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4355976" y="5445224"/>
            <a:ext cx="72008" cy="7200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4355976" y="5013176"/>
            <a:ext cx="72008" cy="7200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1005384" y="6165304"/>
            <a:ext cx="72008" cy="72008"/>
          </a:xfrm>
          <a:prstGeom prst="ellipse">
            <a:avLst/>
          </a:prstGeom>
          <a:solidFill>
            <a:srgbClr val="000066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4139952" y="5157192"/>
            <a:ext cx="72008" cy="72008"/>
          </a:xfrm>
          <a:prstGeom prst="ellipse">
            <a:avLst/>
          </a:prstGeom>
          <a:solidFill>
            <a:srgbClr val="000066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8" name="直線接點 37"/>
          <p:cNvCxnSpPr>
            <a:stCxn id="17" idx="0"/>
            <a:endCxn id="26" idx="7"/>
          </p:cNvCxnSpPr>
          <p:nvPr/>
        </p:nvCxnSpPr>
        <p:spPr bwMode="auto">
          <a:xfrm flipH="1">
            <a:off x="240975" y="5301208"/>
            <a:ext cx="622613" cy="5866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接點 38"/>
          <p:cNvCxnSpPr>
            <a:stCxn id="15" idx="5"/>
            <a:endCxn id="26" idx="4"/>
          </p:cNvCxnSpPr>
          <p:nvPr/>
        </p:nvCxnSpPr>
        <p:spPr bwMode="auto">
          <a:xfrm flipH="1" flipV="1">
            <a:off x="215516" y="5949280"/>
            <a:ext cx="457507" cy="5655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>
            <a:stCxn id="22" idx="7"/>
            <a:endCxn id="15" idx="7"/>
          </p:cNvCxnSpPr>
          <p:nvPr/>
        </p:nvCxnSpPr>
        <p:spPr bwMode="auto">
          <a:xfrm flipH="1">
            <a:off x="673023" y="6463881"/>
            <a:ext cx="5760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接點 44"/>
          <p:cNvCxnSpPr>
            <a:stCxn id="24" idx="1"/>
            <a:endCxn id="22" idx="2"/>
          </p:cNvCxnSpPr>
          <p:nvPr/>
        </p:nvCxnSpPr>
        <p:spPr bwMode="auto">
          <a:xfrm flipH="1">
            <a:off x="1187624" y="6319865"/>
            <a:ext cx="874641" cy="1694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接點 47"/>
          <p:cNvCxnSpPr>
            <a:stCxn id="25" idx="1"/>
          </p:cNvCxnSpPr>
          <p:nvPr/>
        </p:nvCxnSpPr>
        <p:spPr bwMode="auto">
          <a:xfrm>
            <a:off x="2062265" y="5599785"/>
            <a:ext cx="0" cy="7455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接點 51"/>
          <p:cNvCxnSpPr>
            <a:stCxn id="17" idx="6"/>
            <a:endCxn id="25" idx="5"/>
          </p:cNvCxnSpPr>
          <p:nvPr/>
        </p:nvCxnSpPr>
        <p:spPr bwMode="auto">
          <a:xfrm>
            <a:off x="899592" y="5337212"/>
            <a:ext cx="1213591" cy="3134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接點 54"/>
          <p:cNvCxnSpPr>
            <a:stCxn id="34" idx="2"/>
            <a:endCxn id="32" idx="6"/>
          </p:cNvCxnSpPr>
          <p:nvPr/>
        </p:nvCxnSpPr>
        <p:spPr bwMode="auto">
          <a:xfrm flipH="1">
            <a:off x="2123728" y="5049180"/>
            <a:ext cx="2232248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接點 58"/>
          <p:cNvCxnSpPr>
            <a:stCxn id="33" idx="3"/>
            <a:endCxn id="32" idx="5"/>
          </p:cNvCxnSpPr>
          <p:nvPr/>
        </p:nvCxnSpPr>
        <p:spPr bwMode="auto">
          <a:xfrm flipH="1">
            <a:off x="2113183" y="5506687"/>
            <a:ext cx="225333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接點 64"/>
          <p:cNvCxnSpPr>
            <a:stCxn id="34" idx="4"/>
            <a:endCxn id="33" idx="4"/>
          </p:cNvCxnSpPr>
          <p:nvPr/>
        </p:nvCxnSpPr>
        <p:spPr bwMode="auto">
          <a:xfrm>
            <a:off x="4391980" y="5085184"/>
            <a:ext cx="0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接點 67"/>
          <p:cNvCxnSpPr>
            <a:stCxn id="28" idx="3"/>
          </p:cNvCxnSpPr>
          <p:nvPr/>
        </p:nvCxnSpPr>
        <p:spPr bwMode="auto">
          <a:xfrm>
            <a:off x="4150497" y="1186207"/>
            <a:ext cx="25459" cy="28908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/>
          <p:cNvCxnSpPr>
            <a:stCxn id="30" idx="7"/>
            <a:endCxn id="28" idx="0"/>
          </p:cNvCxnSpPr>
          <p:nvPr/>
        </p:nvCxnSpPr>
        <p:spPr bwMode="auto">
          <a:xfrm flipH="1" flipV="1">
            <a:off x="4175956" y="1124744"/>
            <a:ext cx="4148998" cy="105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/>
          <p:cNvCxnSpPr>
            <a:stCxn id="29" idx="4"/>
            <a:endCxn id="27" idx="1"/>
          </p:cNvCxnSpPr>
          <p:nvPr/>
        </p:nvCxnSpPr>
        <p:spPr bwMode="auto">
          <a:xfrm flipH="1" flipV="1">
            <a:off x="4150497" y="4015609"/>
            <a:ext cx="4129915" cy="109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接點 77"/>
          <p:cNvCxnSpPr>
            <a:stCxn id="30" idx="5"/>
          </p:cNvCxnSpPr>
          <p:nvPr/>
        </p:nvCxnSpPr>
        <p:spPr bwMode="auto">
          <a:xfrm>
            <a:off x="8324954" y="1186207"/>
            <a:ext cx="0" cy="2834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單箭頭接點 81"/>
          <p:cNvCxnSpPr>
            <a:endCxn id="36" idx="1"/>
          </p:cNvCxnSpPr>
          <p:nvPr/>
        </p:nvCxnSpPr>
        <p:spPr bwMode="auto">
          <a:xfrm>
            <a:off x="3347864" y="4221088"/>
            <a:ext cx="802633" cy="9466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文字方塊 82"/>
          <p:cNvSpPr txBox="1"/>
          <p:nvPr/>
        </p:nvSpPr>
        <p:spPr>
          <a:xfrm>
            <a:off x="2556568" y="3873096"/>
            <a:ext cx="105509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missile</a:t>
            </a:r>
            <a:endParaRPr lang="zh-TW" altLang="en-US" dirty="0"/>
          </a:p>
        </p:txBody>
      </p:sp>
      <p:pic>
        <p:nvPicPr>
          <p:cNvPr id="5122" name="Picture 2" descr="C:\Users\Viola\AppData\Local\Microsoft\Windows\Temporary Internet Files\Content.IE5\A0RXJZCL\bomb-295394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13938" y="4466590"/>
            <a:ext cx="252028" cy="45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手繪多邊形 2"/>
          <p:cNvSpPr/>
          <p:nvPr/>
        </p:nvSpPr>
        <p:spPr>
          <a:xfrm>
            <a:off x="206247" y="5334001"/>
            <a:ext cx="1871133" cy="1119335"/>
          </a:xfrm>
          <a:custGeom>
            <a:avLst/>
            <a:gdLst>
              <a:gd name="connsiteX0" fmla="*/ 1862666 w 1871133"/>
              <a:gd name="connsiteY0" fmla="*/ 313267 h 1176867"/>
              <a:gd name="connsiteX1" fmla="*/ 660400 w 1871133"/>
              <a:gd name="connsiteY1" fmla="*/ 0 h 1176867"/>
              <a:gd name="connsiteX2" fmla="*/ 0 w 1871133"/>
              <a:gd name="connsiteY2" fmla="*/ 609600 h 1176867"/>
              <a:gd name="connsiteX3" fmla="*/ 440266 w 1871133"/>
              <a:gd name="connsiteY3" fmla="*/ 1168400 h 1176867"/>
              <a:gd name="connsiteX4" fmla="*/ 1041400 w 1871133"/>
              <a:gd name="connsiteY4" fmla="*/ 1176867 h 1176867"/>
              <a:gd name="connsiteX5" fmla="*/ 1871133 w 1871133"/>
              <a:gd name="connsiteY5" fmla="*/ 999067 h 1176867"/>
              <a:gd name="connsiteX6" fmla="*/ 1862666 w 1871133"/>
              <a:gd name="connsiteY6" fmla="*/ 313267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133" h="1176867">
                <a:moveTo>
                  <a:pt x="1862666" y="313267"/>
                </a:moveTo>
                <a:lnTo>
                  <a:pt x="660400" y="0"/>
                </a:lnTo>
                <a:lnTo>
                  <a:pt x="0" y="609600"/>
                </a:lnTo>
                <a:lnTo>
                  <a:pt x="440266" y="1168400"/>
                </a:lnTo>
                <a:lnTo>
                  <a:pt x="1041400" y="1176867"/>
                </a:lnTo>
                <a:lnTo>
                  <a:pt x="1871133" y="999067"/>
                </a:lnTo>
                <a:lnTo>
                  <a:pt x="1862666" y="313267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43" name="Picture 2" descr="C:\Users\Viola\AppData\Local\Microsoft\Windows\Temporary Internet Files\Content.IE5\A0RXJZCL\bomb-295394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71665" y="5541438"/>
            <a:ext cx="252028" cy="45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97029" y="638132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(3,3)</a:t>
            </a:r>
            <a:endParaRPr lang="zh-TW" altLang="en-US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899592" y="642371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(6,3)</a:t>
            </a:r>
            <a:endParaRPr lang="zh-TW" altLang="en-US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051720" y="6207695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(10,4)</a:t>
            </a:r>
            <a:endParaRPr lang="zh-TW" altLang="en-US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168490" y="554143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(10,9)</a:t>
            </a:r>
            <a:endParaRPr lang="zh-TW" altLang="en-US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67544" y="4911551"/>
            <a:ext cx="911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(4,11)</a:t>
            </a:r>
            <a:endParaRPr lang="zh-TW" altLang="en-US" b="1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-235019" y="534359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(1,7)</a:t>
            </a:r>
            <a:endParaRPr lang="zh-TW" altLang="en-US" b="1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921991" y="493690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(10,10)</a:t>
            </a:r>
            <a:endParaRPr lang="zh-TW" altLang="en-US" b="1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572000" y="5272500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(21,10)</a:t>
            </a:r>
            <a:endParaRPr lang="zh-TW" altLang="en-US" b="1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373493" y="4581128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(21,13)</a:t>
            </a:r>
            <a:endParaRPr lang="zh-TW" altLang="en-US" b="1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499812" y="619108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</a:t>
            </a:r>
            <a:r>
              <a:rPr lang="en-US" altLang="zh-TW" b="1" smtClean="0"/>
              <a:t>20,40)</a:t>
            </a:r>
            <a:endParaRPr lang="zh-TW" altLang="en-US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211960" y="3450539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</a:t>
            </a:r>
            <a:r>
              <a:rPr lang="en-US" altLang="zh-TW" b="1" smtClean="0"/>
              <a:t>20,20)</a:t>
            </a:r>
            <a:endParaRPr lang="zh-TW" altLang="en-US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875289" y="406920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(40,20)</a:t>
            </a:r>
            <a:endParaRPr lang="zh-TW" altLang="en-US" b="1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8030737" y="619107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(40,40)</a:t>
            </a:r>
            <a:endParaRPr lang="zh-TW" altLang="en-US" b="1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6300192" y="2319263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(30,30)</a:t>
            </a:r>
            <a:endParaRPr lang="zh-TW" altLang="en-US" b="1" dirty="0"/>
          </a:p>
        </p:txBody>
      </p:sp>
      <p:cxnSp>
        <p:nvCxnSpPr>
          <p:cNvPr id="84" name="直線單箭頭接點 83"/>
          <p:cNvCxnSpPr/>
          <p:nvPr/>
        </p:nvCxnSpPr>
        <p:spPr bwMode="auto">
          <a:xfrm flipH="1">
            <a:off x="1079612" y="4250705"/>
            <a:ext cx="1764196" cy="18425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70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3450" y="428232"/>
            <a:ext cx="7315200" cy="838200"/>
          </a:xfrm>
        </p:spPr>
        <p:txBody>
          <a:bodyPr/>
          <a:lstStyle/>
          <a:p>
            <a:r>
              <a:rPr lang="en-US" altLang="zh-TW" smtClean="0"/>
              <a:t>atan( 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7" y="2492896"/>
            <a:ext cx="459105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直線接點 23"/>
          <p:cNvCxnSpPr>
            <a:stCxn id="6146" idx="0"/>
            <a:endCxn id="6146" idx="2"/>
          </p:cNvCxnSpPr>
          <p:nvPr/>
        </p:nvCxnSpPr>
        <p:spPr bwMode="auto">
          <a:xfrm>
            <a:off x="2688432" y="2492896"/>
            <a:ext cx="0" cy="2895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>
            <a:off x="752947" y="4837172"/>
            <a:ext cx="193548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直角三角形 11"/>
          <p:cNvSpPr/>
          <p:nvPr/>
        </p:nvSpPr>
        <p:spPr bwMode="auto">
          <a:xfrm rot="16200000">
            <a:off x="6354205" y="1203879"/>
            <a:ext cx="1440160" cy="1584176"/>
          </a:xfrm>
          <a:prstGeom prst="rt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6576998" y="2266213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998" y="2266213"/>
                <a:ext cx="45397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7004919" y="257203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69015" y="1750326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y</a:t>
            </a:r>
            <a:endParaRPr lang="zh-TW" alt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5999883" y="3892163"/>
                <a:ext cx="2244525" cy="1049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1" i="1" smtClean="0">
                          <a:latin typeface="Cambria Math"/>
                        </a:rPr>
                        <m:t>𝒕𝒂𝒏</m:t>
                      </m:r>
                      <m:r>
                        <a:rPr lang="zh-TW" altLang="en-US" sz="3600" b="1" i="1" smtClean="0">
                          <a:latin typeface="Cambria Math"/>
                        </a:rPr>
                        <m:t>𝜽</m:t>
                      </m:r>
                      <m:r>
                        <a:rPr lang="en-US" altLang="zh-TW" sz="36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b="1" i="1" smtClean="0"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altLang="zh-TW" sz="3600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zh-TW" altLang="en-US" sz="3600" b="1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883" y="3892163"/>
                <a:ext cx="2244525" cy="10490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5983378" y="4768930"/>
                <a:ext cx="3064685" cy="1072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600" b="1" i="1" smtClean="0">
                          <a:latin typeface="Cambria Math"/>
                        </a:rPr>
                        <m:t>𝜽</m:t>
                      </m:r>
                      <m:r>
                        <a:rPr lang="en-US" altLang="zh-TW" sz="3600" b="1" i="1" smtClean="0">
                          <a:latin typeface="Cambria Math"/>
                        </a:rPr>
                        <m:t>=</m:t>
                      </m:r>
                      <m:r>
                        <a:rPr lang="en-US" altLang="zh-TW" sz="3600" b="1" i="1" smtClean="0">
                          <a:latin typeface="Cambria Math"/>
                        </a:rPr>
                        <m:t>𝒂𝒕𝒂𝒏</m:t>
                      </m:r>
                      <m:d>
                        <m:dPr>
                          <m:ctrlPr>
                            <a:rPr lang="en-US" altLang="zh-TW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3600" b="1" i="1" smtClean="0">
                                  <a:latin typeface="Cambria Math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altLang="zh-TW" sz="3600" b="1" i="1" smtClean="0">
                                  <a:latin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3600" b="1" dirty="0" smtClean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378" y="4768930"/>
                <a:ext cx="3064685" cy="10720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7515720" y="738052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(x2,y2)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720689" y="1599065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i="1" dirty="0" smtClean="0">
                <a:solidFill>
                  <a:srgbClr val="FF0000"/>
                </a:solidFill>
              </a:rPr>
              <a:t>But, </a:t>
            </a:r>
            <a:r>
              <a:rPr lang="en-US" altLang="zh-TW" sz="3200" b="1" i="1" dirty="0">
                <a:solidFill>
                  <a:srgbClr val="FF0000"/>
                </a:solidFill>
              </a:rPr>
              <a:t>x=0</a:t>
            </a:r>
            <a:r>
              <a:rPr lang="en-US" altLang="zh-TW" sz="3200" b="1" i="1" dirty="0" smtClean="0">
                <a:solidFill>
                  <a:srgbClr val="FF0000"/>
                </a:solidFill>
              </a:rPr>
              <a:t>?</a:t>
            </a:r>
            <a:endParaRPr lang="zh-TW" altLang="en-US" sz="3200" b="1" i="1" dirty="0">
              <a:solidFill>
                <a:srgbClr val="FF0000"/>
              </a:solidFill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5487636" y="1736406"/>
            <a:ext cx="1629519" cy="1720128"/>
          </a:xfrm>
          <a:custGeom>
            <a:avLst/>
            <a:gdLst>
              <a:gd name="connsiteX0" fmla="*/ 1589820 w 1629519"/>
              <a:gd name="connsiteY0" fmla="*/ 961074 h 1720128"/>
              <a:gd name="connsiteX1" fmla="*/ 1580676 w 1629519"/>
              <a:gd name="connsiteY1" fmla="*/ 540450 h 1720128"/>
              <a:gd name="connsiteX2" fmla="*/ 1105188 w 1629519"/>
              <a:gd name="connsiteY2" fmla="*/ 19242 h 1720128"/>
              <a:gd name="connsiteX3" fmla="*/ 218220 w 1629519"/>
              <a:gd name="connsiteY3" fmla="*/ 229554 h 1720128"/>
              <a:gd name="connsiteX4" fmla="*/ 44484 w 1629519"/>
              <a:gd name="connsiteY4" fmla="*/ 1308546 h 1720128"/>
              <a:gd name="connsiteX5" fmla="*/ 876588 w 1629519"/>
              <a:gd name="connsiteY5" fmla="*/ 1720026 h 1720128"/>
              <a:gd name="connsiteX6" fmla="*/ 1470948 w 1629519"/>
              <a:gd name="connsiteY6" fmla="*/ 1345122 h 1720128"/>
              <a:gd name="connsiteX7" fmla="*/ 1525812 w 1629519"/>
              <a:gd name="connsiteY7" fmla="*/ 1043370 h 172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519" h="1720128">
                <a:moveTo>
                  <a:pt x="1589820" y="961074"/>
                </a:moveTo>
                <a:cubicBezTo>
                  <a:pt x="1625634" y="829248"/>
                  <a:pt x="1661448" y="697422"/>
                  <a:pt x="1580676" y="540450"/>
                </a:cubicBezTo>
                <a:cubicBezTo>
                  <a:pt x="1499904" y="383478"/>
                  <a:pt x="1332264" y="71058"/>
                  <a:pt x="1105188" y="19242"/>
                </a:cubicBezTo>
                <a:cubicBezTo>
                  <a:pt x="878112" y="-32574"/>
                  <a:pt x="395004" y="14670"/>
                  <a:pt x="218220" y="229554"/>
                </a:cubicBezTo>
                <a:cubicBezTo>
                  <a:pt x="41436" y="444438"/>
                  <a:pt x="-65244" y="1060134"/>
                  <a:pt x="44484" y="1308546"/>
                </a:cubicBezTo>
                <a:cubicBezTo>
                  <a:pt x="154212" y="1556958"/>
                  <a:pt x="638844" y="1713930"/>
                  <a:pt x="876588" y="1720026"/>
                </a:cubicBezTo>
                <a:cubicBezTo>
                  <a:pt x="1114332" y="1726122"/>
                  <a:pt x="1362744" y="1457898"/>
                  <a:pt x="1470948" y="1345122"/>
                </a:cubicBezTo>
                <a:cubicBezTo>
                  <a:pt x="1579152" y="1232346"/>
                  <a:pt x="1552482" y="1137858"/>
                  <a:pt x="1525812" y="104337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392907" y="3933056"/>
            <a:ext cx="540543" cy="43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4319489" y="3861048"/>
            <a:ext cx="540543" cy="43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1763688" y="2211991"/>
            <a:ext cx="383448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單箭頭接點 17"/>
          <p:cNvCxnSpPr/>
          <p:nvPr/>
        </p:nvCxnSpPr>
        <p:spPr bwMode="auto">
          <a:xfrm flipV="1">
            <a:off x="6303582" y="1401530"/>
            <a:ext cx="0" cy="11592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單箭頭接點 26"/>
          <p:cNvCxnSpPr/>
          <p:nvPr/>
        </p:nvCxnSpPr>
        <p:spPr bwMode="auto">
          <a:xfrm flipV="1">
            <a:off x="6302395" y="2802863"/>
            <a:ext cx="0" cy="11089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miter lim="800000"/>
            <a:headEnd type="arrow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字方塊 30"/>
          <p:cNvSpPr txBox="1"/>
          <p:nvPr/>
        </p:nvSpPr>
        <p:spPr>
          <a:xfrm>
            <a:off x="5188170" y="2413206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(x1,y1)</a:t>
            </a:r>
            <a:endParaRPr lang="zh-TW" altLang="en-US" b="1" dirty="0"/>
          </a:p>
        </p:txBody>
      </p:sp>
      <p:cxnSp>
        <p:nvCxnSpPr>
          <p:cNvPr id="32" name="直線單箭頭接點 31"/>
          <p:cNvCxnSpPr/>
          <p:nvPr/>
        </p:nvCxnSpPr>
        <p:spPr bwMode="auto">
          <a:xfrm>
            <a:off x="3082702" y="2211991"/>
            <a:ext cx="492982" cy="8217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593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51520" y="142639"/>
            <a:ext cx="5922028" cy="38624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直角三角形 11"/>
          <p:cNvSpPr/>
          <p:nvPr/>
        </p:nvSpPr>
        <p:spPr bwMode="auto">
          <a:xfrm rot="16200000">
            <a:off x="3150571" y="637541"/>
            <a:ext cx="1440160" cy="1584176"/>
          </a:xfrm>
          <a:prstGeom prst="rt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3373364" y="1699875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64" y="1699875"/>
                <a:ext cx="45397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801285" y="20056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5381" y="118398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y</a:t>
            </a:r>
            <a:endParaRPr lang="zh-TW" altLang="en-US" b="1" i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538882" y="27750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</a:t>
            </a:r>
            <a:r>
              <a:rPr lang="en-US" altLang="zh-TW" b="1" smtClean="0"/>
              <a:t>x2,y2)</a:t>
            </a:r>
            <a:endParaRPr lang="zh-TW" altLang="en-US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6899844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>
            <a:off x="1064981" y="2149709"/>
            <a:ext cx="44644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12" idx="0"/>
          </p:cNvCxnSpPr>
          <p:nvPr/>
        </p:nvCxnSpPr>
        <p:spPr bwMode="auto">
          <a:xfrm flipV="1">
            <a:off x="3078563" y="709548"/>
            <a:ext cx="1584176" cy="14401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/>
          <p:cNvCxnSpPr>
            <a:stCxn id="12" idx="0"/>
          </p:cNvCxnSpPr>
          <p:nvPr/>
        </p:nvCxnSpPr>
        <p:spPr bwMode="auto">
          <a:xfrm flipV="1">
            <a:off x="3078563" y="709548"/>
            <a:ext cx="0" cy="14401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6173548" y="155191"/>
                <a:ext cx="2989857" cy="963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𝜽</m:t>
                      </m:r>
                      <m:r>
                        <a:rPr lang="en-US" altLang="zh-TW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𝒂𝒕𝒂𝒏</m:t>
                      </m:r>
                      <m:r>
                        <a:rPr lang="en-US" altLang="zh-TW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d>
                        <m:dPr>
                          <m:ctrlPr>
                            <a:rPr lang="en-US" altLang="zh-TW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altLang="zh-TW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32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48" y="155191"/>
                <a:ext cx="2989857" cy="9632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2504977" y="204808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</a:t>
            </a:r>
            <a:r>
              <a:rPr lang="en-US" altLang="zh-TW" b="1" smtClean="0"/>
              <a:t>x1,y1)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32733" y="10670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①</a:t>
            </a:r>
            <a:endParaRPr lang="zh-TW" altLang="en-US" b="1"/>
          </a:p>
        </p:txBody>
      </p:sp>
      <p:sp>
        <p:nvSpPr>
          <p:cNvPr id="30" name="文字方塊 29"/>
          <p:cNvSpPr txBox="1"/>
          <p:nvPr/>
        </p:nvSpPr>
        <p:spPr>
          <a:xfrm>
            <a:off x="7103234" y="42419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①</a:t>
            </a:r>
            <a:endParaRPr lang="zh-TW" altLang="en-US" b="1"/>
          </a:p>
        </p:txBody>
      </p:sp>
      <p:sp>
        <p:nvSpPr>
          <p:cNvPr id="34" name="文字方塊 33"/>
          <p:cNvSpPr txBox="1"/>
          <p:nvPr/>
        </p:nvSpPr>
        <p:spPr>
          <a:xfrm>
            <a:off x="2829699" y="2806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②</a:t>
            </a:r>
            <a:endParaRPr lang="zh-TW" altLang="en-US" b="1"/>
          </a:p>
        </p:txBody>
      </p:sp>
      <p:sp>
        <p:nvSpPr>
          <p:cNvPr id="37" name="文字方塊 36"/>
          <p:cNvSpPr txBox="1"/>
          <p:nvPr/>
        </p:nvSpPr>
        <p:spPr>
          <a:xfrm>
            <a:off x="7092280" y="54812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②</a:t>
            </a:r>
            <a:endParaRPr lang="zh-TW" altLang="en-US" b="1"/>
          </a:p>
        </p:txBody>
      </p:sp>
      <p:sp>
        <p:nvSpPr>
          <p:cNvPr id="7" name="文字方塊 6"/>
          <p:cNvSpPr txBox="1"/>
          <p:nvPr/>
        </p:nvSpPr>
        <p:spPr>
          <a:xfrm>
            <a:off x="5574160" y="19101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0</a:t>
            </a:r>
            <a:endParaRPr lang="zh-TW" alt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2586685" y="554778"/>
                <a:ext cx="473206" cy="725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85" y="554778"/>
                <a:ext cx="473206" cy="7253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1494388" y="11646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/>
              <a:t>③</a:t>
            </a:r>
            <a:endParaRPr lang="zh-TW" altLang="en-US" b="1"/>
          </a:p>
        </p:txBody>
      </p:sp>
      <p:sp>
        <p:nvSpPr>
          <p:cNvPr id="43" name="文字方塊 42"/>
          <p:cNvSpPr txBox="1"/>
          <p:nvPr/>
        </p:nvSpPr>
        <p:spPr>
          <a:xfrm>
            <a:off x="7092280" y="46881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③</a:t>
            </a:r>
            <a:endParaRPr lang="zh-TW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933178" y="1164651"/>
                <a:ext cx="702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78" y="1164651"/>
                <a:ext cx="70243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722432" y="187496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0</a:t>
            </a:r>
            <a:endParaRPr lang="zh-TW" altLang="en-US" b="1">
              <a:solidFill>
                <a:srgbClr val="FF0000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45" y="1650745"/>
            <a:ext cx="3166017" cy="199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文字方塊 49"/>
          <p:cNvSpPr txBox="1"/>
          <p:nvPr/>
        </p:nvSpPr>
        <p:spPr>
          <a:xfrm>
            <a:off x="6228184" y="20312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①</a:t>
            </a:r>
            <a:endParaRPr lang="zh-TW" altLang="en-US" b="1"/>
          </a:p>
        </p:txBody>
      </p:sp>
      <p:cxnSp>
        <p:nvCxnSpPr>
          <p:cNvPr id="10" name="直線接點 9"/>
          <p:cNvCxnSpPr>
            <a:stCxn id="48" idx="0"/>
            <a:endCxn id="48" idx="2"/>
          </p:cNvCxnSpPr>
          <p:nvPr/>
        </p:nvCxnSpPr>
        <p:spPr bwMode="auto">
          <a:xfrm>
            <a:off x="7530054" y="1650745"/>
            <a:ext cx="0" cy="19968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字方塊 50"/>
          <p:cNvSpPr txBox="1"/>
          <p:nvPr/>
        </p:nvSpPr>
        <p:spPr>
          <a:xfrm>
            <a:off x="6887869" y="20312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/>
              <a:t>③</a:t>
            </a:r>
            <a:endParaRPr lang="zh-TW" altLang="en-US" b="1"/>
          </a:p>
        </p:txBody>
      </p:sp>
      <p:sp>
        <p:nvSpPr>
          <p:cNvPr id="52" name="文字方塊 51"/>
          <p:cNvSpPr txBox="1"/>
          <p:nvPr/>
        </p:nvSpPr>
        <p:spPr>
          <a:xfrm>
            <a:off x="6602716" y="14132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②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5730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229220" y="286655"/>
            <a:ext cx="5922028" cy="38624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直角三角形 11"/>
          <p:cNvSpPr/>
          <p:nvPr/>
        </p:nvSpPr>
        <p:spPr bwMode="auto">
          <a:xfrm rot="16200000">
            <a:off x="3150571" y="637541"/>
            <a:ext cx="1440160" cy="1584176"/>
          </a:xfrm>
          <a:prstGeom prst="rtTriangl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3373364" y="1699875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64" y="1699875"/>
                <a:ext cx="45397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801285" y="20056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x</a:t>
            </a:r>
            <a:endParaRPr lang="zh-TW" altLang="en-US" b="1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5381" y="118398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/>
              <a:t>y</a:t>
            </a:r>
            <a:endParaRPr lang="zh-TW" altLang="en-US" b="1" i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538882" y="27750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</a:t>
            </a:r>
            <a:r>
              <a:rPr lang="en-US" altLang="zh-TW" b="1" smtClean="0"/>
              <a:t>x2,y2)</a:t>
            </a:r>
            <a:endParaRPr lang="zh-TW" altLang="en-US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49080"/>
            <a:ext cx="6899844" cy="2664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接點 3"/>
          <p:cNvCxnSpPr/>
          <p:nvPr/>
        </p:nvCxnSpPr>
        <p:spPr bwMode="auto">
          <a:xfrm>
            <a:off x="1064981" y="2149709"/>
            <a:ext cx="44644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12" idx="0"/>
          </p:cNvCxnSpPr>
          <p:nvPr/>
        </p:nvCxnSpPr>
        <p:spPr bwMode="auto">
          <a:xfrm flipV="1">
            <a:off x="3078563" y="709548"/>
            <a:ext cx="1584176" cy="14401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/>
          <p:cNvCxnSpPr>
            <a:stCxn id="12" idx="0"/>
          </p:cNvCxnSpPr>
          <p:nvPr/>
        </p:nvCxnSpPr>
        <p:spPr bwMode="auto">
          <a:xfrm flipV="1">
            <a:off x="3078563" y="709548"/>
            <a:ext cx="0" cy="14401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6173548" y="155191"/>
                <a:ext cx="2989857" cy="963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𝜽</m:t>
                      </m:r>
                      <m:r>
                        <a:rPr lang="en-US" altLang="zh-TW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𝒂𝒕𝒂𝒏</m:t>
                      </m:r>
                      <m:r>
                        <a:rPr lang="en-US" altLang="zh-TW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d>
                        <m:dPr>
                          <m:ctrlPr>
                            <a:rPr lang="en-US" altLang="zh-TW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altLang="zh-TW" sz="3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32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48" y="155191"/>
                <a:ext cx="2989857" cy="9632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2504977" y="2048085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(</a:t>
            </a:r>
            <a:r>
              <a:rPr lang="en-US" altLang="zh-TW" b="1" smtClean="0"/>
              <a:t>x1,y1)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4925700" y="11119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①</a:t>
            </a:r>
            <a:endParaRPr lang="zh-TW" altLang="en-US" b="1"/>
          </a:p>
        </p:txBody>
      </p:sp>
      <p:sp>
        <p:nvSpPr>
          <p:cNvPr id="30" name="文字方塊 29"/>
          <p:cNvSpPr txBox="1"/>
          <p:nvPr/>
        </p:nvSpPr>
        <p:spPr>
          <a:xfrm>
            <a:off x="7103234" y="42419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①</a:t>
            </a:r>
            <a:endParaRPr lang="zh-TW" altLang="en-US" b="1"/>
          </a:p>
        </p:txBody>
      </p:sp>
      <p:sp>
        <p:nvSpPr>
          <p:cNvPr id="34" name="文字方塊 33"/>
          <p:cNvSpPr txBox="1"/>
          <p:nvPr/>
        </p:nvSpPr>
        <p:spPr>
          <a:xfrm>
            <a:off x="2829699" y="2806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②</a:t>
            </a:r>
            <a:endParaRPr lang="zh-TW" altLang="en-US" b="1"/>
          </a:p>
        </p:txBody>
      </p:sp>
      <p:sp>
        <p:nvSpPr>
          <p:cNvPr id="37" name="文字方塊 36"/>
          <p:cNvSpPr txBox="1"/>
          <p:nvPr/>
        </p:nvSpPr>
        <p:spPr>
          <a:xfrm>
            <a:off x="7092280" y="54812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②</a:t>
            </a:r>
            <a:endParaRPr lang="zh-TW" altLang="en-US" b="1"/>
          </a:p>
        </p:txBody>
      </p:sp>
      <p:sp>
        <p:nvSpPr>
          <p:cNvPr id="7" name="文字方塊 6"/>
          <p:cNvSpPr txBox="1"/>
          <p:nvPr/>
        </p:nvSpPr>
        <p:spPr>
          <a:xfrm>
            <a:off x="5574160" y="19101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>
                <a:solidFill>
                  <a:srgbClr val="FF0000"/>
                </a:solidFill>
              </a:rPr>
              <a:t>0</a:t>
            </a:r>
            <a:endParaRPr lang="zh-TW" alt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2586685" y="554778"/>
                <a:ext cx="473206" cy="725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85" y="554778"/>
                <a:ext cx="473206" cy="7253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1494388" y="11646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/>
              <a:t>③</a:t>
            </a:r>
            <a:endParaRPr lang="zh-TW" altLang="en-US" b="1"/>
          </a:p>
        </p:txBody>
      </p:sp>
      <p:sp>
        <p:nvSpPr>
          <p:cNvPr id="43" name="文字方塊 42"/>
          <p:cNvSpPr txBox="1"/>
          <p:nvPr/>
        </p:nvSpPr>
        <p:spPr>
          <a:xfrm>
            <a:off x="7092280" y="46881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③</a:t>
            </a:r>
            <a:endParaRPr lang="zh-TW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933178" y="1164651"/>
                <a:ext cx="702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78" y="1164651"/>
                <a:ext cx="70243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/>
              <p:cNvSpPr txBox="1"/>
              <p:nvPr/>
            </p:nvSpPr>
            <p:spPr>
              <a:xfrm>
                <a:off x="582439" y="1910188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9" y="1910188"/>
                <a:ext cx="473206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1494388" y="27349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④</a:t>
            </a:r>
            <a:endParaRPr lang="zh-TW" altLang="en-US" b="1"/>
          </a:p>
        </p:txBody>
      </p:sp>
      <p:sp>
        <p:nvSpPr>
          <p:cNvPr id="29" name="文字方塊 28"/>
          <p:cNvSpPr txBox="1"/>
          <p:nvPr/>
        </p:nvSpPr>
        <p:spPr>
          <a:xfrm>
            <a:off x="7092280" y="50663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④</a:t>
            </a:r>
            <a:endParaRPr lang="zh-TW" altLang="en-US" b="1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45" y="1650745"/>
            <a:ext cx="3166017" cy="199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直線接點 31"/>
          <p:cNvCxnSpPr/>
          <p:nvPr/>
        </p:nvCxnSpPr>
        <p:spPr bwMode="auto">
          <a:xfrm flipH="1">
            <a:off x="3059832" y="2149709"/>
            <a:ext cx="18429" cy="13454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989244" y="2751311"/>
                <a:ext cx="702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4" y="2751311"/>
                <a:ext cx="702436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45" y="1650745"/>
            <a:ext cx="3166017" cy="199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文字方塊 35"/>
          <p:cNvSpPr txBox="1"/>
          <p:nvPr/>
        </p:nvSpPr>
        <p:spPr>
          <a:xfrm>
            <a:off x="6228184" y="20312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①</a:t>
            </a:r>
            <a:endParaRPr lang="zh-TW" altLang="en-US" b="1"/>
          </a:p>
        </p:txBody>
      </p:sp>
      <p:cxnSp>
        <p:nvCxnSpPr>
          <p:cNvPr id="40" name="直線接點 39"/>
          <p:cNvCxnSpPr>
            <a:stCxn id="35" idx="0"/>
            <a:endCxn id="35" idx="2"/>
          </p:cNvCxnSpPr>
          <p:nvPr/>
        </p:nvCxnSpPr>
        <p:spPr bwMode="auto">
          <a:xfrm>
            <a:off x="7530054" y="1650745"/>
            <a:ext cx="0" cy="19968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字方塊 41"/>
          <p:cNvSpPr txBox="1"/>
          <p:nvPr/>
        </p:nvSpPr>
        <p:spPr>
          <a:xfrm>
            <a:off x="6887869" y="20312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/>
              <a:t>③</a:t>
            </a:r>
            <a:endParaRPr lang="zh-TW" altLang="en-US" b="1"/>
          </a:p>
        </p:txBody>
      </p:sp>
      <p:sp>
        <p:nvSpPr>
          <p:cNvPr id="44" name="文字方塊 43"/>
          <p:cNvSpPr txBox="1"/>
          <p:nvPr/>
        </p:nvSpPr>
        <p:spPr>
          <a:xfrm>
            <a:off x="6602716" y="141329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②</a:t>
            </a:r>
            <a:endParaRPr lang="zh-TW" altLang="en-US" b="1"/>
          </a:p>
        </p:txBody>
      </p:sp>
      <p:sp>
        <p:nvSpPr>
          <p:cNvPr id="48" name="文字方塊 47"/>
          <p:cNvSpPr txBox="1"/>
          <p:nvPr/>
        </p:nvSpPr>
        <p:spPr>
          <a:xfrm>
            <a:off x="7598260" y="20056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④</a:t>
            </a:r>
            <a:endParaRPr lang="zh-TW" altLang="en-US" b="1"/>
          </a:p>
        </p:txBody>
      </p:sp>
      <p:sp>
        <p:nvSpPr>
          <p:cNvPr id="49" name="文字方塊 48"/>
          <p:cNvSpPr txBox="1"/>
          <p:nvPr/>
        </p:nvSpPr>
        <p:spPr>
          <a:xfrm>
            <a:off x="2831448" y="33845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⑤</a:t>
            </a:r>
            <a:endParaRPr lang="zh-TW" alt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2215215" y="3172997"/>
                <a:ext cx="753732" cy="725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TW" alt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15" y="3172997"/>
                <a:ext cx="753732" cy="72532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4897752" y="27349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⑥</a:t>
            </a:r>
            <a:endParaRPr lang="zh-TW" altLang="en-US" b="1"/>
          </a:p>
        </p:txBody>
      </p:sp>
      <p:sp>
        <p:nvSpPr>
          <p:cNvPr id="52" name="文字方塊 51"/>
          <p:cNvSpPr txBox="1"/>
          <p:nvPr/>
        </p:nvSpPr>
        <p:spPr>
          <a:xfrm>
            <a:off x="7500261" y="42210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⑥</a:t>
            </a:r>
            <a:endParaRPr lang="zh-TW" altLang="en-US" b="1"/>
          </a:p>
        </p:txBody>
      </p:sp>
      <p:sp>
        <p:nvSpPr>
          <p:cNvPr id="53" name="文字方塊 52"/>
          <p:cNvSpPr txBox="1"/>
          <p:nvPr/>
        </p:nvSpPr>
        <p:spPr>
          <a:xfrm>
            <a:off x="7904586" y="13895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⑤</a:t>
            </a:r>
            <a:endParaRPr lang="zh-TW" altLang="en-US" b="1"/>
          </a:p>
        </p:txBody>
      </p:sp>
      <p:sp>
        <p:nvSpPr>
          <p:cNvPr id="54" name="文字方塊 53"/>
          <p:cNvSpPr txBox="1"/>
          <p:nvPr/>
        </p:nvSpPr>
        <p:spPr>
          <a:xfrm>
            <a:off x="8244575" y="19882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⑥</a:t>
            </a:r>
            <a:endParaRPr lang="zh-TW" altLang="en-US" b="1"/>
          </a:p>
        </p:txBody>
      </p:sp>
      <p:sp>
        <p:nvSpPr>
          <p:cNvPr id="55" name="文字方塊 54"/>
          <p:cNvSpPr txBox="1"/>
          <p:nvPr/>
        </p:nvSpPr>
        <p:spPr>
          <a:xfrm>
            <a:off x="7103234" y="58594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⑤</a:t>
            </a:r>
            <a:endParaRPr lang="zh-TW" altLang="en-US" b="1"/>
          </a:p>
        </p:txBody>
      </p:sp>
      <p:sp>
        <p:nvSpPr>
          <p:cNvPr id="2" name="手繪多邊形 1"/>
          <p:cNvSpPr/>
          <p:nvPr/>
        </p:nvSpPr>
        <p:spPr bwMode="auto">
          <a:xfrm>
            <a:off x="1835696" y="1341741"/>
            <a:ext cx="2605227" cy="1871235"/>
          </a:xfrm>
          <a:custGeom>
            <a:avLst/>
            <a:gdLst>
              <a:gd name="connsiteX0" fmla="*/ 114121 w 2605227"/>
              <a:gd name="connsiteY0" fmla="*/ 876054 h 1871235"/>
              <a:gd name="connsiteX1" fmla="*/ 187273 w 2605227"/>
              <a:gd name="connsiteY1" fmla="*/ 1653294 h 1871235"/>
              <a:gd name="connsiteX2" fmla="*/ 598753 w 2605227"/>
              <a:gd name="connsiteY2" fmla="*/ 1763022 h 1871235"/>
              <a:gd name="connsiteX3" fmla="*/ 2262961 w 2605227"/>
              <a:gd name="connsiteY3" fmla="*/ 1744734 h 1871235"/>
              <a:gd name="connsiteX4" fmla="*/ 2436697 w 2605227"/>
              <a:gd name="connsiteY4" fmla="*/ 171966 h 1871235"/>
              <a:gd name="connsiteX5" fmla="*/ 315289 w 2605227"/>
              <a:gd name="connsiteY5" fmla="*/ 107958 h 1871235"/>
              <a:gd name="connsiteX6" fmla="*/ 50113 w 2605227"/>
              <a:gd name="connsiteY6" fmla="*/ 766326 h 187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5227" h="1871235">
                <a:moveTo>
                  <a:pt x="114121" y="876054"/>
                </a:moveTo>
                <a:cubicBezTo>
                  <a:pt x="110311" y="1190760"/>
                  <a:pt x="106501" y="1505466"/>
                  <a:pt x="187273" y="1653294"/>
                </a:cubicBezTo>
                <a:cubicBezTo>
                  <a:pt x="268045" y="1801122"/>
                  <a:pt x="252805" y="1747782"/>
                  <a:pt x="598753" y="1763022"/>
                </a:cubicBezTo>
                <a:cubicBezTo>
                  <a:pt x="944701" y="1778262"/>
                  <a:pt x="1956637" y="2009910"/>
                  <a:pt x="2262961" y="1744734"/>
                </a:cubicBezTo>
                <a:cubicBezTo>
                  <a:pt x="2569285" y="1479558"/>
                  <a:pt x="2761309" y="444762"/>
                  <a:pt x="2436697" y="171966"/>
                </a:cubicBezTo>
                <a:cubicBezTo>
                  <a:pt x="2112085" y="-100830"/>
                  <a:pt x="713053" y="8898"/>
                  <a:pt x="315289" y="107958"/>
                </a:cubicBezTo>
                <a:cubicBezTo>
                  <a:pt x="-82475" y="207018"/>
                  <a:pt x="-16181" y="486672"/>
                  <a:pt x="50113" y="76632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26224" y="2156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最小</a:t>
            </a:r>
            <a:endParaRPr lang="zh-TW" altLang="en-US" b="1"/>
          </a:p>
        </p:txBody>
      </p:sp>
      <p:sp>
        <p:nvSpPr>
          <p:cNvPr id="56" name="文字方塊 55"/>
          <p:cNvSpPr txBox="1"/>
          <p:nvPr/>
        </p:nvSpPr>
        <p:spPr>
          <a:xfrm>
            <a:off x="1024002" y="16729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mtClean="0"/>
              <a:t>最大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1860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Area of polygon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1429"/>
            <a:ext cx="9144000" cy="151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>
            <a:off x="2627784" y="4673437"/>
            <a:ext cx="0" cy="136782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接點 8"/>
          <p:cNvCxnSpPr/>
          <p:nvPr/>
        </p:nvCxnSpPr>
        <p:spPr bwMode="auto">
          <a:xfrm>
            <a:off x="8676456" y="4676851"/>
            <a:ext cx="0" cy="1367821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矩形 7"/>
          <p:cNvSpPr/>
          <p:nvPr/>
        </p:nvSpPr>
        <p:spPr bwMode="auto">
          <a:xfrm>
            <a:off x="2771800" y="4673437"/>
            <a:ext cx="576064" cy="137123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2771800" y="4457082"/>
            <a:ext cx="1440160" cy="18722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/>
          <p:cNvSpPr txBox="1"/>
          <p:nvPr/>
        </p:nvSpPr>
        <p:spPr>
          <a:xfrm>
            <a:off x="4153296" y="6228601"/>
            <a:ext cx="418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+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2771800" y="4457082"/>
            <a:ext cx="1381496" cy="19442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2597974" y="604125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rgbClr val="FF0000"/>
                </a:solidFill>
              </a:rPr>
              <a:t>_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04131"/>
            <a:ext cx="6675437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2717309" y="3399383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(0,0)</a:t>
            </a:r>
            <a:endParaRPr lang="zh-TW" altLang="en-US" b="1" i="1" dirty="0">
              <a:solidFill>
                <a:srgbClr val="FF0000"/>
              </a:solidFill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627784" y="2924944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3635896" y="242088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3419872" y="1628800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2627784" y="1412776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橢圓 26"/>
          <p:cNvSpPr/>
          <p:nvPr/>
        </p:nvSpPr>
        <p:spPr bwMode="auto">
          <a:xfrm>
            <a:off x="2195736" y="1772816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 bwMode="auto">
          <a:xfrm>
            <a:off x="1907704" y="2708920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95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4365" y="44624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Area of Polygon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1674163" y="2450505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890187" y="1298377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3114323" y="2018457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250227" y="2450505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114323" y="2306489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3114323" y="1586409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1242115" y="1874441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5058539" y="2276872"/>
            <a:ext cx="72008" cy="7200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7362795" y="2276872"/>
            <a:ext cx="72008" cy="7200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7362795" y="1844824"/>
            <a:ext cx="72008" cy="7200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1" name="直線接點 20"/>
          <p:cNvCxnSpPr>
            <a:stCxn id="6" idx="0"/>
            <a:endCxn id="15" idx="7"/>
          </p:cNvCxnSpPr>
          <p:nvPr/>
        </p:nvCxnSpPr>
        <p:spPr bwMode="auto">
          <a:xfrm flipH="1">
            <a:off x="1303578" y="1298377"/>
            <a:ext cx="622613" cy="5866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4" idx="5"/>
            <a:endCxn id="15" idx="4"/>
          </p:cNvCxnSpPr>
          <p:nvPr/>
        </p:nvCxnSpPr>
        <p:spPr bwMode="auto">
          <a:xfrm flipH="1" flipV="1">
            <a:off x="1278119" y="1946449"/>
            <a:ext cx="457507" cy="5655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>
            <a:stCxn id="11" idx="7"/>
            <a:endCxn id="4" idx="7"/>
          </p:cNvCxnSpPr>
          <p:nvPr/>
        </p:nvCxnSpPr>
        <p:spPr bwMode="auto">
          <a:xfrm flipH="1">
            <a:off x="1735626" y="2461050"/>
            <a:ext cx="57606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>
            <a:stCxn id="13" idx="1"/>
            <a:endCxn id="11" idx="2"/>
          </p:cNvCxnSpPr>
          <p:nvPr/>
        </p:nvCxnSpPr>
        <p:spPr bwMode="auto">
          <a:xfrm flipH="1">
            <a:off x="2250227" y="2317034"/>
            <a:ext cx="874641" cy="1694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>
            <a:stCxn id="14" idx="1"/>
          </p:cNvCxnSpPr>
          <p:nvPr/>
        </p:nvCxnSpPr>
        <p:spPr bwMode="auto">
          <a:xfrm>
            <a:off x="3124868" y="1596954"/>
            <a:ext cx="0" cy="7455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6" idx="6"/>
            <a:endCxn id="14" idx="5"/>
          </p:cNvCxnSpPr>
          <p:nvPr/>
        </p:nvCxnSpPr>
        <p:spPr bwMode="auto">
          <a:xfrm>
            <a:off x="1962195" y="1334381"/>
            <a:ext cx="1213591" cy="3134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>
            <a:stCxn id="18" idx="2"/>
            <a:endCxn id="16" idx="6"/>
          </p:cNvCxnSpPr>
          <p:nvPr/>
        </p:nvCxnSpPr>
        <p:spPr bwMode="auto">
          <a:xfrm flipH="1">
            <a:off x="5130547" y="1880828"/>
            <a:ext cx="2232248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>
            <a:stCxn id="17" idx="3"/>
            <a:endCxn id="16" idx="5"/>
          </p:cNvCxnSpPr>
          <p:nvPr/>
        </p:nvCxnSpPr>
        <p:spPr bwMode="auto">
          <a:xfrm flipH="1">
            <a:off x="5120002" y="2338335"/>
            <a:ext cx="225333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>
            <a:stCxn id="18" idx="4"/>
            <a:endCxn id="17" idx="4"/>
          </p:cNvCxnSpPr>
          <p:nvPr/>
        </p:nvCxnSpPr>
        <p:spPr bwMode="auto">
          <a:xfrm>
            <a:off x="7398799" y="1916832"/>
            <a:ext cx="0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字方塊 32"/>
          <p:cNvSpPr txBox="1"/>
          <p:nvPr/>
        </p:nvSpPr>
        <p:spPr>
          <a:xfrm>
            <a:off x="1259632" y="2378497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(3,3)</a:t>
            </a:r>
            <a:endParaRPr lang="zh-TW" altLang="en-US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962195" y="242088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(6,3)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114323" y="2204864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(10,4)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231093" y="1538607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(10,9)</a:t>
            </a:r>
            <a:endParaRPr lang="zh-TW" altLang="en-US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530147" y="908720"/>
            <a:ext cx="911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(4,11)</a:t>
            </a:r>
            <a:endParaRPr lang="zh-TW" altLang="en-US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827584" y="1340768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(1,7)</a:t>
            </a:r>
            <a:endParaRPr lang="zh-TW" altLang="en-US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928810" y="1768552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(10,10)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447201" y="2348880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(21,10)</a:t>
            </a:r>
            <a:endParaRPr lang="zh-TW" altLang="en-US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380312" y="1412776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(21,13)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-7173" y="3068960"/>
                <a:ext cx="5575244" cy="18446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7</m:t>
                                </m:r>
                              </m:e>
                            </m:mr>
                          </m: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9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24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90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110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28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zh-TW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18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30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40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36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11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21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54</m:t>
                      </m:r>
                    </m:oMath>
                  </m:oMathPara>
                </a14:m>
                <a:endParaRPr lang="en-US" altLang="zh-TW" b="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73" y="3068960"/>
                <a:ext cx="5575244" cy="18446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764724" y="5013392"/>
                <a:ext cx="4379276" cy="184460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</m:mr>
                          </m: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13</m:t>
                                </m:r>
                              </m:e>
                            </m:mr>
                          </m: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273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210</m:t>
                          </m:r>
                        </m:e>
                      </m:d>
                    </m:oMath>
                  </m:oMathPara>
                </a14:m>
                <a:endParaRPr lang="en-US" altLang="zh-TW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210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210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130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16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50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724" y="5013392"/>
                <a:ext cx="4379276" cy="18446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30673" y="5580529"/>
                <a:ext cx="406931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𝟓𝟒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𝟕𝟎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TW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𝟓𝟎</m:t>
                      </m:r>
                    </m:oMath>
                  </m:oMathPara>
                </a14:m>
                <a:endParaRPr lang="zh-TW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73" y="5580529"/>
                <a:ext cx="4069319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手繪多邊形 2"/>
          <p:cNvSpPr/>
          <p:nvPr/>
        </p:nvSpPr>
        <p:spPr bwMode="auto">
          <a:xfrm>
            <a:off x="555030" y="568596"/>
            <a:ext cx="3056850" cy="2330052"/>
          </a:xfrm>
          <a:custGeom>
            <a:avLst/>
            <a:gdLst>
              <a:gd name="connsiteX0" fmla="*/ 3056850 w 3056850"/>
              <a:gd name="connsiteY0" fmla="*/ 867012 h 2330052"/>
              <a:gd name="connsiteX1" fmla="*/ 2014434 w 3056850"/>
              <a:gd name="connsiteY1" fmla="*/ 71484 h 2330052"/>
              <a:gd name="connsiteX2" fmla="*/ 469098 w 3056850"/>
              <a:gd name="connsiteY2" fmla="*/ 254364 h 2330052"/>
              <a:gd name="connsiteX3" fmla="*/ 2754 w 3056850"/>
              <a:gd name="connsiteY3" fmla="*/ 1982580 h 2330052"/>
              <a:gd name="connsiteX4" fmla="*/ 624546 w 3056850"/>
              <a:gd name="connsiteY4" fmla="*/ 2330052 h 233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6850" h="2330052">
                <a:moveTo>
                  <a:pt x="3056850" y="867012"/>
                </a:moveTo>
                <a:cubicBezTo>
                  <a:pt x="2751288" y="520302"/>
                  <a:pt x="2445726" y="173592"/>
                  <a:pt x="2014434" y="71484"/>
                </a:cubicBezTo>
                <a:cubicBezTo>
                  <a:pt x="1583142" y="-30624"/>
                  <a:pt x="804378" y="-64152"/>
                  <a:pt x="469098" y="254364"/>
                </a:cubicBezTo>
                <a:cubicBezTo>
                  <a:pt x="133818" y="572880"/>
                  <a:pt x="-23154" y="1636632"/>
                  <a:pt x="2754" y="1982580"/>
                </a:cubicBezTo>
                <a:cubicBezTo>
                  <a:pt x="28662" y="2328528"/>
                  <a:pt x="326604" y="2329290"/>
                  <a:pt x="624546" y="233005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80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8544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Slope-Intercept Formula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570630" cy="4176464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>
            <a:off x="4932040" y="2924944"/>
            <a:ext cx="0" cy="8640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1043608" y="5427463"/>
            <a:ext cx="2077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(2,0)→0-2-1&lt;0</a:t>
            </a:r>
          </a:p>
          <a:p>
            <a:r>
              <a:rPr lang="en-US" altLang="zh-TW" b="1" dirty="0" smtClean="0"/>
              <a:t>(3,1)→1-3-1&lt;0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12160" y="1911731"/>
            <a:ext cx="117852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i="1" dirty="0"/>
              <a:t>y</a:t>
            </a:r>
            <a:r>
              <a:rPr lang="en-US" altLang="zh-TW" b="1" i="1" dirty="0" smtClean="0"/>
              <a:t>-x-1=0</a:t>
            </a:r>
            <a:endParaRPr lang="zh-TW" altLang="en-US" b="1" i="1" dirty="0"/>
          </a:p>
        </p:txBody>
      </p:sp>
      <p:sp>
        <p:nvSpPr>
          <p:cNvPr id="8" name="橢圓 7"/>
          <p:cNvSpPr/>
          <p:nvPr/>
        </p:nvSpPr>
        <p:spPr bwMode="auto">
          <a:xfrm>
            <a:off x="6516216" y="364502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3203848" y="364502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7308304" y="285293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347864" y="5427463"/>
            <a:ext cx="2324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(-2,0)→0+2-1&gt;0</a:t>
            </a:r>
          </a:p>
          <a:p>
            <a:r>
              <a:rPr lang="en-US" altLang="zh-TW" b="1" dirty="0" smtClean="0"/>
              <a:t>(-4,3)→3+4+1&gt;0</a:t>
            </a:r>
            <a:endParaRPr lang="zh-TW" altLang="en-US" b="1" dirty="0"/>
          </a:p>
        </p:txBody>
      </p:sp>
      <p:sp>
        <p:nvSpPr>
          <p:cNvPr id="13" name="橢圓 12"/>
          <p:cNvSpPr/>
          <p:nvPr/>
        </p:nvSpPr>
        <p:spPr bwMode="auto">
          <a:xfrm>
            <a:off x="1619672" y="126876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64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</a:t>
            </a:r>
            <a:r>
              <a:rPr lang="en-US" altLang="zh-TW" smtClean="0"/>
              <a:t>Descriptions</a:t>
            </a:r>
            <a:r>
              <a:rPr lang="zh-TW" altLang="en-US" smtClean="0"/>
              <a:t> </a:t>
            </a:r>
            <a:r>
              <a:rPr lang="en-US" altLang="zh-TW" smtClean="0"/>
              <a:t>(1/6)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 dirty="0"/>
              <a:t>Some problems are difficult to solve but have a simplification that is easy to solve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Rather </a:t>
            </a:r>
            <a:r>
              <a:rPr lang="en-US" altLang="zh-TW" dirty="0"/>
              <a:t>than deal with the difficulties of constructing a model of the Earth (a somewhat oblate spheroid), consider a pre-Columbian flat world that is a </a:t>
            </a:r>
            <a:r>
              <a:rPr lang="en-US" altLang="zh-TW" u="sng" dirty="0">
                <a:solidFill>
                  <a:srgbClr val="FF0000"/>
                </a:solidFill>
              </a:rPr>
              <a:t>500 kilometer  500 kilometer square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199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/>
          <p:cNvCxnSpPr>
            <a:stCxn id="6" idx="6"/>
            <a:endCxn id="14" idx="5"/>
          </p:cNvCxnSpPr>
          <p:nvPr/>
        </p:nvCxnSpPr>
        <p:spPr bwMode="auto">
          <a:xfrm>
            <a:off x="2555776" y="2096852"/>
            <a:ext cx="1213591" cy="3134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Inside a Polygon ?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2267744" y="3212976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483768" y="2060848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212976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707904" y="3068960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3707904" y="2348880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1835696" y="2636912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2661568" y="2924944"/>
            <a:ext cx="72008" cy="72008"/>
          </a:xfrm>
          <a:prstGeom prst="ellipse">
            <a:avLst/>
          </a:prstGeom>
          <a:solidFill>
            <a:srgbClr val="000066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8" name="直線接點 17"/>
          <p:cNvCxnSpPr>
            <a:stCxn id="6" idx="0"/>
          </p:cNvCxnSpPr>
          <p:nvPr/>
        </p:nvCxnSpPr>
        <p:spPr bwMode="auto">
          <a:xfrm flipH="1">
            <a:off x="1907704" y="2060848"/>
            <a:ext cx="612068" cy="5760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>
            <a:stCxn id="4" idx="0"/>
            <a:endCxn id="15" idx="4"/>
          </p:cNvCxnSpPr>
          <p:nvPr/>
        </p:nvCxnSpPr>
        <p:spPr bwMode="auto">
          <a:xfrm flipH="1" flipV="1">
            <a:off x="1871700" y="2708920"/>
            <a:ext cx="432048" cy="5040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>
            <a:stCxn id="11" idx="1"/>
            <a:endCxn id="4" idx="7"/>
          </p:cNvCxnSpPr>
          <p:nvPr/>
        </p:nvCxnSpPr>
        <p:spPr bwMode="auto">
          <a:xfrm flipH="1">
            <a:off x="2329207" y="3223521"/>
            <a:ext cx="52514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>
            <a:stCxn id="13" idx="1"/>
            <a:endCxn id="11" idx="2"/>
          </p:cNvCxnSpPr>
          <p:nvPr/>
        </p:nvCxnSpPr>
        <p:spPr bwMode="auto">
          <a:xfrm flipH="1">
            <a:off x="2843808" y="3079505"/>
            <a:ext cx="874641" cy="1694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>
            <a:stCxn id="14" idx="3"/>
          </p:cNvCxnSpPr>
          <p:nvPr/>
        </p:nvCxnSpPr>
        <p:spPr bwMode="auto">
          <a:xfrm>
            <a:off x="3718449" y="2410343"/>
            <a:ext cx="0" cy="6946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>
            <a:stCxn id="31" idx="6"/>
            <a:endCxn id="34" idx="5"/>
          </p:cNvCxnSpPr>
          <p:nvPr/>
        </p:nvCxnSpPr>
        <p:spPr bwMode="auto">
          <a:xfrm>
            <a:off x="6331942" y="2071393"/>
            <a:ext cx="1213591" cy="31349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橢圓 29"/>
          <p:cNvSpPr/>
          <p:nvPr/>
        </p:nvSpPr>
        <p:spPr bwMode="auto">
          <a:xfrm>
            <a:off x="6043910" y="3187517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1" name="橢圓 30"/>
          <p:cNvSpPr/>
          <p:nvPr/>
        </p:nvSpPr>
        <p:spPr bwMode="auto">
          <a:xfrm>
            <a:off x="6259934" y="2035389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2" name="橢圓 31"/>
          <p:cNvSpPr/>
          <p:nvPr/>
        </p:nvSpPr>
        <p:spPr bwMode="auto">
          <a:xfrm>
            <a:off x="6619974" y="3187517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7484070" y="3043501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7484070" y="2323421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5611862" y="2611453"/>
            <a:ext cx="7200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7951579" y="2674357"/>
            <a:ext cx="72008" cy="72008"/>
          </a:xfrm>
          <a:prstGeom prst="ellipse">
            <a:avLst/>
          </a:prstGeom>
          <a:solidFill>
            <a:srgbClr val="000066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7" name="直線接點 36"/>
          <p:cNvCxnSpPr>
            <a:stCxn id="31" idx="0"/>
          </p:cNvCxnSpPr>
          <p:nvPr/>
        </p:nvCxnSpPr>
        <p:spPr bwMode="auto">
          <a:xfrm flipH="1">
            <a:off x="5683870" y="2035389"/>
            <a:ext cx="612068" cy="5760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接點 37"/>
          <p:cNvCxnSpPr>
            <a:stCxn id="30" idx="0"/>
            <a:endCxn id="35" idx="4"/>
          </p:cNvCxnSpPr>
          <p:nvPr/>
        </p:nvCxnSpPr>
        <p:spPr bwMode="auto">
          <a:xfrm flipH="1" flipV="1">
            <a:off x="5647866" y="2683461"/>
            <a:ext cx="432048" cy="5040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接點 38"/>
          <p:cNvCxnSpPr>
            <a:stCxn id="32" idx="1"/>
            <a:endCxn id="30" idx="7"/>
          </p:cNvCxnSpPr>
          <p:nvPr/>
        </p:nvCxnSpPr>
        <p:spPr bwMode="auto">
          <a:xfrm flipH="1">
            <a:off x="6105373" y="3198062"/>
            <a:ext cx="52514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接點 39"/>
          <p:cNvCxnSpPr>
            <a:stCxn id="33" idx="1"/>
            <a:endCxn id="32" idx="2"/>
          </p:cNvCxnSpPr>
          <p:nvPr/>
        </p:nvCxnSpPr>
        <p:spPr bwMode="auto">
          <a:xfrm flipH="1">
            <a:off x="6619974" y="3054046"/>
            <a:ext cx="874641" cy="1694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接點 40"/>
          <p:cNvCxnSpPr>
            <a:stCxn id="34" idx="3"/>
          </p:cNvCxnSpPr>
          <p:nvPr/>
        </p:nvCxnSpPr>
        <p:spPr bwMode="auto">
          <a:xfrm>
            <a:off x="7494615" y="2384884"/>
            <a:ext cx="0" cy="6946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單箭頭接點 42"/>
          <p:cNvCxnSpPr/>
          <p:nvPr/>
        </p:nvCxnSpPr>
        <p:spPr bwMode="auto">
          <a:xfrm flipH="1">
            <a:off x="2879812" y="2240868"/>
            <a:ext cx="14623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單箭頭接點 43"/>
          <p:cNvCxnSpPr/>
          <p:nvPr/>
        </p:nvCxnSpPr>
        <p:spPr bwMode="auto">
          <a:xfrm>
            <a:off x="2267744" y="2384884"/>
            <a:ext cx="288032" cy="25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單箭頭接點 46"/>
          <p:cNvCxnSpPr/>
          <p:nvPr/>
        </p:nvCxnSpPr>
        <p:spPr bwMode="auto">
          <a:xfrm flipV="1">
            <a:off x="2213738" y="2744924"/>
            <a:ext cx="198022" cy="180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單箭頭接點 49"/>
          <p:cNvCxnSpPr/>
          <p:nvPr/>
        </p:nvCxnSpPr>
        <p:spPr bwMode="auto">
          <a:xfrm flipV="1">
            <a:off x="2425233" y="3022045"/>
            <a:ext cx="58535" cy="2089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單箭頭接點 51"/>
          <p:cNvCxnSpPr/>
          <p:nvPr/>
        </p:nvCxnSpPr>
        <p:spPr bwMode="auto">
          <a:xfrm flipH="1" flipV="1">
            <a:off x="2987824" y="2960948"/>
            <a:ext cx="173748" cy="203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單箭頭接點 53"/>
          <p:cNvCxnSpPr/>
          <p:nvPr/>
        </p:nvCxnSpPr>
        <p:spPr bwMode="auto">
          <a:xfrm flipH="1">
            <a:off x="3281128" y="2816932"/>
            <a:ext cx="4267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單箭頭接點 56"/>
          <p:cNvCxnSpPr/>
          <p:nvPr/>
        </p:nvCxnSpPr>
        <p:spPr bwMode="auto">
          <a:xfrm>
            <a:off x="7509505" y="2732194"/>
            <a:ext cx="3451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單箭頭接點 58"/>
          <p:cNvCxnSpPr/>
          <p:nvPr/>
        </p:nvCxnSpPr>
        <p:spPr bwMode="auto">
          <a:xfrm flipH="1">
            <a:off x="6691982" y="2215409"/>
            <a:ext cx="140266" cy="324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單箭頭接點 60"/>
          <p:cNvCxnSpPr/>
          <p:nvPr/>
        </p:nvCxnSpPr>
        <p:spPr bwMode="auto">
          <a:xfrm>
            <a:off x="5933205" y="2395429"/>
            <a:ext cx="326729" cy="2287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單箭頭接點 62"/>
          <p:cNvCxnSpPr/>
          <p:nvPr/>
        </p:nvCxnSpPr>
        <p:spPr bwMode="auto">
          <a:xfrm flipV="1">
            <a:off x="5874925" y="2791473"/>
            <a:ext cx="421013" cy="158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單箭頭接點 64"/>
          <p:cNvCxnSpPr/>
          <p:nvPr/>
        </p:nvCxnSpPr>
        <p:spPr bwMode="auto">
          <a:xfrm flipV="1">
            <a:off x="6310828" y="2935489"/>
            <a:ext cx="172575" cy="2520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單箭頭接點 66"/>
          <p:cNvCxnSpPr/>
          <p:nvPr/>
        </p:nvCxnSpPr>
        <p:spPr bwMode="auto">
          <a:xfrm flipH="1" flipV="1">
            <a:off x="6938737" y="2870678"/>
            <a:ext cx="118557" cy="268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30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35496" y="3933056"/>
            <a:ext cx="6984776" cy="2346492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860032" y="5486170"/>
            <a:ext cx="4283968" cy="13718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496" y="1298532"/>
            <a:ext cx="6984776" cy="23464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Cross 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23528" y="1298532"/>
                <a:ext cx="2303644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b="0" i="0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98532"/>
                <a:ext cx="2303644" cy="506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25818" y="1302278"/>
                <a:ext cx="2411237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b="0" i="0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818" y="1302278"/>
                <a:ext cx="2411237" cy="5064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-1759525" y="2052406"/>
                <a:ext cx="9427869" cy="1448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endParaRPr lang="en-US" altLang="zh-TW" i="1" dirty="0" smtClean="0">
                  <a:latin typeface="Cambria Math"/>
                </a:endParaRPr>
              </a:p>
              <a:p>
                <a:r>
                  <a:rPr lang="en-US" altLang="zh-TW" b="0" dirty="0" smtClean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59525" y="2052406"/>
                <a:ext cx="9427869" cy="1448602"/>
              </a:xfrm>
              <a:prstGeom prst="rect">
                <a:avLst/>
              </a:prstGeom>
              <a:blipFill rotWithShape="1">
                <a:blip r:embed="rId5"/>
                <a:stretch>
                  <a:fillRect b="-92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-1975549" y="4725994"/>
                <a:ext cx="9427869" cy="1520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/>
                </a:endParaRPr>
              </a:p>
              <a:p>
                <a:endParaRPr lang="en-US" altLang="zh-TW" i="1" dirty="0" smtClean="0">
                  <a:latin typeface="Cambria Math"/>
                </a:endParaRPr>
              </a:p>
              <a:p>
                <a:r>
                  <a:rPr lang="en-US" altLang="zh-TW" b="0" dirty="0" smtClean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=(0,</m:t>
                    </m:r>
                    <m:r>
                      <a:rPr lang="en-US" altLang="zh-TW" i="1" smtClean="0">
                        <a:latin typeface="Cambria Math"/>
                      </a:rPr>
                      <m:t>0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75549" y="4725994"/>
                <a:ext cx="9427869" cy="1520353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51520" y="4077072"/>
                <a:ext cx="2196499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b="0" i="0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077072"/>
                <a:ext cx="2196499" cy="5064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853810" y="4080818"/>
                <a:ext cx="2217851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b="0" i="0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10" y="4080818"/>
                <a:ext cx="2217851" cy="5064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20"/>
          <p:cNvSpPr>
            <a:spLocks/>
          </p:cNvSpPr>
          <p:nvPr/>
        </p:nvSpPr>
        <p:spPr bwMode="auto">
          <a:xfrm>
            <a:off x="5441627" y="5943550"/>
            <a:ext cx="3538538" cy="839788"/>
          </a:xfrm>
          <a:custGeom>
            <a:avLst/>
            <a:gdLst>
              <a:gd name="T0" fmla="*/ 0 w 2238"/>
              <a:gd name="T1" fmla="*/ 1039 h 1048"/>
              <a:gd name="T2" fmla="*/ 1048 w 2238"/>
              <a:gd name="T3" fmla="*/ 0 h 1048"/>
              <a:gd name="T4" fmla="*/ 2238 w 2238"/>
              <a:gd name="T5" fmla="*/ 0 h 1048"/>
              <a:gd name="T6" fmla="*/ 1209 w 2238"/>
              <a:gd name="T7" fmla="*/ 1048 h 1048"/>
              <a:gd name="T8" fmla="*/ 0 w 2238"/>
              <a:gd name="T9" fmla="*/ 1039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8" h="1048">
                <a:moveTo>
                  <a:pt x="0" y="1039"/>
                </a:moveTo>
                <a:lnTo>
                  <a:pt x="1048" y="0"/>
                </a:lnTo>
                <a:lnTo>
                  <a:pt x="2238" y="0"/>
                </a:lnTo>
                <a:lnTo>
                  <a:pt x="1209" y="1048"/>
                </a:lnTo>
                <a:lnTo>
                  <a:pt x="0" y="1039"/>
                </a:lnTo>
                <a:close/>
              </a:path>
            </a:pathLst>
          </a:custGeom>
          <a:solidFill>
            <a:srgbClr val="B7F3FB"/>
          </a:solidFill>
          <a:ln w="6350">
            <a:solidFill>
              <a:srgbClr val="00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5457502" y="6783338"/>
            <a:ext cx="1903413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5428927" y="5943550"/>
            <a:ext cx="1663700" cy="839788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Arc 23"/>
          <p:cNvSpPr>
            <a:spLocks/>
          </p:cNvSpPr>
          <p:nvPr/>
        </p:nvSpPr>
        <p:spPr bwMode="auto">
          <a:xfrm>
            <a:off x="5533702" y="6402338"/>
            <a:ext cx="793750" cy="334962"/>
          </a:xfrm>
          <a:custGeom>
            <a:avLst/>
            <a:gdLst>
              <a:gd name="G0" fmla="+- 0 0 0"/>
              <a:gd name="G1" fmla="+- 9129 0 0"/>
              <a:gd name="G2" fmla="+- 21600 0 0"/>
              <a:gd name="T0" fmla="*/ 19576 w 21600"/>
              <a:gd name="T1" fmla="*/ 0 h 9129"/>
              <a:gd name="T2" fmla="*/ 21600 w 21600"/>
              <a:gd name="T3" fmla="*/ 9129 h 9129"/>
              <a:gd name="T4" fmla="*/ 0 w 21600"/>
              <a:gd name="T5" fmla="*/ 9129 h 9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129" fill="none" extrusionOk="0">
                <a:moveTo>
                  <a:pt x="19576" y="-1"/>
                </a:moveTo>
                <a:cubicBezTo>
                  <a:pt x="20909" y="2858"/>
                  <a:pt x="21600" y="5974"/>
                  <a:pt x="21600" y="9129"/>
                </a:cubicBezTo>
              </a:path>
              <a:path w="21600" h="9129" stroke="0" extrusionOk="0">
                <a:moveTo>
                  <a:pt x="19576" y="-1"/>
                </a:moveTo>
                <a:cubicBezTo>
                  <a:pt x="20909" y="2858"/>
                  <a:pt x="21600" y="5974"/>
                  <a:pt x="21600" y="9129"/>
                </a:cubicBezTo>
                <a:lnTo>
                  <a:pt x="0" y="912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313971"/>
              </p:ext>
            </p:extLst>
          </p:nvPr>
        </p:nvGraphicFramePr>
        <p:xfrm>
          <a:off x="6386190" y="6300738"/>
          <a:ext cx="3079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190" y="6300738"/>
                        <a:ext cx="3079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805846"/>
              </p:ext>
            </p:extLst>
          </p:nvPr>
        </p:nvGraphicFramePr>
        <p:xfrm>
          <a:off x="7376790" y="6567438"/>
          <a:ext cx="5080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" name="Equation" r:id="rId11" imgW="279360" imgH="253800" progId="Equation.DSMT4">
                  <p:embed/>
                </p:oleObj>
              </mc:Choice>
              <mc:Fallback>
                <p:oleObj name="Equation" r:id="rId11" imgW="279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790" y="6567438"/>
                        <a:ext cx="5080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585829"/>
              </p:ext>
            </p:extLst>
          </p:nvPr>
        </p:nvGraphicFramePr>
        <p:xfrm>
          <a:off x="7040240" y="5656213"/>
          <a:ext cx="5461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" name="Equation" r:id="rId13" imgW="291960" imgH="253800" progId="Equation.DSMT4">
                  <p:embed/>
                </p:oleObj>
              </mc:Choice>
              <mc:Fallback>
                <p:oleObj name="Equation" r:id="rId13" imgW="291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240" y="5656213"/>
                        <a:ext cx="5461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28"/>
          <p:cNvSpPr>
            <a:spLocks noChangeShapeType="1"/>
          </p:cNvSpPr>
          <p:nvPr/>
        </p:nvSpPr>
        <p:spPr bwMode="auto">
          <a:xfrm flipV="1">
            <a:off x="5459090" y="5537150"/>
            <a:ext cx="0" cy="12446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0374"/>
              </p:ext>
            </p:extLst>
          </p:nvPr>
        </p:nvGraphicFramePr>
        <p:xfrm>
          <a:off x="4932040" y="5438725"/>
          <a:ext cx="4381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" name="Equation" r:id="rId15" imgW="241200" imgH="215640" progId="Equation.DSMT4">
                  <p:embed/>
                </p:oleObj>
              </mc:Choice>
              <mc:Fallback>
                <p:oleObj name="Equation" r:id="rId15" imgW="241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5438725"/>
                        <a:ext cx="4381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55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Graham Scan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196752"/>
            <a:ext cx="7963272" cy="50405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Find the point P[0] with the lowest y-coordinate and lowest x-coordinate.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Sort the points according to the value of cross product.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Use a stack to find the convex hull according to the scan algorithm.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2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15073"/>
              </p:ext>
            </p:extLst>
          </p:nvPr>
        </p:nvGraphicFramePr>
        <p:xfrm>
          <a:off x="3635896" y="1164341"/>
          <a:ext cx="432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 bwMode="auto">
          <a:xfrm>
            <a:off x="3275856" y="3381781"/>
            <a:ext cx="52565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5436096" y="980728"/>
            <a:ext cx="0" cy="3985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橢圓 11"/>
          <p:cNvSpPr/>
          <p:nvPr/>
        </p:nvSpPr>
        <p:spPr bwMode="auto">
          <a:xfrm>
            <a:off x="5364088" y="330977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716646" y="290133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588224" y="273370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444208" y="165358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7524328" y="2445677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7" idx="0"/>
            <a:endCxn id="14" idx="3"/>
          </p:cNvCxnSpPr>
          <p:nvPr/>
        </p:nvCxnSpPr>
        <p:spPr bwMode="auto">
          <a:xfrm flipV="1">
            <a:off x="6156176" y="2856634"/>
            <a:ext cx="453139" cy="16772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17" idx="1"/>
            <a:endCxn id="12" idx="5"/>
          </p:cNvCxnSpPr>
          <p:nvPr/>
        </p:nvCxnSpPr>
        <p:spPr bwMode="auto">
          <a:xfrm flipH="1" flipV="1">
            <a:off x="5487013" y="3432698"/>
            <a:ext cx="618246" cy="11223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>
            <a:stCxn id="17" idx="0"/>
            <a:endCxn id="13" idx="4"/>
          </p:cNvCxnSpPr>
          <p:nvPr/>
        </p:nvCxnSpPr>
        <p:spPr bwMode="auto">
          <a:xfrm flipH="1" flipV="1">
            <a:off x="5788654" y="3045350"/>
            <a:ext cx="367522" cy="14885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>
            <a:stCxn id="17" idx="7"/>
            <a:endCxn id="16" idx="4"/>
          </p:cNvCxnSpPr>
          <p:nvPr/>
        </p:nvCxnSpPr>
        <p:spPr bwMode="auto">
          <a:xfrm flipV="1">
            <a:off x="6207093" y="2589693"/>
            <a:ext cx="1389243" cy="19653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接點 36"/>
          <p:cNvCxnSpPr>
            <a:stCxn id="17" idx="0"/>
            <a:endCxn id="15" idx="3"/>
          </p:cNvCxnSpPr>
          <p:nvPr/>
        </p:nvCxnSpPr>
        <p:spPr bwMode="auto">
          <a:xfrm flipV="1">
            <a:off x="6156176" y="1776514"/>
            <a:ext cx="309123" cy="275739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字方塊 40"/>
          <p:cNvSpPr txBox="1"/>
          <p:nvPr/>
        </p:nvSpPr>
        <p:spPr>
          <a:xfrm>
            <a:off x="7640468" y="217524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(6,2.1)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372200" y="234888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(3.1,1.3)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488340" y="123914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(3,4.5)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08220" y="246327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733533" y="2895327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(0,0)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84168" y="4533909"/>
            <a:ext cx="144016" cy="144016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8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67650"/>
              </p:ext>
            </p:extLst>
          </p:nvPr>
        </p:nvGraphicFramePr>
        <p:xfrm>
          <a:off x="3635896" y="1164341"/>
          <a:ext cx="432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 bwMode="auto">
          <a:xfrm>
            <a:off x="3275856" y="3381781"/>
            <a:ext cx="52565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5436096" y="980728"/>
            <a:ext cx="0" cy="3985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橢圓 11"/>
          <p:cNvSpPr/>
          <p:nvPr/>
        </p:nvSpPr>
        <p:spPr bwMode="auto">
          <a:xfrm>
            <a:off x="5364088" y="330977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716646" y="290133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588224" y="273370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444208" y="165358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7524328" y="2445677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17" idx="0"/>
            <a:endCxn id="14" idx="3"/>
          </p:cNvCxnSpPr>
          <p:nvPr/>
        </p:nvCxnSpPr>
        <p:spPr bwMode="auto">
          <a:xfrm flipV="1">
            <a:off x="6156176" y="2856634"/>
            <a:ext cx="453139" cy="16772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>
            <a:stCxn id="17" idx="1"/>
            <a:endCxn id="12" idx="5"/>
          </p:cNvCxnSpPr>
          <p:nvPr/>
        </p:nvCxnSpPr>
        <p:spPr bwMode="auto">
          <a:xfrm flipH="1" flipV="1">
            <a:off x="5487013" y="3432698"/>
            <a:ext cx="618246" cy="11223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>
            <a:stCxn id="17" idx="0"/>
            <a:endCxn id="13" idx="4"/>
          </p:cNvCxnSpPr>
          <p:nvPr/>
        </p:nvCxnSpPr>
        <p:spPr bwMode="auto">
          <a:xfrm flipH="1" flipV="1">
            <a:off x="5788654" y="3045350"/>
            <a:ext cx="367522" cy="14885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>
            <a:stCxn id="17" idx="7"/>
            <a:endCxn id="16" idx="4"/>
          </p:cNvCxnSpPr>
          <p:nvPr/>
        </p:nvCxnSpPr>
        <p:spPr bwMode="auto">
          <a:xfrm flipV="1">
            <a:off x="6207093" y="2589693"/>
            <a:ext cx="1389243" cy="19653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接點 36"/>
          <p:cNvCxnSpPr>
            <a:stCxn id="17" idx="0"/>
            <a:endCxn id="15" idx="3"/>
          </p:cNvCxnSpPr>
          <p:nvPr/>
        </p:nvCxnSpPr>
        <p:spPr bwMode="auto">
          <a:xfrm flipV="1">
            <a:off x="6156176" y="1776514"/>
            <a:ext cx="309123" cy="275739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6156176" y="45091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(2,-3.2)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40468" y="217524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(6,2.1)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372200" y="2348880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(3.1,1.3)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488340" y="123914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(3,4.5)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08220" y="246327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(1,1)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733533" y="2895327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(0,0)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84168" y="4533909"/>
            <a:ext cx="144016" cy="144016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20011" y="2497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64084" y="26793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44208" y="1628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99988" y="27513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367940" y="2967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47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49362"/>
              </p:ext>
            </p:extLst>
          </p:nvPr>
        </p:nvGraphicFramePr>
        <p:xfrm>
          <a:off x="3635896" y="1164341"/>
          <a:ext cx="432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 bwMode="auto">
          <a:xfrm>
            <a:off x="3275856" y="3381781"/>
            <a:ext cx="52565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5436096" y="980728"/>
            <a:ext cx="0" cy="3985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橢圓 11"/>
          <p:cNvSpPr/>
          <p:nvPr/>
        </p:nvSpPr>
        <p:spPr bwMode="auto">
          <a:xfrm>
            <a:off x="5364088" y="330977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716646" y="290133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588224" y="273370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444208" y="165358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7524328" y="2445677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>
            <a:stCxn id="17" idx="7"/>
            <a:endCxn id="16" idx="4"/>
          </p:cNvCxnSpPr>
          <p:nvPr/>
        </p:nvCxnSpPr>
        <p:spPr bwMode="auto">
          <a:xfrm flipV="1">
            <a:off x="6207093" y="2589693"/>
            <a:ext cx="1389243" cy="19653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6156176" y="45091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(2,-3.2)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84168" y="4533909"/>
            <a:ext cx="144016" cy="144016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20011" y="2497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64084" y="26793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44208" y="1628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99988" y="27513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367940" y="2967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143169" y="4509120"/>
            <a:ext cx="749311" cy="2088232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095339" y="649572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316416" y="61356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0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0158"/>
              </p:ext>
            </p:extLst>
          </p:nvPr>
        </p:nvGraphicFramePr>
        <p:xfrm>
          <a:off x="3635896" y="1164341"/>
          <a:ext cx="432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 bwMode="auto">
          <a:xfrm>
            <a:off x="3275856" y="3381781"/>
            <a:ext cx="52565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5436096" y="980728"/>
            <a:ext cx="0" cy="3985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橢圓 11"/>
          <p:cNvSpPr/>
          <p:nvPr/>
        </p:nvSpPr>
        <p:spPr bwMode="auto">
          <a:xfrm>
            <a:off x="5364088" y="330977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716646" y="290133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588224" y="273370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444208" y="165358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7524328" y="2445677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>
            <a:stCxn id="17" idx="7"/>
            <a:endCxn id="16" idx="4"/>
          </p:cNvCxnSpPr>
          <p:nvPr/>
        </p:nvCxnSpPr>
        <p:spPr bwMode="auto">
          <a:xfrm flipV="1">
            <a:off x="6207093" y="2589693"/>
            <a:ext cx="1389243" cy="19653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6156176" y="45091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(2,-3.2)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84168" y="4533909"/>
            <a:ext cx="144016" cy="144016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20011" y="2497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64084" y="26793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44208" y="1628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99988" y="27513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367940" y="2967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143169" y="4509120"/>
            <a:ext cx="749311" cy="2088232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095339" y="649572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316416" y="61356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9" name="直線接點 38"/>
          <p:cNvCxnSpPr>
            <a:stCxn id="16" idx="2"/>
          </p:cNvCxnSpPr>
          <p:nvPr/>
        </p:nvCxnSpPr>
        <p:spPr bwMode="auto">
          <a:xfrm flipH="1">
            <a:off x="6732240" y="2517685"/>
            <a:ext cx="792088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字方塊 45"/>
          <p:cNvSpPr txBox="1"/>
          <p:nvPr/>
        </p:nvSpPr>
        <p:spPr>
          <a:xfrm>
            <a:off x="8320268" y="57756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876256" y="227687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81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71290"/>
              </p:ext>
            </p:extLst>
          </p:nvPr>
        </p:nvGraphicFramePr>
        <p:xfrm>
          <a:off x="3635896" y="1164341"/>
          <a:ext cx="432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 bwMode="auto">
          <a:xfrm>
            <a:off x="3275856" y="3381781"/>
            <a:ext cx="52565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5436096" y="980728"/>
            <a:ext cx="0" cy="3985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橢圓 11"/>
          <p:cNvSpPr/>
          <p:nvPr/>
        </p:nvSpPr>
        <p:spPr bwMode="auto">
          <a:xfrm>
            <a:off x="5364088" y="330977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716646" y="290133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588224" y="273370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444208" y="165358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7524328" y="2445677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>
            <a:stCxn id="17" idx="7"/>
            <a:endCxn id="16" idx="4"/>
          </p:cNvCxnSpPr>
          <p:nvPr/>
        </p:nvCxnSpPr>
        <p:spPr bwMode="auto">
          <a:xfrm flipV="1">
            <a:off x="6207093" y="2589693"/>
            <a:ext cx="1389243" cy="19653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6156176" y="45091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(2,-3.2)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84168" y="4533909"/>
            <a:ext cx="144016" cy="144016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20011" y="2497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64084" y="26793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44208" y="1628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99988" y="27513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367940" y="2967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143169" y="4509120"/>
            <a:ext cx="749311" cy="2088232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095339" y="649572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316416" y="61356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9" name="直線接點 38"/>
          <p:cNvCxnSpPr>
            <a:stCxn id="16" idx="2"/>
          </p:cNvCxnSpPr>
          <p:nvPr/>
        </p:nvCxnSpPr>
        <p:spPr bwMode="auto">
          <a:xfrm flipH="1">
            <a:off x="6732240" y="2517685"/>
            <a:ext cx="792088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字方塊 45"/>
          <p:cNvSpPr txBox="1"/>
          <p:nvPr/>
        </p:nvSpPr>
        <p:spPr>
          <a:xfrm>
            <a:off x="7596336" y="57782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29" name="直線接點 28"/>
          <p:cNvCxnSpPr/>
          <p:nvPr/>
        </p:nvCxnSpPr>
        <p:spPr bwMode="auto">
          <a:xfrm flipH="1" flipV="1">
            <a:off x="6516216" y="1725597"/>
            <a:ext cx="144016" cy="10257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字方塊 36"/>
          <p:cNvSpPr txBox="1"/>
          <p:nvPr/>
        </p:nvSpPr>
        <p:spPr>
          <a:xfrm>
            <a:off x="6516216" y="217524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63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41391"/>
              </p:ext>
            </p:extLst>
          </p:nvPr>
        </p:nvGraphicFramePr>
        <p:xfrm>
          <a:off x="3635896" y="1164341"/>
          <a:ext cx="432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 bwMode="auto">
          <a:xfrm>
            <a:off x="3275856" y="3381781"/>
            <a:ext cx="52565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5436096" y="980728"/>
            <a:ext cx="0" cy="3985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橢圓 11"/>
          <p:cNvSpPr/>
          <p:nvPr/>
        </p:nvSpPr>
        <p:spPr bwMode="auto">
          <a:xfrm>
            <a:off x="5364088" y="330977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716646" y="290133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588224" y="273370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444208" y="165358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7524328" y="2445677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>
            <a:stCxn id="17" idx="7"/>
            <a:endCxn id="16" idx="4"/>
          </p:cNvCxnSpPr>
          <p:nvPr/>
        </p:nvCxnSpPr>
        <p:spPr bwMode="auto">
          <a:xfrm flipV="1">
            <a:off x="6207093" y="2589693"/>
            <a:ext cx="1389243" cy="19653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6156176" y="45091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(2,-3.2)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84168" y="4533909"/>
            <a:ext cx="144016" cy="144016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20011" y="2497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64084" y="26793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44208" y="1628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99988" y="27513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367940" y="2967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143169" y="4509120"/>
            <a:ext cx="749311" cy="2088232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095339" y="649572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316416" y="61356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8316416" y="52123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 flipH="1" flipV="1">
            <a:off x="6588224" y="1797605"/>
            <a:ext cx="1031787" cy="7672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字方塊 37"/>
          <p:cNvSpPr txBox="1"/>
          <p:nvPr/>
        </p:nvSpPr>
        <p:spPr>
          <a:xfrm>
            <a:off x="6944102" y="18448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41" name="直線接點 40"/>
          <p:cNvCxnSpPr>
            <a:endCxn id="35" idx="1"/>
          </p:cNvCxnSpPr>
          <p:nvPr/>
        </p:nvCxnSpPr>
        <p:spPr bwMode="auto">
          <a:xfrm flipH="1">
            <a:off x="5799988" y="1725597"/>
            <a:ext cx="716228" cy="12565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字方塊 42"/>
          <p:cNvSpPr txBox="1"/>
          <p:nvPr/>
        </p:nvSpPr>
        <p:spPr>
          <a:xfrm>
            <a:off x="8316416" y="566124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9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7806"/>
              </p:ext>
            </p:extLst>
          </p:nvPr>
        </p:nvGraphicFramePr>
        <p:xfrm>
          <a:off x="3635896" y="1164341"/>
          <a:ext cx="432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 bwMode="auto">
          <a:xfrm>
            <a:off x="3275856" y="3381781"/>
            <a:ext cx="52565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5436096" y="980728"/>
            <a:ext cx="0" cy="3985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橢圓 11"/>
          <p:cNvSpPr/>
          <p:nvPr/>
        </p:nvSpPr>
        <p:spPr bwMode="auto">
          <a:xfrm>
            <a:off x="5364088" y="330977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716646" y="290133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588224" y="273370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444208" y="165358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7524328" y="2445677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>
            <a:stCxn id="17" idx="7"/>
            <a:endCxn id="16" idx="4"/>
          </p:cNvCxnSpPr>
          <p:nvPr/>
        </p:nvCxnSpPr>
        <p:spPr bwMode="auto">
          <a:xfrm flipV="1">
            <a:off x="6207093" y="2589693"/>
            <a:ext cx="1389243" cy="19653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6156176" y="45091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(2,-3.2)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84168" y="4533909"/>
            <a:ext cx="144016" cy="144016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20011" y="2497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64084" y="26793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44208" y="1628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99988" y="27513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367940" y="2967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143169" y="4509120"/>
            <a:ext cx="749311" cy="2088232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095339" y="649572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316416" y="61356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668344" y="56740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 flipH="1" flipV="1">
            <a:off x="6588224" y="1797605"/>
            <a:ext cx="1031787" cy="7672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字方塊 37"/>
          <p:cNvSpPr txBox="1"/>
          <p:nvPr/>
        </p:nvSpPr>
        <p:spPr>
          <a:xfrm>
            <a:off x="6944102" y="18448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41" name="直線接點 40"/>
          <p:cNvCxnSpPr>
            <a:endCxn id="35" idx="1"/>
          </p:cNvCxnSpPr>
          <p:nvPr/>
        </p:nvCxnSpPr>
        <p:spPr bwMode="auto">
          <a:xfrm flipH="1">
            <a:off x="5799988" y="1725597"/>
            <a:ext cx="716228" cy="12565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接點 41"/>
          <p:cNvCxnSpPr>
            <a:stCxn id="13" idx="3"/>
          </p:cNvCxnSpPr>
          <p:nvPr/>
        </p:nvCxnSpPr>
        <p:spPr bwMode="auto">
          <a:xfrm flipH="1">
            <a:off x="5436096" y="3024259"/>
            <a:ext cx="301641" cy="2855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ysDash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字方塊 36"/>
          <p:cNvSpPr txBox="1"/>
          <p:nvPr/>
        </p:nvSpPr>
        <p:spPr>
          <a:xfrm>
            <a:off x="8316416" y="566124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</a:t>
            </a:r>
            <a:r>
              <a:rPr lang="en-US" altLang="zh-TW" smtClean="0"/>
              <a:t>Descriptions (2/6)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 dirty="0"/>
              <a:t>In the model used in this problem, the flat world consists of several warring kingdoms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Though </a:t>
            </a:r>
            <a:r>
              <a:rPr lang="en-US" altLang="zh-TW" dirty="0"/>
              <a:t>warlike, the people of the world are strict isolationists; </a:t>
            </a:r>
            <a:r>
              <a:rPr lang="en-US" altLang="zh-TW" u="sng" dirty="0">
                <a:solidFill>
                  <a:srgbClr val="FF0000"/>
                </a:solidFill>
              </a:rPr>
              <a:t>each kingdom is surrounded by a high (but thin) wall </a:t>
            </a:r>
            <a:r>
              <a:rPr lang="en-US" altLang="zh-TW" dirty="0"/>
              <a:t>designed to both protect the kingdom and to isolate it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To </a:t>
            </a:r>
            <a:r>
              <a:rPr lang="en-US" altLang="zh-TW" dirty="0"/>
              <a:t>avoid fights for power, each kingdom has its own </a:t>
            </a:r>
            <a:r>
              <a:rPr lang="en-US" altLang="zh-TW" u="sng" dirty="0">
                <a:solidFill>
                  <a:srgbClr val="FF0000"/>
                </a:solidFill>
              </a:rPr>
              <a:t>electric power plant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25473"/>
              </p:ext>
            </p:extLst>
          </p:nvPr>
        </p:nvGraphicFramePr>
        <p:xfrm>
          <a:off x="3635896" y="1164341"/>
          <a:ext cx="432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 bwMode="auto">
          <a:xfrm>
            <a:off x="3275856" y="3381781"/>
            <a:ext cx="52565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5436096" y="980728"/>
            <a:ext cx="0" cy="3985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橢圓 11"/>
          <p:cNvSpPr/>
          <p:nvPr/>
        </p:nvSpPr>
        <p:spPr bwMode="auto">
          <a:xfrm>
            <a:off x="5364088" y="330977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5716646" y="290133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6588224" y="273370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6444208" y="165358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7524328" y="2445677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33" name="直線接點 32"/>
          <p:cNvCxnSpPr>
            <a:stCxn id="17" idx="7"/>
            <a:endCxn id="16" idx="4"/>
          </p:cNvCxnSpPr>
          <p:nvPr/>
        </p:nvCxnSpPr>
        <p:spPr bwMode="auto">
          <a:xfrm flipV="1">
            <a:off x="6207093" y="2589693"/>
            <a:ext cx="1389243" cy="19653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字方塊 39"/>
          <p:cNvSpPr txBox="1"/>
          <p:nvPr/>
        </p:nvSpPr>
        <p:spPr>
          <a:xfrm>
            <a:off x="6156176" y="45091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(2,-3.2)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84168" y="4533909"/>
            <a:ext cx="144016" cy="144016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620011" y="2497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64084" y="26793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44208" y="16288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99988" y="275131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367940" y="29673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143169" y="4509120"/>
            <a:ext cx="749311" cy="2088232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095339" y="649572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stack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316416" y="613568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8316416" y="56740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 flipH="1" flipV="1">
            <a:off x="6588224" y="1797605"/>
            <a:ext cx="1031787" cy="76729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字方塊 37"/>
          <p:cNvSpPr txBox="1"/>
          <p:nvPr/>
        </p:nvSpPr>
        <p:spPr>
          <a:xfrm>
            <a:off x="6944102" y="18448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37" name="直線接點 36"/>
          <p:cNvCxnSpPr/>
          <p:nvPr/>
        </p:nvCxnSpPr>
        <p:spPr bwMode="auto">
          <a:xfrm flipH="1">
            <a:off x="5436096" y="1725597"/>
            <a:ext cx="1080120" cy="165618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字方塊 38"/>
          <p:cNvSpPr txBox="1"/>
          <p:nvPr/>
        </p:nvSpPr>
        <p:spPr>
          <a:xfrm>
            <a:off x="8316416" y="52715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72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Tricky – Collinear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36773"/>
              </p:ext>
            </p:extLst>
          </p:nvPr>
        </p:nvGraphicFramePr>
        <p:xfrm>
          <a:off x="2915816" y="1668397"/>
          <a:ext cx="432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直線單箭頭接點 4"/>
          <p:cNvCxnSpPr/>
          <p:nvPr/>
        </p:nvCxnSpPr>
        <p:spPr bwMode="auto">
          <a:xfrm>
            <a:off x="2555776" y="3885837"/>
            <a:ext cx="525658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單箭頭接點 5"/>
          <p:cNvCxnSpPr/>
          <p:nvPr/>
        </p:nvCxnSpPr>
        <p:spPr bwMode="auto">
          <a:xfrm flipV="1">
            <a:off x="4716016" y="1484784"/>
            <a:ext cx="0" cy="39852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橢圓 6"/>
          <p:cNvSpPr/>
          <p:nvPr/>
        </p:nvSpPr>
        <p:spPr bwMode="auto">
          <a:xfrm>
            <a:off x="4644008" y="3813829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4996566" y="340539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5580112" y="306896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6804248" y="2949733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12" name="直線接點 11"/>
          <p:cNvCxnSpPr>
            <a:stCxn id="14" idx="7"/>
            <a:endCxn id="9" idx="7"/>
          </p:cNvCxnSpPr>
          <p:nvPr/>
        </p:nvCxnSpPr>
        <p:spPr bwMode="auto">
          <a:xfrm flipV="1">
            <a:off x="5487013" y="2235936"/>
            <a:ext cx="936104" cy="28231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橢圓 13"/>
          <p:cNvSpPr/>
          <p:nvPr/>
        </p:nvSpPr>
        <p:spPr bwMode="auto">
          <a:xfrm>
            <a:off x="5364088" y="5037965"/>
            <a:ext cx="144016" cy="144016"/>
          </a:xfrm>
          <a:prstGeom prst="ellipse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899931" y="300197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088020" y="332737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92080" y="270892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79908" y="32553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647860" y="34713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6156176" y="2708920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6012160" y="3284984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30673" y="25918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48060" y="19888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endParaRPr lang="zh-TW" altLang="en-US" b="1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6300192" y="2214845"/>
            <a:ext cx="144016" cy="1440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11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</a:t>
            </a:r>
            <a:r>
              <a:rPr lang="en-US" altLang="zh-TW" smtClean="0"/>
              <a:t>Descriptions (3/6)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 dirty="0"/>
              <a:t>When the urge to fight becomes too great, the people of a kingdom often </a:t>
            </a:r>
            <a:r>
              <a:rPr lang="en-US" altLang="zh-TW" u="sng" dirty="0">
                <a:solidFill>
                  <a:srgbClr val="FF0000"/>
                </a:solidFill>
              </a:rPr>
              <a:t>launch missiles at other kingdoms</a:t>
            </a:r>
            <a:r>
              <a:rPr lang="en-US" altLang="zh-TW"/>
              <a:t>. </a:t>
            </a:r>
            <a:endParaRPr lang="en-US" altLang="zh-TW" smtClean="0"/>
          </a:p>
          <a:p>
            <a:pPr algn="just"/>
            <a:r>
              <a:rPr lang="en-US" altLang="zh-TW" smtClean="0"/>
              <a:t>Each </a:t>
            </a:r>
            <a:r>
              <a:rPr lang="en-US" altLang="zh-TW" dirty="0"/>
              <a:t>SCUD missile (Sanitary Cleansing Universal Destroyer) that lands within the walls of a kingdom destroys that kingdom's power plant (without loss of life).</a:t>
            </a:r>
          </a:p>
        </p:txBody>
      </p:sp>
    </p:spTree>
    <p:extLst>
      <p:ext uri="{BB962C8B-B14F-4D97-AF65-F5344CB8AC3E}">
        <p14:creationId xmlns:p14="http://schemas.microsoft.com/office/powerpoint/2010/main" val="41271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</a:t>
            </a:r>
            <a:r>
              <a:rPr lang="en-US" altLang="zh-TW" smtClean="0"/>
              <a:t>Descriptions (4/6)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 dirty="0"/>
              <a:t>Given coordinate locations of several kingdoms (by specifying the locations of </a:t>
            </a:r>
            <a:r>
              <a:rPr lang="en-US" altLang="zh-TW" u="sng" dirty="0">
                <a:solidFill>
                  <a:srgbClr val="FF0000"/>
                </a:solidFill>
              </a:rPr>
              <a:t>houses</a:t>
            </a:r>
            <a:r>
              <a:rPr lang="en-US" altLang="zh-TW" dirty="0"/>
              <a:t> and the location of the </a:t>
            </a:r>
            <a:r>
              <a:rPr lang="en-US" altLang="zh-TW" u="sng" dirty="0">
                <a:solidFill>
                  <a:srgbClr val="FF0000"/>
                </a:solidFill>
              </a:rPr>
              <a:t>power plant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in a kingdom) and missile landings you are to write a program that </a:t>
            </a:r>
            <a:r>
              <a:rPr lang="en-US" altLang="zh-TW" dirty="0">
                <a:solidFill>
                  <a:srgbClr val="FF0000"/>
                </a:solidFill>
              </a:rPr>
              <a:t>determines the total area of all kingdoms</a:t>
            </a:r>
            <a:r>
              <a:rPr lang="en-US" altLang="zh-TW" dirty="0"/>
              <a:t> that are without power after an exchange of missile fire.</a:t>
            </a:r>
          </a:p>
        </p:txBody>
      </p:sp>
    </p:spTree>
    <p:extLst>
      <p:ext uri="{BB962C8B-B14F-4D97-AF65-F5344CB8AC3E}">
        <p14:creationId xmlns:p14="http://schemas.microsoft.com/office/powerpoint/2010/main" val="4116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</a:t>
            </a:r>
            <a:r>
              <a:rPr lang="en-US" altLang="zh-TW" smtClean="0"/>
              <a:t>Descriptions (5/6)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 dirty="0"/>
              <a:t>In the simple world of this problem kingdoms </a:t>
            </a:r>
            <a:r>
              <a:rPr lang="en-US" altLang="zh-TW" u="sng" dirty="0">
                <a:solidFill>
                  <a:srgbClr val="FF0000"/>
                </a:solidFill>
              </a:rPr>
              <a:t>do not overlap</a:t>
            </a:r>
            <a:r>
              <a:rPr lang="en-US" altLang="zh-TW" dirty="0"/>
              <a:t>. Furthermore, the walls surrounding each kingdom are considered to be of zero thickness. The wall surrounding a kingdom is the minimal-perimeter wall that completely surrounds all the houses and the power station that comprise a kingdom; the area of a kingdom is the area enclosed by the minimal-perimeter thin wall.</a:t>
            </a:r>
          </a:p>
        </p:txBody>
      </p:sp>
    </p:spTree>
    <p:extLst>
      <p:ext uri="{BB962C8B-B14F-4D97-AF65-F5344CB8AC3E}">
        <p14:creationId xmlns:p14="http://schemas.microsoft.com/office/powerpoint/2010/main" val="10694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838200"/>
          </a:xfrm>
        </p:spPr>
        <p:txBody>
          <a:bodyPr/>
          <a:lstStyle/>
          <a:p>
            <a:r>
              <a:rPr lang="en-US" altLang="zh-TW" smtClean="0"/>
              <a:t>Problem </a:t>
            </a:r>
            <a:r>
              <a:rPr lang="en-US" altLang="zh-TW" smtClean="0"/>
              <a:t>Descriptions (6/6)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268760"/>
            <a:ext cx="8280920" cy="5400600"/>
          </a:xfrm>
        </p:spPr>
        <p:txBody>
          <a:bodyPr/>
          <a:lstStyle/>
          <a:p>
            <a:pPr algn="just"/>
            <a:r>
              <a:rPr lang="en-US" altLang="zh-TW" dirty="0"/>
              <a:t>There is exactly one power station </a:t>
            </a:r>
            <a:r>
              <a:rPr lang="en-US" altLang="zh-TW"/>
              <a:t>per </a:t>
            </a:r>
            <a:r>
              <a:rPr lang="en-US" altLang="zh-TW" smtClean="0"/>
              <a:t>kingdom. There </a:t>
            </a:r>
            <a:r>
              <a:rPr lang="en-US" altLang="zh-TW" dirty="0"/>
              <a:t>may be empty space between kingdoms.</a:t>
            </a:r>
          </a:p>
        </p:txBody>
      </p:sp>
    </p:spTree>
    <p:extLst>
      <p:ext uri="{BB962C8B-B14F-4D97-AF65-F5344CB8AC3E}">
        <p14:creationId xmlns:p14="http://schemas.microsoft.com/office/powerpoint/2010/main" val="4866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1052736"/>
            <a:ext cx="8136904" cy="5184576"/>
          </a:xfrm>
        </p:spPr>
        <p:txBody>
          <a:bodyPr/>
          <a:lstStyle/>
          <a:p>
            <a:r>
              <a:rPr lang="en-US" altLang="zh-TW" dirty="0"/>
              <a:t>The input is </a:t>
            </a:r>
            <a:r>
              <a:rPr lang="en-US" altLang="zh-TW" u="sng" dirty="0">
                <a:solidFill>
                  <a:srgbClr val="FF0000"/>
                </a:solidFill>
              </a:rPr>
              <a:t>a sequence of kingdom specifications</a:t>
            </a:r>
            <a:r>
              <a:rPr lang="en-US" altLang="zh-TW" dirty="0"/>
              <a:t> followed by </a:t>
            </a:r>
            <a:r>
              <a:rPr lang="en-US" altLang="zh-TW" u="sng" dirty="0">
                <a:solidFill>
                  <a:srgbClr val="FF0000"/>
                </a:solidFill>
              </a:rPr>
              <a:t>a sequence of missile landing locations</a:t>
            </a:r>
            <a:r>
              <a:rPr lang="en-US" altLang="zh-TW" dirty="0"/>
              <a:t>.</a:t>
            </a:r>
          </a:p>
          <a:p>
            <a:pPr algn="just"/>
            <a:r>
              <a:rPr lang="en-US" altLang="zh-TW" dirty="0"/>
              <a:t>A kingdom is specified by a number </a:t>
            </a:r>
            <a:r>
              <a:rPr lang="en-US" altLang="zh-TW" i="1" dirty="0"/>
              <a:t>N</a:t>
            </a:r>
            <a:r>
              <a:rPr lang="en-US" altLang="zh-TW" dirty="0"/>
              <a:t> </a:t>
            </a:r>
            <a:r>
              <a:rPr lang="en-US" altLang="zh-TW" dirty="0" smtClean="0"/>
              <a:t>(3≦ N≦100) </a:t>
            </a:r>
            <a:r>
              <a:rPr lang="en-US" altLang="zh-TW" dirty="0"/>
              <a:t>on a single line which indicates the </a:t>
            </a:r>
            <a:r>
              <a:rPr lang="en-US" altLang="zh-TW" u="sng" dirty="0">
                <a:solidFill>
                  <a:srgbClr val="FF0000"/>
                </a:solidFill>
              </a:rPr>
              <a:t>number of sites in this kingdom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next line </a:t>
            </a:r>
            <a:r>
              <a:rPr lang="en-US" altLang="zh-TW" dirty="0" smtClean="0"/>
              <a:t>contains the</a:t>
            </a:r>
            <a:r>
              <a:rPr lang="en-US" altLang="zh-TW" dirty="0"/>
              <a:t> </a:t>
            </a:r>
            <a:r>
              <a:rPr lang="en-US" altLang="zh-TW" i="1" u="sng" dirty="0">
                <a:solidFill>
                  <a:srgbClr val="FF0000"/>
                </a:solidFill>
              </a:rPr>
              <a:t>x</a:t>
            </a:r>
            <a:r>
              <a:rPr lang="en-US" altLang="zh-TW" u="sng" dirty="0">
                <a:solidFill>
                  <a:srgbClr val="FF0000"/>
                </a:solidFill>
              </a:rPr>
              <a:t> and </a:t>
            </a:r>
            <a:r>
              <a:rPr lang="en-US" altLang="zh-TW" i="1" u="sng" dirty="0">
                <a:solidFill>
                  <a:srgbClr val="FF0000"/>
                </a:solidFill>
              </a:rPr>
              <a:t>y</a:t>
            </a:r>
            <a:r>
              <a:rPr lang="en-US" altLang="zh-TW" u="sng" dirty="0">
                <a:solidFill>
                  <a:srgbClr val="FF0000"/>
                </a:solidFill>
              </a:rPr>
              <a:t> coordinates of the power station</a:t>
            </a:r>
            <a:r>
              <a:rPr lang="en-US" altLang="zh-TW" dirty="0"/>
              <a:t>, followed by </a:t>
            </a:r>
            <a:r>
              <a:rPr lang="en-US" altLang="zh-TW" i="1" dirty="0"/>
              <a:t>N</a:t>
            </a:r>
            <a:r>
              <a:rPr lang="en-US" altLang="zh-TW" dirty="0"/>
              <a:t>-1 lines of </a:t>
            </a:r>
            <a:r>
              <a:rPr lang="en-US" altLang="zh-TW" i="1" dirty="0"/>
              <a:t>x</a:t>
            </a:r>
            <a:r>
              <a:rPr lang="en-US" altLang="zh-TW" dirty="0"/>
              <a:t>, </a:t>
            </a:r>
            <a:r>
              <a:rPr lang="en-US" altLang="zh-TW" i="1" dirty="0"/>
              <a:t>y</a:t>
            </a:r>
            <a:r>
              <a:rPr lang="en-US" altLang="zh-TW" dirty="0"/>
              <a:t> pairs indicating the </a:t>
            </a:r>
            <a:r>
              <a:rPr lang="en-US" altLang="zh-TW" u="sng" dirty="0">
                <a:solidFill>
                  <a:srgbClr val="FF0000"/>
                </a:solidFill>
              </a:rPr>
              <a:t>locations of homes served by this power station</a:t>
            </a:r>
            <a:r>
              <a:rPr lang="en-US" altLang="zh-TW" dirty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11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315200" cy="838200"/>
          </a:xfrm>
        </p:spPr>
        <p:txBody>
          <a:bodyPr/>
          <a:lstStyle/>
          <a:p>
            <a:r>
              <a:rPr lang="en-US" altLang="zh-TW" dirty="0" smtClean="0"/>
              <a:t>Input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268760"/>
            <a:ext cx="8352928" cy="4191000"/>
          </a:xfrm>
        </p:spPr>
        <p:txBody>
          <a:bodyPr/>
          <a:lstStyle/>
          <a:p>
            <a:pPr algn="just"/>
            <a:r>
              <a:rPr lang="en-US" altLang="zh-TW" dirty="0" smtClean="0"/>
              <a:t>A </a:t>
            </a:r>
            <a:r>
              <a:rPr lang="en-US" altLang="zh-TW" u="sng" dirty="0">
                <a:solidFill>
                  <a:srgbClr val="FF0000"/>
                </a:solidFill>
              </a:rPr>
              <a:t>value of -1 for </a:t>
            </a:r>
            <a:r>
              <a:rPr lang="en-US" altLang="zh-TW" i="1" u="sng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 indicates that there are no more kingdoms. There will be </a:t>
            </a:r>
            <a:r>
              <a:rPr lang="en-US" altLang="zh-TW" u="sng" dirty="0">
                <a:solidFill>
                  <a:srgbClr val="FF0000"/>
                </a:solidFill>
              </a:rPr>
              <a:t>at least one kingdom in the data set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Following the last kingdom specification will be the </a:t>
            </a:r>
            <a:r>
              <a:rPr lang="en-US" altLang="zh-TW" u="sng" dirty="0">
                <a:solidFill>
                  <a:srgbClr val="FF0000"/>
                </a:solidFill>
              </a:rPr>
              <a:t>coordinates of one or more missile attacks</a:t>
            </a:r>
            <a:r>
              <a:rPr lang="en-US" altLang="zh-TW" dirty="0"/>
              <a:t>, indicating the location of a missile landing. Each missile location is on a line by itself. You are to process missile attacks until you reach the end of the file.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典-1">
  <a:themeElements>
    <a:clrScheme name="">
      <a:dk1>
        <a:srgbClr val="003366"/>
      </a:dk1>
      <a:lt1>
        <a:srgbClr val="FFFFFF"/>
      </a:lt1>
      <a:dk2>
        <a:srgbClr val="004060"/>
      </a:dk2>
      <a:lt2>
        <a:srgbClr val="000000"/>
      </a:lt2>
      <a:accent1>
        <a:srgbClr val="339966"/>
      </a:accent1>
      <a:accent2>
        <a:srgbClr val="8779A5"/>
      </a:accent2>
      <a:accent3>
        <a:srgbClr val="FFFFFF"/>
      </a:accent3>
      <a:accent4>
        <a:srgbClr val="002A56"/>
      </a:accent4>
      <a:accent5>
        <a:srgbClr val="ADCAB8"/>
      </a:accent5>
      <a:accent6>
        <a:srgbClr val="7A6D95"/>
      </a:accent6>
      <a:hlink>
        <a:srgbClr val="C67600"/>
      </a:hlink>
      <a:folHlink>
        <a:srgbClr val="3366CC"/>
      </a:folHlink>
    </a:clrScheme>
    <a:fontScheme name="古典-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古典-1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古典-1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典-1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古典-1</Template>
  <TotalTime>6706</TotalTime>
  <Words>941</Words>
  <Application>Microsoft Office PowerPoint</Application>
  <PresentationFormat>如螢幕大小 (4:3)</PresentationFormat>
  <Paragraphs>277</Paragraphs>
  <Slides>31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Arial Unicode MS</vt:lpstr>
      <vt:lpstr>新細明體</vt:lpstr>
      <vt:lpstr>Arial</vt:lpstr>
      <vt:lpstr>Cambria Math</vt:lpstr>
      <vt:lpstr>Times New Roman</vt:lpstr>
      <vt:lpstr>Wingdings</vt:lpstr>
      <vt:lpstr>古典-1</vt:lpstr>
      <vt:lpstr>Equation</vt:lpstr>
      <vt:lpstr>Uva 109</vt:lpstr>
      <vt:lpstr>Problem Descriptions (1/6)</vt:lpstr>
      <vt:lpstr>Problem Descriptions (2/6)</vt:lpstr>
      <vt:lpstr>Problem Descriptions (3/6)</vt:lpstr>
      <vt:lpstr>Problem Descriptions (4/6)</vt:lpstr>
      <vt:lpstr>Problem Descriptions (5/6)</vt:lpstr>
      <vt:lpstr>Problem Descriptions (6/6)</vt:lpstr>
      <vt:lpstr>Input (1/3)</vt:lpstr>
      <vt:lpstr>Input (2/3)</vt:lpstr>
      <vt:lpstr>Input (3/3)</vt:lpstr>
      <vt:lpstr>Output</vt:lpstr>
      <vt:lpstr>Sample Input / Output</vt:lpstr>
      <vt:lpstr>PowerPoint 簡報</vt:lpstr>
      <vt:lpstr>atan( )</vt:lpstr>
      <vt:lpstr>PowerPoint 簡報</vt:lpstr>
      <vt:lpstr>PowerPoint 簡報</vt:lpstr>
      <vt:lpstr>Area of polygon</vt:lpstr>
      <vt:lpstr>Area of Polygon</vt:lpstr>
      <vt:lpstr>Slope-Intercept Formula</vt:lpstr>
      <vt:lpstr>Inside a Polygon ?</vt:lpstr>
      <vt:lpstr>Cross Product</vt:lpstr>
      <vt:lpstr>Graham Scan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Tricky – Collinear</vt:lpstr>
    </vt:vector>
  </TitlesOfParts>
  <Company>ccl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coolman</dc:creator>
  <cp:lastModifiedBy>Windows 使用者</cp:lastModifiedBy>
  <cp:revision>2698</cp:revision>
  <dcterms:created xsi:type="dcterms:W3CDTF">2007-09-17T04:06:35Z</dcterms:created>
  <dcterms:modified xsi:type="dcterms:W3CDTF">2020-10-20T18:40:39Z</dcterms:modified>
</cp:coreProperties>
</file>