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sldIdLst>
    <p:sldId id="256" r:id="rId4"/>
    <p:sldId id="257" r:id="rId5"/>
    <p:sldId id="597" r:id="rId6"/>
    <p:sldId id="598" r:id="rId7"/>
    <p:sldId id="392" r:id="rId8"/>
    <p:sldId id="259" r:id="rId9"/>
    <p:sldId id="606" r:id="rId10"/>
    <p:sldId id="607" r:id="rId11"/>
    <p:sldId id="599" r:id="rId12"/>
    <p:sldId id="298" r:id="rId13"/>
    <p:sldId id="299" r:id="rId14"/>
    <p:sldId id="603" r:id="rId15"/>
    <p:sldId id="604" r:id="rId16"/>
    <p:sldId id="605" r:id="rId17"/>
    <p:sldId id="592" r:id="rId18"/>
    <p:sldId id="593" r:id="rId19"/>
    <p:sldId id="59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3405" autoAdjust="0"/>
  </p:normalViewPr>
  <p:slideViewPr>
    <p:cSldViewPr snapToGrid="0" showGuides="1">
      <p:cViewPr varScale="1">
        <p:scale>
          <a:sx n="46" d="100"/>
          <a:sy n="46" d="100"/>
        </p:scale>
        <p:origin x="946" y="38"/>
      </p:cViewPr>
      <p:guideLst/>
    </p:cSldViewPr>
  </p:slideViewPr>
  <p:outlineViewPr>
    <p:cViewPr>
      <p:scale>
        <a:sx n="33" d="100"/>
        <a:sy n="33" d="100"/>
      </p:scale>
      <p:origin x="0" y="-345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26C49-0A8F-48FB-AB59-36D9C9656FC8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B24F3-20DF-40C1-9310-1A919A9E9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8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7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93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4FC7-A4B7-4109-984C-A0E1F5D31861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4476 Electric Bill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721D-2E47-408B-B6C2-238A0D6D9B1F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4476 Electric Bill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3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CD3D-5369-4EAA-BBF1-6C731D26418D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4476 Electric Bill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3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EDED-FD2B-4A4C-A995-493C751B8BA0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10862 Connect the Cable Wires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430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0C8F-FEA8-4CA7-9E55-5A4AC4A17572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10862 Connect the Cable Wires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82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35DC-74CD-48CB-BB6F-D13B30A49BF9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10862 Connect the Cable Wires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435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69C-1F9C-48B9-86A9-FEF72AD39F52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10862 Connect the Cable Wires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262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72D-8177-4F57-BF6C-F4A90FF23371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10862 Connect the Cable Wires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100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815D-8444-418E-BC44-3AB72FAADFCA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10862 Connect the Cable Wires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4855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EC47-543E-4C25-A298-218BBDC2CE45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10862 Connect the Cable Wires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2F1B-CED3-4819-85EB-83E09922D436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10862 Connect the Cable Wires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62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BB20-1373-40F2-822D-461E24D8AB48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4476 Electric Bill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697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26A5-1665-4E1A-B02E-CDEAC428D66A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10862 Connect the Cable Wires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610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7444-2ADF-41B5-8ACC-AFCFCF3FBAE7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10862 Connect the Cable Wires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285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C6C7-36EC-4C3D-952C-D0B8BBE55B1B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10862 Connect the Cable Wires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939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ED1A-9739-4A7D-BC2F-C47F1F1135CD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3635 Pie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D53F-E72F-4744-8C39-601CB8C4A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5253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C944-DB08-419E-A46B-186A6FB09C1B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3635 Pie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D53F-E72F-4744-8C39-601CB8C4A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6532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9D91-2570-47E8-A2F0-FC3B8A9A6C42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3635 Pie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D53F-E72F-4744-8C39-601CB8C4A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0063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40CB-CD21-4027-A26D-35345E3D60A5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3635 Pie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D53F-E72F-4744-8C39-601CB8C4A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5166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FB3A-630D-4113-9122-EC6C500E385D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3635 Pie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D53F-E72F-4744-8C39-601CB8C4A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767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4AAE-FC4F-4E56-898C-82E455F590C3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3635 Pie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D53F-E72F-4744-8C39-601CB8C4A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1923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9D55-4E84-45E7-A26E-9B88EBA86E7B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3635 Pie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D53F-E72F-4744-8C39-601CB8C4A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2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AF22-2C23-408D-A957-7B9844162F77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4476 Electric Bill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7712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65FE-A0FF-4FFE-A483-5C2A95C41CA8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3635 Pie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D53F-E72F-4744-8C39-601CB8C4A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2299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8DAF-39AB-40FA-9E6D-E1CEEF89109F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3635 Pie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D53F-E72F-4744-8C39-601CB8C4A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0529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B717-5B99-442F-A5C5-3309A1BFB624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3635 Pie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D53F-E72F-4744-8C39-601CB8C4A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2482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F17-0D30-41B9-A684-585A6295EBFE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3635 Pie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D53F-E72F-4744-8C39-601CB8C4A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35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5908-346B-4DFE-9B49-F9DCF7EA7258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4476 Electric Bill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0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3A61-A714-49B4-839B-EDD9F2DDB7F2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4476 Electric Bill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28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B3A4-B2E8-4D6A-9F60-080EF3BAF15B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4476 Electric Bill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7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F3D1-9FF1-4C5F-BCF2-9547B108AF88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4476 Electric Bill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49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14E3-0350-4950-8923-8102A0A916F1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4476 Electric Bill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63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D577-5967-41A8-AAA5-3D38C652A3F2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4476 Electric Bill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0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0E1BB-4CC6-4B29-A01A-F1D6CB018EEE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LA 4476 Electric Bill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3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BBB6-B5E9-483B-82EA-E464ED28701A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 10862 Connect the Cable Wires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12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68D1-A4ED-49CE-8C62-90AEF2C4CA5F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LA 3635 Pie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ED53F-E72F-4744-8C39-601CB8C4A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50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697A523-0895-4707-B0BA-DC3D3F960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538" y="1190625"/>
            <a:ext cx="9583783" cy="2387600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4476 Electric Bill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558093" y="3578225"/>
            <a:ext cx="5075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(LARC 2009,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12190)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CF9D55-4E84-45E7-A26E-9B88EBA86E7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LA 3635 Pie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ED53F-E72F-4744-8C39-601CB8C4AAC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542640" y="3429000"/>
            <a:ext cx="7450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800" dirty="0">
                <a:solidFill>
                  <a:srgbClr val="0070C0"/>
                </a:solidFill>
                <a:latin typeface="Cambria Math" panose="02040503050406030204" pitchFamily="18" charset="0"/>
                <a:ea typeface="新細明體" panose="02020500000000000000" pitchFamily="18" charset="-120"/>
              </a:rPr>
              <a:t>t</a:t>
            </a:r>
            <a:r>
              <a:rPr kumimoji="0" lang="en-US" altLang="zh-TW" sz="2800" b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mp</a:t>
            </a:r>
            <a:r>
              <a:rPr kumimoji="0" lang="en-US" altLang="zh-TW" sz="28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 &gt; A </a:t>
            </a:r>
            <a:r>
              <a:rPr kumimoji="0" lang="zh-TW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代表</a:t>
            </a:r>
            <a:r>
              <a:rPr kumimoji="0" lang="zh-TW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8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m</a:t>
            </a:r>
            <a:r>
              <a:rPr kumimoji="0" lang="zh-TW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太大</a:t>
            </a:r>
            <a:r>
              <a:rPr kumimoji="0" lang="en-US" altLang="zh-TW" sz="28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zh-TW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要考慮左半段 </a:t>
            </a:r>
            <a:r>
              <a:rPr lang="en-US" altLang="zh-TW" sz="2800" dirty="0">
                <a:solidFill>
                  <a:srgbClr val="0070C0"/>
                </a:solidFill>
                <a:latin typeface="Cambria Math" panose="02040503050406030204" pitchFamily="18" charset="0"/>
                <a:ea typeface="新細明體" panose="02020500000000000000" pitchFamily="18" charset="-120"/>
              </a:rPr>
              <a:t>[l, m-1]</a:t>
            </a:r>
            <a:endParaRPr kumimoji="0" lang="zh-TW" altLang="en-US" sz="2800" b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mbria Math" panose="02040503050406030204" pitchFamily="18" charset="0"/>
              <a:ea typeface="新細明體" panose="02020500000000000000" pitchFamily="18" charset="-12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1362396" y="536493"/>
            <a:ext cx="515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Function feasible(m)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28D49220-4DF9-4C06-83A7-BCA7E0C0BCB4}"/>
              </a:ext>
            </a:extLst>
          </p:cNvPr>
          <p:cNvSpPr txBox="1"/>
          <p:nvPr/>
        </p:nvSpPr>
        <p:spPr>
          <a:xfrm>
            <a:off x="1362395" y="1620456"/>
            <a:ext cx="107071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3200" dirty="0" err="1"/>
              <a:t>tmp</a:t>
            </a:r>
            <a:r>
              <a:rPr lang="en-US" altLang="zh-TW" sz="3200" dirty="0"/>
              <a:t> = </a:t>
            </a:r>
            <a:r>
              <a:rPr lang="en-US" altLang="zh-TW" sz="3200" dirty="0">
                <a:solidFill>
                  <a:srgbClr val="FF0000"/>
                </a:solidFill>
              </a:rPr>
              <a:t>bill(m)</a:t>
            </a:r>
            <a:r>
              <a:rPr lang="en-US" altLang="zh-TW" sz="3200" dirty="0"/>
              <a:t>;  </a:t>
            </a:r>
            <a:r>
              <a:rPr lang="en-US" altLang="zh-TW" sz="3200" dirty="0">
                <a:solidFill>
                  <a:srgbClr val="0070C0"/>
                </a:solidFill>
              </a:rPr>
              <a:t>// </a:t>
            </a:r>
            <a:r>
              <a:rPr lang="zh-TW" altLang="en-US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3200" dirty="0">
                <a:solidFill>
                  <a:srgbClr val="0070C0"/>
                </a:solidFill>
              </a:rPr>
              <a:t>m</a:t>
            </a:r>
            <a:r>
              <a:rPr lang="zh-TW" altLang="en-US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能源需付費用</a:t>
            </a:r>
            <a:endParaRPr lang="en-US" altLang="zh-TW" sz="3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dirty="0"/>
              <a:t> if (</a:t>
            </a:r>
            <a:r>
              <a:rPr lang="en-US" altLang="zh-TW" sz="3200" dirty="0" err="1"/>
              <a:t>tmp</a:t>
            </a:r>
            <a:r>
              <a:rPr lang="en-US" altLang="zh-TW" sz="3200" dirty="0"/>
              <a:t> == A) { total = m; break;}</a:t>
            </a:r>
            <a:r>
              <a:rPr lang="zh-TW" altLang="en-US" sz="3200" dirty="0"/>
              <a:t>    </a:t>
            </a:r>
            <a:r>
              <a:rPr lang="en-US" altLang="zh-TW" sz="3200" dirty="0">
                <a:solidFill>
                  <a:srgbClr val="0070C0"/>
                </a:solidFill>
              </a:rPr>
              <a:t>// m</a:t>
            </a:r>
            <a:r>
              <a:rPr lang="zh-TW" altLang="en-US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值可行</a:t>
            </a:r>
            <a:r>
              <a:rPr lang="en-US" altLang="zh-TW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3200" dirty="0">
                <a:solidFill>
                  <a:srgbClr val="0070C0"/>
                </a:solidFill>
                <a:ea typeface="標楷體" panose="03000509000000000000" pitchFamily="65" charset="-120"/>
              </a:rPr>
              <a:t>total</a:t>
            </a:r>
            <a:r>
              <a:rPr lang="zh-TW" altLang="en-US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值就是</a:t>
            </a:r>
            <a:r>
              <a:rPr lang="en-US" altLang="zh-TW" sz="3200" dirty="0">
                <a:solidFill>
                  <a:srgbClr val="0070C0"/>
                </a:solidFill>
                <a:ea typeface="標楷體" panose="03000509000000000000" pitchFamily="65" charset="-120"/>
              </a:rPr>
              <a:t>m</a:t>
            </a:r>
          </a:p>
          <a:p>
            <a:r>
              <a:rPr lang="en-US" altLang="zh-TW" sz="3200" dirty="0"/>
              <a:t> if (</a:t>
            </a:r>
            <a:r>
              <a:rPr lang="en-US" altLang="zh-TW" sz="3200" dirty="0" err="1"/>
              <a:t>tmp</a:t>
            </a:r>
            <a:r>
              <a:rPr lang="en-US" altLang="zh-TW" sz="3200" dirty="0"/>
              <a:t> &gt; A) r = m-1;  else l = m+1;</a:t>
            </a:r>
            <a:endParaRPr lang="zh-TW" altLang="en-US" sz="32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xmlns="" id="{DE5E4DD5-01BF-4A48-AD26-6FFFAED0DA85}"/>
              </a:ext>
            </a:extLst>
          </p:cNvPr>
          <p:cNvSpPr txBox="1"/>
          <p:nvPr/>
        </p:nvSpPr>
        <p:spPr>
          <a:xfrm>
            <a:off x="1542641" y="4115376"/>
            <a:ext cx="7450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800" dirty="0">
                <a:solidFill>
                  <a:srgbClr val="0070C0"/>
                </a:solidFill>
                <a:latin typeface="Cambria Math" panose="02040503050406030204" pitchFamily="18" charset="0"/>
                <a:ea typeface="新細明體" panose="02020500000000000000" pitchFamily="18" charset="-120"/>
              </a:rPr>
              <a:t>t</a:t>
            </a:r>
            <a:r>
              <a:rPr kumimoji="0" lang="en-US" altLang="zh-TW" sz="2800" b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mp</a:t>
            </a:r>
            <a:r>
              <a:rPr kumimoji="0" lang="en-US" altLang="zh-TW" sz="28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 &lt; A </a:t>
            </a:r>
            <a:r>
              <a:rPr kumimoji="0" lang="zh-TW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代表</a:t>
            </a:r>
            <a:r>
              <a:rPr kumimoji="0" lang="zh-TW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8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m</a:t>
            </a:r>
            <a:r>
              <a:rPr kumimoji="0" lang="zh-TW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太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r>
              <a:rPr kumimoji="0" lang="en-US" altLang="zh-TW" sz="28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zh-TW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要</a:t>
            </a:r>
            <a:r>
              <a:rPr kumimoji="0" lang="zh-TW" alt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考慮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r>
              <a:rPr kumimoji="0" lang="zh-TW" alt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半</a:t>
            </a:r>
            <a:r>
              <a:rPr kumimoji="0" lang="zh-TW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段 </a:t>
            </a:r>
            <a:r>
              <a:rPr lang="en-US" altLang="zh-TW" sz="2800" dirty="0">
                <a:solidFill>
                  <a:srgbClr val="0070C0"/>
                </a:solidFill>
                <a:latin typeface="Cambria Math" panose="02040503050406030204" pitchFamily="18" charset="0"/>
                <a:ea typeface="新細明體" panose="02020500000000000000" pitchFamily="18" charset="-120"/>
              </a:rPr>
              <a:t>[m+1, r]</a:t>
            </a:r>
            <a:endParaRPr kumimoji="0" lang="zh-TW" altLang="en-US" sz="2800" b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mbria Math" panose="02040503050406030204" pitchFamily="18" charset="0"/>
              <a:ea typeface="新細明體" panose="02020500000000000000" pitchFamily="18" charset="-120"/>
            </a:endParaRPr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xmlns="" id="{AA83A1D5-C838-4EDA-A038-BBE85E068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745" y="36315"/>
            <a:ext cx="3658844" cy="1809568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CC683C5E-BC50-4914-923D-23A14E58D71A}"/>
              </a:ext>
            </a:extLst>
          </p:cNvPr>
          <p:cNvSpPr txBox="1"/>
          <p:nvPr/>
        </p:nvSpPr>
        <p:spPr>
          <a:xfrm>
            <a:off x="7337944" y="5956240"/>
            <a:ext cx="4639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/>
              <a:t>: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你與鄰居能源消耗總合計價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元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2022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CF9D55-4E84-45E7-A26E-9B88EBA86E7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LA 3635 Pie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ED53F-E72F-4744-8C39-601CB8C4AAC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" name="直線接點 4"/>
          <p:cNvCxnSpPr/>
          <p:nvPr/>
        </p:nvCxnSpPr>
        <p:spPr>
          <a:xfrm flipV="1">
            <a:off x="1986980" y="2358229"/>
            <a:ext cx="7774045" cy="2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1986980" y="2018902"/>
            <a:ext cx="178" cy="364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9761025" y="2018902"/>
            <a:ext cx="765" cy="364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787954" y="2272431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Δ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569385" y="2253827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Δ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719020" y="2271575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Δ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787954" y="2599595"/>
            <a:ext cx="66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</a:t>
            </a:r>
            <a:endParaRPr kumimoji="0" lang="zh-TW" altLang="en-US" sz="2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569385" y="2623890"/>
            <a:ext cx="66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endParaRPr kumimoji="0" lang="zh-TW" altLang="en-US" sz="2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624671" y="2614991"/>
            <a:ext cx="2134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</a:t>
            </a:r>
            <a:r>
              <a:rPr kumimoji="0" lang="en-US" altLang="zh-TW" sz="2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(</a:t>
            </a:r>
            <a:r>
              <a:rPr kumimoji="0" lang="en-US" altLang="zh-TW" sz="28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l+r</a:t>
            </a:r>
            <a:r>
              <a:rPr kumimoji="0" lang="en-US" altLang="zh-TW" sz="2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)/2</a:t>
            </a:r>
            <a:endParaRPr kumimoji="0" lang="zh-TW" altLang="en-US" sz="2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993346" y="3236098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Δ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622578" y="3563468"/>
            <a:ext cx="1540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 (=m+1)</a:t>
            </a:r>
            <a:endParaRPr kumimoji="0" lang="zh-TW" altLang="en-US" sz="2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523440" y="3210115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Δ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9584158" y="3554374"/>
            <a:ext cx="66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endParaRPr kumimoji="0" lang="zh-TW" altLang="en-US" sz="2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47080" y="4330491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Δ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265149" y="4628397"/>
            <a:ext cx="1567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 (=m-1)</a:t>
            </a:r>
            <a:endParaRPr kumimoji="0" lang="zh-TW" altLang="en-US" sz="2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021352" y="4334803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Δ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096000" y="4655169"/>
            <a:ext cx="66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</a:t>
            </a:r>
            <a:endParaRPr kumimoji="0" lang="zh-TW" altLang="en-US" sz="2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55082" y="3227340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Δ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469105" y="3491369"/>
            <a:ext cx="2134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 = (</a:t>
            </a:r>
            <a:r>
              <a:rPr kumimoji="0" lang="en-US" altLang="zh-TW" sz="28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l+r</a:t>
            </a:r>
            <a:r>
              <a:rPr kumimoji="0" lang="en-US" altLang="zh-TW" sz="2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)/2</a:t>
            </a:r>
            <a:endParaRPr kumimoji="0" lang="zh-TW" altLang="en-US" sz="2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681249" y="4341959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Δ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692097" y="4643930"/>
            <a:ext cx="61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32" name="直線接點 31"/>
          <p:cNvCxnSpPr>
            <a:cxnSpLocks/>
          </p:cNvCxnSpPr>
          <p:nvPr/>
        </p:nvCxnSpPr>
        <p:spPr>
          <a:xfrm flipV="1">
            <a:off x="6192456" y="3321786"/>
            <a:ext cx="3568569" cy="61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cxnSpLocks/>
          </p:cNvCxnSpPr>
          <p:nvPr/>
        </p:nvCxnSpPr>
        <p:spPr>
          <a:xfrm>
            <a:off x="6192456" y="4447278"/>
            <a:ext cx="1270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C2E51A21-6CBB-4F3B-92A4-9C50708E453F}"/>
              </a:ext>
            </a:extLst>
          </p:cNvPr>
          <p:cNvSpPr txBox="1"/>
          <p:nvPr/>
        </p:nvSpPr>
        <p:spPr>
          <a:xfrm>
            <a:off x="548265" y="339639"/>
            <a:ext cx="10529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第一次二分法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利用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A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值去找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你與鄰居能源消耗的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total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總和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err="1">
                <a:solidFill>
                  <a:prstClr val="black"/>
                </a:solidFill>
                <a:ea typeface="標楷體" panose="03000509000000000000" pitchFamily="65" charset="-120"/>
              </a:rPr>
              <a:t>CWh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) </a:t>
            </a:r>
            <a:endParaRPr lang="zh-TW" altLang="en-US" sz="28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EB285B7D-32AC-4872-8E0C-A35F8089A296}"/>
              </a:ext>
            </a:extLst>
          </p:cNvPr>
          <p:cNvSpPr txBox="1"/>
          <p:nvPr/>
        </p:nvSpPr>
        <p:spPr>
          <a:xfrm>
            <a:off x="1297695" y="1600556"/>
            <a:ext cx="2740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 energy=0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0C1DB63E-2BA1-42FD-887F-6F91247DDC24}"/>
              </a:ext>
            </a:extLst>
          </p:cNvPr>
          <p:cNvSpPr txBox="1"/>
          <p:nvPr/>
        </p:nvSpPr>
        <p:spPr>
          <a:xfrm>
            <a:off x="8477253" y="1484398"/>
            <a:ext cx="251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Max energy=A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7C67D66C-C697-47F2-A28F-0101BFFAA630}"/>
              </a:ext>
            </a:extLst>
          </p:cNvPr>
          <p:cNvSpPr txBox="1"/>
          <p:nvPr/>
        </p:nvSpPr>
        <p:spPr>
          <a:xfrm>
            <a:off x="9164282" y="1064432"/>
            <a:ext cx="143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粗估值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xmlns="" id="{A91FA927-983A-4D94-AB4B-6B0B0A6B53AF}"/>
              </a:ext>
            </a:extLst>
          </p:cNvPr>
          <p:cNvCxnSpPr/>
          <p:nvPr/>
        </p:nvCxnSpPr>
        <p:spPr>
          <a:xfrm>
            <a:off x="5874002" y="3024068"/>
            <a:ext cx="318454" cy="70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xmlns="" id="{4E47FCB4-6574-4D18-893F-1FE4967A089F}"/>
              </a:ext>
            </a:extLst>
          </p:cNvPr>
          <p:cNvCxnSpPr/>
          <p:nvPr/>
        </p:nvCxnSpPr>
        <p:spPr>
          <a:xfrm>
            <a:off x="7759523" y="3923818"/>
            <a:ext cx="217217" cy="92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xmlns="" id="{EC35AD7B-7318-40C9-B073-A875ACF1F3F3}"/>
              </a:ext>
            </a:extLst>
          </p:cNvPr>
          <p:cNvSpPr txBox="1"/>
          <p:nvPr/>
        </p:nvSpPr>
        <p:spPr>
          <a:xfrm>
            <a:off x="302368" y="4322823"/>
            <a:ext cx="4771463" cy="83099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bill(m) == 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dirty="0"/>
              <a:t>,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能源消耗的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total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總和就是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m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zh-TW" altLang="en-US" sz="24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xmlns="" id="{CF65C350-7FE6-4C48-AEF6-6AF23A1209CD}"/>
              </a:ext>
            </a:extLst>
          </p:cNvPr>
          <p:cNvSpPr txBox="1"/>
          <p:nvPr/>
        </p:nvSpPr>
        <p:spPr>
          <a:xfrm>
            <a:off x="221345" y="5175487"/>
            <a:ext cx="7450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  <a:ea typeface="新細明體" panose="02020500000000000000" pitchFamily="18" charset="-120"/>
              </a:rPr>
              <a:t>b</a:t>
            </a:r>
            <a:r>
              <a:rPr kumimoji="0" lang="en-US" altLang="zh-TW" sz="24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ill(m) &gt; A </a:t>
            </a:r>
            <a:r>
              <a:rPr kumimoji="0" lang="zh-TW" alt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代表</a:t>
            </a:r>
            <a:r>
              <a:rPr kumimoji="0" lang="zh-TW" alt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m</a:t>
            </a:r>
            <a:r>
              <a:rPr kumimoji="0" lang="zh-TW" alt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太大</a:t>
            </a:r>
            <a:r>
              <a:rPr kumimoji="0" lang="en-US" altLang="zh-TW" sz="24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zh-TW" alt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要考慮左半段 </a:t>
            </a:r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  <a:ea typeface="新細明體" panose="02020500000000000000" pitchFamily="18" charset="-120"/>
              </a:rPr>
              <a:t>[l, m-1]</a:t>
            </a:r>
            <a:endParaRPr kumimoji="0" lang="zh-TW" altLang="en-US" sz="2400" b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mbria Math" panose="02040503050406030204" pitchFamily="18" charset="0"/>
              <a:ea typeface="新細明體" panose="02020500000000000000" pitchFamily="18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xmlns="" id="{521578C5-F561-43D9-ACCD-9FBF00792904}"/>
              </a:ext>
            </a:extLst>
          </p:cNvPr>
          <p:cNvSpPr txBox="1"/>
          <p:nvPr/>
        </p:nvSpPr>
        <p:spPr>
          <a:xfrm>
            <a:off x="221345" y="5570075"/>
            <a:ext cx="7450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  <a:ea typeface="新細明體" panose="02020500000000000000" pitchFamily="18" charset="-120"/>
              </a:rPr>
              <a:t>b</a:t>
            </a:r>
            <a:r>
              <a:rPr kumimoji="0" lang="en-US" altLang="zh-TW" sz="24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ill(m) &lt; A </a:t>
            </a:r>
            <a:r>
              <a:rPr kumimoji="0" lang="zh-TW" alt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代表</a:t>
            </a:r>
            <a:r>
              <a:rPr kumimoji="0" lang="zh-TW" alt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m</a:t>
            </a:r>
            <a:r>
              <a:rPr kumimoji="0" lang="zh-TW" alt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太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r>
              <a:rPr kumimoji="0" lang="en-US" altLang="zh-TW" sz="24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zh-TW" alt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要考慮又半段 </a:t>
            </a:r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  <a:ea typeface="新細明體" panose="02020500000000000000" pitchFamily="18" charset="-120"/>
              </a:rPr>
              <a:t>[m+1, r]</a:t>
            </a:r>
            <a:endParaRPr kumimoji="0" lang="zh-TW" altLang="en-US" sz="2400" b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mbria Math" panose="02040503050406030204" pitchFamily="18" charset="0"/>
              <a:ea typeface="新細明體" panose="02020500000000000000" pitchFamily="18" charset="-12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xmlns="" id="{9B293D54-6518-45EF-9FEE-CF6DE13CCD4A}"/>
              </a:ext>
            </a:extLst>
          </p:cNvPr>
          <p:cNvSpPr txBox="1"/>
          <p:nvPr/>
        </p:nvSpPr>
        <p:spPr>
          <a:xfrm>
            <a:off x="7337944" y="5956240"/>
            <a:ext cx="4639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/>
              <a:t>: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你與鄰居能源消耗總合計價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元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4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67BDE-AEE4-455B-87AD-B63978843785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LA 3635 Pie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ED53F-E72F-4744-8C39-601CB8C4AAC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" name="直線接點 7"/>
          <p:cNvCxnSpPr/>
          <p:nvPr/>
        </p:nvCxnSpPr>
        <p:spPr>
          <a:xfrm flipV="1">
            <a:off x="1883616" y="2953433"/>
            <a:ext cx="7774045" cy="2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221143" y="2168238"/>
            <a:ext cx="2740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 energy=0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240192" y="2034071"/>
            <a:ext cx="283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Max energy=total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1883616" y="2614106"/>
            <a:ext cx="178" cy="364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cxnSpLocks/>
            <a:stCxn id="13" idx="2"/>
          </p:cNvCxnSpPr>
          <p:nvPr/>
        </p:nvCxnSpPr>
        <p:spPr>
          <a:xfrm flipH="1">
            <a:off x="9657661" y="2557291"/>
            <a:ext cx="1511" cy="420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684590" y="2867635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Δ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9480794" y="2875716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Δ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593773" y="2867635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Δ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684590" y="3194799"/>
            <a:ext cx="66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466021" y="3219094"/>
            <a:ext cx="66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511147" y="3167390"/>
            <a:ext cx="2134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 = (l+r)/2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EFA0460B-531E-4C27-9C36-57275630BBC5}"/>
              </a:ext>
            </a:extLst>
          </p:cNvPr>
          <p:cNvSpPr txBox="1"/>
          <p:nvPr/>
        </p:nvSpPr>
        <p:spPr>
          <a:xfrm>
            <a:off x="548265" y="339639"/>
            <a:ext cx="10529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第二次二分法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利用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total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值與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B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值去找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你的能源消耗量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err="1">
                <a:solidFill>
                  <a:prstClr val="black"/>
                </a:solidFill>
                <a:ea typeface="標楷體" panose="03000509000000000000" pitchFamily="65" charset="-120"/>
              </a:rPr>
              <a:t>CWh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該付的金額數字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solidFill>
                  <a:prstClr val="black"/>
                </a:solidFill>
                <a:ea typeface="標楷體" panose="03000509000000000000" pitchFamily="65" charset="-120"/>
              </a:rPr>
              <a:t>元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)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xmlns="" id="{2DDD32A8-9168-4D3A-AFBD-EC8A649A794B}"/>
              </a:ext>
            </a:extLst>
          </p:cNvPr>
          <p:cNvSpPr txBox="1"/>
          <p:nvPr/>
        </p:nvSpPr>
        <p:spPr>
          <a:xfrm>
            <a:off x="9087730" y="1632114"/>
            <a:ext cx="143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粗估值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6CC8444D-A73D-4409-BE33-F10629616752}"/>
              </a:ext>
            </a:extLst>
          </p:cNvPr>
          <p:cNvSpPr txBox="1"/>
          <p:nvPr/>
        </p:nvSpPr>
        <p:spPr>
          <a:xfrm>
            <a:off x="6877362" y="5956240"/>
            <a:ext cx="5177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你與鄰居能源消耗個別計價差值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元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xmlns="" id="{F0BD828E-E259-4FA0-A990-BFC6D6C28A57}"/>
              </a:ext>
            </a:extLst>
          </p:cNvPr>
          <p:cNvSpPr txBox="1"/>
          <p:nvPr/>
        </p:nvSpPr>
        <p:spPr>
          <a:xfrm>
            <a:off x="6877362" y="5612862"/>
            <a:ext cx="5012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Total: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你與鄰居能源消耗量合計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000" dirty="0" err="1">
                <a:ea typeface="標楷體" panose="03000509000000000000" pitchFamily="65" charset="-120"/>
              </a:rPr>
              <a:t>CWh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75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CF9D55-4E84-45E7-A26E-9B88EBA86E7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LA 3635 Pie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ED53F-E72F-4744-8C39-601CB8C4AAC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640189" y="5054747"/>
            <a:ext cx="7450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不然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代表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太小</a:t>
            </a:r>
            <a:r>
              <a:rPr lang="en-US" altLang="zh-TW" sz="2800" dirty="0">
                <a:solidFill>
                  <a:srgbClr val="0070C0"/>
                </a:solidFill>
                <a:latin typeface="Cambria Math" panose="02040503050406030204" pitchFamily="18" charset="0"/>
              </a:rPr>
              <a:t>, m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值在右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半段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[m+1,r]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mbria Math" panose="020405030504060302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1362396" y="536493"/>
            <a:ext cx="515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Function feasible(m)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28D49220-4DF9-4C06-83A7-BCA7E0C0BCB4}"/>
              </a:ext>
            </a:extLst>
          </p:cNvPr>
          <p:cNvSpPr txBox="1"/>
          <p:nvPr/>
        </p:nvSpPr>
        <p:spPr>
          <a:xfrm>
            <a:off x="1355644" y="1292282"/>
            <a:ext cx="8626556" cy="31085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800" dirty="0"/>
              <a:t>X = bill(m), Y = bill(total-m);</a:t>
            </a:r>
          </a:p>
          <a:p>
            <a:r>
              <a:rPr lang="en-US" altLang="zh-TW" sz="2800" dirty="0"/>
              <a:t>  </a:t>
            </a:r>
            <a:r>
              <a:rPr lang="en-US" altLang="zh-TW" sz="2800" dirty="0">
                <a:solidFill>
                  <a:srgbClr val="0070C0"/>
                </a:solidFill>
              </a:rPr>
              <a:t>// X: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你該付的費用</a:t>
            </a:r>
            <a:r>
              <a:rPr lang="en-US" altLang="zh-TW" sz="2800" dirty="0">
                <a:solidFill>
                  <a:srgbClr val="0070C0"/>
                </a:solidFill>
              </a:rPr>
              <a:t>, Y: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鄰居該付的費用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/>
              <a:t>  if(Y-X == B) {</a:t>
            </a:r>
          </a:p>
          <a:p>
            <a:r>
              <a:rPr lang="en-US" altLang="zh-TW" sz="2800" dirty="0"/>
              <a:t>         </a:t>
            </a:r>
            <a:r>
              <a:rPr lang="en-US" altLang="zh-TW" sz="2800" dirty="0" err="1"/>
              <a:t>printf</a:t>
            </a:r>
            <a:r>
              <a:rPr lang="en-US" altLang="zh-TW" sz="2800" dirty="0"/>
              <a:t>(“%</a:t>
            </a:r>
            <a:r>
              <a:rPr lang="en-US" altLang="zh-TW" sz="2800" dirty="0" err="1"/>
              <a:t>lld</a:t>
            </a:r>
            <a:r>
              <a:rPr lang="en-US" altLang="zh-TW" sz="2800" dirty="0"/>
              <a:t>\n”, X);  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0070C0"/>
                </a:solidFill>
              </a:rPr>
              <a:t>// X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值就是你要付的金額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/>
              <a:t>         break;</a:t>
            </a:r>
          </a:p>
          <a:p>
            <a:r>
              <a:rPr lang="en-US" altLang="zh-TW" sz="2800" dirty="0"/>
              <a:t>   }</a:t>
            </a:r>
          </a:p>
          <a:p>
            <a:r>
              <a:rPr lang="en-US" altLang="zh-TW" sz="2800" dirty="0"/>
              <a:t>   if(X &gt; Y || Y-X &lt; B) r = m-1;  else l = m+1; 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xmlns="" id="{DE5E4DD5-01BF-4A48-AD26-6FFFAED0DA85}"/>
              </a:ext>
            </a:extLst>
          </p:cNvPr>
          <p:cNvSpPr txBox="1"/>
          <p:nvPr/>
        </p:nvSpPr>
        <p:spPr>
          <a:xfrm>
            <a:off x="1640189" y="4435720"/>
            <a:ext cx="8626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800" dirty="0">
                <a:solidFill>
                  <a:srgbClr val="0070C0"/>
                </a:solidFill>
                <a:latin typeface="Cambria Math" panose="02040503050406030204" pitchFamily="18" charset="0"/>
                <a:ea typeface="新細明體" panose="02020500000000000000" pitchFamily="18" charset="-120"/>
              </a:rPr>
              <a:t>X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sz="2800" dirty="0">
                <a:solidFill>
                  <a:srgbClr val="0070C0"/>
                </a:solidFill>
                <a:latin typeface="Cambria Math" panose="02040503050406030204" pitchFamily="18" charset="0"/>
                <a:ea typeface="新細明體" panose="02020500000000000000" pitchFamily="18" charset="-120"/>
              </a:rPr>
              <a:t>&gt;Y</a:t>
            </a:r>
            <a:r>
              <a:rPr lang="zh-TW" altLang="en-US" sz="2800" dirty="0">
                <a:solidFill>
                  <a:srgbClr val="0070C0"/>
                </a:solidFill>
                <a:latin typeface="Cambria Math" panose="020405030504060302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70C0"/>
                </a:solidFill>
                <a:latin typeface="Cambria Math" panose="02040503050406030204" pitchFamily="18" charset="0"/>
                <a:ea typeface="新細明體" panose="02020500000000000000" pitchFamily="18" charset="-120"/>
              </a:rPr>
              <a:t>|| Y-X&lt;B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代表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sz="2800" dirty="0">
                <a:solidFill>
                  <a:srgbClr val="0070C0"/>
                </a:solidFill>
                <a:latin typeface="Cambria Math" panose="02040503050406030204" pitchFamily="18" charset="0"/>
                <a:ea typeface="新細明體" panose="02020500000000000000" pitchFamily="18" charset="-120"/>
              </a:rPr>
              <a:t>X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太大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, 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在左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半段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[l,m-1]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mbria Math" panose="020405030504060302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C25BD0F6-CC6A-4358-942A-3971DA00DDF1}"/>
              </a:ext>
            </a:extLst>
          </p:cNvPr>
          <p:cNvSpPr txBox="1"/>
          <p:nvPr/>
        </p:nvSpPr>
        <p:spPr>
          <a:xfrm>
            <a:off x="6877362" y="5956240"/>
            <a:ext cx="5177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你與鄰居能源消耗個別計價差值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元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5A664177-C553-4FD5-83F8-8921741C4861}"/>
              </a:ext>
            </a:extLst>
          </p:cNvPr>
          <p:cNvSpPr txBox="1"/>
          <p:nvPr/>
        </p:nvSpPr>
        <p:spPr>
          <a:xfrm>
            <a:off x="6877362" y="5612862"/>
            <a:ext cx="5012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Total: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你與鄰居能源消耗量合計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000" dirty="0" err="1">
                <a:ea typeface="標楷體" panose="03000509000000000000" pitchFamily="65" charset="-120"/>
              </a:rPr>
              <a:t>CWh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018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CF9D55-4E84-45E7-A26E-9B88EBA86E7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LA 3635 Pie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ED53F-E72F-4744-8C39-601CB8C4AAC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" name="直線接點 4"/>
          <p:cNvCxnSpPr/>
          <p:nvPr/>
        </p:nvCxnSpPr>
        <p:spPr>
          <a:xfrm flipV="1">
            <a:off x="1986980" y="2358229"/>
            <a:ext cx="7774045" cy="2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1986980" y="2018902"/>
            <a:ext cx="178" cy="364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787954" y="2272431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Δ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569385" y="2253827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Δ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719020" y="2271575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Δ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787954" y="2599595"/>
            <a:ext cx="66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569385" y="2623890"/>
            <a:ext cx="66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624671" y="2614991"/>
            <a:ext cx="2134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 = (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l+r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)/2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993346" y="3236098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Δ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622578" y="3563468"/>
            <a:ext cx="1540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 (=m+1)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523440" y="3210115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Δ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9584158" y="3554374"/>
            <a:ext cx="66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47080" y="4330491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Δ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265149" y="4628397"/>
            <a:ext cx="1567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 (=m-1)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021352" y="4334803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Δ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096000" y="4655169"/>
            <a:ext cx="66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55082" y="3227340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Δ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469105" y="3491369"/>
            <a:ext cx="2134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 = (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l+r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)/2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681249" y="4341959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Δ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692097" y="4643930"/>
            <a:ext cx="61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32" name="直線接點 31"/>
          <p:cNvCxnSpPr>
            <a:cxnSpLocks/>
          </p:cNvCxnSpPr>
          <p:nvPr/>
        </p:nvCxnSpPr>
        <p:spPr>
          <a:xfrm flipV="1">
            <a:off x="6192456" y="3321786"/>
            <a:ext cx="3568569" cy="61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cxnSpLocks/>
          </p:cNvCxnSpPr>
          <p:nvPr/>
        </p:nvCxnSpPr>
        <p:spPr>
          <a:xfrm>
            <a:off x="6192456" y="4447278"/>
            <a:ext cx="1270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EB285B7D-32AC-4872-8E0C-A35F8089A296}"/>
              </a:ext>
            </a:extLst>
          </p:cNvPr>
          <p:cNvSpPr txBox="1"/>
          <p:nvPr/>
        </p:nvSpPr>
        <p:spPr>
          <a:xfrm>
            <a:off x="1297695" y="1600556"/>
            <a:ext cx="2740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 energy=0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7C67D66C-C697-47F2-A28F-0101BFFAA630}"/>
              </a:ext>
            </a:extLst>
          </p:cNvPr>
          <p:cNvSpPr txBox="1"/>
          <p:nvPr/>
        </p:nvSpPr>
        <p:spPr>
          <a:xfrm>
            <a:off x="9164282" y="1064432"/>
            <a:ext cx="143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粗估值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xmlns="" id="{A91FA927-983A-4D94-AB4B-6B0B0A6B53AF}"/>
              </a:ext>
            </a:extLst>
          </p:cNvPr>
          <p:cNvCxnSpPr/>
          <p:nvPr/>
        </p:nvCxnSpPr>
        <p:spPr>
          <a:xfrm>
            <a:off x="5874002" y="3024068"/>
            <a:ext cx="318454" cy="70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xmlns="" id="{4E47FCB4-6574-4D18-893F-1FE4967A089F}"/>
              </a:ext>
            </a:extLst>
          </p:cNvPr>
          <p:cNvCxnSpPr/>
          <p:nvPr/>
        </p:nvCxnSpPr>
        <p:spPr>
          <a:xfrm>
            <a:off x="7759523" y="3923818"/>
            <a:ext cx="217217" cy="92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xmlns="" id="{EC35AD7B-7318-40C9-B073-A875ACF1F3F3}"/>
              </a:ext>
            </a:extLst>
          </p:cNvPr>
          <p:cNvSpPr txBox="1"/>
          <p:nvPr/>
        </p:nvSpPr>
        <p:spPr>
          <a:xfrm>
            <a:off x="252412" y="3899603"/>
            <a:ext cx="4236170" cy="83099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TW" sz="2400" dirty="0"/>
              <a:t>X = bill(m), Y = bill(total-m);</a:t>
            </a:r>
          </a:p>
          <a:p>
            <a:r>
              <a:rPr lang="en-US" altLang="zh-TW" sz="2400" dirty="0"/>
              <a:t>Y-X == B </a:t>
            </a:r>
            <a:r>
              <a:rPr lang="zh-TW" altLang="en-US" sz="24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X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值就是你要付的金額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xmlns="" id="{E288F61D-7FFB-4D7C-86D3-1EC8DE540068}"/>
              </a:ext>
            </a:extLst>
          </p:cNvPr>
          <p:cNvSpPr txBox="1"/>
          <p:nvPr/>
        </p:nvSpPr>
        <p:spPr>
          <a:xfrm>
            <a:off x="548265" y="339639"/>
            <a:ext cx="10529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第二次二分法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利用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total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值與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B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值去找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你的能源消耗量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err="1">
                <a:solidFill>
                  <a:prstClr val="black"/>
                </a:solidFill>
                <a:ea typeface="標楷體" panose="03000509000000000000" pitchFamily="65" charset="-120"/>
              </a:rPr>
              <a:t>CWh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該付的金額數字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solidFill>
                  <a:prstClr val="black"/>
                </a:solidFill>
                <a:ea typeface="標楷體" panose="03000509000000000000" pitchFamily="65" charset="-120"/>
              </a:rPr>
              <a:t>元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)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C9A9F631-0839-4665-B1FC-85788A24B898}"/>
              </a:ext>
            </a:extLst>
          </p:cNvPr>
          <p:cNvSpPr txBox="1"/>
          <p:nvPr/>
        </p:nvSpPr>
        <p:spPr>
          <a:xfrm>
            <a:off x="8342045" y="1410141"/>
            <a:ext cx="283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Max energy=total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xmlns="" id="{2D0ED7E4-B7F1-40DB-A42B-1B0EFD593A10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9759514" y="1933361"/>
            <a:ext cx="1511" cy="420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2A77512D-6ECD-4016-840E-881664DD96F1}"/>
              </a:ext>
            </a:extLst>
          </p:cNvPr>
          <p:cNvSpPr txBox="1"/>
          <p:nvPr/>
        </p:nvSpPr>
        <p:spPr>
          <a:xfrm>
            <a:off x="252412" y="5585558"/>
            <a:ext cx="587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不然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代表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m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太小</a:t>
            </a:r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, m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值在右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半段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[m+1,r]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mbria Math" panose="020405030504060302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xmlns="" id="{66FE07B2-6FDD-49DF-AA87-DCEFD6317705}"/>
              </a:ext>
            </a:extLst>
          </p:cNvPr>
          <p:cNvSpPr txBox="1"/>
          <p:nvPr/>
        </p:nvSpPr>
        <p:spPr>
          <a:xfrm>
            <a:off x="222749" y="5140378"/>
            <a:ext cx="7015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  <a:ea typeface="新細明體" panose="02020500000000000000" pitchFamily="18" charset="-120"/>
              </a:rPr>
              <a:t>X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  <a:ea typeface="新細明體" panose="02020500000000000000" pitchFamily="18" charset="-120"/>
              </a:rPr>
              <a:t>&gt;Y</a:t>
            </a:r>
            <a:r>
              <a:rPr lang="zh-TW" altLang="en-US" sz="2400" dirty="0">
                <a:solidFill>
                  <a:srgbClr val="0070C0"/>
                </a:solidFill>
                <a:latin typeface="Cambria Math" panose="020405030504060302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  <a:ea typeface="新細明體" panose="02020500000000000000" pitchFamily="18" charset="-120"/>
              </a:rPr>
              <a:t>|| Y-X&lt;B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代表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  <a:ea typeface="新細明體" panose="02020500000000000000" pitchFamily="18" charset="-120"/>
              </a:rPr>
              <a:t>X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太大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, m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在左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半段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[l,m-1]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mbria Math" panose="020405030504060302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5891FF4B-F810-4E43-A50C-9643AC344D85}"/>
              </a:ext>
            </a:extLst>
          </p:cNvPr>
          <p:cNvSpPr txBox="1"/>
          <p:nvPr/>
        </p:nvSpPr>
        <p:spPr>
          <a:xfrm>
            <a:off x="6877362" y="5956240"/>
            <a:ext cx="5177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你與鄰居能源消耗個別計價差值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元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00B6A87A-4088-46F1-A1C6-B6382B361259}"/>
              </a:ext>
            </a:extLst>
          </p:cNvPr>
          <p:cNvSpPr txBox="1"/>
          <p:nvPr/>
        </p:nvSpPr>
        <p:spPr>
          <a:xfrm>
            <a:off x="6877362" y="5612862"/>
            <a:ext cx="5012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Total: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你與鄰居能源消耗量合計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000" dirty="0" err="1">
                <a:ea typeface="標楷體" panose="03000509000000000000" pitchFamily="65" charset="-120"/>
              </a:rPr>
              <a:t>CWh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111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2998-6E46-4C20-9D84-B51F06014C84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4476 Electric Bill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64524" y="199506"/>
            <a:ext cx="1118893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#include &lt;</a:t>
            </a:r>
            <a:r>
              <a:rPr lang="en-US" altLang="zh-TW" sz="2800" dirty="0" err="1"/>
              <a:t>stdio.h</a:t>
            </a:r>
            <a:r>
              <a:rPr lang="en-US" altLang="zh-TW" sz="2800" dirty="0"/>
              <a:t>&gt;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long </a:t>
            </a:r>
            <a:r>
              <a:rPr lang="en-US" altLang="zh-TW" sz="2800" dirty="0" err="1">
                <a:solidFill>
                  <a:srgbClr val="FF0000"/>
                </a:solidFill>
              </a:rPr>
              <a:t>long</a:t>
            </a:r>
            <a:r>
              <a:rPr lang="en-US" altLang="zh-TW" sz="2800" dirty="0">
                <a:solidFill>
                  <a:srgbClr val="FF0000"/>
                </a:solidFill>
              </a:rPr>
              <a:t> bill(long </a:t>
            </a:r>
            <a:r>
              <a:rPr lang="en-US" altLang="zh-TW" sz="2800" dirty="0" err="1">
                <a:solidFill>
                  <a:srgbClr val="FF0000"/>
                </a:solidFill>
              </a:rPr>
              <a:t>long</a:t>
            </a:r>
            <a:r>
              <a:rPr lang="en-US" altLang="zh-TW" sz="2800" dirty="0">
                <a:solidFill>
                  <a:srgbClr val="FF0000"/>
                </a:solidFill>
              </a:rPr>
              <a:t> energy) </a:t>
            </a:r>
            <a:r>
              <a:rPr lang="en-US" altLang="zh-TW" sz="2800" dirty="0"/>
              <a:t>{  </a:t>
            </a:r>
            <a:r>
              <a:rPr lang="en-US" altLang="zh-TW" sz="2800" dirty="0">
                <a:solidFill>
                  <a:srgbClr val="0070C0"/>
                </a:solidFill>
              </a:rPr>
              <a:t>// 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根據</a:t>
            </a:r>
            <a:r>
              <a:rPr lang="en-US" altLang="zh-TW" sz="2800" dirty="0">
                <a:solidFill>
                  <a:srgbClr val="0070C0"/>
                </a:solidFill>
              </a:rPr>
              <a:t>energy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計算費用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/>
              <a:t>    long </a:t>
            </a:r>
            <a:r>
              <a:rPr lang="en-US" altLang="zh-TW" sz="2800" dirty="0" err="1"/>
              <a:t>long</a:t>
            </a:r>
            <a:r>
              <a:rPr lang="en-US" altLang="zh-TW" sz="2800" dirty="0"/>
              <a:t> consume = 0;</a:t>
            </a:r>
          </a:p>
          <a:p>
            <a:r>
              <a:rPr lang="en-US" altLang="zh-TW" sz="2800" dirty="0"/>
              <a:t>    if(energy &lt;= 100)</a:t>
            </a:r>
          </a:p>
          <a:p>
            <a:r>
              <a:rPr lang="en-US" altLang="zh-TW" sz="2800" dirty="0"/>
              <a:t>        return consume + energy*2;</a:t>
            </a:r>
          </a:p>
          <a:p>
            <a:r>
              <a:rPr lang="en-US" altLang="zh-TW" sz="2800" dirty="0"/>
              <a:t>    consume += 100*2;</a:t>
            </a:r>
          </a:p>
          <a:p>
            <a:r>
              <a:rPr lang="en-US" altLang="zh-TW" sz="2800" dirty="0"/>
              <a:t>    if(energy &lt;= 10000)</a:t>
            </a:r>
          </a:p>
          <a:p>
            <a:r>
              <a:rPr lang="en-US" altLang="zh-TW" sz="2800" dirty="0"/>
              <a:t>        return consume + (energy-100)*3;</a:t>
            </a:r>
          </a:p>
          <a:p>
            <a:r>
              <a:rPr lang="en-US" altLang="zh-TW" sz="2800" dirty="0"/>
              <a:t>    consume += (10000-100)*3;</a:t>
            </a:r>
          </a:p>
          <a:p>
            <a:r>
              <a:rPr lang="en-US" altLang="zh-TW" sz="2800" dirty="0"/>
              <a:t>    if(energy &lt;= 1000000)</a:t>
            </a:r>
          </a:p>
          <a:p>
            <a:r>
              <a:rPr lang="en-US" altLang="zh-TW" sz="2800" dirty="0"/>
              <a:t>        return consume + (energy-10000)*5;</a:t>
            </a:r>
          </a:p>
          <a:p>
            <a:r>
              <a:rPr lang="en-US" altLang="zh-TW" sz="2800" dirty="0"/>
              <a:t>    consume += (1000000-10000)*5;</a:t>
            </a:r>
          </a:p>
          <a:p>
            <a:r>
              <a:rPr lang="en-US" altLang="zh-TW" sz="2800" dirty="0"/>
              <a:t>    return consume + (energy-1000000)*7;</a:t>
            </a:r>
          </a:p>
          <a:p>
            <a:r>
              <a:rPr lang="en-US" altLang="zh-TW" sz="2800" dirty="0"/>
              <a:t>}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4CFA0F24-E9F0-468D-AE09-6242422EA45B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LA 4476 Code (1/3)</a:t>
            </a:r>
            <a:endParaRPr lang="zh-TW" altLang="en-US" sz="32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1459E9F7-00F4-449B-8BDE-C3AFCD261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778" y="2524216"/>
            <a:ext cx="3658844" cy="180956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001D4854-71A8-4991-A128-2FD772E3694A}"/>
              </a:ext>
            </a:extLst>
          </p:cNvPr>
          <p:cNvSpPr txBox="1"/>
          <p:nvPr/>
        </p:nvSpPr>
        <p:spPr>
          <a:xfrm>
            <a:off x="9490276" y="2124106"/>
            <a:ext cx="983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計費表</a:t>
            </a:r>
          </a:p>
        </p:txBody>
      </p:sp>
    </p:spTree>
    <p:extLst>
      <p:ext uri="{BB962C8B-B14F-4D97-AF65-F5344CB8AC3E}">
        <p14:creationId xmlns:p14="http://schemas.microsoft.com/office/powerpoint/2010/main" val="415082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2DB4-D747-4B6D-A325-5AF58D27067B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4476 Electric Bill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5545" y="0"/>
            <a:ext cx="1166433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rgbClr val="FF0000"/>
                </a:solidFill>
              </a:rPr>
              <a:t>int</a:t>
            </a:r>
            <a:r>
              <a:rPr lang="en-US" altLang="zh-TW" sz="2800" dirty="0">
                <a:solidFill>
                  <a:srgbClr val="FF0000"/>
                </a:solidFill>
              </a:rPr>
              <a:t> main() </a:t>
            </a:r>
            <a:r>
              <a:rPr lang="en-US" altLang="zh-TW" sz="2800" dirty="0"/>
              <a:t>{</a:t>
            </a:r>
          </a:p>
          <a:p>
            <a:r>
              <a:rPr lang="en-US" altLang="zh-TW" sz="2800" dirty="0"/>
              <a:t>    long </a:t>
            </a:r>
            <a:r>
              <a:rPr lang="en-US" altLang="zh-TW" sz="2800" dirty="0" err="1"/>
              <a:t>long</a:t>
            </a:r>
            <a:r>
              <a:rPr lang="en-US" altLang="zh-TW" sz="2800" dirty="0"/>
              <a:t> A, B;</a:t>
            </a:r>
          </a:p>
          <a:p>
            <a:r>
              <a:rPr lang="en-US" altLang="zh-TW" sz="2800" dirty="0"/>
              <a:t>    </a:t>
            </a:r>
            <a:r>
              <a:rPr lang="en-US" altLang="zh-TW" sz="2800" dirty="0" err="1"/>
              <a:t>freopen</a:t>
            </a:r>
            <a:r>
              <a:rPr lang="en-US" altLang="zh-TW" sz="2800" dirty="0"/>
              <a:t>("LA4476.in","r",stdin);</a:t>
            </a:r>
          </a:p>
          <a:p>
            <a:r>
              <a:rPr lang="en-US" altLang="zh-TW" sz="2800" dirty="0"/>
              <a:t>    </a:t>
            </a:r>
            <a:r>
              <a:rPr lang="en-US" altLang="zh-TW" sz="2800" dirty="0" err="1"/>
              <a:t>freopen</a:t>
            </a:r>
            <a:r>
              <a:rPr lang="en-US" altLang="zh-TW" sz="2800" dirty="0"/>
              <a:t>("LA4476.out","w",stdout);</a:t>
            </a:r>
          </a:p>
          <a:p>
            <a:r>
              <a:rPr lang="en-US" altLang="zh-TW" sz="2800" dirty="0"/>
              <a:t>    while(</a:t>
            </a:r>
            <a:r>
              <a:rPr lang="en-US" altLang="zh-TW" sz="2800" dirty="0" err="1"/>
              <a:t>scanf</a:t>
            </a:r>
            <a:r>
              <a:rPr lang="en-US" altLang="zh-TW" sz="2800" dirty="0"/>
              <a:t>("%</a:t>
            </a:r>
            <a:r>
              <a:rPr lang="en-US" altLang="zh-TW" sz="2800" dirty="0" err="1"/>
              <a:t>lld</a:t>
            </a:r>
            <a:r>
              <a:rPr lang="en-US" altLang="zh-TW" sz="2800" dirty="0"/>
              <a:t> %</a:t>
            </a:r>
            <a:r>
              <a:rPr lang="en-US" altLang="zh-TW" sz="2800" dirty="0" err="1"/>
              <a:t>lld</a:t>
            </a:r>
            <a:r>
              <a:rPr lang="en-US" altLang="zh-TW" sz="2800" dirty="0"/>
              <a:t>", &amp;A, &amp;B) == 2) {</a:t>
            </a:r>
          </a:p>
          <a:p>
            <a:r>
              <a:rPr lang="en-US" altLang="zh-TW" sz="2800" dirty="0"/>
              <a:t>        if(A+B == 0)    break;</a:t>
            </a:r>
          </a:p>
          <a:p>
            <a:r>
              <a:rPr lang="en-US" altLang="zh-TW" sz="2800" dirty="0"/>
              <a:t>        long </a:t>
            </a:r>
            <a:r>
              <a:rPr lang="en-US" altLang="zh-TW" sz="2800" dirty="0" err="1"/>
              <a:t>long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l = 0, r = A</a:t>
            </a:r>
            <a:r>
              <a:rPr lang="en-US" altLang="zh-TW" sz="2800" dirty="0"/>
              <a:t>, m;</a:t>
            </a:r>
          </a:p>
          <a:p>
            <a:r>
              <a:rPr lang="en-US" altLang="zh-TW" sz="2800" dirty="0"/>
              <a:t>        long </a:t>
            </a:r>
            <a:r>
              <a:rPr lang="en-US" altLang="zh-TW" sz="2800" dirty="0" err="1"/>
              <a:t>long</a:t>
            </a:r>
            <a:r>
              <a:rPr lang="en-US" altLang="zh-TW" sz="2800" dirty="0"/>
              <a:t> total, </a:t>
            </a:r>
            <a:r>
              <a:rPr lang="en-US" altLang="zh-TW" sz="2800" dirty="0" err="1"/>
              <a:t>tmp</a:t>
            </a:r>
            <a:r>
              <a:rPr lang="en-US" altLang="zh-TW" sz="2800" dirty="0"/>
              <a:t>, X, Y;</a:t>
            </a:r>
          </a:p>
          <a:p>
            <a:r>
              <a:rPr lang="en-US" altLang="zh-TW" sz="2800" dirty="0"/>
              <a:t>        while(l &lt;= r) {</a:t>
            </a:r>
            <a:r>
              <a:rPr lang="zh-TW" altLang="en-US" sz="2800" dirty="0"/>
              <a:t>      </a:t>
            </a:r>
            <a:r>
              <a:rPr lang="en-US" altLang="zh-TW" sz="2000" dirty="0">
                <a:solidFill>
                  <a:srgbClr val="0070C0"/>
                </a:solidFill>
              </a:rPr>
              <a:t>//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第一次二分法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利用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A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值去找你與鄰居能源消耗的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total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總和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  <a:ea typeface="標楷體" panose="03000509000000000000" pitchFamily="65" charset="-120"/>
              </a:rPr>
              <a:t>CWh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) </a:t>
            </a:r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800" dirty="0"/>
              <a:t>            m = (</a:t>
            </a:r>
            <a:r>
              <a:rPr lang="en-US" altLang="zh-TW" sz="2800" dirty="0" err="1"/>
              <a:t>l+r</a:t>
            </a:r>
            <a:r>
              <a:rPr lang="en-US" altLang="zh-TW" sz="2800" dirty="0"/>
              <a:t>)/2;</a:t>
            </a:r>
          </a:p>
          <a:p>
            <a:r>
              <a:rPr lang="en-US" altLang="zh-TW" sz="2800" dirty="0"/>
              <a:t>            </a:t>
            </a:r>
            <a:r>
              <a:rPr lang="en-US" altLang="zh-TW" sz="2800" dirty="0" err="1"/>
              <a:t>tmp</a:t>
            </a:r>
            <a:r>
              <a:rPr lang="en-US" altLang="zh-TW" sz="2800" dirty="0"/>
              <a:t> = bill(m);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000" dirty="0">
                <a:solidFill>
                  <a:srgbClr val="0070C0"/>
                </a:solidFill>
              </a:rPr>
              <a:t>m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能源需付費用</a:t>
            </a:r>
            <a:endParaRPr lang="en-US" altLang="zh-TW" sz="2000" dirty="0"/>
          </a:p>
          <a:p>
            <a:r>
              <a:rPr lang="en-US" altLang="zh-TW" sz="2800" dirty="0"/>
              <a:t>            if (</a:t>
            </a:r>
            <a:r>
              <a:rPr lang="en-US" altLang="zh-TW" sz="2800" dirty="0" err="1"/>
              <a:t>tmp</a:t>
            </a:r>
            <a:r>
              <a:rPr lang="en-US" altLang="zh-TW" sz="2800" dirty="0"/>
              <a:t> == A) { total = m; break;}    </a:t>
            </a:r>
            <a:r>
              <a:rPr lang="en-US" altLang="zh-TW" sz="2000" dirty="0">
                <a:solidFill>
                  <a:srgbClr val="0070C0"/>
                </a:solidFill>
              </a:rPr>
              <a:t>// m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值可行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total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值就是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m</a:t>
            </a:r>
            <a:endParaRPr lang="en-US" altLang="zh-TW" sz="2000" dirty="0"/>
          </a:p>
          <a:p>
            <a:r>
              <a:rPr lang="en-US" altLang="zh-TW" sz="2800" dirty="0"/>
              <a:t>            if (</a:t>
            </a:r>
            <a:r>
              <a:rPr lang="en-US" altLang="zh-TW" sz="2800" dirty="0" err="1"/>
              <a:t>tmp</a:t>
            </a:r>
            <a:r>
              <a:rPr lang="en-US" altLang="zh-TW" sz="2800" dirty="0"/>
              <a:t> &gt; A) r = m-1;  else l = m+1; </a:t>
            </a:r>
            <a:r>
              <a:rPr lang="en-US" altLang="zh-TW" sz="2000" dirty="0">
                <a:solidFill>
                  <a:srgbClr val="0070C0"/>
                </a:solidFill>
              </a:rPr>
              <a:t>//</a:t>
            </a:r>
            <a:r>
              <a:rPr lang="en-US" altLang="zh-TW" sz="2000" dirty="0"/>
              <a:t> </a:t>
            </a:r>
            <a:r>
              <a:rPr lang="en-US" altLang="zh-TW" sz="2000" dirty="0" err="1">
                <a:solidFill>
                  <a:srgbClr val="0070C0"/>
                </a:solidFill>
                <a:latin typeface="Cambria Math" panose="02040503050406030204" pitchFamily="18" charset="0"/>
              </a:rPr>
              <a:t>tmp</a:t>
            </a:r>
            <a:r>
              <a:rPr lang="en-US" altLang="zh-TW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 &gt; A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代表</a:t>
            </a:r>
            <a:r>
              <a:rPr lang="zh-TW" altLang="en-US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m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太大</a:t>
            </a:r>
            <a:r>
              <a:rPr lang="en-US" altLang="zh-TW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,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要考慮左半段 </a:t>
            </a:r>
            <a:r>
              <a:rPr lang="en-US" altLang="zh-TW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[l, m-1]</a:t>
            </a:r>
            <a:endParaRPr lang="en-US" altLang="zh-TW" sz="2800" dirty="0"/>
          </a:p>
          <a:p>
            <a:r>
              <a:rPr lang="en-US" altLang="zh-TW" sz="2800" dirty="0"/>
              <a:t>        }                                                           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en-US" altLang="zh-TW" sz="2000" dirty="0" err="1">
                <a:solidFill>
                  <a:srgbClr val="0070C0"/>
                </a:solidFill>
                <a:latin typeface="Cambria Math" panose="02040503050406030204" pitchFamily="18" charset="0"/>
              </a:rPr>
              <a:t>tmp</a:t>
            </a:r>
            <a:r>
              <a:rPr lang="en-US" altLang="zh-TW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 &lt; A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代表</a:t>
            </a:r>
            <a:r>
              <a:rPr lang="zh-TW" altLang="en-US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m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太小</a:t>
            </a:r>
            <a:r>
              <a:rPr lang="en-US" altLang="zh-TW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,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要考慮右半段 </a:t>
            </a:r>
            <a:r>
              <a:rPr lang="en-US" altLang="zh-TW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[m+1, r]</a:t>
            </a:r>
            <a:endParaRPr lang="zh-TW" altLang="en-US" sz="2000" dirty="0">
              <a:solidFill>
                <a:srgbClr val="0070C0"/>
              </a:solidFill>
              <a:latin typeface="Cambria Math" panose="02040503050406030204" pitchFamily="18" charset="0"/>
            </a:endParaRPr>
          </a:p>
          <a:p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4CFA0F24-E9F0-468D-AE09-6242422EA45B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LA 4476 Code (2/3)</a:t>
            </a:r>
            <a:endParaRPr lang="zh-TW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2E7D979-90AE-44E9-AD0F-2C834572BA48}"/>
              </a:ext>
            </a:extLst>
          </p:cNvPr>
          <p:cNvSpPr/>
          <p:nvPr/>
        </p:nvSpPr>
        <p:spPr>
          <a:xfrm>
            <a:off x="625033" y="2627453"/>
            <a:ext cx="5764192" cy="34608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04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F031-197E-4A53-A790-0803BBE01D98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4476 Electric Bill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9116" y="631401"/>
            <a:ext cx="1109529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        </a:t>
            </a:r>
            <a:r>
              <a:rPr lang="en-US" altLang="zh-TW" sz="2800" dirty="0">
                <a:solidFill>
                  <a:srgbClr val="FF0000"/>
                </a:solidFill>
              </a:rPr>
              <a:t>l = 0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FF0000"/>
                </a:solidFill>
              </a:rPr>
              <a:t>r = total</a:t>
            </a:r>
            <a:r>
              <a:rPr lang="en-US" altLang="zh-TW" sz="2800" dirty="0"/>
              <a:t>;</a:t>
            </a:r>
          </a:p>
          <a:p>
            <a:r>
              <a:rPr lang="en-US" altLang="zh-TW" sz="2800" dirty="0"/>
              <a:t>        while(l &lt;= r) {</a:t>
            </a:r>
            <a:r>
              <a:rPr lang="zh-TW" altLang="en-US" sz="2800" dirty="0"/>
              <a:t>  </a:t>
            </a:r>
            <a:r>
              <a:rPr lang="en-US" altLang="zh-TW" sz="2000" dirty="0">
                <a:solidFill>
                  <a:srgbClr val="0070C0"/>
                </a:solidFill>
              </a:rPr>
              <a:t>//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第二次二分法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利用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total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值與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B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值去找你的能源消耗量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000" dirty="0" err="1">
                <a:solidFill>
                  <a:srgbClr val="0070C0"/>
                </a:solidFill>
                <a:ea typeface="標楷體" panose="03000509000000000000" pitchFamily="65" charset="-120"/>
              </a:rPr>
              <a:t>CWh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與該付的金額數字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solidFill>
                  <a:srgbClr val="0070C0"/>
                </a:solidFill>
                <a:ea typeface="標楷體" panose="03000509000000000000" pitchFamily="65" charset="-120"/>
              </a:rPr>
              <a:t>元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) </a:t>
            </a:r>
            <a:endParaRPr lang="en-US" altLang="zh-TW" sz="2800" dirty="0">
              <a:solidFill>
                <a:srgbClr val="0070C0"/>
              </a:solidFill>
            </a:endParaRPr>
          </a:p>
          <a:p>
            <a:r>
              <a:rPr lang="en-US" altLang="zh-TW" sz="2800" dirty="0"/>
              <a:t>            m = (</a:t>
            </a:r>
            <a:r>
              <a:rPr lang="en-US" altLang="zh-TW" sz="2800" dirty="0" err="1"/>
              <a:t>l+r</a:t>
            </a:r>
            <a:r>
              <a:rPr lang="en-US" altLang="zh-TW" sz="2800" dirty="0"/>
              <a:t>)/2;</a:t>
            </a:r>
          </a:p>
          <a:p>
            <a:r>
              <a:rPr lang="en-US" altLang="zh-TW" sz="2800" dirty="0"/>
              <a:t>            X = bill(m), Y = bill(total-m);</a:t>
            </a:r>
          </a:p>
          <a:p>
            <a:r>
              <a:rPr lang="en-US" altLang="zh-TW" sz="2800" dirty="0"/>
              <a:t>            </a:t>
            </a:r>
            <a:r>
              <a:rPr lang="en-US" altLang="zh-TW" sz="2000" dirty="0">
                <a:solidFill>
                  <a:srgbClr val="0070C0"/>
                </a:solidFill>
              </a:rPr>
              <a:t>// X: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你該付的費用</a:t>
            </a:r>
            <a:r>
              <a:rPr lang="en-US" altLang="zh-TW" sz="2000" dirty="0">
                <a:solidFill>
                  <a:srgbClr val="0070C0"/>
                </a:solidFill>
              </a:rPr>
              <a:t>, Y: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鄰居該付的費用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/>
              <a:t>            if(Y-X == B) { </a:t>
            </a:r>
            <a:r>
              <a:rPr lang="en-US" altLang="zh-TW" sz="2800" dirty="0" err="1"/>
              <a:t>printf</a:t>
            </a:r>
            <a:r>
              <a:rPr lang="en-US" altLang="zh-TW" sz="2800" dirty="0"/>
              <a:t>("%</a:t>
            </a:r>
            <a:r>
              <a:rPr lang="en-US" altLang="zh-TW" sz="2800" dirty="0" err="1"/>
              <a:t>lld</a:t>
            </a:r>
            <a:r>
              <a:rPr lang="en-US" altLang="zh-TW" sz="2800" dirty="0"/>
              <a:t>\n", X);  break; }</a:t>
            </a:r>
            <a:r>
              <a:rPr lang="en-US" altLang="zh-TW" sz="28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// X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值就是你要付的金額</a:t>
            </a:r>
            <a:endParaRPr lang="en-US" altLang="zh-TW" sz="2000" dirty="0"/>
          </a:p>
          <a:p>
            <a:r>
              <a:rPr lang="en-US" altLang="zh-TW" sz="2800" dirty="0"/>
              <a:t>            if(X &gt; Y || Y-X &lt; B) r = m-1;  else l = m+1; </a:t>
            </a:r>
          </a:p>
          <a:p>
            <a:r>
              <a:rPr lang="en-US" altLang="zh-TW" sz="2800" dirty="0"/>
              <a:t>        }</a:t>
            </a:r>
          </a:p>
          <a:p>
            <a:r>
              <a:rPr lang="en-US" altLang="zh-TW" sz="2800" dirty="0"/>
              <a:t>    }</a:t>
            </a:r>
          </a:p>
          <a:p>
            <a:r>
              <a:rPr lang="en-US" altLang="zh-TW" sz="2800" dirty="0"/>
              <a:t>    return 0;</a:t>
            </a:r>
          </a:p>
          <a:p>
            <a:r>
              <a:rPr lang="en-US" altLang="zh-TW" sz="2800" dirty="0"/>
              <a:t>}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4CFA0F24-E9F0-468D-AE09-6242422EA45B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LA 4476 Code (3/3)</a:t>
            </a:r>
            <a:endParaRPr lang="zh-TW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1826C1D-2648-43D1-8228-9BAB8649226D}"/>
              </a:ext>
            </a:extLst>
          </p:cNvPr>
          <p:cNvSpPr/>
          <p:nvPr/>
        </p:nvSpPr>
        <p:spPr>
          <a:xfrm>
            <a:off x="573712" y="638965"/>
            <a:ext cx="6463695" cy="379190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64EBB4AF-1F60-4596-BEF7-EC372BB606C9}"/>
              </a:ext>
            </a:extLst>
          </p:cNvPr>
          <p:cNvSpPr txBox="1"/>
          <p:nvPr/>
        </p:nvSpPr>
        <p:spPr>
          <a:xfrm>
            <a:off x="3179622" y="5015947"/>
            <a:ext cx="7450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不然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代表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m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太小</a:t>
            </a:r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, m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值在右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半段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[m+1,r]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mbria Math" panose="020405030504060302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3C33308C-C874-429D-B146-211F2ED0A674}"/>
              </a:ext>
            </a:extLst>
          </p:cNvPr>
          <p:cNvSpPr txBox="1"/>
          <p:nvPr/>
        </p:nvSpPr>
        <p:spPr>
          <a:xfrm>
            <a:off x="3179622" y="4562480"/>
            <a:ext cx="862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  <a:ea typeface="新細明體" panose="02020500000000000000" pitchFamily="18" charset="-120"/>
              </a:rPr>
              <a:t>X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  <a:ea typeface="新細明體" panose="02020500000000000000" pitchFamily="18" charset="-120"/>
              </a:rPr>
              <a:t>&gt;Y</a:t>
            </a:r>
            <a:r>
              <a:rPr lang="zh-TW" altLang="en-US" sz="2400" dirty="0">
                <a:solidFill>
                  <a:srgbClr val="0070C0"/>
                </a:solidFill>
                <a:latin typeface="Cambria Math" panose="020405030504060302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  <a:ea typeface="新細明體" panose="02020500000000000000" pitchFamily="18" charset="-120"/>
              </a:rPr>
              <a:t>|| Y-X&lt;B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代表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  <a:ea typeface="新細明體" panose="02020500000000000000" pitchFamily="18" charset="-120"/>
              </a:rPr>
              <a:t>X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太大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, m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在左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半段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新細明體" panose="02020500000000000000" pitchFamily="18" charset="-120"/>
                <a:cs typeface="+mn-cs"/>
              </a:rPr>
              <a:t>[l,m-1]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mbria Math" panose="02040503050406030204" pitchFamily="18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xmlns="" id="{09CC867E-C41D-45C7-AA03-F7B5E4A2015C}"/>
              </a:ext>
            </a:extLst>
          </p:cNvPr>
          <p:cNvCxnSpPr>
            <a:cxnSpLocks/>
          </p:cNvCxnSpPr>
          <p:nvPr/>
        </p:nvCxnSpPr>
        <p:spPr>
          <a:xfrm flipH="1" flipV="1">
            <a:off x="4618298" y="3885453"/>
            <a:ext cx="729206" cy="6770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57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8D5FE0B-0CB6-4766-96AB-7AEA921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70" y="-246382"/>
            <a:ext cx="11521440" cy="1325563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4476 Electric Bill 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813F1E0A-5759-4498-863D-DCA2BD66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FA6B-14B0-40D5-BCD8-94ABB0B781A4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F809C30D-ECFD-4D28-8678-567DD8F0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4476 Electric Bill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8E7292E7-8402-4DE6-8B0F-E3912205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83970" y="758611"/>
            <a:ext cx="11171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電費電子帳單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有一家惡質電力公司每次出的帳單只給兩個數字</a:t>
            </a:r>
            <a:r>
              <a:rPr lang="en-US" altLang="zh-TW" sz="2800" dirty="0">
                <a:ea typeface="標楷體" panose="03000509000000000000" pitchFamily="65" charset="-120"/>
              </a:rPr>
              <a:t>A,B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其中</a:t>
            </a:r>
            <a:r>
              <a:rPr lang="en-US" altLang="zh-TW" sz="2800" dirty="0">
                <a:ea typeface="標楷體" panose="03000509000000000000" pitchFamily="65" charset="-120"/>
              </a:rPr>
              <a:t>A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代表你與一位鄰居能源消耗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ea typeface="標楷體" panose="03000509000000000000" pitchFamily="65" charset="-120"/>
              </a:rPr>
              <a:t>Crazy Watt-hour, </a:t>
            </a:r>
            <a:r>
              <a:rPr lang="en-US" altLang="zh-TW" sz="2800" dirty="0" err="1">
                <a:ea typeface="標楷體" panose="03000509000000000000" pitchFamily="65" charset="-120"/>
              </a:rPr>
              <a:t>CWh</a:t>
            </a:r>
            <a:r>
              <a:rPr lang="en-US" altLang="zh-TW" sz="2800" dirty="0"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總合計價費用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而</a:t>
            </a:r>
            <a:r>
              <a:rPr lang="en-US" altLang="zh-TW" sz="2800" dirty="0">
                <a:ea typeface="標楷體" panose="03000509000000000000" pitchFamily="65" charset="-120"/>
              </a:rPr>
              <a:t>B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代表你與此鄰居能源消耗個別計價的差值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而計算費用方式如下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CE251EC2-0C75-4AE1-8E01-745BB7B00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575" y="2485227"/>
            <a:ext cx="5082245" cy="251354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83A2247B-68DD-419A-A498-073B68E12C29}"/>
              </a:ext>
            </a:extLst>
          </p:cNvPr>
          <p:cNvSpPr txBox="1"/>
          <p:nvPr/>
        </p:nvSpPr>
        <p:spPr>
          <a:xfrm>
            <a:off x="182693" y="4971355"/>
            <a:ext cx="111711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這一家惡質電力公司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不給你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該付費用金額值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若你要電力公司提供該付金額數字需要付額外服務費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dirty="0">
                <a:ea typeface="標楷體" panose="03000509000000000000" pitchFamily="65" charset="-120"/>
              </a:rPr>
              <a:t>100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元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你不想付服務費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請寫一程式算出你該付的金額是多少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A9F22DBC-6F0A-4015-A1FD-E2F4D69D6754}"/>
              </a:ext>
            </a:extLst>
          </p:cNvPr>
          <p:cNvSpPr txBox="1"/>
          <p:nvPr/>
        </p:nvSpPr>
        <p:spPr>
          <a:xfrm>
            <a:off x="3925807" y="5899334"/>
            <a:ext cx="6514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假設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你消耗的能源不會多於鄰居的能源消耗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xmlns="" id="{1453BD54-6D13-44C8-9D7D-34C54475E14A}"/>
                  </a:ext>
                </a:extLst>
              </p:cNvPr>
              <p:cNvSpPr txBox="1"/>
              <p:nvPr/>
            </p:nvSpPr>
            <p:spPr>
              <a:xfrm>
                <a:off x="1411174" y="2085117"/>
                <a:ext cx="26274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altLang="zh-TW" dirty="0"/>
                  <a:t> </a:t>
                </a:r>
                <a:r>
                  <a:rPr lang="pt-BR" altLang="zh-TW" sz="2400" dirty="0"/>
                  <a:t>(1 ≤ A, B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453BD54-6D13-44C8-9D7D-34C54475E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174" y="2085117"/>
                <a:ext cx="2627426" cy="461665"/>
              </a:xfrm>
              <a:prstGeom prst="rect">
                <a:avLst/>
              </a:prstGeom>
              <a:blipFill>
                <a:blip r:embed="rId4"/>
                <a:stretch>
                  <a:fillRect l="-1389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71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AC75-DDDD-4507-BE35-59966831B156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4476 Electric Bill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96A01DB3-F97C-4EF4-819F-864513A2C073}"/>
              </a:ext>
            </a:extLst>
          </p:cNvPr>
          <p:cNvSpPr txBox="1"/>
          <p:nvPr/>
        </p:nvSpPr>
        <p:spPr>
          <a:xfrm>
            <a:off x="641414" y="285381"/>
            <a:ext cx="200609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 #1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A3846FF5-03A9-4EF0-AB4C-C6FBFF33B7C7}"/>
              </a:ext>
            </a:extLst>
          </p:cNvPr>
          <p:cNvSpPr txBox="1"/>
          <p:nvPr/>
        </p:nvSpPr>
        <p:spPr>
          <a:xfrm>
            <a:off x="641414" y="1254642"/>
            <a:ext cx="85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636D31A7-9F19-4660-BB85-7DD3467B82BE}"/>
              </a:ext>
            </a:extLst>
          </p:cNvPr>
          <p:cNvSpPr txBox="1"/>
          <p:nvPr/>
        </p:nvSpPr>
        <p:spPr>
          <a:xfrm>
            <a:off x="1499190" y="1285419"/>
            <a:ext cx="5454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/>
              <a:t>: </a:t>
            </a:r>
            <a:r>
              <a:rPr lang="en-US" altLang="zh-TW" sz="2000" dirty="0">
                <a:solidFill>
                  <a:srgbClr val="0070C0"/>
                </a:solidFill>
              </a:rPr>
              <a:t>1100</a:t>
            </a:r>
            <a:r>
              <a:rPr lang="en-US" altLang="zh-TW" sz="2000" dirty="0"/>
              <a:t> 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你與鄰居能源消耗總合計價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元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628FE437-830C-4DFE-9338-C49A466F79EB}"/>
              </a:ext>
            </a:extLst>
          </p:cNvPr>
          <p:cNvSpPr txBox="1"/>
          <p:nvPr/>
        </p:nvSpPr>
        <p:spPr>
          <a:xfrm>
            <a:off x="1499190" y="1685529"/>
            <a:ext cx="6018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300 </a:t>
            </a:r>
            <a:r>
              <a:rPr lang="en-US" altLang="zh-TW" sz="2000" dirty="0"/>
              <a:t>  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你與鄰居能源消耗個別計價差值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元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AE090853-8C9F-4A79-A143-01AC3CA38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85028"/>
              </p:ext>
            </p:extLst>
          </p:nvPr>
        </p:nvGraphicFramePr>
        <p:xfrm>
          <a:off x="1581340" y="2732256"/>
          <a:ext cx="6944199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4733">
                  <a:extLst>
                    <a:ext uri="{9D8B030D-6E8A-4147-A177-3AD203B41FA5}">
                      <a16:colId xmlns:a16="http://schemas.microsoft.com/office/drawing/2014/main" xmlns="" val="3447287328"/>
                    </a:ext>
                  </a:extLst>
                </a:gridCol>
                <a:gridCol w="2314733">
                  <a:extLst>
                    <a:ext uri="{9D8B030D-6E8A-4147-A177-3AD203B41FA5}">
                      <a16:colId xmlns:a16="http://schemas.microsoft.com/office/drawing/2014/main" xmlns="" val="424938679"/>
                    </a:ext>
                  </a:extLst>
                </a:gridCol>
                <a:gridCol w="2314733">
                  <a:extLst>
                    <a:ext uri="{9D8B030D-6E8A-4147-A177-3AD203B41FA5}">
                      <a16:colId xmlns:a16="http://schemas.microsoft.com/office/drawing/2014/main" xmlns="" val="1703402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能源消耗量</a:t>
                      </a:r>
                      <a:r>
                        <a:rPr lang="en-US" altLang="zh-TW" sz="2000" dirty="0"/>
                        <a:t>(</a:t>
                      </a:r>
                      <a:r>
                        <a:rPr lang="en-US" altLang="zh-TW" sz="2000" dirty="0" err="1"/>
                        <a:t>CWh</a:t>
                      </a:r>
                      <a:r>
                        <a:rPr lang="en-US" altLang="zh-TW" sz="2000" dirty="0"/>
                        <a:t>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付費 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元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523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2x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100</a:t>
                      </a:r>
                      <a:r>
                        <a:rPr lang="en-US" altLang="zh-TW" dirty="0"/>
                        <a:t>+3x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50</a:t>
                      </a:r>
                      <a:r>
                        <a:rPr lang="en-US" altLang="zh-TW" dirty="0"/>
                        <a:t>=350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740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鄰居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2x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100</a:t>
                      </a:r>
                      <a:r>
                        <a:rPr lang="en-US" altLang="zh-TW" dirty="0"/>
                        <a:t>+3x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150</a:t>
                      </a:r>
                      <a:r>
                        <a:rPr lang="en-US" altLang="zh-TW" dirty="0"/>
                        <a:t>=650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5814846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F1A9E9AB-2AE0-4E55-BD29-D9C0D50C36EE}"/>
              </a:ext>
            </a:extLst>
          </p:cNvPr>
          <p:cNvSpPr txBox="1"/>
          <p:nvPr/>
        </p:nvSpPr>
        <p:spPr>
          <a:xfrm>
            <a:off x="778835" y="4120903"/>
            <a:ext cx="85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印證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523CFA63-2AF1-4653-ADCE-FB53DA15511B}"/>
              </a:ext>
            </a:extLst>
          </p:cNvPr>
          <p:cNvSpPr txBox="1"/>
          <p:nvPr/>
        </p:nvSpPr>
        <p:spPr>
          <a:xfrm>
            <a:off x="1848292" y="4551790"/>
            <a:ext cx="5886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你與鄰居能源消耗量合計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</a:rPr>
              <a:t>150+250=</a:t>
            </a:r>
            <a:r>
              <a:rPr lang="en-US" altLang="zh-TW" sz="2000" dirty="0">
                <a:solidFill>
                  <a:srgbClr val="FF0000"/>
                </a:solidFill>
                <a:ea typeface="標楷體" panose="03000509000000000000" pitchFamily="65" charset="-120"/>
              </a:rPr>
              <a:t>400</a:t>
            </a:r>
            <a:r>
              <a:rPr lang="en-US" altLang="zh-TW" sz="2000" dirty="0">
                <a:ea typeface="標楷體" panose="03000509000000000000" pitchFamily="65" charset="-120"/>
              </a:rPr>
              <a:t> </a:t>
            </a:r>
            <a:r>
              <a:rPr lang="en-US" altLang="zh-TW" sz="2000" dirty="0" err="1">
                <a:ea typeface="標楷體" panose="03000509000000000000" pitchFamily="65" charset="-120"/>
              </a:rPr>
              <a:t>CWh</a:t>
            </a:r>
            <a:endParaRPr lang="zh-TW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63AB21FF-CEFB-4660-B94E-48551CD01445}"/>
              </a:ext>
            </a:extLst>
          </p:cNvPr>
          <p:cNvSpPr txBox="1"/>
          <p:nvPr/>
        </p:nvSpPr>
        <p:spPr>
          <a:xfrm>
            <a:off x="1848291" y="4999734"/>
            <a:ext cx="6481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你與鄰居能源消耗量總合計價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</a:rPr>
              <a:t>2X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100</a:t>
            </a:r>
            <a:r>
              <a:rPr lang="en-US" altLang="zh-TW" sz="2000" dirty="0">
                <a:ea typeface="標楷體" panose="03000509000000000000" pitchFamily="65" charset="-120"/>
              </a:rPr>
              <a:t>+3X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300</a:t>
            </a:r>
            <a:r>
              <a:rPr lang="en-US" altLang="zh-TW" sz="2000" dirty="0">
                <a:ea typeface="標楷體" panose="03000509000000000000" pitchFamily="65" charset="-120"/>
              </a:rPr>
              <a:t>=</a:t>
            </a:r>
            <a:r>
              <a:rPr lang="en-US" altLang="zh-TW" sz="2000" dirty="0">
                <a:solidFill>
                  <a:srgbClr val="FF0000"/>
                </a:solidFill>
                <a:ea typeface="標楷體" panose="03000509000000000000" pitchFamily="65" charset="-120"/>
              </a:rPr>
              <a:t>1100 </a:t>
            </a:r>
            <a:r>
              <a:rPr lang="zh-TW" altLang="en-US" sz="2000" dirty="0">
                <a:ea typeface="標楷體" panose="03000509000000000000" pitchFamily="65" charset="-120"/>
              </a:rPr>
              <a:t>元</a:t>
            </a:r>
            <a:endParaRPr lang="zh-TW" altLang="en-US" sz="20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42CA5B0E-91C6-4789-9515-35B3D7676D7C}"/>
              </a:ext>
            </a:extLst>
          </p:cNvPr>
          <p:cNvSpPr txBox="1"/>
          <p:nvPr/>
        </p:nvSpPr>
        <p:spPr>
          <a:xfrm>
            <a:off x="8329722" y="4984187"/>
            <a:ext cx="625549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ea typeface="標楷體" panose="03000509000000000000" pitchFamily="65" charset="-120"/>
              </a:rPr>
              <a:t>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06479618-AD11-419F-9E8F-D40601905046}"/>
              </a:ext>
            </a:extLst>
          </p:cNvPr>
          <p:cNvSpPr txBox="1"/>
          <p:nvPr/>
        </p:nvSpPr>
        <p:spPr>
          <a:xfrm>
            <a:off x="1848292" y="5477987"/>
            <a:ext cx="5992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你與鄰居能源消耗個別計價差值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</a:rPr>
              <a:t>650-350=</a:t>
            </a:r>
            <a:r>
              <a:rPr lang="en-US" altLang="zh-TW" sz="2000" dirty="0">
                <a:solidFill>
                  <a:srgbClr val="FF0000"/>
                </a:solidFill>
                <a:ea typeface="標楷體" panose="03000509000000000000" pitchFamily="65" charset="-120"/>
              </a:rPr>
              <a:t>300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元</a:t>
            </a:r>
            <a:endParaRPr lang="zh-TW" altLang="en-US" sz="20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67AEBD5A-C3E5-4077-B75B-04CB144F35E9}"/>
              </a:ext>
            </a:extLst>
          </p:cNvPr>
          <p:cNvSpPr txBox="1"/>
          <p:nvPr/>
        </p:nvSpPr>
        <p:spPr>
          <a:xfrm>
            <a:off x="7840625" y="5518300"/>
            <a:ext cx="625549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ea typeface="標楷體" panose="03000509000000000000" pitchFamily="65" charset="-120"/>
              </a:rPr>
              <a:t>B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xmlns="" id="{38F41E93-976D-4296-ACF7-5072ECFD8C5F}"/>
              </a:ext>
            </a:extLst>
          </p:cNvPr>
          <p:cNvSpPr/>
          <p:nvPr/>
        </p:nvSpPr>
        <p:spPr>
          <a:xfrm>
            <a:off x="3711204" y="2144867"/>
            <a:ext cx="1437167" cy="44643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63DE80AC-C136-44B2-9306-14999BFDE2A3}"/>
              </a:ext>
            </a:extLst>
          </p:cNvPr>
          <p:cNvSpPr/>
          <p:nvPr/>
        </p:nvSpPr>
        <p:spPr>
          <a:xfrm>
            <a:off x="7787950" y="3121974"/>
            <a:ext cx="442537" cy="404037"/>
          </a:xfrm>
          <a:prstGeom prst="rect">
            <a:avLst/>
          </a:prstGeom>
          <a:noFill/>
          <a:ln w="38100">
            <a:solidFill>
              <a:srgbClr val="F74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FD052443-0D90-4B0F-9AD0-24E473FB9895}"/>
              </a:ext>
            </a:extLst>
          </p:cNvPr>
          <p:cNvSpPr txBox="1"/>
          <p:nvPr/>
        </p:nvSpPr>
        <p:spPr>
          <a:xfrm>
            <a:off x="8201246" y="3123937"/>
            <a:ext cx="818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xmlns="" id="{A4CD0188-BDF7-42BC-ACCA-7A7CBE843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722" y="599380"/>
            <a:ext cx="3658844" cy="18095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xmlns="" id="{78CB570A-0617-458B-BDBB-67807499E3A1}"/>
                  </a:ext>
                </a:extLst>
              </p:cNvPr>
              <p:cNvSpPr txBox="1"/>
              <p:nvPr/>
            </p:nvSpPr>
            <p:spPr>
              <a:xfrm>
                <a:off x="1480622" y="2055958"/>
                <a:ext cx="18181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altLang="zh-TW" dirty="0"/>
                  <a:t> </a:t>
                </a:r>
                <a:r>
                  <a:rPr lang="pt-BR" altLang="zh-TW" sz="2000" dirty="0"/>
                  <a:t>(1 ≤ A, B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zh-TW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TW" sz="2000" dirty="0"/>
                  <a:t>)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78CB570A-0617-458B-BDBB-67807499E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622" y="2055958"/>
                <a:ext cx="1818164" cy="400110"/>
              </a:xfrm>
              <a:prstGeom prst="rect">
                <a:avLst/>
              </a:prstGeom>
              <a:blipFill>
                <a:blip r:embed="rId3"/>
                <a:stretch>
                  <a:fillRect l="-671" t="-7576" r="-3020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01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/>
      <p:bldP spid="15" grpId="0" animBg="1"/>
      <p:bldP spid="16" grpId="0" animBg="1"/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1654-1554-4F7C-B7DE-A8F40FA76F25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4476 Electric Bill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96A01DB3-F97C-4EF4-819F-864513A2C073}"/>
              </a:ext>
            </a:extLst>
          </p:cNvPr>
          <p:cNvSpPr txBox="1"/>
          <p:nvPr/>
        </p:nvSpPr>
        <p:spPr>
          <a:xfrm>
            <a:off x="641414" y="285381"/>
            <a:ext cx="200609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 #2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A3846FF5-03A9-4EF0-AB4C-C6FBFF33B7C7}"/>
              </a:ext>
            </a:extLst>
          </p:cNvPr>
          <p:cNvSpPr txBox="1"/>
          <p:nvPr/>
        </p:nvSpPr>
        <p:spPr>
          <a:xfrm>
            <a:off x="641414" y="1254642"/>
            <a:ext cx="85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636D31A7-9F19-4660-BB85-7DD3467B82BE}"/>
              </a:ext>
            </a:extLst>
          </p:cNvPr>
          <p:cNvSpPr txBox="1"/>
          <p:nvPr/>
        </p:nvSpPr>
        <p:spPr>
          <a:xfrm>
            <a:off x="1499190" y="1285419"/>
            <a:ext cx="5816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/>
              <a:t>: </a:t>
            </a:r>
            <a:r>
              <a:rPr lang="en-US" altLang="zh-TW" sz="2000" dirty="0">
                <a:solidFill>
                  <a:srgbClr val="0070C0"/>
                </a:solidFill>
              </a:rPr>
              <a:t>35515</a:t>
            </a:r>
            <a:r>
              <a:rPr lang="en-US" altLang="zh-TW" sz="2000" dirty="0"/>
              <a:t> 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你與鄰居能源消耗總合計價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元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628FE437-830C-4DFE-9338-C49A466F79EB}"/>
              </a:ext>
            </a:extLst>
          </p:cNvPr>
          <p:cNvSpPr txBox="1"/>
          <p:nvPr/>
        </p:nvSpPr>
        <p:spPr>
          <a:xfrm>
            <a:off x="1499190" y="1685529"/>
            <a:ext cx="6018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27615</a:t>
            </a:r>
            <a:r>
              <a:rPr lang="en-US" altLang="zh-TW" sz="2000" dirty="0"/>
              <a:t> 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你與鄰居能源消耗個別計價差值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元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AE090853-8C9F-4A79-A143-01AC3CA38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750410"/>
              </p:ext>
            </p:extLst>
          </p:nvPr>
        </p:nvGraphicFramePr>
        <p:xfrm>
          <a:off x="1581340" y="2732256"/>
          <a:ext cx="6944199" cy="143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4733">
                  <a:extLst>
                    <a:ext uri="{9D8B030D-6E8A-4147-A177-3AD203B41FA5}">
                      <a16:colId xmlns:a16="http://schemas.microsoft.com/office/drawing/2014/main" xmlns="" val="3447287328"/>
                    </a:ext>
                  </a:extLst>
                </a:gridCol>
                <a:gridCol w="2314733">
                  <a:extLst>
                    <a:ext uri="{9D8B030D-6E8A-4147-A177-3AD203B41FA5}">
                      <a16:colId xmlns:a16="http://schemas.microsoft.com/office/drawing/2014/main" xmlns="" val="424938679"/>
                    </a:ext>
                  </a:extLst>
                </a:gridCol>
                <a:gridCol w="2314733">
                  <a:extLst>
                    <a:ext uri="{9D8B030D-6E8A-4147-A177-3AD203B41FA5}">
                      <a16:colId xmlns:a16="http://schemas.microsoft.com/office/drawing/2014/main" xmlns="" val="1703402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能源消耗量</a:t>
                      </a:r>
                      <a:r>
                        <a:rPr lang="en-US" altLang="zh-TW" sz="2000" dirty="0"/>
                        <a:t>(</a:t>
                      </a:r>
                      <a:r>
                        <a:rPr lang="en-US" altLang="zh-TW" sz="2000" dirty="0" err="1"/>
                        <a:t>CWh</a:t>
                      </a:r>
                      <a:r>
                        <a:rPr lang="en-US" altLang="zh-TW" sz="2000" dirty="0"/>
                        <a:t>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付費 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元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523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2x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100</a:t>
                      </a:r>
                      <a:r>
                        <a:rPr lang="en-US" altLang="zh-TW" dirty="0"/>
                        <a:t>+3x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900</a:t>
                      </a:r>
                      <a:r>
                        <a:rPr lang="en-US" altLang="zh-TW" dirty="0"/>
                        <a:t>=2900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740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鄰居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10123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2x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100</a:t>
                      </a:r>
                      <a:r>
                        <a:rPr lang="en-US" altLang="zh-TW" dirty="0"/>
                        <a:t>+3x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9900</a:t>
                      </a:r>
                      <a:r>
                        <a:rPr lang="en-US" altLang="zh-TW" dirty="0"/>
                        <a:t>+5x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123</a:t>
                      </a:r>
                      <a:r>
                        <a:rPr lang="en-US" altLang="zh-TW" dirty="0"/>
                        <a:t>=30515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5814846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F1A9E9AB-2AE0-4E55-BD29-D9C0D50C36EE}"/>
              </a:ext>
            </a:extLst>
          </p:cNvPr>
          <p:cNvSpPr txBox="1"/>
          <p:nvPr/>
        </p:nvSpPr>
        <p:spPr>
          <a:xfrm>
            <a:off x="778835" y="4120903"/>
            <a:ext cx="85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印證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523CFA63-2AF1-4653-ADCE-FB53DA15511B}"/>
              </a:ext>
            </a:extLst>
          </p:cNvPr>
          <p:cNvSpPr txBox="1"/>
          <p:nvPr/>
        </p:nvSpPr>
        <p:spPr>
          <a:xfrm>
            <a:off x="1848291" y="4551790"/>
            <a:ext cx="6269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你與鄰居能源消耗量合計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</a:rPr>
              <a:t>1000+10123=</a:t>
            </a:r>
            <a:r>
              <a:rPr lang="en-US" altLang="zh-TW" sz="2000" dirty="0">
                <a:solidFill>
                  <a:srgbClr val="FF0000"/>
                </a:solidFill>
                <a:ea typeface="標楷體" panose="03000509000000000000" pitchFamily="65" charset="-120"/>
              </a:rPr>
              <a:t>11123</a:t>
            </a:r>
            <a:r>
              <a:rPr lang="en-US" altLang="zh-TW" sz="2000" dirty="0">
                <a:ea typeface="標楷體" panose="03000509000000000000" pitchFamily="65" charset="-120"/>
              </a:rPr>
              <a:t> </a:t>
            </a:r>
            <a:r>
              <a:rPr lang="en-US" altLang="zh-TW" sz="2000" dirty="0" err="1">
                <a:ea typeface="標楷體" panose="03000509000000000000" pitchFamily="65" charset="-120"/>
              </a:rPr>
              <a:t>CWh</a:t>
            </a:r>
            <a:endParaRPr lang="zh-TW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63AB21FF-CEFB-4660-B94E-48551CD01445}"/>
              </a:ext>
            </a:extLst>
          </p:cNvPr>
          <p:cNvSpPr txBox="1"/>
          <p:nvPr/>
        </p:nvSpPr>
        <p:spPr>
          <a:xfrm>
            <a:off x="1848291" y="4999734"/>
            <a:ext cx="761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你與鄰居能源消耗量總合計價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sz="2000" dirty="0">
                <a:ea typeface="標楷體" panose="03000509000000000000" pitchFamily="65" charset="-120"/>
              </a:rPr>
              <a:t>2X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100</a:t>
            </a:r>
            <a:r>
              <a:rPr lang="en-US" altLang="zh-TW" sz="2000" dirty="0">
                <a:ea typeface="標楷體" panose="03000509000000000000" pitchFamily="65" charset="-120"/>
              </a:rPr>
              <a:t>+3X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9900</a:t>
            </a:r>
            <a:r>
              <a:rPr lang="en-US" altLang="zh-TW" sz="2000" dirty="0">
                <a:ea typeface="標楷體" panose="03000509000000000000" pitchFamily="65" charset="-120"/>
              </a:rPr>
              <a:t>+5x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1123</a:t>
            </a:r>
            <a:r>
              <a:rPr lang="en-US" altLang="zh-TW" sz="2000" dirty="0">
                <a:ea typeface="標楷體" panose="03000509000000000000" pitchFamily="65" charset="-120"/>
              </a:rPr>
              <a:t>=</a:t>
            </a:r>
            <a:r>
              <a:rPr lang="en-US" altLang="zh-TW" sz="2000" dirty="0">
                <a:solidFill>
                  <a:srgbClr val="FF0000"/>
                </a:solidFill>
                <a:ea typeface="標楷體" panose="03000509000000000000" pitchFamily="65" charset="-120"/>
              </a:rPr>
              <a:t>35515</a:t>
            </a:r>
            <a:r>
              <a:rPr lang="en-US" altLang="zh-TW" sz="2000" dirty="0"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ea typeface="標楷體" panose="03000509000000000000" pitchFamily="65" charset="-120"/>
              </a:rPr>
              <a:t>元</a:t>
            </a:r>
            <a:endParaRPr lang="zh-TW" altLang="en-US" sz="20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42CA5B0E-91C6-4789-9515-35B3D7676D7C}"/>
              </a:ext>
            </a:extLst>
          </p:cNvPr>
          <p:cNvSpPr txBox="1"/>
          <p:nvPr/>
        </p:nvSpPr>
        <p:spPr>
          <a:xfrm>
            <a:off x="9468091" y="5005775"/>
            <a:ext cx="625549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ea typeface="標楷體" panose="03000509000000000000" pitchFamily="65" charset="-120"/>
              </a:rPr>
              <a:t>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06479618-AD11-419F-9E8F-D40601905046}"/>
              </a:ext>
            </a:extLst>
          </p:cNvPr>
          <p:cNvSpPr txBox="1"/>
          <p:nvPr/>
        </p:nvSpPr>
        <p:spPr>
          <a:xfrm>
            <a:off x="1848292" y="5518300"/>
            <a:ext cx="6762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你與鄰居能源消耗個別計價差值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</a:rPr>
              <a:t>30515-2900=</a:t>
            </a:r>
            <a:r>
              <a:rPr lang="en-US" altLang="zh-TW" sz="2000" dirty="0">
                <a:solidFill>
                  <a:srgbClr val="FF0000"/>
                </a:solidFill>
                <a:ea typeface="標楷體" panose="03000509000000000000" pitchFamily="65" charset="-120"/>
              </a:rPr>
              <a:t>27615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元</a:t>
            </a:r>
            <a:endParaRPr lang="zh-TW" altLang="en-US" sz="20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67AEBD5A-C3E5-4077-B75B-04CB144F35E9}"/>
              </a:ext>
            </a:extLst>
          </p:cNvPr>
          <p:cNvSpPr txBox="1"/>
          <p:nvPr/>
        </p:nvSpPr>
        <p:spPr>
          <a:xfrm>
            <a:off x="8525539" y="5518300"/>
            <a:ext cx="625549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ea typeface="標楷體" panose="03000509000000000000" pitchFamily="65" charset="-120"/>
              </a:rPr>
              <a:t>B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xmlns="" id="{38F41E93-976D-4296-ACF7-5072ECFD8C5F}"/>
              </a:ext>
            </a:extLst>
          </p:cNvPr>
          <p:cNvSpPr/>
          <p:nvPr/>
        </p:nvSpPr>
        <p:spPr>
          <a:xfrm>
            <a:off x="3711204" y="2144867"/>
            <a:ext cx="1437167" cy="44643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63DE80AC-C136-44B2-9306-14999BFDE2A3}"/>
              </a:ext>
            </a:extLst>
          </p:cNvPr>
          <p:cNvSpPr/>
          <p:nvPr/>
        </p:nvSpPr>
        <p:spPr>
          <a:xfrm>
            <a:off x="7782426" y="3124597"/>
            <a:ext cx="595422" cy="404037"/>
          </a:xfrm>
          <a:prstGeom prst="rect">
            <a:avLst/>
          </a:prstGeom>
          <a:noFill/>
          <a:ln w="38100">
            <a:solidFill>
              <a:srgbClr val="F74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FD052443-0D90-4B0F-9AD0-24E473FB9895}"/>
              </a:ext>
            </a:extLst>
          </p:cNvPr>
          <p:cNvSpPr txBox="1"/>
          <p:nvPr/>
        </p:nvSpPr>
        <p:spPr>
          <a:xfrm>
            <a:off x="8417332" y="3126560"/>
            <a:ext cx="691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xmlns="" id="{20CB2BAE-812B-4103-95CF-EBB9779BA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722" y="599380"/>
            <a:ext cx="3658844" cy="18095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xmlns="" id="{956E35B5-9BD3-4E49-9822-A6C4658E7F82}"/>
                  </a:ext>
                </a:extLst>
              </p:cNvPr>
              <p:cNvSpPr txBox="1"/>
              <p:nvPr/>
            </p:nvSpPr>
            <p:spPr>
              <a:xfrm>
                <a:off x="1480622" y="2055958"/>
                <a:ext cx="18181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altLang="zh-TW" dirty="0"/>
                  <a:t> </a:t>
                </a:r>
                <a:r>
                  <a:rPr lang="pt-BR" altLang="zh-TW" sz="2000" dirty="0"/>
                  <a:t>(1 ≤ A, B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zh-TW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TW" sz="2000" dirty="0"/>
                  <a:t>)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956E35B5-9BD3-4E49-9822-A6C4658E7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622" y="2055958"/>
                <a:ext cx="1818164" cy="400110"/>
              </a:xfrm>
              <a:prstGeom prst="rect">
                <a:avLst/>
              </a:prstGeom>
              <a:blipFill>
                <a:blip r:embed="rId3"/>
                <a:stretch>
                  <a:fillRect l="-671" t="-7576" r="-3020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23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/>
      <p:bldP spid="15" grpId="0" animBg="1"/>
      <p:bldP spid="16" grpId="0" animBg="1"/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F77FFBA7-D749-4052-BB69-A9937737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8441" y="6316978"/>
            <a:ext cx="2743200" cy="365125"/>
          </a:xfrm>
        </p:spPr>
        <p:txBody>
          <a:bodyPr/>
          <a:lstStyle/>
          <a:p>
            <a:fld id="{6C758701-0CFB-4412-AC98-4A465DA029EE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2BA11CBE-5A6A-485D-ABC2-18E53DAC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4476 Electric Bill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A259EDAD-D26E-46B8-81F8-05996573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4268AB68-BCCF-49C2-9F04-FA2129BFA256}"/>
              </a:ext>
            </a:extLst>
          </p:cNvPr>
          <p:cNvSpPr txBox="1"/>
          <p:nvPr/>
        </p:nvSpPr>
        <p:spPr>
          <a:xfrm>
            <a:off x="1357365" y="1307265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74B4B5D3-E4EF-424D-BC9C-D5BB466B1622}"/>
              </a:ext>
            </a:extLst>
          </p:cNvPr>
          <p:cNvSpPr txBox="1"/>
          <p:nvPr/>
        </p:nvSpPr>
        <p:spPr>
          <a:xfrm>
            <a:off x="5852963" y="1642735"/>
            <a:ext cx="310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F8A7C7EB-A36A-4FF7-A65C-9A4773B76827}"/>
              </a:ext>
            </a:extLst>
          </p:cNvPr>
          <p:cNvSpPr txBox="1"/>
          <p:nvPr/>
        </p:nvSpPr>
        <p:spPr>
          <a:xfrm>
            <a:off x="1611096" y="1991445"/>
            <a:ext cx="1265486" cy="224676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1100 300</a:t>
            </a:r>
          </a:p>
          <a:p>
            <a:r>
              <a:rPr lang="en-US" altLang="zh-TW" sz="2800" dirty="0"/>
              <a:t>35515 27615</a:t>
            </a:r>
          </a:p>
          <a:p>
            <a:r>
              <a:rPr lang="en-US" altLang="zh-TW" sz="2800" dirty="0"/>
              <a:t>0 0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7DDC1C89-0766-4CB1-84D4-01B205EF1E29}"/>
              </a:ext>
            </a:extLst>
          </p:cNvPr>
          <p:cNvSpPr txBox="1"/>
          <p:nvPr/>
        </p:nvSpPr>
        <p:spPr>
          <a:xfrm>
            <a:off x="5901229" y="2253140"/>
            <a:ext cx="3000193" cy="95410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/>
              <a:t>350</a:t>
            </a:r>
          </a:p>
          <a:p>
            <a:r>
              <a:rPr lang="en-US" altLang="zh-TW" sz="2800"/>
              <a:t>2900</a:t>
            </a:r>
            <a:endParaRPr lang="en-US" altLang="zh-TW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02977B85-4A8D-4D4C-BFA8-AB65CB63ED5A}"/>
              </a:ext>
            </a:extLst>
          </p:cNvPr>
          <p:cNvSpPr txBox="1"/>
          <p:nvPr/>
        </p:nvSpPr>
        <p:spPr>
          <a:xfrm>
            <a:off x="2919426" y="2068576"/>
            <a:ext cx="398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sz="20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xmlns="" id="{A74E0397-448E-4283-89AB-78B5446EB9E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461212" y="2268631"/>
            <a:ext cx="458214" cy="2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xmlns="" id="{E4AD4AA2-276E-4A0D-B505-AA3A2CE49976}"/>
              </a:ext>
            </a:extLst>
          </p:cNvPr>
          <p:cNvSpPr txBox="1"/>
          <p:nvPr/>
        </p:nvSpPr>
        <p:spPr>
          <a:xfrm>
            <a:off x="4155080" y="2124544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#1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B3722028-5F45-454C-8BC8-0EB93B38CD2B}"/>
              </a:ext>
            </a:extLst>
          </p:cNvPr>
          <p:cNvSpPr txBox="1"/>
          <p:nvPr/>
        </p:nvSpPr>
        <p:spPr>
          <a:xfrm>
            <a:off x="4184522" y="2565726"/>
            <a:ext cx="1719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#2</a:t>
            </a:r>
            <a:endParaRPr lang="zh-TW" altLang="en-US" sz="2400" dirty="0"/>
          </a:p>
        </p:txBody>
      </p:sp>
      <p:cxnSp>
        <p:nvCxnSpPr>
          <p:cNvPr id="18" name="直線單箭頭接點 17"/>
          <p:cNvCxnSpPr>
            <a:cxnSpLocks/>
          </p:cNvCxnSpPr>
          <p:nvPr/>
        </p:nvCxnSpPr>
        <p:spPr>
          <a:xfrm>
            <a:off x="2439360" y="2510678"/>
            <a:ext cx="3415227" cy="46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F1FC51D3-764B-4E29-8906-66CF02B06C5F}"/>
              </a:ext>
            </a:extLst>
          </p:cNvPr>
          <p:cNvSpPr txBox="1"/>
          <p:nvPr/>
        </p:nvSpPr>
        <p:spPr>
          <a:xfrm>
            <a:off x="3235299" y="3804832"/>
            <a:ext cx="1265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輸入結束</a:t>
            </a:r>
            <a:endParaRPr lang="zh-TW" altLang="en-US" sz="2000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xmlns="" id="{3134982E-61A0-4895-9BA0-F5EB53BD697A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2207265" y="3986896"/>
            <a:ext cx="1028034" cy="179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字方塊 204">
            <a:extLst>
              <a:ext uri="{FF2B5EF4-FFF2-40B4-BE49-F238E27FC236}">
                <a16:creationId xmlns:a16="http://schemas.microsoft.com/office/drawing/2014/main" xmlns="" id="{DC86F486-B7B0-459E-A983-65601B507CEF}"/>
              </a:ext>
            </a:extLst>
          </p:cNvPr>
          <p:cNvSpPr txBox="1"/>
          <p:nvPr/>
        </p:nvSpPr>
        <p:spPr>
          <a:xfrm>
            <a:off x="5819213" y="3200295"/>
            <a:ext cx="403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依個別計價方式</a:t>
            </a:r>
            <a:r>
              <a:rPr lang="zh-TW" altLang="en-US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你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要付的金額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元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/>
          </a:p>
        </p:txBody>
      </p:sp>
      <p:sp>
        <p:nvSpPr>
          <p:cNvPr id="208" name="文字方塊 207">
            <a:extLst>
              <a:ext uri="{FF2B5EF4-FFF2-40B4-BE49-F238E27FC236}">
                <a16:creationId xmlns:a16="http://schemas.microsoft.com/office/drawing/2014/main" xmlns="" id="{02977B85-4A8D-4D4C-BFA8-AB65CB63ED5A}"/>
              </a:ext>
            </a:extLst>
          </p:cNvPr>
          <p:cNvSpPr txBox="1"/>
          <p:nvPr/>
        </p:nvSpPr>
        <p:spPr>
          <a:xfrm>
            <a:off x="1547174" y="4281066"/>
            <a:ext cx="4639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/>
              <a:t>: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你與鄰居能源消耗總合計價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元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209" name="文字方塊 208">
            <a:extLst>
              <a:ext uri="{FF2B5EF4-FFF2-40B4-BE49-F238E27FC236}">
                <a16:creationId xmlns:a16="http://schemas.microsoft.com/office/drawing/2014/main" xmlns="" id="{02977B85-4A8D-4D4C-BFA8-AB65CB63ED5A}"/>
              </a:ext>
            </a:extLst>
          </p:cNvPr>
          <p:cNvSpPr txBox="1"/>
          <p:nvPr/>
        </p:nvSpPr>
        <p:spPr>
          <a:xfrm>
            <a:off x="1556137" y="4558972"/>
            <a:ext cx="5177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你與鄰居能源消耗個別計價差值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元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210" name="文字方塊 209">
            <a:extLst>
              <a:ext uri="{FF2B5EF4-FFF2-40B4-BE49-F238E27FC236}">
                <a16:creationId xmlns:a16="http://schemas.microsoft.com/office/drawing/2014/main" xmlns="" id="{02977B85-4A8D-4D4C-BFA8-AB65CB63ED5A}"/>
              </a:ext>
            </a:extLst>
          </p:cNvPr>
          <p:cNvSpPr txBox="1"/>
          <p:nvPr/>
        </p:nvSpPr>
        <p:spPr>
          <a:xfrm>
            <a:off x="2901497" y="2471987"/>
            <a:ext cx="398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2000" dirty="0"/>
          </a:p>
        </p:txBody>
      </p:sp>
      <p:cxnSp>
        <p:nvCxnSpPr>
          <p:cNvPr id="211" name="直線單箭頭接點 210">
            <a:extLst>
              <a:ext uri="{FF2B5EF4-FFF2-40B4-BE49-F238E27FC236}">
                <a16:creationId xmlns:a16="http://schemas.microsoft.com/office/drawing/2014/main" xmlns="" id="{A74E0397-448E-4283-89AB-78B5446EB9EA}"/>
              </a:ext>
            </a:extLst>
          </p:cNvPr>
          <p:cNvCxnSpPr>
            <a:cxnSpLocks/>
            <a:stCxn id="210" idx="1"/>
          </p:cNvCxnSpPr>
          <p:nvPr/>
        </p:nvCxnSpPr>
        <p:spPr>
          <a:xfrm flipH="1">
            <a:off x="2443283" y="2672042"/>
            <a:ext cx="458214" cy="2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68396" y="2072662"/>
            <a:ext cx="779930" cy="762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" name="矩形 211"/>
          <p:cNvSpPr/>
          <p:nvPr/>
        </p:nvSpPr>
        <p:spPr>
          <a:xfrm>
            <a:off x="1659431" y="2924309"/>
            <a:ext cx="1030942" cy="762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肘形接點 16"/>
          <p:cNvCxnSpPr>
            <a:stCxn id="212" idx="3"/>
          </p:cNvCxnSpPr>
          <p:nvPr/>
        </p:nvCxnSpPr>
        <p:spPr>
          <a:xfrm flipV="1">
            <a:off x="2690373" y="2960168"/>
            <a:ext cx="3173506" cy="34514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文字方塊 212">
            <a:extLst>
              <a:ext uri="{FF2B5EF4-FFF2-40B4-BE49-F238E27FC236}">
                <a16:creationId xmlns:a16="http://schemas.microsoft.com/office/drawing/2014/main" xmlns="" id="{F1FC51D3-764B-4E29-8906-66CF02B06C5F}"/>
              </a:ext>
            </a:extLst>
          </p:cNvPr>
          <p:cNvSpPr txBox="1"/>
          <p:nvPr/>
        </p:nvSpPr>
        <p:spPr>
          <a:xfrm>
            <a:off x="5395792" y="3625537"/>
            <a:ext cx="551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假設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你消耗的能源不會多於鄰居的能源消耗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xmlns="" id="{0C77BF05-5C85-46BC-ACE0-8E0147B87694}"/>
                  </a:ext>
                </a:extLst>
              </p:cNvPr>
              <p:cNvSpPr txBox="1"/>
              <p:nvPr/>
            </p:nvSpPr>
            <p:spPr>
              <a:xfrm>
                <a:off x="1525146" y="5030742"/>
                <a:ext cx="2330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altLang="zh-TW" dirty="0"/>
                  <a:t> </a:t>
                </a:r>
                <a:r>
                  <a:rPr lang="pt-BR" altLang="zh-TW" sz="2400" dirty="0"/>
                  <a:t>1 ≤ A, B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C77BF05-5C85-46BC-ACE0-8E0147B87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146" y="5030742"/>
                <a:ext cx="2330345" cy="461665"/>
              </a:xfrm>
              <a:prstGeom prst="rect">
                <a:avLst/>
              </a:prstGeom>
              <a:blipFill>
                <a:blip r:embed="rId3"/>
                <a:stretch>
                  <a:fillRect l="-157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7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9ABF2CF4-C569-46E8-A35E-4407B4750E0A}"/>
              </a:ext>
            </a:extLst>
          </p:cNvPr>
          <p:cNvSpPr txBox="1"/>
          <p:nvPr/>
        </p:nvSpPr>
        <p:spPr>
          <a:xfrm>
            <a:off x="574160" y="946867"/>
            <a:ext cx="284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Solution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85A8FEEC-E8E3-4E1C-A63B-C496C15F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CD5FAD-D004-428D-951E-65F805D55E51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C90F9387-D628-46F3-86DF-C4A61C7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10862 Connect the Cable Wires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9EA82B38-28DD-4A7F-AA58-D72CA8A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6EEA2E2D-C6ED-4B69-B5E3-CF10C0552138}"/>
              </a:ext>
            </a:extLst>
          </p:cNvPr>
          <p:cNvSpPr txBox="1"/>
          <p:nvPr/>
        </p:nvSpPr>
        <p:spPr>
          <a:xfrm>
            <a:off x="1215168" y="2131385"/>
            <a:ext cx="6941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使用兩次二分法找答案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79B5853F-AB96-4CC8-8ED2-5673F383EF7D}"/>
              </a:ext>
            </a:extLst>
          </p:cNvPr>
          <p:cNvSpPr txBox="1"/>
          <p:nvPr/>
        </p:nvSpPr>
        <p:spPr>
          <a:xfrm>
            <a:off x="1215168" y="2737734"/>
            <a:ext cx="10529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第一次二分法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利用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A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值去找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你與鄰居能源消耗的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total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總和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err="1">
                <a:solidFill>
                  <a:prstClr val="black"/>
                </a:solidFill>
                <a:ea typeface="標楷體" panose="03000509000000000000" pitchFamily="65" charset="-120"/>
              </a:rPr>
              <a:t>CWh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)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標楷體" panose="03000509000000000000" pitchFamily="65" charset="-120"/>
              </a:rPr>
              <a:t>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6EEA2E2D-C6ED-4B69-B5E3-CF10C0552138}"/>
              </a:ext>
            </a:extLst>
          </p:cNvPr>
          <p:cNvSpPr txBox="1"/>
          <p:nvPr/>
        </p:nvSpPr>
        <p:spPr>
          <a:xfrm>
            <a:off x="574160" y="1608165"/>
            <a:ext cx="719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使用二分法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(Bisection Method)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7C3513FA-B057-42F5-BA3A-2A56A99D08A7}"/>
              </a:ext>
            </a:extLst>
          </p:cNvPr>
          <p:cNvSpPr txBox="1"/>
          <p:nvPr/>
        </p:nvSpPr>
        <p:spPr>
          <a:xfrm>
            <a:off x="1223480" y="3718159"/>
            <a:ext cx="10529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第二次二分法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利用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total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值與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B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值去找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你的能源消耗量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err="1">
                <a:solidFill>
                  <a:prstClr val="black"/>
                </a:solidFill>
                <a:ea typeface="標楷體" panose="03000509000000000000" pitchFamily="65" charset="-120"/>
              </a:rPr>
              <a:t>CWh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該付的金額數字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solidFill>
                  <a:prstClr val="black"/>
                </a:solidFill>
                <a:ea typeface="標楷體" panose="03000509000000000000" pitchFamily="65" charset="-120"/>
              </a:rPr>
              <a:t>元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)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xmlns="" id="{2B15DB84-F3DD-4FA6-ABCF-15459CB94E06}"/>
              </a:ext>
            </a:extLst>
          </p:cNvPr>
          <p:cNvGrpSpPr/>
          <p:nvPr/>
        </p:nvGrpSpPr>
        <p:grpSpPr>
          <a:xfrm>
            <a:off x="7005720" y="5577430"/>
            <a:ext cx="5186280" cy="678016"/>
            <a:chOff x="7005720" y="5577430"/>
            <a:chExt cx="5186280" cy="678016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xmlns="" id="{F4A9D14C-6E6E-4CDA-999C-2ACB78B102CE}"/>
                </a:ext>
              </a:extLst>
            </p:cNvPr>
            <p:cNvSpPr txBox="1"/>
            <p:nvPr/>
          </p:nvSpPr>
          <p:spPr>
            <a:xfrm>
              <a:off x="7005720" y="5577430"/>
              <a:ext cx="4639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TW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000" dirty="0"/>
                <a:t>: 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你與鄰居能源消耗總合計價</a:t>
              </a:r>
              <a:r>
                <a: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單位</a:t>
              </a:r>
              <a:r>
                <a: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元</a:t>
              </a:r>
              <a:r>
                <a:rPr lang="en-US" altLang="zh-TW" sz="2000" dirty="0"/>
                <a:t>)</a:t>
              </a:r>
              <a:endParaRPr lang="zh-TW" altLang="en-US" sz="20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97D0F018-22EC-4ED5-A004-4C7DFDAECA1A}"/>
                </a:ext>
              </a:extLst>
            </p:cNvPr>
            <p:cNvSpPr txBox="1"/>
            <p:nvPr/>
          </p:nvSpPr>
          <p:spPr>
            <a:xfrm>
              <a:off x="7014683" y="5855336"/>
              <a:ext cx="5177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TW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000" dirty="0"/>
                <a:t>:</a:t>
              </a:r>
              <a:r>
                <a:rPr lang="zh-TW" altLang="en-US" sz="2000" dirty="0"/>
                <a:t> 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你與鄰居能源消耗個別計價差值</a:t>
              </a:r>
              <a:r>
                <a: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單位</a:t>
              </a:r>
              <a:r>
                <a: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元</a:t>
              </a:r>
              <a:r>
                <a:rPr lang="en-US" altLang="zh-TW" sz="2000" dirty="0"/>
                <a:t>)</a:t>
              </a:r>
              <a:endParaRPr lang="zh-TW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88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9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31142A94-DD0E-48FA-9B84-4D0119E8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EC47-543E-4C25-A298-218BBDC2CE45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D75DFE86-796C-4C15-858F-9AD6CD8B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10862 Connect the Cable Wires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5ABBCA64-9E72-4548-8BDE-E09AC1D3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D6B8E68C-2C79-4EF9-B1CB-403E6CF65F3B}"/>
              </a:ext>
            </a:extLst>
          </p:cNvPr>
          <p:cNvSpPr txBox="1"/>
          <p:nvPr/>
        </p:nvSpPr>
        <p:spPr>
          <a:xfrm>
            <a:off x="1446836" y="1041721"/>
            <a:ext cx="2291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本題困難處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77E70C10-E5E0-4F72-B74B-2FB62C68830D}"/>
              </a:ext>
            </a:extLst>
          </p:cNvPr>
          <p:cNvSpPr txBox="1"/>
          <p:nvPr/>
        </p:nvSpPr>
        <p:spPr>
          <a:xfrm>
            <a:off x="1597306" y="1932971"/>
            <a:ext cx="519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F7481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沒有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公式或明顯的方式可以找答案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9419E68C-3C68-4775-84D5-31D44793F9EA}"/>
              </a:ext>
            </a:extLst>
          </p:cNvPr>
          <p:cNvSpPr txBox="1"/>
          <p:nvPr/>
        </p:nvSpPr>
        <p:spPr>
          <a:xfrm>
            <a:off x="1597305" y="2531833"/>
            <a:ext cx="630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只有</a:t>
            </a:r>
            <a:r>
              <a:rPr lang="zh-TW" altLang="en-US" sz="2400" dirty="0">
                <a:solidFill>
                  <a:srgbClr val="F7481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藉用二分法逼近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的方式把答案逼出來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C317A135-A722-4914-96B6-1D44E3D0BBE4}"/>
              </a:ext>
            </a:extLst>
          </p:cNvPr>
          <p:cNvSpPr txBox="1"/>
          <p:nvPr/>
        </p:nvSpPr>
        <p:spPr>
          <a:xfrm>
            <a:off x="1597305" y="3437425"/>
            <a:ext cx="2893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本題會誤判處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7AF26C87-D75B-4E4B-A48F-49CD8E917B49}"/>
              </a:ext>
            </a:extLst>
          </p:cNvPr>
          <p:cNvSpPr txBox="1"/>
          <p:nvPr/>
        </p:nvSpPr>
        <p:spPr>
          <a:xfrm>
            <a:off x="1545220" y="4221321"/>
            <a:ext cx="4386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標楷體" panose="03000509000000000000" pitchFamily="65" charset="-120"/>
              </a:rPr>
              <a:t>X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你的費用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400" dirty="0">
                <a:ea typeface="標楷體" panose="03000509000000000000" pitchFamily="65" charset="-120"/>
              </a:rPr>
              <a:t>Y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鄰居的費用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E71346EB-5502-4349-AAF7-A1024F95B229}"/>
              </a:ext>
            </a:extLst>
          </p:cNvPr>
          <p:cNvSpPr txBox="1"/>
          <p:nvPr/>
        </p:nvSpPr>
        <p:spPr>
          <a:xfrm>
            <a:off x="1545220" y="4740660"/>
            <a:ext cx="4386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標楷體" panose="03000509000000000000" pitchFamily="65" charset="-120"/>
              </a:rPr>
              <a:t>A = X + Y    B = Y - X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E4D37952-5711-44C0-8E72-9DC21370399D}"/>
              </a:ext>
            </a:extLst>
          </p:cNvPr>
          <p:cNvSpPr txBox="1"/>
          <p:nvPr/>
        </p:nvSpPr>
        <p:spPr>
          <a:xfrm>
            <a:off x="1545220" y="5271562"/>
            <a:ext cx="236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標楷體" panose="03000509000000000000" pitchFamily="65" charset="-120"/>
              </a:rPr>
              <a:t>X=( A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-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B )/2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9390DA70-107F-497D-A809-CF2F88D180BF}"/>
              </a:ext>
            </a:extLst>
          </p:cNvPr>
          <p:cNvSpPr txBox="1"/>
          <p:nvPr/>
        </p:nvSpPr>
        <p:spPr>
          <a:xfrm>
            <a:off x="7005720" y="5577430"/>
            <a:ext cx="4639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/>
              <a:t>: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你與鄰居能源消耗總合計價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元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A0B0CFA1-48CB-4FB6-9324-39251C06AA85}"/>
              </a:ext>
            </a:extLst>
          </p:cNvPr>
          <p:cNvSpPr txBox="1"/>
          <p:nvPr/>
        </p:nvSpPr>
        <p:spPr>
          <a:xfrm>
            <a:off x="7014683" y="5855336"/>
            <a:ext cx="5177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你與鄰居能源消耗個別計價差值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元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xmlns="" id="{35DF5096-BD88-49DB-89E7-45AB61413B8A}"/>
              </a:ext>
            </a:extLst>
          </p:cNvPr>
          <p:cNvGrpSpPr/>
          <p:nvPr/>
        </p:nvGrpSpPr>
        <p:grpSpPr>
          <a:xfrm>
            <a:off x="3651813" y="5241674"/>
            <a:ext cx="3651813" cy="523220"/>
            <a:chOff x="3651813" y="5241674"/>
            <a:chExt cx="3651813" cy="523220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xmlns="" id="{EC0D800C-77F4-48C5-A976-5E6896CFA387}"/>
                </a:ext>
              </a:extLst>
            </p:cNvPr>
            <p:cNvSpPr txBox="1"/>
            <p:nvPr/>
          </p:nvSpPr>
          <p:spPr>
            <a:xfrm>
              <a:off x="3651813" y="5241674"/>
              <a:ext cx="8391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錯</a:t>
              </a:r>
              <a:r>
                <a:rPr lang="en-US" altLang="zh-TW" sz="2800" dirty="0">
                  <a:solidFill>
                    <a:srgbClr val="FF0000"/>
                  </a:solidFill>
                </a:rPr>
                <a:t>!!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xmlns="" id="{81648AA7-0B38-4161-864A-052927BD33E5}"/>
                </a:ext>
              </a:extLst>
            </p:cNvPr>
            <p:cNvSpPr txBox="1"/>
            <p:nvPr/>
          </p:nvSpPr>
          <p:spPr>
            <a:xfrm>
              <a:off x="4560426" y="5303229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srgbClr val="FF0000"/>
                  </a:solidFill>
                  <a:ea typeface="標楷體" panose="03000509000000000000" pitchFamily="65" charset="-120"/>
                </a:rPr>
                <a:t>因為計費方式關係</a:t>
              </a:r>
              <a:endPara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xmlns="" id="{4B4A3912-7491-4747-BC3E-1B0C9B9D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015" y="3828455"/>
            <a:ext cx="3658844" cy="18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3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4553935C-E8CB-4981-8A5A-DC2516B4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9D55-4E84-45E7-A26E-9B88EBA86E7B}" type="datetime1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7EB45996-4D3B-4EAD-8B4F-FF974354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3635 Pie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CBD4CC18-BAEF-447A-8420-2873F732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D53F-E72F-4744-8C39-601CB8C4AACF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605942E4-BB7A-4C2A-99AC-DD07E2A5ACFA}"/>
              </a:ext>
            </a:extLst>
          </p:cNvPr>
          <p:cNvSpPr txBox="1"/>
          <p:nvPr/>
        </p:nvSpPr>
        <p:spPr>
          <a:xfrm>
            <a:off x="1939973" y="1318798"/>
            <a:ext cx="5641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使用二分法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(Bisection Method)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757DCFC9-D37F-49BB-9829-28A83FAE66AB}"/>
              </a:ext>
            </a:extLst>
          </p:cNvPr>
          <p:cNvSpPr txBox="1"/>
          <p:nvPr/>
        </p:nvSpPr>
        <p:spPr>
          <a:xfrm>
            <a:off x="2465408" y="2106592"/>
            <a:ext cx="888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需要一個</a:t>
            </a:r>
            <a:r>
              <a:rPr lang="en-US" altLang="zh-TW" sz="2400" dirty="0">
                <a:ea typeface="標楷體" panose="03000509000000000000" pitchFamily="65" charset="-120"/>
              </a:rPr>
              <a:t>feasible function</a:t>
            </a:r>
            <a:r>
              <a:rPr lang="zh-TW" altLang="en-US" sz="2400" dirty="0">
                <a:ea typeface="標楷體" panose="03000509000000000000" pitchFamily="65" charset="-120"/>
              </a:rPr>
              <a:t>或是其他方式來</a:t>
            </a:r>
            <a:r>
              <a:rPr lang="en-US" altLang="zh-TW" sz="2400" dirty="0"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判斷</a:t>
            </a:r>
            <a:r>
              <a:rPr lang="en-US" altLang="zh-TW" sz="2400" dirty="0">
                <a:ea typeface="標楷體" panose="03000509000000000000" pitchFamily="65" charset="-120"/>
              </a:rPr>
              <a:t>m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值是否可行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631AF78E-6C65-436E-AE5D-3FD360378B62}"/>
              </a:ext>
            </a:extLst>
          </p:cNvPr>
          <p:cNvSpPr txBox="1"/>
          <p:nvPr/>
        </p:nvSpPr>
        <p:spPr>
          <a:xfrm>
            <a:off x="2465407" y="2832831"/>
            <a:ext cx="913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400" dirty="0">
                <a:ea typeface="標楷體" panose="03000509000000000000" pitchFamily="65" charset="-120"/>
              </a:rPr>
              <a:t>m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值不可行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要決定下一回合是在左半範圍還是在右半範圍</a:t>
            </a:r>
          </a:p>
        </p:txBody>
      </p:sp>
    </p:spTree>
    <p:extLst>
      <p:ext uri="{BB962C8B-B14F-4D97-AF65-F5344CB8AC3E}">
        <p14:creationId xmlns:p14="http://schemas.microsoft.com/office/powerpoint/2010/main" val="379905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67BDE-AEE4-455B-87AD-B63978843785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LA 3635 Pie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ED53F-E72F-4744-8C39-601CB8C4AAC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" name="直線接點 7"/>
          <p:cNvCxnSpPr/>
          <p:nvPr/>
        </p:nvCxnSpPr>
        <p:spPr>
          <a:xfrm flipV="1">
            <a:off x="1883616" y="2953433"/>
            <a:ext cx="7774045" cy="2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221143" y="2168238"/>
            <a:ext cx="2740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 energy=0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400701" y="2052080"/>
            <a:ext cx="251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Max energy=A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1883616" y="2614106"/>
            <a:ext cx="178" cy="364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cxnSpLocks/>
            <a:stCxn id="13" idx="2"/>
          </p:cNvCxnSpPr>
          <p:nvPr/>
        </p:nvCxnSpPr>
        <p:spPr>
          <a:xfrm>
            <a:off x="9657661" y="2575300"/>
            <a:ext cx="0" cy="3781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684590" y="2867635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Δ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9480794" y="2875716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Δ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593773" y="2867635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Δ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684590" y="3194799"/>
            <a:ext cx="66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</a:t>
            </a:r>
            <a:endParaRPr kumimoji="0" lang="zh-TW" altLang="en-US" sz="2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466021" y="3219094"/>
            <a:ext cx="66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endParaRPr kumimoji="0" lang="zh-TW" altLang="en-US" sz="2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511147" y="3167390"/>
            <a:ext cx="2134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</a:t>
            </a:r>
            <a:r>
              <a:rPr kumimoji="0" lang="en-US" altLang="zh-TW" sz="2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(</a:t>
            </a: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</a:t>
            </a:r>
            <a:r>
              <a:rPr kumimoji="0" lang="en-US" altLang="zh-TW" sz="2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+</a:t>
            </a: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r>
              <a:rPr kumimoji="0" lang="en-US" altLang="zh-TW" sz="2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)/2</a:t>
            </a:r>
            <a:endParaRPr kumimoji="0" lang="zh-TW" altLang="en-US" sz="2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EFA0460B-531E-4C27-9C36-57275630BBC5}"/>
              </a:ext>
            </a:extLst>
          </p:cNvPr>
          <p:cNvSpPr txBox="1"/>
          <p:nvPr/>
        </p:nvSpPr>
        <p:spPr>
          <a:xfrm>
            <a:off x="548265" y="339639"/>
            <a:ext cx="10529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第一次二分法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利用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A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值去找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你與鄰居能源消耗的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total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總和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err="1">
                <a:solidFill>
                  <a:prstClr val="black"/>
                </a:solidFill>
                <a:ea typeface="標楷體" panose="03000509000000000000" pitchFamily="65" charset="-120"/>
              </a:rPr>
              <a:t>CWh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) </a:t>
            </a:r>
            <a:endParaRPr lang="zh-TW" altLang="en-US" sz="28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xmlns="" id="{2DDD32A8-9168-4D3A-AFBD-EC8A649A794B}"/>
              </a:ext>
            </a:extLst>
          </p:cNvPr>
          <p:cNvSpPr txBox="1"/>
          <p:nvPr/>
        </p:nvSpPr>
        <p:spPr>
          <a:xfrm>
            <a:off x="9087730" y="1632114"/>
            <a:ext cx="143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粗估值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30867D34-414B-4619-A222-BD1347CAC313}"/>
              </a:ext>
            </a:extLst>
          </p:cNvPr>
          <p:cNvSpPr txBox="1"/>
          <p:nvPr/>
        </p:nvSpPr>
        <p:spPr>
          <a:xfrm>
            <a:off x="7337944" y="5956240"/>
            <a:ext cx="4639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/>
              <a:t>: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你與鄰居能源消耗總合計價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元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631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6406</TotalTime>
  <Words>1911</Words>
  <Application>Microsoft Office PowerPoint</Application>
  <PresentationFormat>寬螢幕</PresentationFormat>
  <Paragraphs>277</Paragraphs>
  <Slides>17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17</vt:i4>
      </vt:variant>
    </vt:vector>
  </HeadingPairs>
  <TitlesOfParts>
    <vt:vector size="28" baseType="lpstr">
      <vt:lpstr>新細明體</vt:lpstr>
      <vt:lpstr>標楷體</vt:lpstr>
      <vt:lpstr>Arial</vt:lpstr>
      <vt:lpstr>Calibri</vt:lpstr>
      <vt:lpstr>Calibri Light</vt:lpstr>
      <vt:lpstr>Cambria Math</vt:lpstr>
      <vt:lpstr>Segoe UI Symbol</vt:lpstr>
      <vt:lpstr>Times New Roman</vt:lpstr>
      <vt:lpstr>Office 佈景主題</vt:lpstr>
      <vt:lpstr>1_Office 佈景主題</vt:lpstr>
      <vt:lpstr>2_Office 佈景主題</vt:lpstr>
      <vt:lpstr>LA 4476 Electric Bill</vt:lpstr>
      <vt:lpstr>LA 4476 Electric Bill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410 Station Balance</dc:title>
  <dc:creator>chcheng</dc:creator>
  <cp:lastModifiedBy>鄭進和</cp:lastModifiedBy>
  <cp:revision>1595</cp:revision>
  <dcterms:created xsi:type="dcterms:W3CDTF">2020-02-14T09:12:44Z</dcterms:created>
  <dcterms:modified xsi:type="dcterms:W3CDTF">2020-11-04T14:58:07Z</dcterms:modified>
</cp:coreProperties>
</file>