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594" r:id="rId5"/>
    <p:sldId id="392" r:id="rId6"/>
    <p:sldId id="259" r:id="rId7"/>
    <p:sldId id="612" r:id="rId8"/>
    <p:sldId id="608" r:id="rId9"/>
    <p:sldId id="261" r:id="rId10"/>
    <p:sldId id="609" r:id="rId11"/>
    <p:sldId id="610" r:id="rId12"/>
    <p:sldId id="611" r:id="rId13"/>
    <p:sldId id="578" r:id="rId14"/>
    <p:sldId id="596" r:id="rId15"/>
    <p:sldId id="599" r:id="rId16"/>
    <p:sldId id="600" r:id="rId17"/>
    <p:sldId id="597" r:id="rId18"/>
    <p:sldId id="601" r:id="rId19"/>
    <p:sldId id="602" r:id="rId20"/>
    <p:sldId id="598" r:id="rId21"/>
    <p:sldId id="604" r:id="rId22"/>
    <p:sldId id="603" r:id="rId23"/>
    <p:sldId id="606" r:id="rId24"/>
    <p:sldId id="607" r:id="rId25"/>
    <p:sldId id="605" r:id="rId26"/>
    <p:sldId id="591" r:id="rId27"/>
    <p:sldId id="592" r:id="rId28"/>
    <p:sldId id="59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3405" autoAdjust="0"/>
  </p:normalViewPr>
  <p:slideViewPr>
    <p:cSldViewPr snapToGrid="0" showGuides="1">
      <p:cViewPr varScale="1">
        <p:scale>
          <a:sx n="45" d="100"/>
          <a:sy n="45" d="100"/>
        </p:scale>
        <p:origin x="1005" y="34"/>
      </p:cViewPr>
      <p:guideLst/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8437-8EDF-4DDD-865F-3398AA2447DD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821F-1F19-467F-90C2-8A18B4289946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699F-0863-4BB3-9213-032AD682C604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D2FF-9482-4DF9-AE25-58FB6A7AE13C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3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2836-62AD-425A-8CC0-BE672136A17A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5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868-CA64-48FC-A967-C06047590F06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7677-D146-4500-B131-5C13B7C64CAA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426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E09-26DF-4883-9846-300F012106C7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46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3DC0-F0F5-4810-8878-26AB850ED3C0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71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5CDE-8B97-49BF-9B33-D7C97DFF0A25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697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09C3-8A45-4D70-AAF2-CD2BE47976EE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1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E80-E411-4B0A-B3A6-B498AB201031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BA7-0052-4DC2-ACE6-5F1930DF26B4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598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A4-E46E-4FBA-861A-AA7F9E5146BE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353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7F57-E0AF-4CDC-B4CF-A59C54A05D3D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E9A2-ED6D-415B-B5B7-C49DFC84D904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DA19-7C8D-43D2-B139-A16B3AF83CB7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4DE-4356-427D-81ED-DCC716F7E4E0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C6B6-BDD7-45BF-B5F5-A7BDF115A953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9B5-C76A-4206-BE36-DDDEDAB6B9E4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CD5-98E3-49EC-8D8E-528737DBAD6C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A1F4-775A-43D4-8636-491069F1DE18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351E-6BD2-457C-A98B-57BDF41E9376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F230-4A3A-4363-BA0A-C1904E97AE5D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LA 4445  A Careful Approach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13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0.png"/><Relationship Id="rId7" Type="http://schemas.openxmlformats.org/officeDocument/2006/relationships/image" Target="../media/image2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11516 </a:t>
            </a:r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90BA5-FD34-4F4E-802F-105F3FC9B5B0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714 Copying Books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B23102-4B30-480D-B95E-088A0410DB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516477" y="1861714"/>
            <a:ext cx="7937900" cy="90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419199" y="1792919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9454377" y="1783892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436788" y="1783891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13625" y="503069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 = 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04087" y="541652"/>
            <a:ext cx="64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 = 2*(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HouseNo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[house-1]-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houseNo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[0])+1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961" y="503069"/>
            <a:ext cx="130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Initially,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31781" y="1253284"/>
            <a:ext cx="54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373442" y="1238392"/>
            <a:ext cx="54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26999" y="1191877"/>
            <a:ext cx="261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mid = 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lo+hi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)/2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5511155" y="2133003"/>
            <a:ext cx="0" cy="539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23299" y="2673985"/>
                <a:ext cx="86024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Greedy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check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(2*mid) </a:t>
                </a:r>
              </a:p>
              <a:p>
                <a:pPr lvl="0">
                  <a:defRPr/>
                </a:pP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:r>
                  <a:rPr lang="en-US" altLang="zh-TW" sz="2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False</a:t>
                </a:r>
                <a:r>
                  <a:rPr lang="en-US" altLang="zh-TW" sz="28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800" dirty="0">
                    <a:solidFill>
                      <a:prstClr val="black"/>
                    </a:solidFill>
                  </a:rPr>
                  <a:t>mid</a:t>
                </a:r>
                <a:r>
                  <a:rPr lang="zh-TW" altLang="en-US" sz="28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值要增長 </a:t>
                </a:r>
                <a:r>
                  <a:rPr lang="en-US" altLang="zh-TW" sz="2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需要的</a:t>
                </a:r>
                <a:r>
                  <a:rPr lang="en-US" altLang="zh-TW" sz="2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AP</a:t>
                </a:r>
                <a:r>
                  <a:rPr lang="zh-TW" altLang="en-US" sz="28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數目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zh-TW" altLang="en-US" sz="28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已有的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FF0000"/>
                        </a:solidFill>
                      </a:rPr>
                      <m:t>AP</m:t>
                    </m:r>
                    <m:r>
                      <m:rPr>
                        <m:nor/>
                      </m:rPr>
                      <a:rPr lang="zh-TW" altLang="en-US" sz="28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數目</m:t>
                    </m:r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)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99" y="2673985"/>
                <a:ext cx="8602448" cy="954107"/>
              </a:xfrm>
              <a:prstGeom prst="rect">
                <a:avLst/>
              </a:prstGeom>
              <a:blipFill>
                <a:blip r:embed="rId2"/>
                <a:stretch>
                  <a:fillRect l="-1488" t="-6410" r="-992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0" y="46688"/>
            <a:ext cx="289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Bisection Method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937" y="976782"/>
            <a:ext cx="119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Step 2’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3BA57A-A4DF-407B-A33A-C9B53DB55FEC}"/>
              </a:ext>
            </a:extLst>
          </p:cNvPr>
          <p:cNvSpPr txBox="1"/>
          <p:nvPr/>
        </p:nvSpPr>
        <p:spPr>
          <a:xfrm>
            <a:off x="3495607" y="5288871"/>
            <a:ext cx="295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2*mid : </a:t>
            </a:r>
            <a:r>
              <a:rPr lang="en-US" altLang="zh-TW" sz="2800" dirty="0" err="1"/>
              <a:t>wifi</a:t>
            </a:r>
            <a:r>
              <a:rPr lang="en-US" altLang="zh-TW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356CA2-E7D1-4B6E-A975-38B822DC1899}"/>
              </a:ext>
            </a:extLst>
          </p:cNvPr>
          <p:cNvSpPr txBox="1"/>
          <p:nvPr/>
        </p:nvSpPr>
        <p:spPr>
          <a:xfrm>
            <a:off x="3970442" y="5759778"/>
            <a:ext cx="47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mid: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房子至最近</a:t>
            </a:r>
            <a:r>
              <a:rPr lang="en-US" altLang="zh-TW" sz="2800" dirty="0">
                <a:ea typeface="標楷體" panose="03000509000000000000" pitchFamily="65" charset="-120"/>
              </a:rPr>
              <a:t>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最大距離</a:t>
            </a:r>
            <a:endParaRPr lang="zh-TW" altLang="en-US" sz="28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5103FE6-9509-484A-BCB6-98631807E096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483225" y="1939534"/>
            <a:ext cx="31384" cy="2280904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E3AE04F-37AD-4B74-B0ED-ED0FF3E58797}"/>
              </a:ext>
            </a:extLst>
          </p:cNvPr>
          <p:cNvSpPr txBox="1"/>
          <p:nvPr/>
        </p:nvSpPr>
        <p:spPr>
          <a:xfrm>
            <a:off x="5240734" y="4168124"/>
            <a:ext cx="54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26FC553-2CE2-4B41-B678-C19126F6E5A8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516477" y="3911601"/>
            <a:ext cx="3994680" cy="22224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623EBD9-1EDB-4796-96AF-4E5FBE037A1D}"/>
              </a:ext>
            </a:extLst>
          </p:cNvPr>
          <p:cNvCxnSpPr/>
          <p:nvPr/>
        </p:nvCxnSpPr>
        <p:spPr>
          <a:xfrm>
            <a:off x="1516477" y="1952625"/>
            <a:ext cx="0" cy="22842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D853674-63E1-411F-8DCF-F4C05331035B}"/>
              </a:ext>
            </a:extLst>
          </p:cNvPr>
          <p:cNvSpPr txBox="1"/>
          <p:nvPr/>
        </p:nvSpPr>
        <p:spPr>
          <a:xfrm>
            <a:off x="975635" y="3672215"/>
            <a:ext cx="54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9F34E6B-7F7A-44B0-A3E1-62ACBA46F4EE}"/>
              </a:ext>
            </a:extLst>
          </p:cNvPr>
          <p:cNvSpPr txBox="1"/>
          <p:nvPr/>
        </p:nvSpPr>
        <p:spPr>
          <a:xfrm>
            <a:off x="1339046" y="2033772"/>
            <a:ext cx="61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F938945-5DA1-4AEE-B11D-D631D72133BB}"/>
              </a:ext>
            </a:extLst>
          </p:cNvPr>
          <p:cNvSpPr txBox="1"/>
          <p:nvPr/>
        </p:nvSpPr>
        <p:spPr>
          <a:xfrm>
            <a:off x="8856480" y="128182"/>
            <a:ext cx="316926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hi=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頭尾房子距離的</a:t>
            </a:r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042D2B8-E301-49BA-A54D-F19325858E8C}"/>
              </a:ext>
            </a:extLst>
          </p:cNvPr>
          <p:cNvCxnSpPr>
            <a:cxnSpLocks/>
          </p:cNvCxnSpPr>
          <p:nvPr/>
        </p:nvCxnSpPr>
        <p:spPr>
          <a:xfrm flipH="1">
            <a:off x="7908966" y="359015"/>
            <a:ext cx="947514" cy="3178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1" grpId="0"/>
      <p:bldP spid="6" grpId="0"/>
      <p:bldP spid="16" grpId="0"/>
      <p:bldP spid="26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90BA5-FD34-4F4E-802F-105F3FC9B5B0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714 Copying Books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B23102-4B30-480D-B95E-088A0410DB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516477" y="1861714"/>
            <a:ext cx="7937900" cy="90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419199" y="1792919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9454377" y="1783892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436788" y="1783891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13625" y="503069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 = 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04087" y="541652"/>
            <a:ext cx="64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 = 2*(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HouseNo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[house-1]-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houseNo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[0])+1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961" y="503069"/>
            <a:ext cx="130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Initially,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20421" y="1304258"/>
            <a:ext cx="54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81146" y="1287982"/>
            <a:ext cx="54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0" y="46688"/>
            <a:ext cx="289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Bisection Method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937" y="976782"/>
            <a:ext cx="135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Step </a:t>
            </a:r>
            <a:r>
              <a:rPr lang="en-US" altLang="zh-TW" sz="2800" noProof="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XX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623EBD9-1EDB-4796-96AF-4E5FBE037A1D}"/>
              </a:ext>
            </a:extLst>
          </p:cNvPr>
          <p:cNvCxnSpPr>
            <a:cxnSpLocks/>
          </p:cNvCxnSpPr>
          <p:nvPr/>
        </p:nvCxnSpPr>
        <p:spPr>
          <a:xfrm>
            <a:off x="4653884" y="2033772"/>
            <a:ext cx="0" cy="6734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9F34E6B-7F7A-44B0-A3E1-62ACBA46F4EE}"/>
              </a:ext>
            </a:extLst>
          </p:cNvPr>
          <p:cNvSpPr txBox="1"/>
          <p:nvPr/>
        </p:nvSpPr>
        <p:spPr>
          <a:xfrm>
            <a:off x="1339046" y="2033772"/>
            <a:ext cx="61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189D7483-DD3D-4708-944D-87B70BC6BA7C}"/>
              </a:ext>
            </a:extLst>
          </p:cNvPr>
          <p:cNvSpPr/>
          <p:nvPr/>
        </p:nvSpPr>
        <p:spPr>
          <a:xfrm>
            <a:off x="4576063" y="1792919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A477DDA-C81F-40E5-9BD5-67DEB3F93921}"/>
              </a:ext>
            </a:extLst>
          </p:cNvPr>
          <p:cNvCxnSpPr/>
          <p:nvPr/>
        </p:nvCxnSpPr>
        <p:spPr>
          <a:xfrm>
            <a:off x="4690842" y="2295382"/>
            <a:ext cx="74594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B31F1-FCC9-4635-A158-2E9492D6EB6C}"/>
              </a:ext>
            </a:extLst>
          </p:cNvPr>
          <p:cNvCxnSpPr>
            <a:cxnSpLocks/>
          </p:cNvCxnSpPr>
          <p:nvPr/>
        </p:nvCxnSpPr>
        <p:spPr>
          <a:xfrm>
            <a:off x="5514609" y="2033772"/>
            <a:ext cx="0" cy="6734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A691D19-906A-4A45-B921-7ABED4D60829}"/>
              </a:ext>
            </a:extLst>
          </p:cNvPr>
          <p:cNvSpPr txBox="1"/>
          <p:nvPr/>
        </p:nvSpPr>
        <p:spPr>
          <a:xfrm>
            <a:off x="4888035" y="1847266"/>
            <a:ext cx="61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14BD429-90D1-4E4F-9801-0C817BFB4955}"/>
              </a:ext>
            </a:extLst>
          </p:cNvPr>
          <p:cNvSpPr txBox="1"/>
          <p:nvPr/>
        </p:nvSpPr>
        <p:spPr>
          <a:xfrm>
            <a:off x="1645467" y="2814512"/>
            <a:ext cx="732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由於輸出距離要到小數點以下一位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所以當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hi-lo=1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要再進行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次二分法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找距離精準到小數點以下一位。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1C47C7-CE4B-48FA-A551-06D92BBC3BF8}"/>
              </a:ext>
            </a:extLst>
          </p:cNvPr>
          <p:cNvSpPr txBox="1"/>
          <p:nvPr/>
        </p:nvSpPr>
        <p:spPr>
          <a:xfrm>
            <a:off x="1645467" y="3721106"/>
            <a:ext cx="552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為了與第一次二分法一樣採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整數運算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FD7BC92-83C6-44CC-B554-B12811B78CC2}"/>
              </a:ext>
            </a:extLst>
          </p:cNvPr>
          <p:cNvSpPr txBox="1"/>
          <p:nvPr/>
        </p:nvSpPr>
        <p:spPr>
          <a:xfrm>
            <a:off x="1645467" y="4182771"/>
            <a:ext cx="1031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把所有的數據乘以</a:t>
            </a:r>
            <a:r>
              <a:rPr lang="en-US" altLang="zh-TW" sz="2400" dirty="0">
                <a:ea typeface="標楷體" panose="03000509000000000000" pitchFamily="65" charset="-120"/>
              </a:rPr>
              <a:t>10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包含此時的</a:t>
            </a:r>
            <a:r>
              <a:rPr lang="en-US" altLang="zh-TW" sz="2400" dirty="0">
                <a:ea typeface="標楷體" panose="03000509000000000000" pitchFamily="65" charset="-120"/>
              </a:rPr>
              <a:t>lo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ea typeface="標楷體" panose="03000509000000000000" pitchFamily="65" charset="-120"/>
              </a:rPr>
              <a:t>hi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房子位置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進行第二次二分法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直到</a:t>
            </a:r>
            <a:r>
              <a:rPr lang="en-US" altLang="zh-TW" sz="2400" dirty="0">
                <a:ea typeface="標楷體" panose="03000509000000000000" pitchFamily="65" charset="-120"/>
              </a:rPr>
              <a:t>hi-lo=1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輸出距離的整數是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hi/10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小數部分是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hi%10</a:t>
            </a:r>
            <a:r>
              <a:rPr lang="zh-TW" altLang="en-US" sz="2400" dirty="0">
                <a:solidFill>
                  <a:srgbClr val="0070C0"/>
                </a:solidFill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4B9CF4-D761-459A-86E7-E5A9DE75E4D7}"/>
              </a:ext>
            </a:extLst>
          </p:cNvPr>
          <p:cNvSpPr txBox="1"/>
          <p:nvPr/>
        </p:nvSpPr>
        <p:spPr>
          <a:xfrm>
            <a:off x="2046195" y="5013084"/>
            <a:ext cx="5683679" cy="45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為何最後的距離答案採用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hi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值取得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?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0851055-E97D-43D4-88D9-4B11FCA6627E}"/>
              </a:ext>
            </a:extLst>
          </p:cNvPr>
          <p:cNvSpPr txBox="1"/>
          <p:nvPr/>
        </p:nvSpPr>
        <p:spPr>
          <a:xfrm>
            <a:off x="2046195" y="5466987"/>
            <a:ext cx="990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因為二分法過程中每次調整到</a:t>
            </a:r>
            <a:r>
              <a:rPr lang="en-US" altLang="zh-TW" sz="2400" dirty="0">
                <a:ea typeface="標楷體" panose="03000509000000000000" pitchFamily="65" charset="-120"/>
              </a:rPr>
              <a:t>hi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包含一個狀況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根據給定的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範圍算出需要的</a:t>
            </a:r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個數與已有的</a:t>
            </a:r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個數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而</a:t>
            </a:r>
            <a:r>
              <a:rPr lang="en-US" altLang="zh-TW" sz="2400" dirty="0">
                <a:ea typeface="標楷體" panose="03000509000000000000" pitchFamily="65" charset="-120"/>
              </a:rPr>
              <a:t>lo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值調整就無此特性。</a:t>
            </a:r>
            <a:endParaRPr lang="zh-TW" altLang="en-US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6D74BD0-4707-45D7-AFDA-A920832EEE9F}"/>
              </a:ext>
            </a:extLst>
          </p:cNvPr>
          <p:cNvSpPr txBox="1"/>
          <p:nvPr/>
        </p:nvSpPr>
        <p:spPr>
          <a:xfrm>
            <a:off x="8893741" y="147788"/>
            <a:ext cx="316926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hi=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頭尾房子距離的</a:t>
            </a:r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94C212F-BCEF-4D08-93B0-133340042BF6}"/>
              </a:ext>
            </a:extLst>
          </p:cNvPr>
          <p:cNvCxnSpPr>
            <a:cxnSpLocks/>
          </p:cNvCxnSpPr>
          <p:nvPr/>
        </p:nvCxnSpPr>
        <p:spPr>
          <a:xfrm flipH="1">
            <a:off x="7908966" y="359015"/>
            <a:ext cx="947514" cy="3178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6E8D8D-79DF-4AA9-9179-7E1A199B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B7D3-B226-4C74-AC25-5EB06B8D9876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D8583D-3BD9-4E36-B2DE-B0F4EFC4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15110-3B77-45B2-B900-55BB9310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3A2C12-46D3-4410-BCF2-92538BD37965}"/>
              </a:ext>
            </a:extLst>
          </p:cNvPr>
          <p:cNvSpPr txBox="1"/>
          <p:nvPr/>
        </p:nvSpPr>
        <p:spPr>
          <a:xfrm>
            <a:off x="3826162" y="1630144"/>
            <a:ext cx="316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Greedy Check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1DBA3B-B6A7-4349-8094-E5B1B7D0A1A2}"/>
              </a:ext>
            </a:extLst>
          </p:cNvPr>
          <p:cNvSpPr txBox="1"/>
          <p:nvPr/>
        </p:nvSpPr>
        <p:spPr>
          <a:xfrm>
            <a:off x="2274454" y="2440257"/>
            <a:ext cx="644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800" dirty="0" err="1"/>
              <a:t>wifi</a:t>
            </a:r>
            <a:r>
              <a:rPr lang="en-US" altLang="zh-TW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800" dirty="0"/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800" dirty="0"/>
              <a:t>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800" dirty="0"/>
              <a:t>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89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4922226" cy="713644"/>
            <a:chOff x="2837000" y="4968049"/>
            <a:chExt cx="4922226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447351" cy="400110"/>
              <a:chOff x="3540337" y="4343709"/>
              <a:chExt cx="4447351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4" y="4343709"/>
                <a:ext cx="39045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1548416" y="2092480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0" grpId="0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5109882" cy="713644"/>
            <a:chOff x="2837000" y="4968049"/>
            <a:chExt cx="5109882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635007" cy="400110"/>
              <a:chOff x="3540337" y="4343709"/>
              <a:chExt cx="4635007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3" y="4343709"/>
                <a:ext cx="4092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2067551" y="2080383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5239482" cy="713644"/>
            <a:chOff x="2837000" y="4968049"/>
            <a:chExt cx="5239482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764607" cy="400110"/>
              <a:chOff x="3540337" y="4343709"/>
              <a:chExt cx="4764607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3" y="4343709"/>
                <a:ext cx="4221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2340033" y="2080383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1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56871F-6F53-4AFC-BF9F-B8A0CE6E5B1D}"/>
              </a:ext>
            </a:extLst>
          </p:cNvPr>
          <p:cNvSpPr txBox="1"/>
          <p:nvPr/>
        </p:nvSpPr>
        <p:spPr>
          <a:xfrm>
            <a:off x="2903588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used=2</a:t>
            </a:r>
            <a:endParaRPr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1C27F9-581B-4435-A512-632B6648E4E4}"/>
              </a:ext>
            </a:extLst>
          </p:cNvPr>
          <p:cNvCxnSpPr/>
          <p:nvPr/>
        </p:nvCxnSpPr>
        <p:spPr>
          <a:xfrm>
            <a:off x="2903588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4922226" cy="713644"/>
            <a:chOff x="2837000" y="4968049"/>
            <a:chExt cx="4922226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447351" cy="400110"/>
              <a:chOff x="3540337" y="4343709"/>
              <a:chExt cx="4447351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4" y="4343709"/>
                <a:ext cx="39045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/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2815116" y="2105654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1C27F9-581B-4435-A512-632B6648E4E4}"/>
              </a:ext>
            </a:extLst>
          </p:cNvPr>
          <p:cNvCxnSpPr/>
          <p:nvPr/>
        </p:nvCxnSpPr>
        <p:spPr>
          <a:xfrm>
            <a:off x="2903588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56871F-6F53-4AFC-BF9F-B8A0CE6E5B1D}"/>
              </a:ext>
            </a:extLst>
          </p:cNvPr>
          <p:cNvSpPr txBox="1"/>
          <p:nvPr/>
        </p:nvSpPr>
        <p:spPr>
          <a:xfrm>
            <a:off x="2903588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used=2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5032492" cy="713644"/>
            <a:chOff x="2837000" y="4968049"/>
            <a:chExt cx="5032492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557617" cy="400110"/>
              <a:chOff x="3540337" y="4343709"/>
              <a:chExt cx="4557617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4" y="4343709"/>
                <a:ext cx="4014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/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3068818" y="2094127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5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1C27F9-581B-4435-A512-632B6648E4E4}"/>
              </a:ext>
            </a:extLst>
          </p:cNvPr>
          <p:cNvCxnSpPr/>
          <p:nvPr/>
        </p:nvCxnSpPr>
        <p:spPr>
          <a:xfrm>
            <a:off x="2903588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56871F-6F53-4AFC-BF9F-B8A0CE6E5B1D}"/>
              </a:ext>
            </a:extLst>
          </p:cNvPr>
          <p:cNvSpPr txBox="1"/>
          <p:nvPr/>
        </p:nvSpPr>
        <p:spPr>
          <a:xfrm>
            <a:off x="2903588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used=2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4922226" cy="713644"/>
            <a:chOff x="2837000" y="4968049"/>
            <a:chExt cx="4922226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447351" cy="400110"/>
              <a:chOff x="3540337" y="4343709"/>
              <a:chExt cx="4447351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4" y="4343709"/>
                <a:ext cx="39045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/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3806294" y="2094127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15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>
            <a:extLst>
              <a:ext uri="{FF2B5EF4-FFF2-40B4-BE49-F238E27FC236}">
                <a16:creationId xmlns:a16="http://schemas.microsoft.com/office/drawing/2014/main" id="{9FA86561-9DF0-47DE-94B2-17CBD8661DBB}"/>
              </a:ext>
            </a:extLst>
          </p:cNvPr>
          <p:cNvSpPr txBox="1"/>
          <p:nvPr/>
        </p:nvSpPr>
        <p:spPr>
          <a:xfrm>
            <a:off x="4352490" y="1589202"/>
            <a:ext cx="114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used=3</a:t>
            </a:r>
            <a:endParaRPr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1C27F9-581B-4435-A512-632B6648E4E4}"/>
              </a:ext>
            </a:extLst>
          </p:cNvPr>
          <p:cNvCxnSpPr/>
          <p:nvPr/>
        </p:nvCxnSpPr>
        <p:spPr>
          <a:xfrm>
            <a:off x="2903588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51847E7-1A6B-4707-921B-89DB2CFDB261}"/>
              </a:ext>
            </a:extLst>
          </p:cNvPr>
          <p:cNvCxnSpPr/>
          <p:nvPr/>
        </p:nvCxnSpPr>
        <p:spPr>
          <a:xfrm>
            <a:off x="4350917" y="2021408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4922226" cy="713644"/>
            <a:chOff x="2837000" y="4968049"/>
            <a:chExt cx="4922226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447351" cy="400110"/>
              <a:chOff x="3540337" y="4343709"/>
              <a:chExt cx="4447351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4" y="4343709"/>
                <a:ext cx="39045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/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/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4266825" y="2092200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56871F-6F53-4AFC-BF9F-B8A0CE6E5B1D}"/>
              </a:ext>
            </a:extLst>
          </p:cNvPr>
          <p:cNvSpPr txBox="1"/>
          <p:nvPr/>
        </p:nvSpPr>
        <p:spPr>
          <a:xfrm>
            <a:off x="2903588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2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226945"/>
            <a:ext cx="12094464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11516 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(Time Limit: 1 second)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0690-F052-49DF-8568-A1A550453ECE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8224" y="1319219"/>
            <a:ext cx="114168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無線網路</a:t>
            </a:r>
            <a:r>
              <a:rPr lang="en-US" altLang="zh-TW" sz="3200" b="1" dirty="0" err="1">
                <a:solidFill>
                  <a:srgbClr val="FF0000"/>
                </a:solidFill>
                <a:ea typeface="標楷體" panose="03000509000000000000" pitchFamily="65" charset="-120"/>
              </a:rPr>
              <a:t>WiFi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大街上的居民開會決定要在他們居住的街上安裝無線網路，讓無線網路環境涵蓋所有住戶，請你幫忙選擇無線網路基地台</a:t>
            </a:r>
            <a:r>
              <a:rPr lang="en-US" altLang="zh-TW" sz="3200" dirty="0">
                <a:ea typeface="標楷體" panose="03000509000000000000" pitchFamily="65" charset="-120"/>
              </a:rPr>
              <a:t>(AP)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的地點，他們希望訊號愈強愈好，但他們購買</a:t>
            </a:r>
            <a:r>
              <a:rPr lang="en-US" altLang="zh-TW" sz="3200" dirty="0">
                <a:ea typeface="標楷體" panose="03000509000000000000" pitchFamily="65" charset="-120"/>
              </a:rPr>
              <a:t>AP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的預算有限，在有限的</a:t>
            </a:r>
            <a:r>
              <a:rPr lang="en-US" altLang="zh-TW" sz="3200" dirty="0">
                <a:ea typeface="標楷體" panose="03000509000000000000" pitchFamily="65" charset="-120"/>
              </a:rPr>
              <a:t>AP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數量之下，使得在「所有房子與其最近的</a:t>
            </a:r>
            <a:r>
              <a:rPr lang="en-US" altLang="zh-TW" sz="3200" dirty="0">
                <a:ea typeface="標楷體" panose="03000509000000000000" pitchFamily="65" charset="-120"/>
              </a:rPr>
              <a:t>AP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之間的距離」中最大值，愈小愈好。</a:t>
            </a:r>
            <a:b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大街是直線的，每間房子的門牌號碼剛好等於與端點的距離，例如</a:t>
            </a:r>
            <a:r>
              <a:rPr lang="en-US" altLang="zh-TW" sz="3200" dirty="0">
                <a:ea typeface="標楷體" panose="03000509000000000000" pitchFamily="65" charset="-120"/>
              </a:rPr>
              <a:t>123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號的住戶，距離大街的起點為</a:t>
            </a:r>
            <a:r>
              <a:rPr lang="en-US" altLang="zh-TW" sz="3200" dirty="0">
                <a:ea typeface="標楷體" panose="03000509000000000000" pitchFamily="65" charset="-120"/>
              </a:rPr>
              <a:t>123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1C27F9-581B-4435-A512-632B6648E4E4}"/>
              </a:ext>
            </a:extLst>
          </p:cNvPr>
          <p:cNvCxnSpPr/>
          <p:nvPr/>
        </p:nvCxnSpPr>
        <p:spPr>
          <a:xfrm>
            <a:off x="2903588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51847E7-1A6B-4707-921B-89DB2CFDB261}"/>
              </a:ext>
            </a:extLst>
          </p:cNvPr>
          <p:cNvCxnSpPr/>
          <p:nvPr/>
        </p:nvCxnSpPr>
        <p:spPr>
          <a:xfrm>
            <a:off x="4350917" y="2021408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56871F-6F53-4AFC-BF9F-B8A0CE6E5B1D}"/>
              </a:ext>
            </a:extLst>
          </p:cNvPr>
          <p:cNvSpPr txBox="1"/>
          <p:nvPr/>
        </p:nvSpPr>
        <p:spPr>
          <a:xfrm>
            <a:off x="2903588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used=2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FA86561-9DF0-47DE-94B2-17CBD8661DBB}"/>
              </a:ext>
            </a:extLst>
          </p:cNvPr>
          <p:cNvSpPr txBox="1"/>
          <p:nvPr/>
        </p:nvSpPr>
        <p:spPr>
          <a:xfrm>
            <a:off x="4352490" y="1589202"/>
            <a:ext cx="114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used=3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5032492" cy="713644"/>
            <a:chOff x="2837000" y="4968049"/>
            <a:chExt cx="5032492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557617" cy="400110"/>
              <a:chOff x="3540337" y="4343709"/>
              <a:chExt cx="4557617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4" y="4343709"/>
                <a:ext cx="4014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/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/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4856211" y="2094127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0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1C27F9-581B-4435-A512-632B6648E4E4}"/>
              </a:ext>
            </a:extLst>
          </p:cNvPr>
          <p:cNvCxnSpPr/>
          <p:nvPr/>
        </p:nvCxnSpPr>
        <p:spPr>
          <a:xfrm>
            <a:off x="2903588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51847E7-1A6B-4707-921B-89DB2CFDB261}"/>
              </a:ext>
            </a:extLst>
          </p:cNvPr>
          <p:cNvCxnSpPr/>
          <p:nvPr/>
        </p:nvCxnSpPr>
        <p:spPr>
          <a:xfrm>
            <a:off x="4350917" y="2021408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6D5B141-86C5-488D-9E0C-357CA2ABA474}"/>
              </a:ext>
            </a:extLst>
          </p:cNvPr>
          <p:cNvCxnSpPr/>
          <p:nvPr/>
        </p:nvCxnSpPr>
        <p:spPr>
          <a:xfrm>
            <a:off x="5818184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56871F-6F53-4AFC-BF9F-B8A0CE6E5B1D}"/>
              </a:ext>
            </a:extLst>
          </p:cNvPr>
          <p:cNvSpPr txBox="1"/>
          <p:nvPr/>
        </p:nvSpPr>
        <p:spPr>
          <a:xfrm>
            <a:off x="2903588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used=2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5320472" cy="713644"/>
            <a:chOff x="2837000" y="4968049"/>
            <a:chExt cx="5320472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845597" cy="400110"/>
              <a:chOff x="3540337" y="4343709"/>
              <a:chExt cx="4845597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4" y="4343709"/>
                <a:ext cx="4302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/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/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8AE6CBA-4572-4188-8164-B280DD574EF0}"/>
                  </a:ext>
                </a:extLst>
              </p:cNvPr>
              <p:cNvSpPr txBox="1"/>
              <p:nvPr/>
            </p:nvSpPr>
            <p:spPr>
              <a:xfrm>
                <a:off x="6030049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8AE6CBA-4572-4188-8164-B280DD57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49" y="2055521"/>
                <a:ext cx="61829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5744367" y="2083405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FA86561-9DF0-47DE-94B2-17CBD8661DBB}"/>
              </a:ext>
            </a:extLst>
          </p:cNvPr>
          <p:cNvSpPr txBox="1"/>
          <p:nvPr/>
        </p:nvSpPr>
        <p:spPr>
          <a:xfrm>
            <a:off x="4352490" y="1589202"/>
            <a:ext cx="114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used=3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50BC96E-678F-4C3E-987C-D59C507CD546}"/>
              </a:ext>
            </a:extLst>
          </p:cNvPr>
          <p:cNvSpPr txBox="1"/>
          <p:nvPr/>
        </p:nvSpPr>
        <p:spPr>
          <a:xfrm>
            <a:off x="5772219" y="1588568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73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1C27F9-581B-4435-A512-632B6648E4E4}"/>
              </a:ext>
            </a:extLst>
          </p:cNvPr>
          <p:cNvCxnSpPr/>
          <p:nvPr/>
        </p:nvCxnSpPr>
        <p:spPr>
          <a:xfrm>
            <a:off x="2903588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51847E7-1A6B-4707-921B-89DB2CFDB261}"/>
              </a:ext>
            </a:extLst>
          </p:cNvPr>
          <p:cNvCxnSpPr/>
          <p:nvPr/>
        </p:nvCxnSpPr>
        <p:spPr>
          <a:xfrm>
            <a:off x="4350917" y="2021408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6D5B141-86C5-488D-9E0C-357CA2ABA474}"/>
              </a:ext>
            </a:extLst>
          </p:cNvPr>
          <p:cNvCxnSpPr/>
          <p:nvPr/>
        </p:nvCxnSpPr>
        <p:spPr>
          <a:xfrm>
            <a:off x="5818184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56871F-6F53-4AFC-BF9F-B8A0CE6E5B1D}"/>
              </a:ext>
            </a:extLst>
          </p:cNvPr>
          <p:cNvSpPr txBox="1"/>
          <p:nvPr/>
        </p:nvSpPr>
        <p:spPr>
          <a:xfrm>
            <a:off x="2903588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used=2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FA86561-9DF0-47DE-94B2-17CBD8661DBB}"/>
              </a:ext>
            </a:extLst>
          </p:cNvPr>
          <p:cNvSpPr txBox="1"/>
          <p:nvPr/>
        </p:nvSpPr>
        <p:spPr>
          <a:xfrm>
            <a:off x="4352490" y="1589202"/>
            <a:ext cx="114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used=3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50BC96E-678F-4C3E-987C-D59C507CD546}"/>
              </a:ext>
            </a:extLst>
          </p:cNvPr>
          <p:cNvSpPr txBox="1"/>
          <p:nvPr/>
        </p:nvSpPr>
        <p:spPr>
          <a:xfrm>
            <a:off x="5772219" y="1588568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used=4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5088282" cy="713644"/>
            <a:chOff x="2837000" y="4968049"/>
            <a:chExt cx="5088282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613407" cy="400110"/>
              <a:chOff x="3540337" y="4343709"/>
              <a:chExt cx="4613407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3" y="4343709"/>
                <a:ext cx="40706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/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/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8AE6CBA-4572-4188-8164-B280DD574EF0}"/>
                  </a:ext>
                </a:extLst>
              </p:cNvPr>
              <p:cNvSpPr txBox="1"/>
              <p:nvPr/>
            </p:nvSpPr>
            <p:spPr>
              <a:xfrm>
                <a:off x="6030049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8AE6CBA-4572-4188-8164-B280DD57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49" y="2055521"/>
                <a:ext cx="61829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6136092" y="2075346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20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1C27F9-581B-4435-A512-632B6648E4E4}"/>
              </a:ext>
            </a:extLst>
          </p:cNvPr>
          <p:cNvCxnSpPr/>
          <p:nvPr/>
        </p:nvCxnSpPr>
        <p:spPr>
          <a:xfrm>
            <a:off x="2903588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51847E7-1A6B-4707-921B-89DB2CFDB261}"/>
              </a:ext>
            </a:extLst>
          </p:cNvPr>
          <p:cNvCxnSpPr/>
          <p:nvPr/>
        </p:nvCxnSpPr>
        <p:spPr>
          <a:xfrm>
            <a:off x="4350917" y="2021408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6D5B141-86C5-488D-9E0C-357CA2ABA474}"/>
              </a:ext>
            </a:extLst>
          </p:cNvPr>
          <p:cNvCxnSpPr/>
          <p:nvPr/>
        </p:nvCxnSpPr>
        <p:spPr>
          <a:xfrm>
            <a:off x="5818184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56871F-6F53-4AFC-BF9F-B8A0CE6E5B1D}"/>
              </a:ext>
            </a:extLst>
          </p:cNvPr>
          <p:cNvSpPr txBox="1"/>
          <p:nvPr/>
        </p:nvSpPr>
        <p:spPr>
          <a:xfrm>
            <a:off x="2903588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used=2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FA86561-9DF0-47DE-94B2-17CBD8661DBB}"/>
              </a:ext>
            </a:extLst>
          </p:cNvPr>
          <p:cNvSpPr txBox="1"/>
          <p:nvPr/>
        </p:nvSpPr>
        <p:spPr>
          <a:xfrm>
            <a:off x="4352490" y="1589202"/>
            <a:ext cx="114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used=3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50BC96E-678F-4C3E-987C-D59C507CD546}"/>
              </a:ext>
            </a:extLst>
          </p:cNvPr>
          <p:cNvSpPr txBox="1"/>
          <p:nvPr/>
        </p:nvSpPr>
        <p:spPr>
          <a:xfrm>
            <a:off x="5772219" y="1588568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used=4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5032492" cy="713644"/>
            <a:chOff x="2837000" y="4968049"/>
            <a:chExt cx="5032492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557617" cy="400110"/>
              <a:chOff x="3540337" y="4343709"/>
              <a:chExt cx="4557617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4" y="4343709"/>
                <a:ext cx="4014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給定檢驗長度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/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/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8AE6CBA-4572-4188-8164-B280DD574EF0}"/>
                  </a:ext>
                </a:extLst>
              </p:cNvPr>
              <p:cNvSpPr txBox="1"/>
              <p:nvPr/>
            </p:nvSpPr>
            <p:spPr>
              <a:xfrm>
                <a:off x="6030049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8AE6CBA-4572-4188-8164-B280DD57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49" y="2055521"/>
                <a:ext cx="61829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6698372" y="2094127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44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40">
            <a:extLst>
              <a:ext uri="{FF2B5EF4-FFF2-40B4-BE49-F238E27FC236}">
                <a16:creationId xmlns:a16="http://schemas.microsoft.com/office/drawing/2014/main" id="{EA0E3904-73D7-4544-A53C-234DFF5B50A7}"/>
              </a:ext>
            </a:extLst>
          </p:cNvPr>
          <p:cNvSpPr txBox="1"/>
          <p:nvPr/>
        </p:nvSpPr>
        <p:spPr>
          <a:xfrm>
            <a:off x="7881726" y="1585902"/>
            <a:ext cx="12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used=5</a:t>
            </a:r>
            <a:endParaRPr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A28F6-C3D3-4FB6-8094-E9D05E85AD3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11516 WiFi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909897" y="2230412"/>
            <a:ext cx="8363247" cy="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717675" y="1751846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AD6BBFB-3A1D-40B6-A576-62D6B8E3CFA7}"/>
              </a:ext>
            </a:extLst>
          </p:cNvPr>
          <p:cNvSpPr/>
          <p:nvPr/>
        </p:nvSpPr>
        <p:spPr>
          <a:xfrm>
            <a:off x="1642276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B58C317-4379-43CA-92D1-F7625F2BAFB3}"/>
              </a:ext>
            </a:extLst>
          </p:cNvPr>
          <p:cNvSpPr/>
          <p:nvPr/>
        </p:nvSpPr>
        <p:spPr>
          <a:xfrm>
            <a:off x="215507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0702D-108E-4F64-9242-DEBAFA261F7D}"/>
              </a:ext>
            </a:extLst>
          </p:cNvPr>
          <p:cNvSpPr/>
          <p:nvPr/>
        </p:nvSpPr>
        <p:spPr>
          <a:xfrm>
            <a:off x="2411230" y="215826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CB8985-8BAE-4B2C-9E01-33DEBC2E9D86}"/>
              </a:ext>
            </a:extLst>
          </p:cNvPr>
          <p:cNvSpPr/>
          <p:nvPr/>
        </p:nvSpPr>
        <p:spPr>
          <a:xfrm>
            <a:off x="2903588" y="217200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CB5F8D-8A2C-4365-844B-746113C88A63}"/>
              </a:ext>
            </a:extLst>
          </p:cNvPr>
          <p:cNvSpPr/>
          <p:nvPr/>
        </p:nvSpPr>
        <p:spPr>
          <a:xfrm>
            <a:off x="3159748" y="217200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3544307-18FC-4ACB-8140-6404C17785E2}"/>
              </a:ext>
            </a:extLst>
          </p:cNvPr>
          <p:cNvSpPr/>
          <p:nvPr/>
        </p:nvSpPr>
        <p:spPr>
          <a:xfrm>
            <a:off x="389096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A0A9D2-24E2-4625-AF6D-0D2DBC1B3D6F}"/>
              </a:ext>
            </a:extLst>
          </p:cNvPr>
          <p:cNvSpPr/>
          <p:nvPr/>
        </p:nvSpPr>
        <p:spPr>
          <a:xfrm>
            <a:off x="4350917" y="215826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8F7A65-25B5-45C7-BF79-1E1FA22CC500}"/>
              </a:ext>
            </a:extLst>
          </p:cNvPr>
          <p:cNvSpPr/>
          <p:nvPr/>
        </p:nvSpPr>
        <p:spPr>
          <a:xfrm>
            <a:off x="4944858" y="215826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C797C1C-300A-4E39-9532-A56075ACA5C1}"/>
              </a:ext>
            </a:extLst>
          </p:cNvPr>
          <p:cNvSpPr/>
          <p:nvPr/>
        </p:nvSpPr>
        <p:spPr>
          <a:xfrm>
            <a:off x="5818184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7705123-3851-4143-883A-55B1DA8B6149}"/>
              </a:ext>
            </a:extLst>
          </p:cNvPr>
          <p:cNvSpPr/>
          <p:nvPr/>
        </p:nvSpPr>
        <p:spPr>
          <a:xfrm>
            <a:off x="6216118" y="215826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F9C736-CA0C-45DC-9683-FD7D26FB77AE}"/>
              </a:ext>
            </a:extLst>
          </p:cNvPr>
          <p:cNvSpPr/>
          <p:nvPr/>
        </p:nvSpPr>
        <p:spPr>
          <a:xfrm>
            <a:off x="6775650" y="2158264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8DB70AD-33C4-4FEB-BCF8-3310B470A73F}"/>
              </a:ext>
            </a:extLst>
          </p:cNvPr>
          <p:cNvSpPr/>
          <p:nvPr/>
        </p:nvSpPr>
        <p:spPr>
          <a:xfrm>
            <a:off x="7919607" y="2158263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3E4723-258E-4545-B4DB-9B70F1BEC17B}"/>
              </a:ext>
            </a:extLst>
          </p:cNvPr>
          <p:cNvCxnSpPr/>
          <p:nvPr/>
        </p:nvCxnSpPr>
        <p:spPr>
          <a:xfrm>
            <a:off x="1659524" y="2023524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1C27F9-581B-4435-A512-632B6648E4E4}"/>
              </a:ext>
            </a:extLst>
          </p:cNvPr>
          <p:cNvCxnSpPr/>
          <p:nvPr/>
        </p:nvCxnSpPr>
        <p:spPr>
          <a:xfrm>
            <a:off x="2903588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51847E7-1A6B-4707-921B-89DB2CFDB261}"/>
              </a:ext>
            </a:extLst>
          </p:cNvPr>
          <p:cNvCxnSpPr/>
          <p:nvPr/>
        </p:nvCxnSpPr>
        <p:spPr>
          <a:xfrm>
            <a:off x="4350917" y="2021408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6D5B141-86C5-488D-9E0C-357CA2ABA474}"/>
              </a:ext>
            </a:extLst>
          </p:cNvPr>
          <p:cNvCxnSpPr/>
          <p:nvPr/>
        </p:nvCxnSpPr>
        <p:spPr>
          <a:xfrm>
            <a:off x="5818184" y="2018232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B294F6-6CCA-42F8-9BCC-ACADFE20B887}"/>
              </a:ext>
            </a:extLst>
          </p:cNvPr>
          <p:cNvCxnSpPr/>
          <p:nvPr/>
        </p:nvCxnSpPr>
        <p:spPr>
          <a:xfrm>
            <a:off x="7919607" y="2021408"/>
            <a:ext cx="1085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314FE8-2B25-4354-AFEB-81A66F437F95}"/>
              </a:ext>
            </a:extLst>
          </p:cNvPr>
          <p:cNvSpPr txBox="1"/>
          <p:nvPr/>
        </p:nvSpPr>
        <p:spPr>
          <a:xfrm>
            <a:off x="4110148" y="5965883"/>
            <a:ext cx="33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ADC3CB-583B-49D8-B8FA-9CF83695C470}"/>
              </a:ext>
            </a:extLst>
          </p:cNvPr>
          <p:cNvSpPr txBox="1"/>
          <p:nvPr/>
        </p:nvSpPr>
        <p:spPr>
          <a:xfrm>
            <a:off x="1642276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56871F-6F53-4AFC-BF9F-B8A0CE6E5B1D}"/>
              </a:ext>
            </a:extLst>
          </p:cNvPr>
          <p:cNvSpPr txBox="1"/>
          <p:nvPr/>
        </p:nvSpPr>
        <p:spPr>
          <a:xfrm>
            <a:off x="2903588" y="1579034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used=2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FA86561-9DF0-47DE-94B2-17CBD8661DBB}"/>
              </a:ext>
            </a:extLst>
          </p:cNvPr>
          <p:cNvSpPr txBox="1"/>
          <p:nvPr/>
        </p:nvSpPr>
        <p:spPr>
          <a:xfrm>
            <a:off x="4352490" y="1589202"/>
            <a:ext cx="114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used=3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50BC96E-678F-4C3E-987C-D59C507CD546}"/>
              </a:ext>
            </a:extLst>
          </p:cNvPr>
          <p:cNvSpPr txBox="1"/>
          <p:nvPr/>
        </p:nvSpPr>
        <p:spPr>
          <a:xfrm>
            <a:off x="5772219" y="1588568"/>
            <a:ext cx="14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used=4</a:t>
            </a:r>
            <a:endParaRPr lang="zh-TW" altLang="en-US" sz="2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84D643-1449-458D-AD53-B1F4EFFBA43E}"/>
              </a:ext>
            </a:extLst>
          </p:cNvPr>
          <p:cNvSpPr/>
          <p:nvPr/>
        </p:nvSpPr>
        <p:spPr>
          <a:xfrm>
            <a:off x="4303705" y="5366732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9B3A40-A94F-455B-98AF-DA7B27C51F93}"/>
              </a:ext>
            </a:extLst>
          </p:cNvPr>
          <p:cNvSpPr txBox="1"/>
          <p:nvPr/>
        </p:nvSpPr>
        <p:spPr>
          <a:xfrm>
            <a:off x="4508395" y="5201456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/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E4780E1-41D2-40E8-80F5-A58B81AA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99" y="5545515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9F2B2C-A7E3-4B5A-B513-55128D2495E3}"/>
              </a:ext>
            </a:extLst>
          </p:cNvPr>
          <p:cNvSpPr txBox="1"/>
          <p:nvPr/>
        </p:nvSpPr>
        <p:spPr>
          <a:xfrm>
            <a:off x="4508394" y="5628960"/>
            <a:ext cx="476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sz="2400" dirty="0" err="1"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範圍中點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F2BC9A-A34A-4E66-A6E6-48577F155DB7}"/>
              </a:ext>
            </a:extLst>
          </p:cNvPr>
          <p:cNvGrpSpPr/>
          <p:nvPr/>
        </p:nvGrpSpPr>
        <p:grpSpPr>
          <a:xfrm>
            <a:off x="4350917" y="4512410"/>
            <a:ext cx="5275483" cy="713644"/>
            <a:chOff x="2837000" y="4968049"/>
            <a:chExt cx="5275483" cy="71364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245935CF-4ED4-436C-8DCA-2551823EF3DE}"/>
                </a:ext>
              </a:extLst>
            </p:cNvPr>
            <p:cNvGrpSpPr/>
            <p:nvPr/>
          </p:nvGrpSpPr>
          <p:grpSpPr>
            <a:xfrm>
              <a:off x="2837000" y="5281583"/>
              <a:ext cx="4302464" cy="400110"/>
              <a:chOff x="2837000" y="5281583"/>
              <a:chExt cx="4302464" cy="400110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BD61B845-94A2-47DF-B1A4-7AD278AB88B7}"/>
                  </a:ext>
                </a:extLst>
              </p:cNvPr>
              <p:cNvCxnSpPr/>
              <p:nvPr/>
            </p:nvCxnSpPr>
            <p:spPr>
              <a:xfrm>
                <a:off x="2837000" y="5498307"/>
                <a:ext cx="10855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5154C90-99CE-44E4-B374-CCF629F6081A}"/>
                  </a:ext>
                </a:extLst>
              </p:cNvPr>
              <p:cNvSpPr txBox="1"/>
              <p:nvPr/>
            </p:nvSpPr>
            <p:spPr>
              <a:xfrm>
                <a:off x="3922514" y="5281583"/>
                <a:ext cx="3216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/>
                  <a:t>wifi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是檢驗長度的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2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51E53EBC-9FB7-4C06-B0A1-5C25AE8CD6F1}"/>
                </a:ext>
              </a:extLst>
            </p:cNvPr>
            <p:cNvGrpSpPr/>
            <p:nvPr/>
          </p:nvGrpSpPr>
          <p:grpSpPr>
            <a:xfrm>
              <a:off x="3311875" y="4968049"/>
              <a:ext cx="4800608" cy="400110"/>
              <a:chOff x="3540337" y="4343709"/>
              <a:chExt cx="4800608" cy="400110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CBAA65E1-3BAB-4793-9AFF-5ED7B42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337" y="4568946"/>
                <a:ext cx="5427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A0EDA6C-331C-40FC-A757-556CD669623A}"/>
                  </a:ext>
                </a:extLst>
              </p:cNvPr>
              <p:cNvSpPr txBox="1"/>
              <p:nvPr/>
            </p:nvSpPr>
            <p:spPr>
              <a:xfrm>
                <a:off x="4083093" y="4343709"/>
                <a:ext cx="42578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檢驗長度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房子至最近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AP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最大距離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1734669-6D0A-4220-ABFA-212298491EF0}"/>
              </a:ext>
            </a:extLst>
          </p:cNvPr>
          <p:cNvSpPr txBox="1"/>
          <p:nvPr/>
        </p:nvSpPr>
        <p:spPr>
          <a:xfrm>
            <a:off x="366483" y="237504"/>
            <a:ext cx="249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Greedy Check</a:t>
            </a:r>
            <a:endParaRPr lang="zh-TW" altLang="en-US" sz="3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D6CAEE-5C27-4813-B1D6-101646E34043}"/>
              </a:ext>
            </a:extLst>
          </p:cNvPr>
          <p:cNvSpPr txBox="1"/>
          <p:nvPr/>
        </p:nvSpPr>
        <p:spPr>
          <a:xfrm>
            <a:off x="3093719" y="318619"/>
            <a:ext cx="671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檢驗長度</a:t>
            </a:r>
            <a:r>
              <a:rPr lang="en-US" altLang="zh-TW" sz="2400"/>
              <a:t>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en-US" altLang="zh-TW" sz="2400" dirty="0"/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400" dirty="0"/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/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4EEA06A4-95BC-4DE4-AF6B-D16A85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061845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/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9A54CB66-ED6F-4F3C-A91C-033F0F85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1" y="2061845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/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9401DE9-6544-423D-A8F8-CF50582E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13" y="2055521"/>
                <a:ext cx="6182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8AE6CBA-4572-4188-8164-B280DD574EF0}"/>
                  </a:ext>
                </a:extLst>
              </p:cNvPr>
              <p:cNvSpPr txBox="1"/>
              <p:nvPr/>
            </p:nvSpPr>
            <p:spPr>
              <a:xfrm>
                <a:off x="6030049" y="2055521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8AE6CBA-4572-4188-8164-B280DD57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49" y="2055521"/>
                <a:ext cx="61829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A31D769-12E0-4334-83D0-B5359C7BFD19}"/>
                  </a:ext>
                </a:extLst>
              </p:cNvPr>
              <p:cNvSpPr txBox="1"/>
              <p:nvPr/>
            </p:nvSpPr>
            <p:spPr>
              <a:xfrm>
                <a:off x="8176402" y="2062463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A31D769-12E0-4334-83D0-B5359C7B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402" y="2062463"/>
                <a:ext cx="6182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9C7C997-F615-42CA-8323-4CBD654F02AA}"/>
                  </a:ext>
                </a:extLst>
              </p:cNvPr>
              <p:cNvSpPr txBox="1"/>
              <p:nvPr/>
            </p:nvSpPr>
            <p:spPr>
              <a:xfrm>
                <a:off x="1328314" y="2943697"/>
                <a:ext cx="8363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如果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used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sz="24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已有的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AP</m:t>
                    </m:r>
                    <m:r>
                      <m:rPr>
                        <m:nor/>
                      </m:rPr>
                      <a:rPr lang="zh-TW" altLang="en-US" sz="24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數目</m:t>
                    </m:r>
                  </m:oMath>
                </a14:m>
                <a:r>
                  <a:rPr lang="en-US" altLang="zh-TW" sz="2400" dirty="0"/>
                  <a:t>,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則要再檢驗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短一點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的長度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;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9C7C997-F615-42CA-8323-4CBD65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14" y="2943697"/>
                <a:ext cx="8363247" cy="461665"/>
              </a:xfrm>
              <a:prstGeom prst="rect">
                <a:avLst/>
              </a:prstGeom>
              <a:blipFill>
                <a:blip r:embed="rId8"/>
                <a:stretch>
                  <a:fillRect l="-1166" t="-1184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06B9003-D83F-4727-8D68-23C923472444}"/>
                  </a:ext>
                </a:extLst>
              </p:cNvPr>
              <p:cNvSpPr txBox="1"/>
              <p:nvPr/>
            </p:nvSpPr>
            <p:spPr>
              <a:xfrm>
                <a:off x="1328314" y="3505405"/>
                <a:ext cx="7399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不然要再檢驗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長一點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的長度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used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zh-TW" altLang="en-US" sz="24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已有的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AP</m:t>
                    </m:r>
                    <m:r>
                      <m:rPr>
                        <m:nor/>
                      </m:rPr>
                      <a:rPr lang="zh-TW" altLang="en-US" sz="24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數目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;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06B9003-D83F-4727-8D68-23C92347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14" y="3505405"/>
                <a:ext cx="7399843" cy="461665"/>
              </a:xfrm>
              <a:prstGeom prst="rect">
                <a:avLst/>
              </a:prstGeom>
              <a:blipFill>
                <a:blip r:embed="rId9"/>
                <a:stretch>
                  <a:fillRect l="-1318" t="-1184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074D9D2-13EA-41CD-BD7B-9564899C8D5E}"/>
              </a:ext>
            </a:extLst>
          </p:cNvPr>
          <p:cNvSpPr/>
          <p:nvPr/>
        </p:nvSpPr>
        <p:spPr>
          <a:xfrm>
            <a:off x="7831447" y="2100421"/>
            <a:ext cx="263769" cy="2725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7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A91810-8DF2-462B-A446-D1B12217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C96A-6BC1-415D-99FD-B3334392D1CE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A37C07-1D32-4193-BB9D-B21FABC5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1DFED2-D1F7-4D28-973A-5B382EAC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491E3B-1F74-4C92-904C-582D9AF15B64}"/>
              </a:ext>
            </a:extLst>
          </p:cNvPr>
          <p:cNvSpPr txBox="1"/>
          <p:nvPr/>
        </p:nvSpPr>
        <p:spPr>
          <a:xfrm>
            <a:off x="161337" y="136525"/>
            <a:ext cx="122709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 &lt;algorithm&gt;</a:t>
            </a:r>
          </a:p>
          <a:p>
            <a:r>
              <a:rPr lang="en-US" altLang="zh-TW" sz="2400" dirty="0"/>
              <a:t>using namespace std;</a:t>
            </a: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int Ap, house; </a:t>
            </a:r>
            <a:r>
              <a:rPr lang="zh-TW" altLang="en-US" sz="2400" dirty="0"/>
              <a:t>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Ap: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已知的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>
                <a:solidFill>
                  <a:srgbClr val="0070C0"/>
                </a:solidFill>
              </a:rPr>
              <a:t>, house: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房子數目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int </a:t>
            </a:r>
            <a:r>
              <a:rPr lang="en-US" altLang="zh-TW" sz="2400" dirty="0" err="1"/>
              <a:t>houseNo</a:t>
            </a:r>
            <a:r>
              <a:rPr lang="en-US" altLang="zh-TW" sz="2400" dirty="0"/>
              <a:t>[100000+10];</a:t>
            </a:r>
            <a:r>
              <a:rPr lang="zh-TW" altLang="en-US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en-US" altLang="zh-TW" sz="2400" dirty="0" err="1">
                <a:solidFill>
                  <a:srgbClr val="0070C0"/>
                </a:solidFill>
              </a:rPr>
              <a:t>houseNo</a:t>
            </a:r>
            <a:r>
              <a:rPr lang="en-US" altLang="zh-TW" sz="2400" dirty="0">
                <a:solidFill>
                  <a:srgbClr val="0070C0"/>
                </a:solidFill>
              </a:rPr>
              <a:t>[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]: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間房子的位置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bool </a:t>
            </a:r>
            <a:r>
              <a:rPr lang="en-US" altLang="zh-TW" sz="2400" dirty="0" err="1">
                <a:solidFill>
                  <a:srgbClr val="FF0000"/>
                </a:solidFill>
              </a:rPr>
              <a:t>greedycheck</a:t>
            </a:r>
            <a:r>
              <a:rPr lang="en-US" altLang="zh-TW" sz="2400" dirty="0">
                <a:solidFill>
                  <a:srgbClr val="FF0000"/>
                </a:solidFill>
              </a:rPr>
              <a:t>(int mid)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檢視</a:t>
            </a:r>
            <a:r>
              <a:rPr lang="en-US" altLang="zh-TW" sz="2400" dirty="0" err="1">
                <a:solidFill>
                  <a:srgbClr val="0070C0"/>
                </a:solidFill>
              </a:rPr>
              <a:t>wifi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solidFill>
                  <a:srgbClr val="0070C0"/>
                </a:solidFill>
              </a:rPr>
              <a:t>mid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數目是否</a:t>
            </a:r>
            <a:r>
              <a:rPr lang="en-US" altLang="zh-TW" sz="2400" dirty="0">
                <a:solidFill>
                  <a:srgbClr val="0070C0"/>
                </a:solidFill>
              </a:rPr>
              <a:t>&lt;=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int used = 1;</a:t>
            </a:r>
            <a:r>
              <a:rPr lang="zh-TW" altLang="en-US" sz="2400" dirty="0"/>
              <a:t>             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used: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需要的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int </a:t>
            </a:r>
            <a:r>
              <a:rPr lang="en-US" altLang="zh-TW" sz="2400" dirty="0" err="1"/>
              <a:t>wifirange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houseNo</a:t>
            </a:r>
            <a:r>
              <a:rPr lang="en-US" altLang="zh-TW" sz="2400" dirty="0"/>
              <a:t>[0] + mid;</a:t>
            </a:r>
            <a:r>
              <a:rPr lang="zh-TW" altLang="en-US" sz="2400" dirty="0"/>
              <a:t>  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第一個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houseNo</a:t>
            </a:r>
            <a:r>
              <a:rPr lang="en-US" altLang="zh-TW" sz="2400" dirty="0">
                <a:solidFill>
                  <a:srgbClr val="0070C0"/>
                </a:solidFill>
              </a:rPr>
              <a:t>[0]+mid/2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TW" sz="2400" dirty="0"/>
              <a:t>    for ( 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house;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 ) {</a:t>
            </a:r>
          </a:p>
          <a:p>
            <a:r>
              <a:rPr lang="en-US" altLang="zh-TW" sz="2400" dirty="0"/>
              <a:t>        if ( </a:t>
            </a:r>
            <a:r>
              <a:rPr lang="en-US" altLang="zh-TW" sz="2400" dirty="0" err="1"/>
              <a:t>houseNo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&gt; </a:t>
            </a:r>
            <a:r>
              <a:rPr lang="en-US" altLang="zh-TW" sz="2400" dirty="0" err="1"/>
              <a:t>wifirange</a:t>
            </a:r>
            <a:r>
              <a:rPr lang="en-US" altLang="zh-TW" sz="2400" dirty="0"/>
              <a:t> ) { </a:t>
            </a:r>
            <a:r>
              <a:rPr lang="en-US" altLang="zh-TW" sz="2400" dirty="0" err="1"/>
              <a:t>wifirange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houseNo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+ mid; used++; } </a:t>
            </a:r>
          </a:p>
          <a:p>
            <a:r>
              <a:rPr lang="zh-TW" altLang="en-US" sz="2400" dirty="0"/>
              <a:t>                                                                   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間房子超出</a:t>
            </a:r>
            <a:r>
              <a:rPr lang="en-US" altLang="zh-TW" sz="2400" dirty="0" err="1">
                <a:solidFill>
                  <a:srgbClr val="0070C0"/>
                </a:solidFill>
              </a:rPr>
              <a:t>wifi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要新增一個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</a:p>
          <a:p>
            <a:r>
              <a:rPr lang="en-US" altLang="zh-TW" sz="2400" dirty="0"/>
              <a:t>    }                                                             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used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houseNo</a:t>
            </a:r>
            <a:r>
              <a:rPr lang="en-US" altLang="zh-TW" sz="2400" dirty="0">
                <a:solidFill>
                  <a:srgbClr val="0070C0"/>
                </a:solidFill>
              </a:rPr>
              <a:t>[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]+mid/2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sz="2400" dirty="0"/>
          </a:p>
          <a:p>
            <a:r>
              <a:rPr lang="en-US" altLang="zh-TW" sz="2400" dirty="0"/>
              <a:t>    return used &lt;= Ap;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1B60AA-56D0-4379-BC14-D18116662F23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11516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803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5D73A7-AE3C-454E-BA7C-09BB309F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D94-A25F-443B-94DB-064EFC754DB0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742AB0-9DA6-451E-BCFB-9260C824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1BB828-0559-4414-91E7-73EF35E8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A70686-F0C9-433D-9C5D-F155952B0278}"/>
              </a:ext>
            </a:extLst>
          </p:cNvPr>
          <p:cNvSpPr txBox="1"/>
          <p:nvPr/>
        </p:nvSpPr>
        <p:spPr>
          <a:xfrm>
            <a:off x="109728" y="-18832"/>
            <a:ext cx="123744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 main 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int </a:t>
            </a:r>
            <a:r>
              <a:rPr lang="en-US" altLang="zh-TW" sz="2400" dirty="0" err="1"/>
              <a:t>testCase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("11516.in","r",stdin);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("11516.out","w",stdout);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 ("%d", &amp;</a:t>
            </a:r>
            <a:r>
              <a:rPr lang="en-US" altLang="zh-TW" sz="2400" dirty="0" err="1"/>
              <a:t>testCase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while ( </a:t>
            </a:r>
            <a:r>
              <a:rPr lang="en-US" altLang="zh-TW" sz="2400" dirty="0" err="1"/>
              <a:t>testCase</a:t>
            </a:r>
            <a:r>
              <a:rPr lang="en-US" altLang="zh-TW" sz="2400" dirty="0"/>
              <a:t>-- ) {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 ("%d %d", &amp;Ap, &amp;house);</a:t>
            </a:r>
          </a:p>
          <a:p>
            <a:r>
              <a:rPr lang="en-US" altLang="zh-TW" sz="2400" dirty="0"/>
              <a:t>        for ( 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house;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 )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 ("%d", &amp;</a:t>
            </a:r>
            <a:r>
              <a:rPr lang="en-US" altLang="zh-TW" sz="2400" dirty="0" err="1"/>
              <a:t>houseNo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]); </a:t>
            </a:r>
          </a:p>
          <a:p>
            <a:r>
              <a:rPr lang="en-US" altLang="zh-TW" sz="2400" dirty="0"/>
              <a:t>        if ( Ap &gt;= house ) {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 ("0.0\n"); continue; } 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已有的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&gt;=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房子數目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sort (</a:t>
            </a:r>
            <a:r>
              <a:rPr lang="en-US" altLang="zh-TW" sz="2400" dirty="0" err="1">
                <a:solidFill>
                  <a:srgbClr val="FF0000"/>
                </a:solidFill>
              </a:rPr>
              <a:t>houseNo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houseNo</a:t>
            </a:r>
            <a:r>
              <a:rPr lang="en-US" altLang="zh-TW" sz="2400" dirty="0">
                <a:solidFill>
                  <a:srgbClr val="FF0000"/>
                </a:solidFill>
              </a:rPr>
              <a:t> + house); 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位置由小至大排列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int lo = 0;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    int hi = 2*(</a:t>
            </a:r>
            <a:r>
              <a:rPr lang="en-US" altLang="zh-TW" sz="2400" dirty="0" err="1">
                <a:solidFill>
                  <a:srgbClr val="FF0000"/>
                </a:solidFill>
              </a:rPr>
              <a:t>houseNo</a:t>
            </a:r>
            <a:r>
              <a:rPr lang="en-US" altLang="zh-TW" sz="2400" dirty="0">
                <a:solidFill>
                  <a:srgbClr val="FF0000"/>
                </a:solidFill>
              </a:rPr>
              <a:t>[house-1]-</a:t>
            </a:r>
            <a:r>
              <a:rPr lang="en-US" altLang="zh-TW" sz="2400" dirty="0" err="1">
                <a:solidFill>
                  <a:srgbClr val="FF0000"/>
                </a:solidFill>
              </a:rPr>
              <a:t>houseNo</a:t>
            </a:r>
            <a:r>
              <a:rPr lang="en-US" altLang="zh-TW" sz="2400" dirty="0">
                <a:solidFill>
                  <a:srgbClr val="FF0000"/>
                </a:solidFill>
              </a:rPr>
              <a:t>[0])+1;</a:t>
            </a:r>
            <a:r>
              <a:rPr lang="en-US" altLang="zh-TW" sz="2400" dirty="0"/>
              <a:t>   </a:t>
            </a:r>
            <a:r>
              <a:rPr lang="en-US" altLang="zh-TW" sz="2400" dirty="0">
                <a:solidFill>
                  <a:srgbClr val="0070C0"/>
                </a:solidFill>
              </a:rPr>
              <a:t>// hi=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頭尾房子距離的</a:t>
            </a:r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while ( hi - lo &gt; 1 ) {</a:t>
            </a:r>
          </a:p>
          <a:p>
            <a:r>
              <a:rPr lang="en-US" altLang="zh-TW" sz="2400" dirty="0"/>
              <a:t>            int mid = (lo + hi) / 2;</a:t>
            </a:r>
          </a:p>
          <a:p>
            <a:r>
              <a:rPr lang="en-US" altLang="zh-TW" sz="2400" dirty="0"/>
              <a:t>            if ( </a:t>
            </a:r>
            <a:r>
              <a:rPr lang="en-US" altLang="zh-TW" sz="2400" dirty="0" err="1">
                <a:solidFill>
                  <a:srgbClr val="0070C0"/>
                </a:solidFill>
              </a:rPr>
              <a:t>greedycheck</a:t>
            </a:r>
            <a:r>
              <a:rPr lang="en-US" altLang="zh-TW" sz="2400" dirty="0">
                <a:solidFill>
                  <a:srgbClr val="0070C0"/>
                </a:solidFill>
              </a:rPr>
              <a:t>(mid * 2) </a:t>
            </a:r>
            <a:r>
              <a:rPr lang="en-US" altLang="zh-TW" sz="2400" dirty="0"/>
              <a:t>) hi = mid;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en-US" altLang="zh-TW" sz="2400" dirty="0" err="1">
                <a:solidFill>
                  <a:srgbClr val="0070C0"/>
                </a:solidFill>
              </a:rPr>
              <a:t>wifi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solidFill>
                  <a:srgbClr val="0070C0"/>
                </a:solidFill>
              </a:rPr>
              <a:t>mid*2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>
                <a:solidFill>
                  <a:srgbClr val="0070C0"/>
                </a:solidFill>
              </a:rPr>
              <a:t>&lt;=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縮短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範圍測試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else lo = mid;  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增長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範圍測試</a:t>
            </a:r>
            <a:endParaRPr lang="en-US" altLang="zh-TW" sz="2400" dirty="0"/>
          </a:p>
          <a:p>
            <a:r>
              <a:rPr lang="en-US" altLang="zh-TW" sz="2400" dirty="0"/>
              <a:t>        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0A83E8-E1FB-44B2-8B6D-926306AA9EC0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11516 Code (2/3)</a:t>
            </a: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16D1CD-10ED-41F8-B8BC-B5D2CE49E46D}"/>
              </a:ext>
            </a:extLst>
          </p:cNvPr>
          <p:cNvSpPr/>
          <p:nvPr/>
        </p:nvSpPr>
        <p:spPr>
          <a:xfrm>
            <a:off x="427513" y="3705101"/>
            <a:ext cx="10926288" cy="30163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D250CA-61AD-4F22-9234-B6E66D46FC72}"/>
              </a:ext>
            </a:extLst>
          </p:cNvPr>
          <p:cNvSpPr txBox="1"/>
          <p:nvPr/>
        </p:nvSpPr>
        <p:spPr>
          <a:xfrm>
            <a:off x="9778974" y="3243436"/>
            <a:ext cx="206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第一次二分法</a:t>
            </a:r>
          </a:p>
        </p:txBody>
      </p:sp>
    </p:spTree>
    <p:extLst>
      <p:ext uri="{BB962C8B-B14F-4D97-AF65-F5344CB8AC3E}">
        <p14:creationId xmlns:p14="http://schemas.microsoft.com/office/powerpoint/2010/main" val="26834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A2FD84-B765-4DFC-8775-73887892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11B7-7179-4CA7-8420-D632D809C566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7950D6-E5CC-444F-BF3B-8C3412E1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974819-180B-4756-9A42-333A6184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B7B781-D8FE-471B-A1A6-5E287BDBD250}"/>
              </a:ext>
            </a:extLst>
          </p:cNvPr>
          <p:cNvSpPr txBox="1"/>
          <p:nvPr/>
        </p:nvSpPr>
        <p:spPr>
          <a:xfrm>
            <a:off x="252231" y="1381416"/>
            <a:ext cx="113507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         </a:t>
            </a:r>
            <a:r>
              <a:rPr lang="en-US" altLang="zh-TW" sz="2400" dirty="0">
                <a:solidFill>
                  <a:srgbClr val="FF0000"/>
                </a:solidFill>
              </a:rPr>
              <a:t>lo *= 10;    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相關資料放大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10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為求數值精度到小數點以下一位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hi *= 10; </a:t>
            </a:r>
            <a:r>
              <a:rPr lang="zh-TW" altLang="en-US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>
                <a:solidFill>
                  <a:srgbClr val="0070C0"/>
                </a:solidFill>
              </a:rPr>
              <a:t>// 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維持整數運算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for ( int 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 = 0; 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 &lt; house; 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++ ) </a:t>
            </a:r>
            <a:r>
              <a:rPr lang="en-US" altLang="zh-TW" sz="2400" dirty="0" err="1">
                <a:solidFill>
                  <a:srgbClr val="FF0000"/>
                </a:solidFill>
              </a:rPr>
              <a:t>houseNo</a:t>
            </a:r>
            <a:r>
              <a:rPr lang="en-US" altLang="zh-TW" sz="2400" dirty="0">
                <a:solidFill>
                  <a:srgbClr val="FF0000"/>
                </a:solidFill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] *= 10;</a:t>
            </a:r>
          </a:p>
          <a:p>
            <a:r>
              <a:rPr lang="en-US" altLang="zh-TW" sz="2400" dirty="0"/>
              <a:t>        while ( hi - lo &gt; 1 ) {</a:t>
            </a:r>
          </a:p>
          <a:p>
            <a:r>
              <a:rPr lang="en-US" altLang="zh-TW" sz="2400" dirty="0"/>
              <a:t>            int mid = (lo + hi) / 2;</a:t>
            </a:r>
          </a:p>
          <a:p>
            <a:r>
              <a:rPr lang="en-US" altLang="zh-TW" sz="2400" dirty="0"/>
              <a:t>            if ( </a:t>
            </a:r>
            <a:r>
              <a:rPr lang="en-US" altLang="zh-TW" sz="2400" dirty="0" err="1">
                <a:solidFill>
                  <a:srgbClr val="0070C0"/>
                </a:solidFill>
              </a:rPr>
              <a:t>greedycheck</a:t>
            </a:r>
            <a:r>
              <a:rPr lang="en-US" altLang="zh-TW" sz="2400" dirty="0">
                <a:solidFill>
                  <a:srgbClr val="0070C0"/>
                </a:solidFill>
              </a:rPr>
              <a:t>(mid * 2)</a:t>
            </a:r>
            <a:r>
              <a:rPr lang="en-US" altLang="zh-TW" sz="2400" dirty="0"/>
              <a:t> ) hi = mid;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en-US" altLang="zh-TW" sz="2400" dirty="0" err="1">
                <a:solidFill>
                  <a:srgbClr val="0070C0"/>
                </a:solidFill>
              </a:rPr>
              <a:t>wifi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solidFill>
                  <a:srgbClr val="0070C0"/>
                </a:solidFill>
              </a:rPr>
              <a:t>mid*2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>
                <a:solidFill>
                  <a:srgbClr val="0070C0"/>
                </a:solidFill>
              </a:rPr>
              <a:t>&lt;=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</a:t>
            </a:r>
            <a:r>
              <a:rPr lang="en-US" altLang="zh-TW" sz="2400" dirty="0">
                <a:solidFill>
                  <a:srgbClr val="0070C0"/>
                </a:solidFill>
              </a:rPr>
              <a:t>AP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縮短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範圍測試</a:t>
            </a:r>
            <a:endParaRPr lang="en-US" altLang="zh-TW" sz="2400" dirty="0"/>
          </a:p>
          <a:p>
            <a:r>
              <a:rPr lang="en-US" altLang="zh-TW" sz="2400" dirty="0"/>
              <a:t>            else lo = mid;  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增長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wifi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範圍測試</a:t>
            </a:r>
            <a:endParaRPr lang="en-US" altLang="zh-TW" sz="2400" dirty="0"/>
          </a:p>
          <a:p>
            <a:r>
              <a:rPr lang="en-US" altLang="zh-TW" sz="2400" dirty="0"/>
              <a:t>        } 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 (“%</a:t>
            </a:r>
            <a:r>
              <a:rPr lang="en-US" altLang="zh-TW" sz="2400" dirty="0" err="1"/>
              <a:t>d.%d</a:t>
            </a:r>
            <a:r>
              <a:rPr lang="en-US" altLang="zh-TW" sz="2400" dirty="0"/>
              <a:t>\n”, </a:t>
            </a:r>
            <a:r>
              <a:rPr lang="en-US" altLang="zh-TW" sz="2400" dirty="0">
                <a:solidFill>
                  <a:srgbClr val="0070C0"/>
                </a:solidFill>
              </a:rPr>
              <a:t>hi </a:t>
            </a:r>
            <a:r>
              <a:rPr lang="en-US" altLang="zh-TW" sz="2400" dirty="0"/>
              <a:t>/ 10, </a:t>
            </a:r>
            <a:r>
              <a:rPr lang="en-US" altLang="zh-TW" sz="2400" dirty="0">
                <a:solidFill>
                  <a:srgbClr val="0070C0"/>
                </a:solidFill>
              </a:rPr>
              <a:t>hi</a:t>
            </a:r>
            <a:r>
              <a:rPr lang="en-US" altLang="zh-TW" sz="2400" dirty="0"/>
              <a:t> % 10);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輸出整數與小數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一位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} 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3B9B78-546A-45B9-AA37-5330CE091601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11516 Code (3/3)</a:t>
            </a: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EAF316-A636-43DE-8A55-E1940ADE9FED}"/>
              </a:ext>
            </a:extLst>
          </p:cNvPr>
          <p:cNvSpPr/>
          <p:nvPr/>
        </p:nvSpPr>
        <p:spPr>
          <a:xfrm>
            <a:off x="525556" y="1428593"/>
            <a:ext cx="10926288" cy="32977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14C3C1-FE58-4AC2-B08E-796DB690A258}"/>
              </a:ext>
            </a:extLst>
          </p:cNvPr>
          <p:cNvSpPr txBox="1"/>
          <p:nvPr/>
        </p:nvSpPr>
        <p:spPr>
          <a:xfrm>
            <a:off x="7580171" y="926284"/>
            <a:ext cx="206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第二次二分法</a:t>
            </a:r>
          </a:p>
        </p:txBody>
      </p:sp>
    </p:spTree>
    <p:extLst>
      <p:ext uri="{BB962C8B-B14F-4D97-AF65-F5344CB8AC3E}">
        <p14:creationId xmlns:p14="http://schemas.microsoft.com/office/powerpoint/2010/main" val="108591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0B9381-13A7-45BE-BF29-4E02F852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9B5-C76A-4206-BE36-DDDEDAB6B9E4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A0ABD4-3C20-4E21-ADE7-B0AF079E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A6D15E-4390-4085-9AE5-46DDAE4E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F17897E-1D4F-4144-8444-AC96C40633C3}"/>
              </a:ext>
            </a:extLst>
          </p:cNvPr>
          <p:cNvSpPr/>
          <p:nvPr/>
        </p:nvSpPr>
        <p:spPr>
          <a:xfrm>
            <a:off x="135927" y="5465121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13B0601-27AF-4787-BB48-5331B86C54F2}"/>
              </a:ext>
            </a:extLst>
          </p:cNvPr>
          <p:cNvGrpSpPr/>
          <p:nvPr/>
        </p:nvGrpSpPr>
        <p:grpSpPr>
          <a:xfrm>
            <a:off x="497191" y="322482"/>
            <a:ext cx="2854793" cy="523220"/>
            <a:chOff x="3218552" y="4961413"/>
            <a:chExt cx="2854793" cy="52322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6367670-F270-4D19-B285-60C4DDC4769C}"/>
                </a:ext>
              </a:extLst>
            </p:cNvPr>
            <p:cNvSpPr txBox="1"/>
            <p:nvPr/>
          </p:nvSpPr>
          <p:spPr>
            <a:xfrm>
              <a:off x="5408347" y="4992024"/>
              <a:ext cx="66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2E97B84-A30B-49C3-8AB3-17947FE34955}"/>
                </a:ext>
              </a:extLst>
            </p:cNvPr>
            <p:cNvSpPr txBox="1"/>
            <p:nvPr/>
          </p:nvSpPr>
          <p:spPr>
            <a:xfrm>
              <a:off x="3218552" y="4961413"/>
              <a:ext cx="2155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Test Case #1</a:t>
              </a:r>
              <a:endParaRPr lang="zh-TW" altLang="en-US" sz="2800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0E45EA-5AF4-4E8D-AA32-48A1A70D7F60}"/>
              </a:ext>
            </a:extLst>
          </p:cNvPr>
          <p:cNvSpPr txBox="1"/>
          <p:nvPr/>
        </p:nvSpPr>
        <p:spPr>
          <a:xfrm>
            <a:off x="340617" y="5299845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A3C58F3-31AA-4527-98DE-6A708DC8A1F3}"/>
                  </a:ext>
                </a:extLst>
              </p:cNvPr>
              <p:cNvSpPr txBox="1"/>
              <p:nvPr/>
            </p:nvSpPr>
            <p:spPr>
              <a:xfrm>
                <a:off x="-89571" y="5736806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A3C58F3-31AA-4527-98DE-6A708DC8A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571" y="5736806"/>
                <a:ext cx="61829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684E6264-4C00-4CAE-8ABB-6313AF9B76C9}"/>
              </a:ext>
            </a:extLst>
          </p:cNvPr>
          <p:cNvSpPr txBox="1"/>
          <p:nvPr/>
        </p:nvSpPr>
        <p:spPr>
          <a:xfrm>
            <a:off x="365125" y="5820251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97E70D1-863D-434C-B0FF-4CAEC76C8591}"/>
              </a:ext>
            </a:extLst>
          </p:cNvPr>
          <p:cNvGrpSpPr/>
          <p:nvPr/>
        </p:nvGrpSpPr>
        <p:grpSpPr>
          <a:xfrm>
            <a:off x="705404" y="1167700"/>
            <a:ext cx="4382257" cy="1490495"/>
            <a:chOff x="705404" y="1167700"/>
            <a:chExt cx="4382257" cy="1490495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F4CE7798-6774-411E-BA7A-47CBDC02610C}"/>
                </a:ext>
              </a:extLst>
            </p:cNvPr>
            <p:cNvCxnSpPr>
              <a:cxnSpLocks/>
            </p:cNvCxnSpPr>
            <p:nvPr/>
          </p:nvCxnSpPr>
          <p:spPr>
            <a:xfrm>
              <a:off x="891229" y="1578475"/>
              <a:ext cx="3668147" cy="1030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BBCCF24-D6BB-4ED1-899A-1304DE854C8F}"/>
                </a:ext>
              </a:extLst>
            </p:cNvPr>
            <p:cNvSpPr/>
            <p:nvPr/>
          </p:nvSpPr>
          <p:spPr>
            <a:xfrm>
              <a:off x="1220057" y="1530379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8DCB428-713E-4239-81C9-9920D528D7D3}"/>
                </a:ext>
              </a:extLst>
            </p:cNvPr>
            <p:cNvSpPr/>
            <p:nvPr/>
          </p:nvSpPr>
          <p:spPr>
            <a:xfrm>
              <a:off x="4112703" y="1520074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2CB49DF-CA4E-4089-B308-C87301113D84}"/>
                </a:ext>
              </a:extLst>
            </p:cNvPr>
            <p:cNvSpPr txBox="1"/>
            <p:nvPr/>
          </p:nvSpPr>
          <p:spPr>
            <a:xfrm>
              <a:off x="1048707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1A4783F-C652-4B30-BD0C-04F97B4105C2}"/>
                </a:ext>
              </a:extLst>
            </p:cNvPr>
            <p:cNvSpPr txBox="1"/>
            <p:nvPr/>
          </p:nvSpPr>
          <p:spPr>
            <a:xfrm>
              <a:off x="3930214" y="1167700"/>
              <a:ext cx="459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3F13B323-6A10-47A6-A57D-12C84A1100C3}"/>
                </a:ext>
              </a:extLst>
            </p:cNvPr>
            <p:cNvSpPr/>
            <p:nvPr/>
          </p:nvSpPr>
          <p:spPr>
            <a:xfrm>
              <a:off x="1816098" y="1521448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417AF50-1E09-47BE-9AB2-74C861A94898}"/>
                </a:ext>
              </a:extLst>
            </p:cNvPr>
            <p:cNvSpPr txBox="1"/>
            <p:nvPr/>
          </p:nvSpPr>
          <p:spPr>
            <a:xfrm>
              <a:off x="1655190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 3</a:t>
              </a:r>
              <a:endParaRPr lang="zh-TW" altLang="en-US" sz="2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6E8AE4A-A291-4175-BE03-5C99C12B7DD1}"/>
                </a:ext>
              </a:extLst>
            </p:cNvPr>
            <p:cNvSpPr txBox="1"/>
            <p:nvPr/>
          </p:nvSpPr>
          <p:spPr>
            <a:xfrm>
              <a:off x="705404" y="118867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C643D92E-2854-4988-A253-2ADC31223F64}"/>
                    </a:ext>
                  </a:extLst>
                </p:cNvPr>
                <p:cNvSpPr txBox="1"/>
                <p:nvPr/>
              </p:nvSpPr>
              <p:spPr>
                <a:xfrm>
                  <a:off x="1245013" y="1410963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C643D92E-2854-4988-A253-2ADC31223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013" y="1410963"/>
                  <a:ext cx="61829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BFC757C-EA76-40BB-AA21-F7DD9D455D19}"/>
                    </a:ext>
                  </a:extLst>
                </p:cNvPr>
                <p:cNvSpPr txBox="1"/>
                <p:nvPr/>
              </p:nvSpPr>
              <p:spPr>
                <a:xfrm>
                  <a:off x="3850765" y="1464980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BFC757C-EA76-40BB-AA21-F7DD9D455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65" y="1464980"/>
                  <a:ext cx="61829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47FF71B-4C1C-4448-91D9-1DC4C49DB05F}"/>
                </a:ext>
              </a:extLst>
            </p:cNvPr>
            <p:cNvSpPr txBox="1"/>
            <p:nvPr/>
          </p:nvSpPr>
          <p:spPr>
            <a:xfrm>
              <a:off x="3930214" y="1826627"/>
              <a:ext cx="459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3C23E02-C333-4490-9348-5E7EE46A8D3C}"/>
                </a:ext>
              </a:extLst>
            </p:cNvPr>
            <p:cNvSpPr txBox="1"/>
            <p:nvPr/>
          </p:nvSpPr>
          <p:spPr>
            <a:xfrm>
              <a:off x="1288281" y="1770692"/>
              <a:ext cx="562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2.0</a:t>
              </a:r>
              <a:endParaRPr lang="zh-TW" altLang="en-US" sz="2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77A7379-0176-46A7-8C95-9C16483FAD3E}"/>
                </a:ext>
              </a:extLst>
            </p:cNvPr>
            <p:cNvSpPr txBox="1"/>
            <p:nvPr/>
          </p:nvSpPr>
          <p:spPr>
            <a:xfrm>
              <a:off x="705404" y="2196530"/>
              <a:ext cx="4382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房子與最近</a:t>
              </a:r>
              <a:r>
                <a:rPr lang="en-US" altLang="zh-TW" sz="2400" dirty="0">
                  <a:ea typeface="標楷體" panose="03000509000000000000" pitchFamily="65" charset="-120"/>
                </a:rPr>
                <a:t>AP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距離最大值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1.0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D20ACE9-362D-4534-BBD2-48E699B41692}"/>
              </a:ext>
            </a:extLst>
          </p:cNvPr>
          <p:cNvSpPr txBox="1"/>
          <p:nvPr/>
        </p:nvSpPr>
        <p:spPr>
          <a:xfrm>
            <a:off x="3020885" y="374441"/>
            <a:ext cx="244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間房子與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629491F-F281-4CD5-8CB7-DE4B01F57FE8}"/>
              </a:ext>
            </a:extLst>
          </p:cNvPr>
          <p:cNvGrpSpPr/>
          <p:nvPr/>
        </p:nvGrpSpPr>
        <p:grpSpPr>
          <a:xfrm>
            <a:off x="705404" y="3201075"/>
            <a:ext cx="4382257" cy="1490495"/>
            <a:chOff x="705404" y="1167700"/>
            <a:chExt cx="4382257" cy="1490495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9B9A54A-F4AC-4042-A357-BFA949003472}"/>
                </a:ext>
              </a:extLst>
            </p:cNvPr>
            <p:cNvCxnSpPr>
              <a:cxnSpLocks/>
            </p:cNvCxnSpPr>
            <p:nvPr/>
          </p:nvCxnSpPr>
          <p:spPr>
            <a:xfrm>
              <a:off x="891229" y="1578475"/>
              <a:ext cx="3668147" cy="1030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314C48B-0B71-4AF6-8315-CCF9E4DD8F36}"/>
                </a:ext>
              </a:extLst>
            </p:cNvPr>
            <p:cNvSpPr/>
            <p:nvPr/>
          </p:nvSpPr>
          <p:spPr>
            <a:xfrm>
              <a:off x="1220057" y="1530379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C0152AF8-E0F1-41BE-9E65-0BB292FC981F}"/>
                </a:ext>
              </a:extLst>
            </p:cNvPr>
            <p:cNvSpPr/>
            <p:nvPr/>
          </p:nvSpPr>
          <p:spPr>
            <a:xfrm>
              <a:off x="4112703" y="1520074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27CE46F-48D6-40FD-BAD3-1B77A1A08818}"/>
                </a:ext>
              </a:extLst>
            </p:cNvPr>
            <p:cNvSpPr txBox="1"/>
            <p:nvPr/>
          </p:nvSpPr>
          <p:spPr>
            <a:xfrm>
              <a:off x="1048707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911A3AA3-1A13-4E72-BDEF-90BD9AAC9DFC}"/>
                </a:ext>
              </a:extLst>
            </p:cNvPr>
            <p:cNvSpPr txBox="1"/>
            <p:nvPr/>
          </p:nvSpPr>
          <p:spPr>
            <a:xfrm>
              <a:off x="3930214" y="1167700"/>
              <a:ext cx="459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A4428F39-D662-48C2-971A-3F409131A0BC}"/>
                </a:ext>
              </a:extLst>
            </p:cNvPr>
            <p:cNvSpPr/>
            <p:nvPr/>
          </p:nvSpPr>
          <p:spPr>
            <a:xfrm>
              <a:off x="1816098" y="1521448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91109A3-9261-416D-9ACA-7D61FFBE5D5C}"/>
                </a:ext>
              </a:extLst>
            </p:cNvPr>
            <p:cNvSpPr txBox="1"/>
            <p:nvPr/>
          </p:nvSpPr>
          <p:spPr>
            <a:xfrm>
              <a:off x="1655190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 3</a:t>
              </a:r>
              <a:endParaRPr lang="zh-TW" altLang="en-US" sz="2000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0F83BF1-58F9-4C7D-B11F-66749D5587DB}"/>
                </a:ext>
              </a:extLst>
            </p:cNvPr>
            <p:cNvSpPr txBox="1"/>
            <p:nvPr/>
          </p:nvSpPr>
          <p:spPr>
            <a:xfrm>
              <a:off x="705404" y="118867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B6649690-43D0-4748-88D1-14C587237C8D}"/>
                    </a:ext>
                  </a:extLst>
                </p:cNvPr>
                <p:cNvSpPr txBox="1"/>
                <p:nvPr/>
              </p:nvSpPr>
              <p:spPr>
                <a:xfrm>
                  <a:off x="1252413" y="1453977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B6649690-43D0-4748-88D1-14C58723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413" y="1453977"/>
                  <a:ext cx="61829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F93D502E-8FAE-4E28-94A7-9C3E05F91662}"/>
                    </a:ext>
                  </a:extLst>
                </p:cNvPr>
                <p:cNvSpPr txBox="1"/>
                <p:nvPr/>
              </p:nvSpPr>
              <p:spPr>
                <a:xfrm>
                  <a:off x="3107477" y="1434773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F93D502E-8FAE-4E28-94A7-9C3E05F91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477" y="1434773"/>
                  <a:ext cx="618298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9EEBCD9-A340-42B2-BD08-715D28E0DA7E}"/>
                </a:ext>
              </a:extLst>
            </p:cNvPr>
            <p:cNvSpPr txBox="1"/>
            <p:nvPr/>
          </p:nvSpPr>
          <p:spPr>
            <a:xfrm>
              <a:off x="3186926" y="1796420"/>
              <a:ext cx="538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8.0</a:t>
              </a:r>
              <a:endParaRPr lang="zh-TW" altLang="en-US" sz="20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FC1BA40-78AE-4D6B-9F5C-4C70F2AB396C}"/>
                </a:ext>
              </a:extLst>
            </p:cNvPr>
            <p:cNvSpPr txBox="1"/>
            <p:nvPr/>
          </p:nvSpPr>
          <p:spPr>
            <a:xfrm>
              <a:off x="1295681" y="1813706"/>
              <a:ext cx="562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2.0</a:t>
              </a:r>
              <a:endParaRPr lang="zh-TW" altLang="en-US" sz="20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D2B5806-9057-4406-8CD4-DD9A994E5464}"/>
                </a:ext>
              </a:extLst>
            </p:cNvPr>
            <p:cNvSpPr txBox="1"/>
            <p:nvPr/>
          </p:nvSpPr>
          <p:spPr>
            <a:xfrm>
              <a:off x="705404" y="2196530"/>
              <a:ext cx="4382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房子與最近</a:t>
              </a:r>
              <a:r>
                <a:rPr lang="en-US" altLang="zh-TW" sz="2400" dirty="0">
                  <a:ea typeface="標楷體" panose="03000509000000000000" pitchFamily="65" charset="-120"/>
                </a:rPr>
                <a:t>AP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距離最大值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2.0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1A3F8CC-8366-42AD-BA7F-34558B04C07D}"/>
              </a:ext>
            </a:extLst>
          </p:cNvPr>
          <p:cNvGrpSpPr/>
          <p:nvPr/>
        </p:nvGrpSpPr>
        <p:grpSpPr>
          <a:xfrm>
            <a:off x="5962271" y="1166688"/>
            <a:ext cx="4382257" cy="1490495"/>
            <a:chOff x="705404" y="1167700"/>
            <a:chExt cx="4382257" cy="1490495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1E723B3-2DA8-46B1-84F5-FDDCC0A71D56}"/>
                </a:ext>
              </a:extLst>
            </p:cNvPr>
            <p:cNvCxnSpPr>
              <a:cxnSpLocks/>
            </p:cNvCxnSpPr>
            <p:nvPr/>
          </p:nvCxnSpPr>
          <p:spPr>
            <a:xfrm>
              <a:off x="891229" y="1578475"/>
              <a:ext cx="3668147" cy="1030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97D934CE-4D9A-4EBD-A0EC-E1B4592AB804}"/>
                </a:ext>
              </a:extLst>
            </p:cNvPr>
            <p:cNvSpPr/>
            <p:nvPr/>
          </p:nvSpPr>
          <p:spPr>
            <a:xfrm>
              <a:off x="1220057" y="1530379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C32FD99-CBCF-4ED9-8EA5-B0D2F741970C}"/>
                </a:ext>
              </a:extLst>
            </p:cNvPr>
            <p:cNvSpPr/>
            <p:nvPr/>
          </p:nvSpPr>
          <p:spPr>
            <a:xfrm>
              <a:off x="4112703" y="1520074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C1C6FC9-64C5-4DD7-BAEA-59085665333E}"/>
                </a:ext>
              </a:extLst>
            </p:cNvPr>
            <p:cNvSpPr txBox="1"/>
            <p:nvPr/>
          </p:nvSpPr>
          <p:spPr>
            <a:xfrm>
              <a:off x="1048707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1688753-2738-4C87-A417-B0A478C45B86}"/>
                </a:ext>
              </a:extLst>
            </p:cNvPr>
            <p:cNvSpPr txBox="1"/>
            <p:nvPr/>
          </p:nvSpPr>
          <p:spPr>
            <a:xfrm>
              <a:off x="3930214" y="1167700"/>
              <a:ext cx="459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9C004A4-CDB6-4E7C-B2AC-6ED5B4692B08}"/>
                </a:ext>
              </a:extLst>
            </p:cNvPr>
            <p:cNvSpPr/>
            <p:nvPr/>
          </p:nvSpPr>
          <p:spPr>
            <a:xfrm>
              <a:off x="1816098" y="1521448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558C3326-3EF2-4C60-B032-C2DD5AC4803F}"/>
                </a:ext>
              </a:extLst>
            </p:cNvPr>
            <p:cNvSpPr txBox="1"/>
            <p:nvPr/>
          </p:nvSpPr>
          <p:spPr>
            <a:xfrm>
              <a:off x="1655190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 3</a:t>
              </a:r>
              <a:endParaRPr lang="zh-TW" altLang="en-US" sz="20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9750D2C-3843-41D7-A35F-669197DEDE04}"/>
                </a:ext>
              </a:extLst>
            </p:cNvPr>
            <p:cNvSpPr txBox="1"/>
            <p:nvPr/>
          </p:nvSpPr>
          <p:spPr>
            <a:xfrm>
              <a:off x="705404" y="118867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84274981-4F6B-4B90-8F14-87C8CC661842}"/>
                    </a:ext>
                  </a:extLst>
                </p:cNvPr>
                <p:cNvSpPr txBox="1"/>
                <p:nvPr/>
              </p:nvSpPr>
              <p:spPr>
                <a:xfrm>
                  <a:off x="2264481" y="1444018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84274981-4F6B-4B90-8F14-87C8CC661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481" y="1444018"/>
                  <a:ext cx="61829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0195436-56AA-4079-BBE9-273A2C553910}"/>
                    </a:ext>
                  </a:extLst>
                </p:cNvPr>
                <p:cNvSpPr txBox="1"/>
                <p:nvPr/>
              </p:nvSpPr>
              <p:spPr>
                <a:xfrm>
                  <a:off x="3850765" y="1464980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0195436-56AA-4079-BBE9-273A2C553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65" y="1464980"/>
                  <a:ext cx="61829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F17CB0D1-FB21-4AC4-96FE-61E1DCABF7E4}"/>
                </a:ext>
              </a:extLst>
            </p:cNvPr>
            <p:cNvSpPr txBox="1"/>
            <p:nvPr/>
          </p:nvSpPr>
          <p:spPr>
            <a:xfrm>
              <a:off x="3930214" y="1826627"/>
              <a:ext cx="459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69B2830D-CC51-432E-89D3-B5C4CDD80C22}"/>
                </a:ext>
              </a:extLst>
            </p:cNvPr>
            <p:cNvSpPr txBox="1"/>
            <p:nvPr/>
          </p:nvSpPr>
          <p:spPr>
            <a:xfrm>
              <a:off x="2307749" y="1803747"/>
              <a:ext cx="562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5.0</a:t>
              </a:r>
              <a:endParaRPr lang="zh-TW" altLang="en-US" sz="20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A089FC90-C196-4F56-9DB2-D0FCD3256CCF}"/>
                </a:ext>
              </a:extLst>
            </p:cNvPr>
            <p:cNvSpPr txBox="1"/>
            <p:nvPr/>
          </p:nvSpPr>
          <p:spPr>
            <a:xfrm>
              <a:off x="705404" y="2196530"/>
              <a:ext cx="4382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房子與最近</a:t>
              </a:r>
              <a:r>
                <a:rPr lang="en-US" altLang="zh-TW" sz="2400" dirty="0">
                  <a:ea typeface="標楷體" panose="03000509000000000000" pitchFamily="65" charset="-120"/>
                </a:rPr>
                <a:t>AP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距離最大值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4.0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98FF4AB2-0C86-4372-947B-C9529A75C302}"/>
              </a:ext>
            </a:extLst>
          </p:cNvPr>
          <p:cNvGrpSpPr/>
          <p:nvPr/>
        </p:nvGrpSpPr>
        <p:grpSpPr>
          <a:xfrm>
            <a:off x="5975389" y="3167417"/>
            <a:ext cx="4382257" cy="1490495"/>
            <a:chOff x="705404" y="1167700"/>
            <a:chExt cx="4382257" cy="1490495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B7B8F4A8-FCC3-47F7-87EC-C088530B3B64}"/>
                </a:ext>
              </a:extLst>
            </p:cNvPr>
            <p:cNvCxnSpPr>
              <a:cxnSpLocks/>
            </p:cNvCxnSpPr>
            <p:nvPr/>
          </p:nvCxnSpPr>
          <p:spPr>
            <a:xfrm>
              <a:off x="891229" y="1578475"/>
              <a:ext cx="3668147" cy="1030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5DEED-5E38-4319-A0D9-D7E5AD1FDB4E}"/>
                </a:ext>
              </a:extLst>
            </p:cNvPr>
            <p:cNvSpPr/>
            <p:nvPr/>
          </p:nvSpPr>
          <p:spPr>
            <a:xfrm>
              <a:off x="1220057" y="1530379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B3388801-833A-4E1C-9D66-B2D873AF7469}"/>
                </a:ext>
              </a:extLst>
            </p:cNvPr>
            <p:cNvSpPr/>
            <p:nvPr/>
          </p:nvSpPr>
          <p:spPr>
            <a:xfrm>
              <a:off x="4112703" y="1520074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E1A59F4-0674-448B-BB46-15155DF3A2D7}"/>
                </a:ext>
              </a:extLst>
            </p:cNvPr>
            <p:cNvSpPr txBox="1"/>
            <p:nvPr/>
          </p:nvSpPr>
          <p:spPr>
            <a:xfrm>
              <a:off x="1048707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8FD7A92-FD02-4183-88C2-822830FBC3F2}"/>
                </a:ext>
              </a:extLst>
            </p:cNvPr>
            <p:cNvSpPr txBox="1"/>
            <p:nvPr/>
          </p:nvSpPr>
          <p:spPr>
            <a:xfrm>
              <a:off x="3930214" y="1167700"/>
              <a:ext cx="459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A908C291-08FC-4447-A3CF-75CCFAAA0475}"/>
                </a:ext>
              </a:extLst>
            </p:cNvPr>
            <p:cNvSpPr/>
            <p:nvPr/>
          </p:nvSpPr>
          <p:spPr>
            <a:xfrm>
              <a:off x="1816098" y="1521448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AD17D8CE-6483-41CB-B05E-6A874B86C6A8}"/>
                </a:ext>
              </a:extLst>
            </p:cNvPr>
            <p:cNvSpPr txBox="1"/>
            <p:nvPr/>
          </p:nvSpPr>
          <p:spPr>
            <a:xfrm>
              <a:off x="1655190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 3</a:t>
              </a:r>
              <a:endParaRPr lang="zh-TW" altLang="en-US" sz="2000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8F206A0-0596-459A-B421-9F88DBAC3348}"/>
                </a:ext>
              </a:extLst>
            </p:cNvPr>
            <p:cNvSpPr txBox="1"/>
            <p:nvPr/>
          </p:nvSpPr>
          <p:spPr>
            <a:xfrm>
              <a:off x="705404" y="118867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E154CB10-CE99-4E31-939D-37E6E9819021}"/>
                    </a:ext>
                  </a:extLst>
                </p:cNvPr>
                <p:cNvSpPr txBox="1"/>
                <p:nvPr/>
              </p:nvSpPr>
              <p:spPr>
                <a:xfrm>
                  <a:off x="1245013" y="1410963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E154CB10-CE99-4E31-939D-37E6E9819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013" y="1410963"/>
                  <a:ext cx="61829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2925B66A-AE63-4AC6-A728-58A3BF34B2FD}"/>
                    </a:ext>
                  </a:extLst>
                </p:cNvPr>
                <p:cNvSpPr txBox="1"/>
                <p:nvPr/>
              </p:nvSpPr>
              <p:spPr>
                <a:xfrm>
                  <a:off x="2307371" y="1434036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2925B66A-AE63-4AC6-A728-58A3BF34B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371" y="1434036"/>
                  <a:ext cx="618298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A13FEF03-352A-4763-8CC9-C1AC91A32873}"/>
                </a:ext>
              </a:extLst>
            </p:cNvPr>
            <p:cNvSpPr txBox="1"/>
            <p:nvPr/>
          </p:nvSpPr>
          <p:spPr>
            <a:xfrm>
              <a:off x="2386820" y="1795683"/>
              <a:ext cx="562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5.0</a:t>
              </a:r>
              <a:endParaRPr lang="zh-TW" altLang="en-US" sz="2000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EEBDDE00-F6FB-49C6-89E1-DA1568A0182B}"/>
                </a:ext>
              </a:extLst>
            </p:cNvPr>
            <p:cNvSpPr txBox="1"/>
            <p:nvPr/>
          </p:nvSpPr>
          <p:spPr>
            <a:xfrm>
              <a:off x="1288281" y="1770692"/>
              <a:ext cx="562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2.0</a:t>
              </a:r>
              <a:endParaRPr lang="zh-TW" altLang="en-US" sz="2000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035D4058-F089-41F2-9891-B12F34EAC181}"/>
                </a:ext>
              </a:extLst>
            </p:cNvPr>
            <p:cNvSpPr txBox="1"/>
            <p:nvPr/>
          </p:nvSpPr>
          <p:spPr>
            <a:xfrm>
              <a:off x="705404" y="2196530"/>
              <a:ext cx="4382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房子與最近</a:t>
              </a:r>
              <a:r>
                <a:rPr lang="en-US" altLang="zh-TW" sz="2400" dirty="0">
                  <a:ea typeface="標楷體" panose="03000509000000000000" pitchFamily="65" charset="-120"/>
                </a:rPr>
                <a:t>AP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距離最大值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5.0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94788C97-B00B-4C57-AAEC-E64E28A2A7C5}"/>
              </a:ext>
            </a:extLst>
          </p:cNvPr>
          <p:cNvGrpSpPr/>
          <p:nvPr/>
        </p:nvGrpSpPr>
        <p:grpSpPr>
          <a:xfrm>
            <a:off x="3752330" y="4951476"/>
            <a:ext cx="4382257" cy="1490495"/>
            <a:chOff x="705404" y="1167700"/>
            <a:chExt cx="4382257" cy="1490495"/>
          </a:xfrm>
        </p:grpSpPr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551C01-5153-4D67-B86F-CC36AB542282}"/>
                </a:ext>
              </a:extLst>
            </p:cNvPr>
            <p:cNvCxnSpPr>
              <a:cxnSpLocks/>
            </p:cNvCxnSpPr>
            <p:nvPr/>
          </p:nvCxnSpPr>
          <p:spPr>
            <a:xfrm>
              <a:off x="891229" y="1578475"/>
              <a:ext cx="3668147" cy="1030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C5370993-602A-42DA-9F59-A9F1033FB2A4}"/>
                </a:ext>
              </a:extLst>
            </p:cNvPr>
            <p:cNvSpPr/>
            <p:nvPr/>
          </p:nvSpPr>
          <p:spPr>
            <a:xfrm>
              <a:off x="1220057" y="1530379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FC55681C-E836-4D22-A963-3A04C13FC2C0}"/>
                </a:ext>
              </a:extLst>
            </p:cNvPr>
            <p:cNvSpPr/>
            <p:nvPr/>
          </p:nvSpPr>
          <p:spPr>
            <a:xfrm>
              <a:off x="4112703" y="1520074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497C355E-9E62-4F0D-B90D-675390BC624B}"/>
                </a:ext>
              </a:extLst>
            </p:cNvPr>
            <p:cNvSpPr txBox="1"/>
            <p:nvPr/>
          </p:nvSpPr>
          <p:spPr>
            <a:xfrm>
              <a:off x="1048707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7139EC5A-6CF6-4FF3-9B4C-B0548464D75E}"/>
                </a:ext>
              </a:extLst>
            </p:cNvPr>
            <p:cNvSpPr txBox="1"/>
            <p:nvPr/>
          </p:nvSpPr>
          <p:spPr>
            <a:xfrm>
              <a:off x="3930214" y="1167700"/>
              <a:ext cx="459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10</a:t>
              </a:r>
              <a:endParaRPr lang="zh-TW" altLang="en-US" sz="20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0A417287-D19C-4045-8932-E6963B89CDA5}"/>
                </a:ext>
              </a:extLst>
            </p:cNvPr>
            <p:cNvSpPr/>
            <p:nvPr/>
          </p:nvSpPr>
          <p:spPr>
            <a:xfrm>
              <a:off x="1816098" y="1521448"/>
              <a:ext cx="94424" cy="116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24EE739E-4E07-47C8-A81E-7E29B3BA4D18}"/>
                </a:ext>
              </a:extLst>
            </p:cNvPr>
            <p:cNvSpPr txBox="1"/>
            <p:nvPr/>
          </p:nvSpPr>
          <p:spPr>
            <a:xfrm>
              <a:off x="1655190" y="116770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 3</a:t>
              </a:r>
              <a:endParaRPr lang="zh-TW" altLang="en-US" sz="20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75A264AB-EA7B-4878-99E0-99C5E5B6DC59}"/>
                </a:ext>
              </a:extLst>
            </p:cNvPr>
            <p:cNvSpPr txBox="1"/>
            <p:nvPr/>
          </p:nvSpPr>
          <p:spPr>
            <a:xfrm>
              <a:off x="705404" y="1188670"/>
              <a:ext cx="39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7B2C920E-4F3E-4EEC-8EDD-471DEEA7CD61}"/>
                    </a:ext>
                  </a:extLst>
                </p:cNvPr>
                <p:cNvSpPr txBox="1"/>
                <p:nvPr/>
              </p:nvSpPr>
              <p:spPr>
                <a:xfrm>
                  <a:off x="1549252" y="1476691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7B2C920E-4F3E-4EEC-8EDD-471DEEA7C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252" y="1476691"/>
                  <a:ext cx="618298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A1DA95B6-B081-40EB-A322-FB58A0FC99FF}"/>
                    </a:ext>
                  </a:extLst>
                </p:cNvPr>
                <p:cNvSpPr txBox="1"/>
                <p:nvPr/>
              </p:nvSpPr>
              <p:spPr>
                <a:xfrm>
                  <a:off x="2786067" y="1442287"/>
                  <a:ext cx="6182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A1DA95B6-B081-40EB-A322-FB58A0FC9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067" y="1442287"/>
                  <a:ext cx="618298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2DB9A232-AA47-494C-940A-7841FE66C0B0}"/>
                </a:ext>
              </a:extLst>
            </p:cNvPr>
            <p:cNvSpPr txBox="1"/>
            <p:nvPr/>
          </p:nvSpPr>
          <p:spPr>
            <a:xfrm>
              <a:off x="2865516" y="1803934"/>
              <a:ext cx="562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7.0</a:t>
              </a:r>
              <a:endParaRPr lang="zh-TW" altLang="en-US" sz="20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8196011A-23B0-4573-ADAD-1A385851943E}"/>
                </a:ext>
              </a:extLst>
            </p:cNvPr>
            <p:cNvSpPr txBox="1"/>
            <p:nvPr/>
          </p:nvSpPr>
          <p:spPr>
            <a:xfrm>
              <a:off x="1592520" y="1836420"/>
              <a:ext cx="562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3.0</a:t>
              </a:r>
              <a:endParaRPr lang="zh-TW" altLang="en-US" sz="20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2CEBE862-D311-4E4E-9E60-0A9B87988635}"/>
                </a:ext>
              </a:extLst>
            </p:cNvPr>
            <p:cNvSpPr txBox="1"/>
            <p:nvPr/>
          </p:nvSpPr>
          <p:spPr>
            <a:xfrm>
              <a:off x="705404" y="2196530"/>
              <a:ext cx="4382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房子與最近</a:t>
              </a:r>
              <a:r>
                <a:rPr lang="en-US" altLang="zh-TW" sz="2400" dirty="0">
                  <a:ea typeface="標楷體" panose="03000509000000000000" pitchFamily="65" charset="-120"/>
                </a:rPr>
                <a:t>AP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距離最大值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3.0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4E3A179-2F7C-44A3-BE90-01256703E8B1}"/>
              </a:ext>
            </a:extLst>
          </p:cNvPr>
          <p:cNvCxnSpPr>
            <a:cxnSpLocks/>
          </p:cNvCxnSpPr>
          <p:nvPr/>
        </p:nvCxnSpPr>
        <p:spPr>
          <a:xfrm>
            <a:off x="1221663" y="1693651"/>
            <a:ext cx="253611" cy="6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0FCFDEF-9630-49CA-AE70-4BE00D501C5C}"/>
              </a:ext>
            </a:extLst>
          </p:cNvPr>
          <p:cNvCxnSpPr>
            <a:cxnSpLocks/>
          </p:cNvCxnSpPr>
          <p:nvPr/>
        </p:nvCxnSpPr>
        <p:spPr>
          <a:xfrm>
            <a:off x="1607886" y="1705392"/>
            <a:ext cx="253611" cy="6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42FC79DD-26EF-4FDD-BF37-E7D359FC611B}"/>
              </a:ext>
            </a:extLst>
          </p:cNvPr>
          <p:cNvCxnSpPr>
            <a:cxnSpLocks/>
          </p:cNvCxnSpPr>
          <p:nvPr/>
        </p:nvCxnSpPr>
        <p:spPr>
          <a:xfrm flipV="1">
            <a:off x="6469525" y="1720317"/>
            <a:ext cx="1266848" cy="628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8908CDA5-A5FE-4767-B09C-4BF1E0C07A9B}"/>
              </a:ext>
            </a:extLst>
          </p:cNvPr>
          <p:cNvCxnSpPr>
            <a:cxnSpLocks/>
          </p:cNvCxnSpPr>
          <p:nvPr/>
        </p:nvCxnSpPr>
        <p:spPr>
          <a:xfrm>
            <a:off x="7934406" y="3696111"/>
            <a:ext cx="152958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7B819C6C-1BF2-47A9-95D2-F8D427AA36E3}"/>
              </a:ext>
            </a:extLst>
          </p:cNvPr>
          <p:cNvCxnSpPr>
            <a:cxnSpLocks/>
          </p:cNvCxnSpPr>
          <p:nvPr/>
        </p:nvCxnSpPr>
        <p:spPr>
          <a:xfrm>
            <a:off x="3479279" y="3725004"/>
            <a:ext cx="727848" cy="647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8DAF92C7-283A-4713-BD6D-A25D4A42E56D}"/>
              </a:ext>
            </a:extLst>
          </p:cNvPr>
          <p:cNvCxnSpPr>
            <a:cxnSpLocks/>
          </p:cNvCxnSpPr>
          <p:nvPr/>
        </p:nvCxnSpPr>
        <p:spPr>
          <a:xfrm flipV="1">
            <a:off x="6193453" y="5486650"/>
            <a:ext cx="1060600" cy="576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6DAF5200-E8B8-4335-9D69-9E8E913B2EE7}"/>
                  </a:ext>
                </a:extLst>
              </p:cNvPr>
              <p:cNvSpPr txBox="1"/>
              <p:nvPr/>
            </p:nvSpPr>
            <p:spPr>
              <a:xfrm>
                <a:off x="4895899" y="2055911"/>
                <a:ext cx="530942" cy="621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6DAF5200-E8B8-4335-9D69-9E8E913B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99" y="2055911"/>
                <a:ext cx="530942" cy="6215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AA6D7D7C-04EB-4A46-BC57-471639A31F64}"/>
              </a:ext>
            </a:extLst>
          </p:cNvPr>
          <p:cNvSpPr txBox="1"/>
          <p:nvPr/>
        </p:nvSpPr>
        <p:spPr>
          <a:xfrm>
            <a:off x="2725302" y="2570477"/>
            <a:ext cx="232677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最大距離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最小化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4CAEC3E2-D9CD-4A94-B983-A68874663AE4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1389246" y="16098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6979582" y="320102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1452072" y="762436"/>
            <a:ext cx="1265486" cy="255454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1</a:t>
            </a:r>
          </a:p>
          <a:p>
            <a:r>
              <a:rPr lang="en-US" altLang="zh-TW" sz="3200"/>
              <a:t>2 3</a:t>
            </a:r>
          </a:p>
          <a:p>
            <a:r>
              <a:rPr lang="en-US" altLang="zh-TW" sz="3200"/>
              <a:t>1</a:t>
            </a:r>
          </a:p>
          <a:p>
            <a:r>
              <a:rPr lang="en-US" altLang="zh-TW" sz="3200"/>
              <a:t>3</a:t>
            </a:r>
          </a:p>
          <a:p>
            <a:r>
              <a:rPr lang="en-US" altLang="zh-TW" sz="3200"/>
              <a:t>10</a:t>
            </a:r>
            <a:endParaRPr lang="en-US" altLang="zh-TW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009919" y="1047048"/>
            <a:ext cx="3000193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2553199" y="820337"/>
            <a:ext cx="173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Test Case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endParaRPr lang="zh-TW" altLang="en-US" sz="20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/>
          <p:nvPr/>
        </p:nvCxnSpPr>
        <p:spPr>
          <a:xfrm flipH="1" flipV="1">
            <a:off x="1759012" y="1044180"/>
            <a:ext cx="83400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4415256" y="1970693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3071397" y="1376563"/>
            <a:ext cx="236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AP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房子數目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122288" y="1570994"/>
            <a:ext cx="949109" cy="5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534818" y="1308066"/>
            <a:ext cx="1099994" cy="191021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/>
          <p:cNvSpPr/>
          <p:nvPr/>
        </p:nvSpPr>
        <p:spPr>
          <a:xfrm>
            <a:off x="1996258" y="1954858"/>
            <a:ext cx="126030" cy="1138219"/>
          </a:xfrm>
          <a:prstGeom prst="rightBrace">
            <a:avLst>
              <a:gd name="adj1" fmla="val 24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2722288" y="2343988"/>
            <a:ext cx="213754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房子位置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或座標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/>
          <p:nvPr/>
        </p:nvCxnSpPr>
        <p:spPr>
          <a:xfrm flipH="1" flipV="1">
            <a:off x="2157889" y="2519516"/>
            <a:ext cx="618298" cy="5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cxnSpLocks/>
            <a:endCxn id="48" idx="1"/>
          </p:cNvCxnSpPr>
          <p:nvPr/>
        </p:nvCxnSpPr>
        <p:spPr>
          <a:xfrm flipV="1">
            <a:off x="2608318" y="1295860"/>
            <a:ext cx="4454206" cy="1069052"/>
          </a:xfrm>
          <a:prstGeom prst="bentConnector3">
            <a:avLst>
              <a:gd name="adj1" fmla="val 768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FAC1C57-AF45-44B7-9B4A-7F6838D0B43B}"/>
              </a:ext>
            </a:extLst>
          </p:cNvPr>
          <p:cNvSpPr/>
          <p:nvPr/>
        </p:nvSpPr>
        <p:spPr>
          <a:xfrm>
            <a:off x="7062524" y="1116729"/>
            <a:ext cx="875000" cy="3582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D7CC3F2-5383-4149-B1BA-EEDF1C500E96}"/>
              </a:ext>
            </a:extLst>
          </p:cNvPr>
          <p:cNvSpPr txBox="1"/>
          <p:nvPr/>
        </p:nvSpPr>
        <p:spPr>
          <a:xfrm>
            <a:off x="6863644" y="1681073"/>
            <a:ext cx="4280587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所有房子與其最近的</a:t>
            </a:r>
            <a:r>
              <a:rPr lang="en-US" altLang="zh-TW" sz="2000" dirty="0">
                <a:ea typeface="標楷體" panose="03000509000000000000" pitchFamily="65" charset="-120"/>
              </a:rPr>
              <a:t>AP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之間的距離中最大值最小化，輸出此值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顯示到小數點以下一位數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D2756A45-1037-415B-A77B-2B8B497EF5C3}"/>
              </a:ext>
            </a:extLst>
          </p:cNvPr>
          <p:cNvCxnSpPr>
            <a:cxnSpLocks/>
          </p:cNvCxnSpPr>
          <p:nvPr/>
        </p:nvCxnSpPr>
        <p:spPr>
          <a:xfrm>
            <a:off x="5175845" y="4390482"/>
            <a:ext cx="3668147" cy="103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>
            <a:extLst>
              <a:ext uri="{FF2B5EF4-FFF2-40B4-BE49-F238E27FC236}">
                <a16:creationId xmlns:a16="http://schemas.microsoft.com/office/drawing/2014/main" id="{50DC0537-AE92-4F19-8EC3-F8F292E709D5}"/>
              </a:ext>
            </a:extLst>
          </p:cNvPr>
          <p:cNvSpPr/>
          <p:nvPr/>
        </p:nvSpPr>
        <p:spPr>
          <a:xfrm>
            <a:off x="5504673" y="434238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4759210-C2D2-4231-89DA-67E490F9E783}"/>
              </a:ext>
            </a:extLst>
          </p:cNvPr>
          <p:cNvSpPr/>
          <p:nvPr/>
        </p:nvSpPr>
        <p:spPr>
          <a:xfrm>
            <a:off x="5207757" y="581634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03764926-8210-49CA-B456-B66C5F8C5FDE}"/>
              </a:ext>
            </a:extLst>
          </p:cNvPr>
          <p:cNvSpPr/>
          <p:nvPr/>
        </p:nvSpPr>
        <p:spPr>
          <a:xfrm>
            <a:off x="8397319" y="4332081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E569F07-4F02-49FB-9DB4-E623A2A044FE}"/>
              </a:ext>
            </a:extLst>
          </p:cNvPr>
          <p:cNvSpPr txBox="1"/>
          <p:nvPr/>
        </p:nvSpPr>
        <p:spPr>
          <a:xfrm>
            <a:off x="5333323" y="3979707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A273D52-99C1-44AE-9FC7-6E446CCE58EE}"/>
              </a:ext>
            </a:extLst>
          </p:cNvPr>
          <p:cNvSpPr txBox="1"/>
          <p:nvPr/>
        </p:nvSpPr>
        <p:spPr>
          <a:xfrm>
            <a:off x="8214830" y="3979707"/>
            <a:ext cx="45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A129DD87-3ED4-4431-94E0-FDE4B182BE69}"/>
              </a:ext>
            </a:extLst>
          </p:cNvPr>
          <p:cNvSpPr/>
          <p:nvPr/>
        </p:nvSpPr>
        <p:spPr>
          <a:xfrm>
            <a:off x="6100714" y="433345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005D742-90B9-462D-A5ED-287E6C122085}"/>
              </a:ext>
            </a:extLst>
          </p:cNvPr>
          <p:cNvSpPr txBox="1"/>
          <p:nvPr/>
        </p:nvSpPr>
        <p:spPr>
          <a:xfrm>
            <a:off x="5939806" y="3979707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3</a:t>
            </a:r>
            <a:endParaRPr lang="zh-TW" altLang="en-US" sz="2000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9C6C720D-4F6A-49E0-ADF0-581C156C5BB8}"/>
              </a:ext>
            </a:extLst>
          </p:cNvPr>
          <p:cNvGrpSpPr/>
          <p:nvPr/>
        </p:nvGrpSpPr>
        <p:grpSpPr>
          <a:xfrm>
            <a:off x="4781807" y="3134489"/>
            <a:ext cx="2854793" cy="523220"/>
            <a:chOff x="3218552" y="4961413"/>
            <a:chExt cx="2854793" cy="523220"/>
          </a:xfrm>
        </p:grpSpPr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C5D12EB2-FFDE-4C20-BD4A-E640B635003B}"/>
                </a:ext>
              </a:extLst>
            </p:cNvPr>
            <p:cNvSpPr txBox="1"/>
            <p:nvPr/>
          </p:nvSpPr>
          <p:spPr>
            <a:xfrm>
              <a:off x="5408347" y="4992024"/>
              <a:ext cx="66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D62745BD-7778-416B-B78F-F74A49BAEA8D}"/>
                </a:ext>
              </a:extLst>
            </p:cNvPr>
            <p:cNvSpPr txBox="1"/>
            <p:nvPr/>
          </p:nvSpPr>
          <p:spPr>
            <a:xfrm>
              <a:off x="3218552" y="4961413"/>
              <a:ext cx="2155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Test Case #1</a:t>
              </a:r>
              <a:endParaRPr lang="zh-TW" altLang="en-US" sz="28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862611B-39BD-405C-BA48-257876D7270E}"/>
              </a:ext>
            </a:extLst>
          </p:cNvPr>
          <p:cNvSpPr txBox="1"/>
          <p:nvPr/>
        </p:nvSpPr>
        <p:spPr>
          <a:xfrm>
            <a:off x="4990020" y="4000677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9594A9-84DD-4BA1-B7C5-753D36310554}"/>
              </a:ext>
            </a:extLst>
          </p:cNvPr>
          <p:cNvSpPr txBox="1"/>
          <p:nvPr/>
        </p:nvSpPr>
        <p:spPr>
          <a:xfrm>
            <a:off x="5412447" y="5651071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房子所在位置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9E5676B-A127-45A4-9A5E-E84E5BEE70DF}"/>
                  </a:ext>
                </a:extLst>
              </p:cNvPr>
              <p:cNvSpPr txBox="1"/>
              <p:nvPr/>
            </p:nvSpPr>
            <p:spPr>
              <a:xfrm>
                <a:off x="4957751" y="5951714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9E5676B-A127-45A4-9A5E-E84E5BEE7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51" y="5951714"/>
                <a:ext cx="6182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字方塊 98">
            <a:extLst>
              <a:ext uri="{FF2B5EF4-FFF2-40B4-BE49-F238E27FC236}">
                <a16:creationId xmlns:a16="http://schemas.microsoft.com/office/drawing/2014/main" id="{03770C4D-7D74-4432-95FD-E50852F972A8}"/>
              </a:ext>
            </a:extLst>
          </p:cNvPr>
          <p:cNvSpPr txBox="1"/>
          <p:nvPr/>
        </p:nvSpPr>
        <p:spPr>
          <a:xfrm>
            <a:off x="5412447" y="6035159"/>
            <a:ext cx="216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所在位置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EA82A43F-B839-46E4-9F85-2E80E00DE2C3}"/>
              </a:ext>
            </a:extLst>
          </p:cNvPr>
          <p:cNvSpPr txBox="1"/>
          <p:nvPr/>
        </p:nvSpPr>
        <p:spPr>
          <a:xfrm>
            <a:off x="1387766" y="3508163"/>
            <a:ext cx="265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AP: access point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2241D448-5EC6-4AAE-9C12-873BE988958C}"/>
                  </a:ext>
                </a:extLst>
              </p:cNvPr>
              <p:cNvSpPr txBox="1"/>
              <p:nvPr/>
            </p:nvSpPr>
            <p:spPr>
              <a:xfrm>
                <a:off x="5529629" y="4222970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2241D448-5EC6-4AAE-9C12-873BE988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29" y="4222970"/>
                <a:ext cx="6182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C692F2FB-2358-4526-BABE-5517191D1097}"/>
                  </a:ext>
                </a:extLst>
              </p:cNvPr>
              <p:cNvSpPr txBox="1"/>
              <p:nvPr/>
            </p:nvSpPr>
            <p:spPr>
              <a:xfrm>
                <a:off x="8135381" y="4276987"/>
                <a:ext cx="618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C692F2FB-2358-4526-BABE-5517191D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381" y="4276987"/>
                <a:ext cx="6182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D5CA0D1-4DDB-4A80-936C-629063B3AB72}"/>
              </a:ext>
            </a:extLst>
          </p:cNvPr>
          <p:cNvSpPr txBox="1"/>
          <p:nvPr/>
        </p:nvSpPr>
        <p:spPr>
          <a:xfrm>
            <a:off x="8214830" y="4638634"/>
            <a:ext cx="45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D9797AD-7E85-46FA-BA17-0F0B046F5452}"/>
              </a:ext>
            </a:extLst>
          </p:cNvPr>
          <p:cNvSpPr txBox="1"/>
          <p:nvPr/>
        </p:nvSpPr>
        <p:spPr>
          <a:xfrm>
            <a:off x="5572897" y="4582699"/>
            <a:ext cx="562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2.0</a:t>
            </a:r>
            <a:endParaRPr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F3C631C-F3D4-4C2B-B7B1-517521A41A31}"/>
              </a:ext>
            </a:extLst>
          </p:cNvPr>
          <p:cNvSpPr txBox="1"/>
          <p:nvPr/>
        </p:nvSpPr>
        <p:spPr>
          <a:xfrm>
            <a:off x="4990020" y="5008537"/>
            <a:ext cx="438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房子與最近</a:t>
            </a:r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距離最大值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1.0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FB458FF9-8121-4437-850C-9A893BE13498}"/>
              </a:ext>
            </a:extLst>
          </p:cNvPr>
          <p:cNvSpPr txBox="1"/>
          <p:nvPr/>
        </p:nvSpPr>
        <p:spPr>
          <a:xfrm>
            <a:off x="7305501" y="3186448"/>
            <a:ext cx="244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間房子與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ea typeface="標楷體" panose="03000509000000000000" pitchFamily="65" charset="-120"/>
              </a:rPr>
              <a:t>AP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DA78D8B5-FF46-4CB0-B732-BD5CAB1263F1}"/>
              </a:ext>
            </a:extLst>
          </p:cNvPr>
          <p:cNvCxnSpPr>
            <a:cxnSpLocks/>
          </p:cNvCxnSpPr>
          <p:nvPr/>
        </p:nvCxnSpPr>
        <p:spPr>
          <a:xfrm>
            <a:off x="5508093" y="4524922"/>
            <a:ext cx="253611" cy="6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71C3458C-CB0E-4C8F-A280-407E7C74DD0A}"/>
              </a:ext>
            </a:extLst>
          </p:cNvPr>
          <p:cNvCxnSpPr>
            <a:cxnSpLocks/>
          </p:cNvCxnSpPr>
          <p:nvPr/>
        </p:nvCxnSpPr>
        <p:spPr>
          <a:xfrm>
            <a:off x="5894316" y="4536663"/>
            <a:ext cx="253611" cy="6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121064" y="136124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1034-FA3D-4B91-B80D-D2DDA009B60C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8713" y="2544085"/>
            <a:ext cx="1031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Bisection Method (</a:t>
            </a:r>
            <a:r>
              <a:rPr lang="zh-TW" altLang="en-US" sz="2800" dirty="0">
                <a:ea typeface="標楷體" panose="03000509000000000000" pitchFamily="65" charset="-120"/>
              </a:rPr>
              <a:t>二分法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121064" y="3112145"/>
            <a:ext cx="1052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由於輸出距離要到小數點以下一位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要進行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次二分法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找答案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1064" y="2022538"/>
            <a:ext cx="566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從許多的最大值中找最小的問題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121064" y="4205336"/>
            <a:ext cx="799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為配合二分法需有一</a:t>
            </a:r>
            <a:r>
              <a:rPr lang="en-US" altLang="zh-TW" sz="2800" dirty="0">
                <a:ea typeface="標楷體" panose="03000509000000000000" pitchFamily="65" charset="-120"/>
              </a:rPr>
              <a:t>Greedy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Method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做狀況判斷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5CFA8A-A885-4D66-A0D2-9D98BB6F630E}"/>
              </a:ext>
            </a:extLst>
          </p:cNvPr>
          <p:cNvSpPr txBox="1"/>
          <p:nvPr/>
        </p:nvSpPr>
        <p:spPr>
          <a:xfrm>
            <a:off x="1677353" y="3658741"/>
            <a:ext cx="25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整數運算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BC3005-0845-4A87-A8CB-B53FE36B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9B5-C76A-4206-BE36-DDDEDAB6B9E4}" type="datetime1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CB41EA-59C1-4A28-9917-122F8A88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11516 WiFi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485910-4DFB-4A5C-98B1-BE1FF2C9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29652B-2214-4718-A2B5-FACD6CEA6980}"/>
              </a:ext>
            </a:extLst>
          </p:cNvPr>
          <p:cNvSpPr txBox="1"/>
          <p:nvPr/>
        </p:nvSpPr>
        <p:spPr>
          <a:xfrm>
            <a:off x="838200" y="548640"/>
            <a:ext cx="13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667C9B-E513-4178-917C-B11222E34B11}"/>
              </a:ext>
            </a:extLst>
          </p:cNvPr>
          <p:cNvSpPr txBox="1"/>
          <p:nvPr/>
        </p:nvSpPr>
        <p:spPr>
          <a:xfrm>
            <a:off x="1092200" y="1449944"/>
            <a:ext cx="10465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已有的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Ap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≧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房子數目</a:t>
            </a: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則在每間房子位置放一個</a:t>
            </a:r>
            <a:r>
              <a:rPr lang="en-US" altLang="zh-TW" sz="2800" dirty="0">
                <a:ea typeface="標楷體" panose="03000509000000000000" pitchFamily="65" charset="-120"/>
              </a:rPr>
              <a:t>Ap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如此一來離房子最近</a:t>
            </a:r>
            <a:r>
              <a:rPr lang="en-US" altLang="zh-TW" sz="2800" dirty="0">
                <a:ea typeface="標楷體" panose="03000509000000000000" pitchFamily="65" charset="-120"/>
              </a:rPr>
              <a:t>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的距離都是</a:t>
            </a:r>
            <a:r>
              <a:rPr lang="en-US" altLang="zh-TW" sz="2800" dirty="0">
                <a:ea typeface="標楷體" panose="03000509000000000000" pitchFamily="65" charset="-120"/>
              </a:rPr>
              <a:t>0.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本題答案輸出</a:t>
            </a:r>
            <a:r>
              <a:rPr lang="en-US" altLang="zh-TW" sz="2800" dirty="0">
                <a:ea typeface="標楷體" panose="03000509000000000000" pitchFamily="65" charset="-120"/>
              </a:rPr>
              <a:t>0.0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5E5E1E-709E-4818-92DB-85E65848DC56}"/>
              </a:ext>
            </a:extLst>
          </p:cNvPr>
          <p:cNvSpPr txBox="1"/>
          <p:nvPr/>
        </p:nvSpPr>
        <p:spPr>
          <a:xfrm>
            <a:off x="1092200" y="2570956"/>
            <a:ext cx="1008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已有的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Ap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&lt;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房子數目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用二分法找答案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80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E5478-C31E-4911-B62A-6A19007358BD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4445  A Careful Approach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39B5E0-A5E0-4E63-9A60-84F84F1915E1}"/>
              </a:ext>
            </a:extLst>
          </p:cNvPr>
          <p:cNvSpPr txBox="1"/>
          <p:nvPr/>
        </p:nvSpPr>
        <p:spPr>
          <a:xfrm>
            <a:off x="4185920" y="2349764"/>
            <a:ext cx="396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Bisection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Method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二分法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26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90BA5-FD34-4F4E-802F-105F3FC9B5B0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714 Copying Books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B23102-4B30-480D-B95E-088A0410DB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516477" y="1861714"/>
            <a:ext cx="7937900" cy="90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419199" y="1792919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9454377" y="1783892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436788" y="1783891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13625" y="503069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 = 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04087" y="541652"/>
            <a:ext cx="64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 = 2*(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HouseNo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[house-1]-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houseNo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[0])+1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961" y="503069"/>
            <a:ext cx="130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Initially,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31781" y="1253284"/>
            <a:ext cx="54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373442" y="1238392"/>
            <a:ext cx="54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26999" y="1191877"/>
            <a:ext cx="261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mid = 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lo+hi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)/2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5511155" y="2133003"/>
            <a:ext cx="0" cy="539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23299" y="2673985"/>
                <a:ext cx="86024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Greedy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check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(2*mid) </a:t>
                </a:r>
              </a:p>
              <a:p>
                <a:pPr lvl="0">
                  <a:defRPr/>
                </a:pP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:r>
                  <a:rPr lang="en-US" altLang="zh-TW" sz="2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True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mid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值要減少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需要的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標楷體" panose="03000509000000000000" pitchFamily="65" charset="-120"/>
                    <a:cs typeface="+mn-cs"/>
                  </a:rPr>
                  <a:t>AP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數目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sz="28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已有的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FF0000"/>
                        </a:solidFill>
                      </a:rPr>
                      <m:t>AP</m:t>
                    </m:r>
                    <m:r>
                      <m:rPr>
                        <m:nor/>
                      </m:rPr>
                      <a:rPr lang="zh-TW" altLang="en-US" sz="28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數目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</a:p>
              <a:p>
                <a:pPr lvl="0">
                  <a:defRPr/>
                </a:pP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lang="en-US" altLang="zh-TW" sz="2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False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mid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值要增長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lang="zh-TW" altLang="en-US" sz="28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需要的</a:t>
                </a:r>
                <a:r>
                  <a:rPr lang="en-US" altLang="zh-TW" sz="2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AP</a:t>
                </a:r>
                <a:r>
                  <a:rPr lang="zh-TW" altLang="en-US" sz="28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數目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zh-TW" altLang="en-US" sz="28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已有的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FF0000"/>
                        </a:solidFill>
                      </a:rPr>
                      <m:t>AP</m:t>
                    </m:r>
                    <m:r>
                      <m:rPr>
                        <m:nor/>
                      </m:rPr>
                      <a:rPr lang="zh-TW" altLang="en-US" sz="28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數</m:t>
                    </m:r>
                    <m:r>
                      <m:rPr>
                        <m:nor/>
                      </m:rPr>
                      <a:rPr lang="zh-TW" altLang="en-US" sz="2800" dirty="0" smtClean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目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99" y="2673985"/>
                <a:ext cx="8602448" cy="1384995"/>
              </a:xfrm>
              <a:prstGeom prst="rect">
                <a:avLst/>
              </a:prstGeom>
              <a:blipFill>
                <a:blip r:embed="rId2"/>
                <a:stretch>
                  <a:fillRect l="-1488" t="-4405" r="-992" b="-11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0" y="46688"/>
            <a:ext cx="289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Bisection Method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937" y="976782"/>
            <a:ext cx="119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Step 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3BA57A-A4DF-407B-A33A-C9B53DB55FEC}"/>
              </a:ext>
            </a:extLst>
          </p:cNvPr>
          <p:cNvSpPr txBox="1"/>
          <p:nvPr/>
        </p:nvSpPr>
        <p:spPr>
          <a:xfrm>
            <a:off x="3495607" y="5288871"/>
            <a:ext cx="295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2*mid : </a:t>
            </a:r>
            <a:r>
              <a:rPr lang="en-US" altLang="zh-TW" sz="2800" dirty="0" err="1"/>
              <a:t>wifi</a:t>
            </a:r>
            <a:r>
              <a:rPr lang="en-US" altLang="zh-TW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B6C1D3-2F05-4460-B9E2-EBD2E97DF71E}"/>
              </a:ext>
            </a:extLst>
          </p:cNvPr>
          <p:cNvSpPr txBox="1"/>
          <p:nvPr/>
        </p:nvSpPr>
        <p:spPr>
          <a:xfrm>
            <a:off x="3423299" y="4068788"/>
            <a:ext cx="644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給定檢驗</a:t>
            </a:r>
            <a:r>
              <a:rPr lang="en-US" altLang="zh-TW" sz="2800" dirty="0" err="1"/>
              <a:t>wifi</a:t>
            </a:r>
            <a:r>
              <a:rPr lang="en-US" altLang="zh-TW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800" dirty="0"/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看看需要的</a:t>
            </a:r>
            <a:r>
              <a:rPr lang="en-US" altLang="zh-TW" sz="2800" dirty="0"/>
              <a:t>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數目是否會超過已有的</a:t>
            </a:r>
            <a:r>
              <a:rPr lang="en-US" altLang="zh-TW" sz="2800" dirty="0"/>
              <a:t>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356CA2-E7D1-4B6E-A975-38B822DC1899}"/>
              </a:ext>
            </a:extLst>
          </p:cNvPr>
          <p:cNvSpPr txBox="1"/>
          <p:nvPr/>
        </p:nvSpPr>
        <p:spPr>
          <a:xfrm>
            <a:off x="3970442" y="5759778"/>
            <a:ext cx="47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mid: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房子至最近</a:t>
            </a:r>
            <a:r>
              <a:rPr lang="en-US" altLang="zh-TW" sz="2800" dirty="0">
                <a:ea typeface="標楷體" panose="03000509000000000000" pitchFamily="65" charset="-120"/>
              </a:rPr>
              <a:t>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最大距離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1F4289-9729-4BAC-A0B9-FC49D4319B9F}"/>
              </a:ext>
            </a:extLst>
          </p:cNvPr>
          <p:cNvSpPr txBox="1"/>
          <p:nvPr/>
        </p:nvSpPr>
        <p:spPr>
          <a:xfrm>
            <a:off x="1339046" y="2033772"/>
            <a:ext cx="61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631304-EADE-4BD0-9BA7-6CDD2BB3AD8A}"/>
              </a:ext>
            </a:extLst>
          </p:cNvPr>
          <p:cNvSpPr txBox="1"/>
          <p:nvPr/>
        </p:nvSpPr>
        <p:spPr>
          <a:xfrm>
            <a:off x="8856480" y="128182"/>
            <a:ext cx="316926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hi=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頭尾房子距離的</a:t>
            </a:r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DD3194-AD01-498B-B473-5F2C1E6FF5B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08966" y="359015"/>
            <a:ext cx="947514" cy="3178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5" grpId="0"/>
      <p:bldP spid="17" grpId="0"/>
      <p:bldP spid="21" grpId="0"/>
      <p:bldP spid="33" grpId="0"/>
      <p:bldP spid="6" grpId="0"/>
      <p:bldP spid="22" grpId="0"/>
      <p:bldP spid="16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90BA5-FD34-4F4E-802F-105F3FC9B5B0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714 Copying Books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B23102-4B30-480D-B95E-088A0410DB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516477" y="1861714"/>
            <a:ext cx="7937900" cy="90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419199" y="1792919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9454377" y="1783892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436788" y="1783891"/>
            <a:ext cx="155642" cy="15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13625" y="503069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 = 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04087" y="541652"/>
            <a:ext cx="64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 = 2*(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HouseNo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[house-1]-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houseNo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[0])+1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961" y="503069"/>
            <a:ext cx="130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Initially,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31781" y="1253284"/>
            <a:ext cx="54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373442" y="1238392"/>
            <a:ext cx="54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26999" y="1191877"/>
            <a:ext cx="261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mid = 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lo+hi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)/2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5511155" y="2133003"/>
            <a:ext cx="0" cy="539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23299" y="2673985"/>
                <a:ext cx="86024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Greedy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check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(2*mid) </a:t>
                </a:r>
              </a:p>
              <a:p>
                <a:pPr lvl="0">
                  <a:defRPr/>
                </a:pP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:r>
                  <a:rPr lang="en-US" altLang="zh-TW" sz="2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True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mid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值要減少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需要的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標楷體" panose="03000509000000000000" pitchFamily="65" charset="-120"/>
                    <a:cs typeface="+mn-cs"/>
                  </a:rPr>
                  <a:t>AP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數目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sz="28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已有的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FF0000"/>
                        </a:solidFill>
                      </a:rPr>
                      <m:t>AP</m:t>
                    </m:r>
                    <m:r>
                      <m:rPr>
                        <m:nor/>
                      </m:rPr>
                      <a:rPr lang="zh-TW" altLang="en-US" sz="28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數目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99" y="2673985"/>
                <a:ext cx="8602448" cy="954107"/>
              </a:xfrm>
              <a:prstGeom prst="rect">
                <a:avLst/>
              </a:prstGeom>
              <a:blipFill>
                <a:blip r:embed="rId2"/>
                <a:stretch>
                  <a:fillRect l="-1488" t="-6410" r="-85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0" y="46688"/>
            <a:ext cx="289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Bisection Method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937" y="976782"/>
            <a:ext cx="119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Step 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3BA57A-A4DF-407B-A33A-C9B53DB55FEC}"/>
              </a:ext>
            </a:extLst>
          </p:cNvPr>
          <p:cNvSpPr txBox="1"/>
          <p:nvPr/>
        </p:nvSpPr>
        <p:spPr>
          <a:xfrm>
            <a:off x="3495607" y="5288871"/>
            <a:ext cx="295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2*mid : </a:t>
            </a:r>
            <a:r>
              <a:rPr lang="en-US" altLang="zh-TW" sz="2800" dirty="0" err="1"/>
              <a:t>wifi</a:t>
            </a:r>
            <a:r>
              <a:rPr lang="en-US" altLang="zh-TW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356CA2-E7D1-4B6E-A975-38B822DC1899}"/>
              </a:ext>
            </a:extLst>
          </p:cNvPr>
          <p:cNvSpPr txBox="1"/>
          <p:nvPr/>
        </p:nvSpPr>
        <p:spPr>
          <a:xfrm>
            <a:off x="3970442" y="5759778"/>
            <a:ext cx="47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mid: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房子至最近</a:t>
            </a:r>
            <a:r>
              <a:rPr lang="en-US" altLang="zh-TW" sz="2800" dirty="0">
                <a:ea typeface="標楷體" panose="03000509000000000000" pitchFamily="65" charset="-120"/>
              </a:rPr>
              <a:t>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最大距離</a:t>
            </a:r>
            <a:endParaRPr lang="zh-TW" altLang="en-US" sz="28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5103FE6-9509-484A-BCB6-98631807E096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483225" y="1939534"/>
            <a:ext cx="31384" cy="2280904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E3AE04F-37AD-4B74-B0ED-ED0FF3E58797}"/>
              </a:ext>
            </a:extLst>
          </p:cNvPr>
          <p:cNvSpPr txBox="1"/>
          <p:nvPr/>
        </p:nvSpPr>
        <p:spPr>
          <a:xfrm>
            <a:off x="5240734" y="4168124"/>
            <a:ext cx="54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26FC553-2CE2-4B41-B678-C19126F6E5A8}"/>
              </a:ext>
            </a:extLst>
          </p:cNvPr>
          <p:cNvCxnSpPr>
            <a:cxnSpLocks/>
          </p:cNvCxnSpPr>
          <p:nvPr/>
        </p:nvCxnSpPr>
        <p:spPr>
          <a:xfrm flipH="1" flipV="1">
            <a:off x="5511156" y="3911600"/>
            <a:ext cx="3943221" cy="22225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623EBD9-1EDB-4796-96AF-4E5FBE037A1D}"/>
              </a:ext>
            </a:extLst>
          </p:cNvPr>
          <p:cNvCxnSpPr/>
          <p:nvPr/>
        </p:nvCxnSpPr>
        <p:spPr>
          <a:xfrm>
            <a:off x="9551988" y="2033772"/>
            <a:ext cx="0" cy="22842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D853674-63E1-411F-8DCF-F4C05331035B}"/>
              </a:ext>
            </a:extLst>
          </p:cNvPr>
          <p:cNvSpPr txBox="1"/>
          <p:nvPr/>
        </p:nvSpPr>
        <p:spPr>
          <a:xfrm>
            <a:off x="9551988" y="3673651"/>
            <a:ext cx="54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1BF0AC1-7582-4E88-9AFE-EDFB5CB4415E}"/>
              </a:ext>
            </a:extLst>
          </p:cNvPr>
          <p:cNvSpPr txBox="1"/>
          <p:nvPr/>
        </p:nvSpPr>
        <p:spPr>
          <a:xfrm>
            <a:off x="1339046" y="2033772"/>
            <a:ext cx="61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DC71FE2-700E-485D-9A94-BF6DB846C962}"/>
              </a:ext>
            </a:extLst>
          </p:cNvPr>
          <p:cNvSpPr txBox="1"/>
          <p:nvPr/>
        </p:nvSpPr>
        <p:spPr>
          <a:xfrm>
            <a:off x="8856480" y="128182"/>
            <a:ext cx="316926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hi=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頭尾房子距離的</a:t>
            </a:r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47E4225-A816-4A50-BE36-FF0183D51F8A}"/>
              </a:ext>
            </a:extLst>
          </p:cNvPr>
          <p:cNvCxnSpPr>
            <a:cxnSpLocks/>
          </p:cNvCxnSpPr>
          <p:nvPr/>
        </p:nvCxnSpPr>
        <p:spPr>
          <a:xfrm flipH="1">
            <a:off x="7908966" y="359015"/>
            <a:ext cx="947514" cy="3178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8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6" grpId="0"/>
      <p:bldP spid="16" grpId="0"/>
      <p:bldP spid="26" grpId="0"/>
      <p:bldP spid="3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2563</Words>
  <Application>Microsoft Office PowerPoint</Application>
  <PresentationFormat>寬螢幕</PresentationFormat>
  <Paragraphs>466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UVa 11516 WiFi </vt:lpstr>
      <vt:lpstr>UVa 11516 WiFi (Time Limit: 1 second)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1477</cp:revision>
  <dcterms:created xsi:type="dcterms:W3CDTF">2020-02-14T09:12:44Z</dcterms:created>
  <dcterms:modified xsi:type="dcterms:W3CDTF">2021-04-11T05:21:14Z</dcterms:modified>
</cp:coreProperties>
</file>